
<file path=[Content_Types].xml><?xml version="1.0" encoding="utf-8"?>
<Types xmlns="http://schemas.openxmlformats.org/package/2006/content-types">
  <Default Extension="png" ContentType="image/png"/>
  <Default Extension="bin" ContentType="application/vnd.ms-office.legacyDiagramTex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legacyDocTextInfo.bin" ContentType="application/vnd.ms-office.legacyDocTextInfo"/>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59" r:id="rId7"/>
    <p:sldId id="261" r:id="rId8"/>
    <p:sldId id="263" r:id="rId9"/>
    <p:sldId id="264" r:id="rId10"/>
    <p:sldId id="265" r:id="rId11"/>
    <p:sldId id="266" r:id="rId12"/>
    <p:sldId id="267"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06/relationships/legacyDocTextInfo" Target="legacyDocTextInfo.bin"/><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9CB6E-175A-4D97-8D79-4B0E90513C21}" type="doc">
      <dgm:prSet loTypeId="urn:microsoft.com/office/officeart/2005/8/layout/arrow1" loCatId="relationship" qsTypeId="urn:microsoft.com/office/officeart/2005/8/quickstyle/simple1" qsCatId="simple" csTypeId="urn:microsoft.com/office/officeart/2005/8/colors/colorful5" csCatId="colorful" phldr="1"/>
      <dgm:spPr/>
      <dgm:t>
        <a:bodyPr/>
        <a:lstStyle/>
        <a:p>
          <a:endParaRPr lang="en-US"/>
        </a:p>
      </dgm:t>
    </dgm:pt>
    <dgm:pt modelId="{39C09063-370B-4AE9-9E91-61B1C760CC19}">
      <dgm:prSet phldrT="[Text]"/>
      <dgm:spPr/>
      <dgm:t>
        <a:bodyPr/>
        <a:lstStyle/>
        <a:p>
          <a:r>
            <a:rPr lang="en-US" dirty="0" smtClean="0"/>
            <a:t>Small/Mid</a:t>
          </a:r>
          <a:endParaRPr lang="en-US" dirty="0"/>
        </a:p>
      </dgm:t>
    </dgm:pt>
    <dgm:pt modelId="{9FA1FCB5-C79E-4961-8B01-C7266816795D}" type="parTrans" cxnId="{8AC4E5D5-D990-4845-A806-E1CB2D5DE3A6}">
      <dgm:prSet/>
      <dgm:spPr/>
      <dgm:t>
        <a:bodyPr/>
        <a:lstStyle/>
        <a:p>
          <a:endParaRPr lang="en-US"/>
        </a:p>
      </dgm:t>
    </dgm:pt>
    <dgm:pt modelId="{B2C09609-5124-4F58-8136-F9708B220D24}" type="sibTrans" cxnId="{8AC4E5D5-D990-4845-A806-E1CB2D5DE3A6}">
      <dgm:prSet/>
      <dgm:spPr/>
      <dgm:t>
        <a:bodyPr/>
        <a:lstStyle/>
        <a:p>
          <a:endParaRPr lang="en-US"/>
        </a:p>
      </dgm:t>
    </dgm:pt>
    <dgm:pt modelId="{3DC29191-F281-4A2F-AAE5-C714FB46177A}">
      <dgm:prSet phldrT="[Text]"/>
      <dgm:spPr/>
      <dgm:t>
        <a:bodyPr/>
        <a:lstStyle/>
        <a:p>
          <a:r>
            <a:rPr lang="en-US" dirty="0" smtClean="0"/>
            <a:t>Large</a:t>
          </a:r>
          <a:endParaRPr lang="en-US" dirty="0"/>
        </a:p>
      </dgm:t>
    </dgm:pt>
    <dgm:pt modelId="{0C198F3A-9D15-45B2-9C3B-E16B33984344}" type="parTrans" cxnId="{B9DFEE2C-582C-47E0-BD77-7896CA0E207D}">
      <dgm:prSet/>
      <dgm:spPr/>
      <dgm:t>
        <a:bodyPr/>
        <a:lstStyle/>
        <a:p>
          <a:endParaRPr lang="en-US"/>
        </a:p>
      </dgm:t>
    </dgm:pt>
    <dgm:pt modelId="{84598208-EE8D-4FDE-80B0-3C97B29C798A}" type="sibTrans" cxnId="{B9DFEE2C-582C-47E0-BD77-7896CA0E207D}">
      <dgm:prSet/>
      <dgm:spPr/>
      <dgm:t>
        <a:bodyPr/>
        <a:lstStyle/>
        <a:p>
          <a:endParaRPr lang="en-US"/>
        </a:p>
      </dgm:t>
    </dgm:pt>
    <dgm:pt modelId="{FA8A78F2-A459-4D30-A868-653094E25568}" type="pres">
      <dgm:prSet presAssocID="{4829CB6E-175A-4D97-8D79-4B0E90513C21}" presName="cycle" presStyleCnt="0">
        <dgm:presLayoutVars>
          <dgm:dir/>
          <dgm:resizeHandles val="exact"/>
        </dgm:presLayoutVars>
      </dgm:prSet>
      <dgm:spPr/>
      <dgm:t>
        <a:bodyPr/>
        <a:lstStyle/>
        <a:p>
          <a:endParaRPr lang="en-US"/>
        </a:p>
      </dgm:t>
    </dgm:pt>
    <dgm:pt modelId="{8DE60EC9-53E2-4F0F-91A1-E68D8B398689}" type="pres">
      <dgm:prSet presAssocID="{39C09063-370B-4AE9-9E91-61B1C760CC19}" presName="arrow" presStyleLbl="node1" presStyleIdx="0" presStyleCnt="2" custRadScaleRad="126344">
        <dgm:presLayoutVars>
          <dgm:bulletEnabled val="1"/>
        </dgm:presLayoutVars>
      </dgm:prSet>
      <dgm:spPr/>
      <dgm:t>
        <a:bodyPr/>
        <a:lstStyle/>
        <a:p>
          <a:endParaRPr lang="en-US"/>
        </a:p>
      </dgm:t>
    </dgm:pt>
    <dgm:pt modelId="{7C329950-D1FB-4C04-8B61-1FE488322843}" type="pres">
      <dgm:prSet presAssocID="{3DC29191-F281-4A2F-AAE5-C714FB46177A}" presName="arrow" presStyleLbl="node1" presStyleIdx="1" presStyleCnt="2">
        <dgm:presLayoutVars>
          <dgm:bulletEnabled val="1"/>
        </dgm:presLayoutVars>
      </dgm:prSet>
      <dgm:spPr/>
      <dgm:t>
        <a:bodyPr/>
        <a:lstStyle/>
        <a:p>
          <a:endParaRPr lang="en-US"/>
        </a:p>
      </dgm:t>
    </dgm:pt>
  </dgm:ptLst>
  <dgm:cxnLst>
    <dgm:cxn modelId="{8AC4E5D5-D990-4845-A806-E1CB2D5DE3A6}" srcId="{4829CB6E-175A-4D97-8D79-4B0E90513C21}" destId="{39C09063-370B-4AE9-9E91-61B1C760CC19}" srcOrd="0" destOrd="0" parTransId="{9FA1FCB5-C79E-4961-8B01-C7266816795D}" sibTransId="{B2C09609-5124-4F58-8136-F9708B220D24}"/>
    <dgm:cxn modelId="{7048D61D-5C3C-4FF6-97F5-421A88FDB503}" type="presOf" srcId="{3DC29191-F281-4A2F-AAE5-C714FB46177A}" destId="{7C329950-D1FB-4C04-8B61-1FE488322843}" srcOrd="0" destOrd="0" presId="urn:microsoft.com/office/officeart/2005/8/layout/arrow1"/>
    <dgm:cxn modelId="{B9DFEE2C-582C-47E0-BD77-7896CA0E207D}" srcId="{4829CB6E-175A-4D97-8D79-4B0E90513C21}" destId="{3DC29191-F281-4A2F-AAE5-C714FB46177A}" srcOrd="1" destOrd="0" parTransId="{0C198F3A-9D15-45B2-9C3B-E16B33984344}" sibTransId="{84598208-EE8D-4FDE-80B0-3C97B29C798A}"/>
    <dgm:cxn modelId="{B6A77A95-BDE1-4072-A694-0B8A85C8078A}" type="presOf" srcId="{39C09063-370B-4AE9-9E91-61B1C760CC19}" destId="{8DE60EC9-53E2-4F0F-91A1-E68D8B398689}" srcOrd="0" destOrd="0" presId="urn:microsoft.com/office/officeart/2005/8/layout/arrow1"/>
    <dgm:cxn modelId="{AB21C033-E0FC-44AD-8255-2E2EF44F9EF8}" type="presOf" srcId="{4829CB6E-175A-4D97-8D79-4B0E90513C21}" destId="{FA8A78F2-A459-4D30-A868-653094E25568}" srcOrd="0" destOrd="0" presId="urn:microsoft.com/office/officeart/2005/8/layout/arrow1"/>
    <dgm:cxn modelId="{4EFAF7A5-6C56-48C8-970F-7D15788F59CB}" type="presParOf" srcId="{FA8A78F2-A459-4D30-A868-653094E25568}" destId="{8DE60EC9-53E2-4F0F-91A1-E68D8B398689}" srcOrd="0" destOrd="0" presId="urn:microsoft.com/office/officeart/2005/8/layout/arrow1"/>
    <dgm:cxn modelId="{0356D19E-64E0-45EE-926B-082E056E1D7D}" type="presParOf" srcId="{FA8A78F2-A459-4D30-A868-653094E25568}" destId="{7C329950-D1FB-4C04-8B61-1FE488322843}"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60EC9-53E2-4F0F-91A1-E68D8B398689}">
      <dsp:nvSpPr>
        <dsp:cNvPr id="0" name=""/>
        <dsp:cNvSpPr/>
      </dsp:nvSpPr>
      <dsp:spPr>
        <a:xfrm rot="16200000">
          <a:off x="0" y="47140"/>
          <a:ext cx="1213997" cy="1213997"/>
        </a:xfrm>
        <a:prstGeom prst="up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Small/Mid</a:t>
          </a:r>
          <a:endParaRPr lang="en-US" sz="1400" kern="1200" dirty="0"/>
        </a:p>
      </dsp:txBody>
      <dsp:txXfrm rot="5400000">
        <a:off x="212450" y="350638"/>
        <a:ext cx="1001548" cy="606999"/>
      </dsp:txXfrm>
    </dsp:sp>
    <dsp:sp modelId="{7C329950-D1FB-4C04-8B61-1FE488322843}">
      <dsp:nvSpPr>
        <dsp:cNvPr id="0" name=""/>
        <dsp:cNvSpPr/>
      </dsp:nvSpPr>
      <dsp:spPr>
        <a:xfrm rot="5400000">
          <a:off x="1335913" y="47140"/>
          <a:ext cx="1213997" cy="1213997"/>
        </a:xfrm>
        <a:prstGeom prst="upArrow">
          <a:avLst>
            <a:gd name="adj1" fmla="val 50000"/>
            <a:gd name="adj2" fmla="val 35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Large</a:t>
          </a:r>
          <a:endParaRPr lang="en-US" sz="1400" kern="1200" dirty="0"/>
        </a:p>
      </dsp:txBody>
      <dsp:txXfrm rot="-5400000">
        <a:off x="1335914" y="350639"/>
        <a:ext cx="1001548" cy="606999"/>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microsoft.com/office/2006/relationships/legacyDiagramText" Target="legacyDiagramText2.bin"/><Relationship Id="rId2" Type="http://schemas.openxmlformats.org/officeDocument/2006/relationships/image" Target="../media/image20.png"/><Relationship Id="rId1" Type="http://schemas.microsoft.com/office/2006/relationships/legacyDiagramText" Target="legacyDiagramText1.bin"/><Relationship Id="rId5" Type="http://schemas.microsoft.com/office/2006/relationships/legacyDiagramText" Target="legacyDiagramText4.bin"/><Relationship Id="rId4" Type="http://schemas.microsoft.com/office/2006/relationships/legacyDiagramText" Target="legacyDiagramText3.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7E6AD-91F0-4B67-9745-30A6FACDF3D4}" type="datetimeFigureOut">
              <a:rPr lang="en-US" smtClean="0"/>
              <a:t>9/13/2016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C8720-9E44-4016-9808-F34F18806147}" type="slidenum">
              <a:rPr lang="en-US" smtClean="0"/>
              <a:t>‹#›</a:t>
            </a:fld>
            <a:endParaRPr lang="en-US"/>
          </a:p>
        </p:txBody>
      </p:sp>
    </p:spTree>
    <p:extLst>
      <p:ext uri="{BB962C8B-B14F-4D97-AF65-F5344CB8AC3E}">
        <p14:creationId xmlns:p14="http://schemas.microsoft.com/office/powerpoint/2010/main" val="172137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saw a lot of words that were confusing and after more research I started to get a little frustrated…kind</a:t>
            </a:r>
            <a:r>
              <a:rPr lang="en-US" baseline="0" dirty="0" smtClean="0"/>
              <a:t> of felt like this kid.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216480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413537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F59D9-A10F-4189-88F0-14D6EA5FEF8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194223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F59D9-A10F-4189-88F0-14D6EA5FEF8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75388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F59D9-A10F-4189-88F0-14D6EA5FEF8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75565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781616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F59D9-A10F-4189-88F0-14D6EA5FEF8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86556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5F59D9-A10F-4189-88F0-14D6EA5FEF8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80529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F59D9-A10F-4189-88F0-14D6EA5FEF8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144031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F59D9-A10F-4189-88F0-14D6EA5FEF81}" type="datetimeFigureOut">
              <a:rPr lang="en-US" smtClean="0"/>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90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5F59D9-A10F-4189-88F0-14D6EA5FEF81}" type="datetimeFigureOut">
              <a:rPr lang="en-US" smtClean="0"/>
              <a:t>9/13/2016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196731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F59D9-A10F-4189-88F0-14D6EA5FEF81}" type="datetimeFigureOut">
              <a:rPr lang="en-US" smtClean="0"/>
              <a:t>9/13/2016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41216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F59D9-A10F-4189-88F0-14D6EA5FEF8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88619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F59D9-A10F-4189-88F0-14D6EA5FEF8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4B641-6546-4F93-932C-A8F2863371A7}" type="slidenum">
              <a:rPr lang="en-US" smtClean="0"/>
              <a:t>‹#›</a:t>
            </a:fld>
            <a:endParaRPr lang="en-US"/>
          </a:p>
        </p:txBody>
      </p:sp>
    </p:spTree>
    <p:extLst>
      <p:ext uri="{BB962C8B-B14F-4D97-AF65-F5344CB8AC3E}">
        <p14:creationId xmlns:p14="http://schemas.microsoft.com/office/powerpoint/2010/main" val="303884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59D9-A10F-4189-88F0-14D6EA5FEF81}" type="datetimeFigureOut">
              <a:rPr lang="en-US" smtClean="0"/>
              <a:t>9/13/2016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4B641-6546-4F93-932C-A8F2863371A7}" type="slidenum">
              <a:rPr lang="en-US" smtClean="0"/>
              <a:t>‹#›</a:t>
            </a:fld>
            <a:endParaRPr lang="en-US"/>
          </a:p>
        </p:txBody>
      </p:sp>
    </p:spTree>
    <p:extLst>
      <p:ext uri="{BB962C8B-B14F-4D97-AF65-F5344CB8AC3E}">
        <p14:creationId xmlns:p14="http://schemas.microsoft.com/office/powerpoint/2010/main" val="1079864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istoryoficons.com/" TargetMode="External"/><Relationship Id="rId2" Type="http://schemas.openxmlformats.org/officeDocument/2006/relationships/hyperlink" Target="http://piratecode.ru/" TargetMode="External"/><Relationship Id="rId1" Type="http://schemas.openxmlformats.org/officeDocument/2006/relationships/slideLayout" Target="../slideLayouts/slideLayout2.xml"/><Relationship Id="rId4" Type="http://schemas.openxmlformats.org/officeDocument/2006/relationships/hyperlink" Target="http://ilovethisfame.com/" TargetMode="Externa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G"/><Relationship Id="rId7" Type="http://schemas.openxmlformats.org/officeDocument/2006/relationships/diagramColors" Target="../diagrams/colors1.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hyperlink" Target="https://angularjs.org/(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799" y="1885465"/>
            <a:ext cx="10851487" cy="3330479"/>
          </a:xfrm>
          <a:prstGeom prst="rect">
            <a:avLst/>
          </a:prstGeom>
        </p:spPr>
      </p:pic>
    </p:spTree>
    <p:extLst>
      <p:ext uri="{BB962C8B-B14F-4D97-AF65-F5344CB8AC3E}">
        <p14:creationId xmlns:p14="http://schemas.microsoft.com/office/powerpoint/2010/main" val="98329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 </a:t>
            </a:r>
            <a:endParaRPr lang="en-US" dirty="0"/>
          </a:p>
        </p:txBody>
      </p:sp>
      <p:sp>
        <p:nvSpPr>
          <p:cNvPr id="3" name="Content Placeholder 2"/>
          <p:cNvSpPr>
            <a:spLocks noGrp="1"/>
          </p:cNvSpPr>
          <p:nvPr>
            <p:ph idx="1"/>
          </p:nvPr>
        </p:nvSpPr>
        <p:spPr/>
        <p:txBody>
          <a:bodyPr/>
          <a:lstStyle/>
          <a:p>
            <a:pPr marL="0" indent="0">
              <a:buNone/>
            </a:pPr>
            <a:r>
              <a:rPr lang="en-US" sz="1600" dirty="0" smtClean="0"/>
              <a:t>Single-page </a:t>
            </a:r>
            <a:r>
              <a:rPr lang="en-US" sz="1600" dirty="0"/>
              <a:t>application applies only to websites and webapps</a:t>
            </a:r>
            <a:r>
              <a:rPr lang="en-US" sz="1600" dirty="0" smtClean="0"/>
              <a:t>.</a:t>
            </a:r>
            <a:r>
              <a:rPr lang="en-US" sz="1600" dirty="0"/>
              <a:t> It simply points to the fact that navigation between different screens of the website is achieved without loading a different webpage in the browser</a:t>
            </a:r>
            <a:r>
              <a:rPr lang="en-US" sz="1600" dirty="0" smtClean="0"/>
              <a:t>.</a:t>
            </a:r>
          </a:p>
          <a:p>
            <a:pPr marL="0" indent="0">
              <a:buNone/>
            </a:pPr>
            <a:r>
              <a:rPr lang="en-US" sz="1600" dirty="0" smtClean="0"/>
              <a:t>Classic </a:t>
            </a:r>
            <a:r>
              <a:rPr lang="en-US" sz="1600" dirty="0"/>
              <a:t>example is </a:t>
            </a:r>
            <a:r>
              <a:rPr lang="en-US" sz="1600" b="1" dirty="0"/>
              <a:t>GMail</a:t>
            </a:r>
            <a:r>
              <a:rPr lang="en-US" sz="1600" dirty="0"/>
              <a:t> </a:t>
            </a:r>
            <a:r>
              <a:rPr lang="en-US" sz="1400" dirty="0" smtClean="0"/>
              <a:t> :  when </a:t>
            </a:r>
            <a:r>
              <a:rPr lang="en-US" sz="1400" dirty="0"/>
              <a:t>you click on a message in your inbox, browser stays on the same webpage, but JavaScript code hides the inbox and brings the message body on screen. Compare it to the webmail services of </a:t>
            </a:r>
            <a:r>
              <a:rPr lang="en-US" sz="1400" dirty="0" smtClean="0"/>
              <a:t>2000-2003.</a:t>
            </a:r>
          </a:p>
          <a:p>
            <a:pPr marL="0" indent="0">
              <a:buNone/>
            </a:pPr>
            <a:r>
              <a:rPr lang="en-US" sz="1400" dirty="0"/>
              <a:t>Examples: </a:t>
            </a:r>
            <a:r>
              <a:rPr lang="en-US" sz="1400" dirty="0">
                <a:hlinkClick r:id="rId2"/>
              </a:rPr>
              <a:t>http://piratecode.ru</a:t>
            </a:r>
            <a:r>
              <a:rPr lang="en-US" sz="1400" dirty="0" smtClean="0">
                <a:hlinkClick r:id="rId2"/>
              </a:rPr>
              <a:t>/</a:t>
            </a:r>
            <a:r>
              <a:rPr lang="en-US" sz="1400" dirty="0"/>
              <a:t>  , </a:t>
            </a:r>
            <a:r>
              <a:rPr lang="en-US" sz="1400" dirty="0">
                <a:hlinkClick r:id="rId3"/>
              </a:rPr>
              <a:t>https://historyoficons.com</a:t>
            </a:r>
            <a:r>
              <a:rPr lang="en-US" sz="1400" dirty="0" smtClean="0">
                <a:hlinkClick r:id="rId3"/>
              </a:rPr>
              <a:t>/</a:t>
            </a:r>
            <a:r>
              <a:rPr lang="en-US" sz="1400" dirty="0"/>
              <a:t> , </a:t>
            </a:r>
            <a:r>
              <a:rPr lang="en-US" sz="1400" dirty="0">
                <a:hlinkClick r:id="rId4"/>
              </a:rPr>
              <a:t>http://ilovethisfame.com</a:t>
            </a:r>
            <a:r>
              <a:rPr lang="en-US" sz="1400" dirty="0" smtClean="0">
                <a:hlinkClick r:id="rId4"/>
              </a:rPr>
              <a:t>/</a:t>
            </a:r>
            <a:r>
              <a:rPr lang="en-US" sz="1400" dirty="0" smtClean="0"/>
              <a:t>  </a:t>
            </a:r>
          </a:p>
          <a:p>
            <a:pPr marL="0" indent="0">
              <a:buNone/>
            </a:pPr>
            <a:endParaRPr lang="en-US" sz="1400" dirty="0"/>
          </a:p>
          <a:p>
            <a:pPr marL="0" indent="0">
              <a:buNone/>
            </a:pPr>
            <a:r>
              <a:rPr lang="en-US" sz="1400" dirty="0" smtClean="0"/>
              <a:t>Why SPA?</a:t>
            </a:r>
          </a:p>
          <a:p>
            <a:pPr>
              <a:buFont typeface="Wingdings" panose="05000000000000000000" pitchFamily="2" charset="2"/>
              <a:buChar char="Ø"/>
            </a:pPr>
            <a:r>
              <a:rPr lang="en-US" sz="1400" i="1" dirty="0"/>
              <a:t>SPA is extremely good for very responsive </a:t>
            </a:r>
            <a:r>
              <a:rPr lang="en-US" sz="1400" i="1" dirty="0" smtClean="0"/>
              <a:t>sites</a:t>
            </a:r>
          </a:p>
          <a:p>
            <a:pPr>
              <a:buFont typeface="Wingdings" panose="05000000000000000000" pitchFamily="2" charset="2"/>
              <a:buChar char="Ø"/>
            </a:pPr>
            <a:r>
              <a:rPr lang="en-US" sz="1400" i="1" dirty="0"/>
              <a:t>With SPA we don't need to use extra queries to the server to download pages</a:t>
            </a:r>
            <a:r>
              <a:rPr lang="en-US" sz="1400" i="1" dirty="0" smtClean="0"/>
              <a:t>.</a:t>
            </a:r>
          </a:p>
          <a:p>
            <a:pPr>
              <a:buFont typeface="Wingdings" panose="05000000000000000000" pitchFamily="2" charset="2"/>
              <a:buChar char="Ø"/>
            </a:pPr>
            <a:r>
              <a:rPr lang="en-US" sz="1400" dirty="0"/>
              <a:t>SPA can use caching and local storage effectively</a:t>
            </a:r>
            <a:r>
              <a:rPr lang="en-US" sz="1400" dirty="0" smtClean="0"/>
              <a:t>.</a:t>
            </a:r>
            <a:r>
              <a:rPr lang="en-US" sz="1400" dirty="0"/>
              <a:t> It is easy to scale, and it is easy to cache </a:t>
            </a:r>
            <a:r>
              <a:rPr lang="en-US" sz="1400" dirty="0" smtClean="0"/>
              <a:t>resources</a:t>
            </a:r>
          </a:p>
          <a:p>
            <a:pPr>
              <a:buFont typeface="Wingdings" panose="05000000000000000000" pitchFamily="2" charset="2"/>
              <a:buChar char="Ø"/>
            </a:pPr>
            <a:r>
              <a:rPr lang="en-US" sz="1400" dirty="0"/>
              <a:t>SPA separates UI and data, SPA communicates with server only with JSON REST API (Send/Receive JSON using AJAX), this also allows both parts to be independently developed and tested.</a:t>
            </a:r>
          </a:p>
          <a:p>
            <a:pPr>
              <a:buFont typeface="Wingdings" panose="05000000000000000000" pitchFamily="2" charset="2"/>
              <a:buChar char="Ø"/>
            </a:pPr>
            <a:r>
              <a:rPr lang="en-US" sz="1400" dirty="0"/>
              <a:t>SPA are easy to debug with chrome, as you can monitor network operations, investigate page elements and data associated with it.</a:t>
            </a:r>
          </a:p>
          <a:p>
            <a:pPr marL="0" indent="0">
              <a:buNone/>
            </a:pPr>
            <a:endParaRPr lang="en-US" sz="1400" dirty="0"/>
          </a:p>
        </p:txBody>
      </p:sp>
    </p:spTree>
    <p:extLst>
      <p:ext uri="{BB962C8B-B14F-4D97-AF65-F5344CB8AC3E}">
        <p14:creationId xmlns:p14="http://schemas.microsoft.com/office/powerpoint/2010/main" val="1389814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876" y="-15876"/>
            <a:ext cx="2949262" cy="6662727"/>
          </a:xfrm>
        </p:spPr>
        <p:txBody>
          <a:bodyPr/>
          <a:lstStyle/>
          <a:p>
            <a:pPr algn="ctr"/>
            <a:r>
              <a:rPr lang="en-US" dirty="0" smtClean="0"/>
              <a:t>Sample Project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4884" y="244699"/>
            <a:ext cx="4787925" cy="640878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41" y="244699"/>
            <a:ext cx="3788125" cy="6402153"/>
          </a:xfrm>
          <a:prstGeom prst="rect">
            <a:avLst/>
          </a:prstGeom>
        </p:spPr>
      </p:pic>
      <p:graphicFrame>
        <p:nvGraphicFramePr>
          <p:cNvPr id="6" name="Diagram 5"/>
          <p:cNvGraphicFramePr/>
          <p:nvPr>
            <p:extLst>
              <p:ext uri="{D42A27DB-BD31-4B8C-83A1-F6EECF244321}">
                <p14:modId xmlns:p14="http://schemas.microsoft.com/office/powerpoint/2010/main" val="3922979742"/>
              </p:ext>
            </p:extLst>
          </p:nvPr>
        </p:nvGraphicFramePr>
        <p:xfrm>
          <a:off x="4353059" y="4397062"/>
          <a:ext cx="2550017" cy="13082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90401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Application</a:t>
            </a:r>
            <a:endParaRPr lang="en-US" dirty="0"/>
          </a:p>
        </p:txBody>
      </p:sp>
      <p:sp>
        <p:nvSpPr>
          <p:cNvPr id="3" name="Content Placeholder 2"/>
          <p:cNvSpPr>
            <a:spLocks noGrp="1"/>
          </p:cNvSpPr>
          <p:nvPr>
            <p:ph idx="1"/>
          </p:nvPr>
        </p:nvSpPr>
        <p:spPr/>
        <p:txBody>
          <a:bodyPr>
            <a:normAutofit/>
          </a:bodyPr>
          <a:lstStyle/>
          <a:p>
            <a:r>
              <a:rPr lang="en-US" sz="1600" b="1" dirty="0" smtClean="0"/>
              <a:t>Load framework</a:t>
            </a:r>
            <a:r>
              <a:rPr lang="en-US" sz="1600" dirty="0" smtClean="0"/>
              <a:t>: Place </a:t>
            </a:r>
            <a:r>
              <a:rPr lang="en-US" sz="1600" dirty="0"/>
              <a:t>the script tag at the bottom of the page. Placing script tags at the end of the page improves app load time because the HTML loading is not blocked by loading of the angular.js </a:t>
            </a:r>
            <a:r>
              <a:rPr lang="en-US" sz="1600" dirty="0" smtClean="0"/>
              <a:t>script.</a:t>
            </a:r>
            <a:endParaRPr lang="en-US" sz="1600" dirty="0"/>
          </a:p>
          <a:p>
            <a:pPr marL="0" indent="0">
              <a:buNone/>
            </a:pPr>
            <a:r>
              <a:rPr lang="en-US" sz="1600" dirty="0" smtClean="0"/>
              <a:t>	Choose</a:t>
            </a:r>
            <a:r>
              <a:rPr lang="en-US" sz="1600" dirty="0"/>
              <a:t>: angular-[version].js for a human-readable file, suitable for development and debugging.</a:t>
            </a:r>
          </a:p>
          <a:p>
            <a:pPr marL="0" indent="0">
              <a:buNone/>
            </a:pPr>
            <a:r>
              <a:rPr lang="en-US" sz="1600" dirty="0" smtClean="0"/>
              <a:t>	Choose</a:t>
            </a:r>
            <a:r>
              <a:rPr lang="en-US" sz="1600" dirty="0"/>
              <a:t>: angular-[version].min.js for a compressed and obfuscated file, suitable for use in production</a:t>
            </a:r>
            <a:r>
              <a:rPr lang="en-US" sz="1600" dirty="0" smtClean="0"/>
              <a:t>.</a:t>
            </a:r>
            <a:endParaRPr lang="en-US" sz="1600" dirty="0"/>
          </a:p>
          <a:p>
            <a:r>
              <a:rPr lang="en-US" sz="1600" b="1" dirty="0"/>
              <a:t>Define AngularJS </a:t>
            </a:r>
            <a:r>
              <a:rPr lang="en-US" sz="1600" b="1" dirty="0" smtClean="0"/>
              <a:t>Application </a:t>
            </a:r>
            <a:r>
              <a:rPr lang="en-US" sz="1600" dirty="0" smtClean="0"/>
              <a:t>: Place </a:t>
            </a:r>
            <a:r>
              <a:rPr lang="en-US" sz="1600" dirty="0"/>
              <a:t>ng-app to the root of your application, typically on the &lt;html&gt; tag if you want angular to auto-bootstrap your application.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62454"/>
            <a:ext cx="10782036" cy="2695509"/>
          </a:xfrm>
          <a:prstGeom prst="rect">
            <a:avLst/>
          </a:prstGeom>
        </p:spPr>
      </p:pic>
    </p:spTree>
    <p:extLst>
      <p:ext uri="{BB962C8B-B14F-4D97-AF65-F5344CB8AC3E}">
        <p14:creationId xmlns:p14="http://schemas.microsoft.com/office/powerpoint/2010/main" val="832391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Initialization </a:t>
            </a:r>
            <a:endParaRPr lang="en-US" dirty="0"/>
          </a:p>
        </p:txBody>
      </p:sp>
      <p:sp>
        <p:nvSpPr>
          <p:cNvPr id="3" name="Content Placeholder 2"/>
          <p:cNvSpPr>
            <a:spLocks noGrp="1"/>
          </p:cNvSpPr>
          <p:nvPr>
            <p:ph idx="1"/>
          </p:nvPr>
        </p:nvSpPr>
        <p:spPr/>
        <p:txBody>
          <a:bodyPr/>
          <a:lstStyle/>
          <a:p>
            <a:pPr marL="0" indent="0">
              <a:buNone/>
            </a:pPr>
            <a:r>
              <a:rPr lang="en-US" sz="1600" dirty="0"/>
              <a:t>If you need to have more control over the initialization process, you can use a manual bootstrapping method instead. Examples of when you'd need to do this include using script loaders or the need to perform an operation before Angular compiles </a:t>
            </a:r>
            <a:r>
              <a:rPr lang="en-US" sz="1600" dirty="0" smtClean="0"/>
              <a:t>a </a:t>
            </a:r>
            <a:r>
              <a:rPr lang="en-US" sz="1600" dirty="0"/>
              <a:t>page</a:t>
            </a:r>
            <a:r>
              <a:rPr lang="en-US" sz="1600" dirty="0" smtClean="0"/>
              <a:t>.</a:t>
            </a:r>
          </a:p>
          <a:p>
            <a:pPr>
              <a:buFont typeface="Wingdings" panose="05000000000000000000" pitchFamily="2" charset="2"/>
              <a:buChar char="Ø"/>
            </a:pPr>
            <a:r>
              <a:rPr lang="en-US" sz="1600" dirty="0" smtClean="0"/>
              <a:t>After </a:t>
            </a:r>
            <a:r>
              <a:rPr lang="en-US" sz="1600" dirty="0"/>
              <a:t>the page and all of the code is loaded, find the root element of your AngularJS application, which is typically the root of the document</a:t>
            </a:r>
            <a:r>
              <a:rPr lang="en-US" sz="1600" dirty="0" smtClean="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Call angular.bootstrap to compile the element into </a:t>
            </a:r>
            <a:r>
              <a:rPr lang="en-US" sz="1600" dirty="0" smtClean="0"/>
              <a:t>an</a:t>
            </a:r>
          </a:p>
          <a:p>
            <a:pPr marL="0" indent="0">
              <a:buNone/>
            </a:pPr>
            <a:r>
              <a:rPr lang="en-US" sz="1600" dirty="0"/>
              <a:t> </a:t>
            </a:r>
            <a:r>
              <a:rPr lang="en-US" sz="1600" dirty="0" smtClean="0"/>
              <a:t>    </a:t>
            </a:r>
            <a:r>
              <a:rPr lang="en-US" sz="1600" dirty="0"/>
              <a:t>executable, bi-directionally bound application.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626" y="3033110"/>
            <a:ext cx="5400675" cy="3676650"/>
          </a:xfrm>
          <a:prstGeom prst="rect">
            <a:avLst/>
          </a:prstGeom>
        </p:spPr>
      </p:pic>
    </p:spTree>
    <p:extLst>
      <p:ext uri="{BB962C8B-B14F-4D97-AF65-F5344CB8AC3E}">
        <p14:creationId xmlns:p14="http://schemas.microsoft.com/office/powerpoint/2010/main" val="1627253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US" dirty="0"/>
          </a:p>
        </p:txBody>
      </p:sp>
      <p:sp>
        <p:nvSpPr>
          <p:cNvPr id="3" name="Content Placeholder 2"/>
          <p:cNvSpPr>
            <a:spLocks noGrp="1"/>
          </p:cNvSpPr>
          <p:nvPr>
            <p:ph idx="1"/>
          </p:nvPr>
        </p:nvSpPr>
        <p:spPr/>
        <p:txBody>
          <a:bodyPr>
            <a:normAutofit/>
          </a:bodyPr>
          <a:lstStyle/>
          <a:p>
            <a:r>
              <a:rPr lang="en-US" sz="1600" dirty="0"/>
              <a:t>A module is a collection of services, directives, controllers, filters, and configuration information. </a:t>
            </a:r>
            <a:r>
              <a:rPr lang="en-US" sz="1600" b="1" dirty="0"/>
              <a:t>angular.module</a:t>
            </a:r>
            <a:r>
              <a:rPr lang="en-US" sz="1600" dirty="0"/>
              <a:t> is used to configure the $injector. </a:t>
            </a:r>
            <a:endParaRPr lang="en-US" sz="1600" dirty="0" smtClean="0"/>
          </a:p>
          <a:p>
            <a:r>
              <a:rPr lang="en-US" sz="1600" dirty="0" smtClean="0"/>
              <a:t>AngularJS </a:t>
            </a:r>
            <a:r>
              <a:rPr lang="en-US" sz="1600" dirty="0"/>
              <a:t>supports modular approach. Modules are used to separate logics say services, controllers, application etc. and keep the code clean.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073" y="3076440"/>
            <a:ext cx="7540110" cy="1495559"/>
          </a:xfrm>
          <a:prstGeom prst="rect">
            <a:avLst/>
          </a:prstGeom>
        </p:spPr>
      </p:pic>
    </p:spTree>
    <p:extLst>
      <p:ext uri="{BB962C8B-B14F-4D97-AF65-F5344CB8AC3E}">
        <p14:creationId xmlns:p14="http://schemas.microsoft.com/office/powerpoint/2010/main" val="3999185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t>AngularJS application mainly relies on controllers to control the flow of data in the application. A controller is defined using </a:t>
            </a:r>
            <a:r>
              <a:rPr lang="en-US" sz="1600" dirty="0">
                <a:solidFill>
                  <a:srgbClr val="C00000"/>
                </a:solidFill>
              </a:rPr>
              <a:t>ng-controller</a:t>
            </a:r>
            <a:r>
              <a:rPr lang="en-US" sz="1600" dirty="0"/>
              <a:t> directive. </a:t>
            </a:r>
            <a:endParaRPr lang="en-US" sz="1600" dirty="0" smtClean="0"/>
          </a:p>
          <a:p>
            <a:pPr marL="0" indent="0">
              <a:buNone/>
            </a:pPr>
            <a:r>
              <a:rPr lang="en-US" sz="1600" dirty="0" smtClean="0"/>
              <a:t>A </a:t>
            </a:r>
            <a:r>
              <a:rPr lang="en-US" sz="1600" dirty="0"/>
              <a:t>controller is a JavaScript object containing attributes/properties and functions. Each controller accepts $scope as a </a:t>
            </a:r>
            <a:r>
              <a:rPr lang="en-US" sz="1600" dirty="0" smtClean="0"/>
              <a:t>parameter </a:t>
            </a:r>
            <a:r>
              <a:rPr lang="en-US" sz="1600" dirty="0"/>
              <a:t>which refers to the application/module that controller is to control</a:t>
            </a:r>
            <a:r>
              <a:rPr lang="en-US" sz="1600" dirty="0" smtClean="0"/>
              <a:t>.</a:t>
            </a:r>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090" y="3869472"/>
            <a:ext cx="6519301" cy="25505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090" y="3032345"/>
            <a:ext cx="5925290" cy="83712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0" y="2910814"/>
            <a:ext cx="5288680" cy="3387680"/>
          </a:xfrm>
          <a:prstGeom prst="rect">
            <a:avLst/>
          </a:prstGeom>
        </p:spPr>
      </p:pic>
    </p:spTree>
    <p:extLst>
      <p:ext uri="{BB962C8B-B14F-4D97-AF65-F5344CB8AC3E}">
        <p14:creationId xmlns:p14="http://schemas.microsoft.com/office/powerpoint/2010/main" val="337832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6134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t>Framework?</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smtClean="0"/>
              <a:t>Framework</a:t>
            </a:r>
            <a:r>
              <a:rPr lang="en-US" sz="1600" dirty="0" smtClean="0"/>
              <a:t>: This </a:t>
            </a:r>
            <a:r>
              <a:rPr lang="en-US" sz="1600" dirty="0"/>
              <a:t>describes a given structure of "how" you should present your code. Pretty much like a code-template, along some helpers, constructors etc. to solve/simplify a specific problem or bring your architecture in "order". </a:t>
            </a:r>
            <a:endParaRPr lang="en-US" sz="1600" dirty="0" smtClean="0"/>
          </a:p>
          <a:p>
            <a:pPr marL="0" indent="0">
              <a:buNone/>
            </a:pPr>
            <a:r>
              <a:rPr lang="en-US" sz="1600" dirty="0" smtClean="0"/>
              <a:t>Examples, “</a:t>
            </a:r>
            <a:r>
              <a:rPr lang="en-US" sz="1600" i="1" dirty="0" smtClean="0"/>
              <a:t>AngularJS</a:t>
            </a:r>
            <a:r>
              <a:rPr lang="en-US" sz="1600" dirty="0" smtClean="0"/>
              <a:t>", </a:t>
            </a:r>
            <a:r>
              <a:rPr lang="en-US" sz="1600" dirty="0"/>
              <a:t>"</a:t>
            </a:r>
            <a:r>
              <a:rPr lang="en-US" sz="1600" i="1" dirty="0"/>
              <a:t>Backbone</a:t>
            </a:r>
            <a:r>
              <a:rPr lang="en-US" sz="1600" dirty="0"/>
              <a:t>", </a:t>
            </a:r>
            <a:r>
              <a:rPr lang="en-US" sz="1600" dirty="0" smtClean="0"/>
              <a:t>"</a:t>
            </a:r>
            <a:r>
              <a:rPr lang="en-US" sz="1600" i="1" dirty="0"/>
              <a:t>requireJS</a:t>
            </a:r>
            <a:r>
              <a:rPr lang="en-US" sz="1600" dirty="0"/>
              <a:t>", </a:t>
            </a:r>
            <a:r>
              <a:rPr lang="en-US" sz="1600" dirty="0" smtClean="0"/>
              <a:t>“</a:t>
            </a:r>
            <a:r>
              <a:rPr lang="en-US" sz="1600" i="1" dirty="0" smtClean="0"/>
              <a:t>ReactJS</a:t>
            </a:r>
            <a:r>
              <a:rPr lang="en-US" sz="1600" dirty="0" smtClean="0"/>
              <a:t>".</a:t>
            </a:r>
          </a:p>
          <a:p>
            <a:pPr marL="0" indent="0">
              <a:buNone/>
            </a:pPr>
            <a:endParaRPr lang="en-US" sz="1600" dirty="0"/>
          </a:p>
          <a:p>
            <a:pPr marL="0" indent="0">
              <a:buNone/>
            </a:pPr>
            <a:r>
              <a:rPr lang="en-US" sz="1800" dirty="0" smtClean="0"/>
              <a:t>ARE YOU CONFUSED COMPARING IT TO LIBRARY ??</a:t>
            </a:r>
          </a:p>
          <a:p>
            <a:pPr marL="0" indent="0">
              <a:buNone/>
            </a:pPr>
            <a:r>
              <a:rPr lang="en-US" sz="1600" b="1" dirty="0"/>
              <a:t>Library</a:t>
            </a:r>
            <a:r>
              <a:rPr lang="en-US" sz="1600" dirty="0"/>
              <a:t>: A library provides a set of helper functions/objects/modules which your application code calls for specific functionality. Libraries typically focus on a narrow scope (e.g., strings, IO, sockets), so their API's also tend to be smaller and require fewer </a:t>
            </a:r>
            <a:r>
              <a:rPr lang="en-US" sz="1600" dirty="0" smtClean="0"/>
              <a:t>dependencies.it </a:t>
            </a:r>
            <a:r>
              <a:rPr lang="en-US" sz="1600" dirty="0"/>
              <a:t>offers a lot of tools and neat stuff to work with, which in general, simplify your coding experience. </a:t>
            </a:r>
            <a:endParaRPr lang="en-US" sz="1600" dirty="0" smtClean="0"/>
          </a:p>
          <a:p>
            <a:pPr marL="0" indent="0">
              <a:buNone/>
            </a:pPr>
            <a:endParaRPr lang="en-US" sz="1600" dirty="0"/>
          </a:p>
          <a:p>
            <a:pPr marL="0" indent="0">
              <a:buNone/>
            </a:pPr>
            <a:r>
              <a:rPr lang="en-US" sz="1600" dirty="0" smtClean="0"/>
              <a:t>Examples </a:t>
            </a:r>
            <a:r>
              <a:rPr lang="en-US" sz="1600" dirty="0"/>
              <a:t>"</a:t>
            </a:r>
            <a:r>
              <a:rPr lang="en-US" sz="1600" i="1" dirty="0"/>
              <a:t>jQuery</a:t>
            </a:r>
            <a:r>
              <a:rPr lang="en-US" sz="1600" dirty="0"/>
              <a:t>", "</a:t>
            </a:r>
            <a:r>
              <a:rPr lang="en-US" sz="1600" i="1" dirty="0"/>
              <a:t>MooTools</a:t>
            </a:r>
            <a:r>
              <a:rPr lang="en-US" sz="1600" dirty="0"/>
              <a:t>", "</a:t>
            </a:r>
            <a:r>
              <a:rPr lang="en-US" sz="1600" i="1" dirty="0"/>
              <a:t>YUI</a:t>
            </a:r>
            <a:r>
              <a:rPr lang="en-US" sz="1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609" y="4409605"/>
            <a:ext cx="5448300" cy="2314575"/>
          </a:xfrm>
          <a:prstGeom prst="rect">
            <a:avLst/>
          </a:prstGeom>
        </p:spPr>
      </p:pic>
    </p:spTree>
    <p:extLst>
      <p:ext uri="{BB962C8B-B14F-4D97-AF65-F5344CB8AC3E}">
        <p14:creationId xmlns:p14="http://schemas.microsoft.com/office/powerpoint/2010/main" val="2702241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3845" y="-4579"/>
            <a:ext cx="5357611" cy="1607283"/>
          </a:xfrm>
          <a:prstGeom prst="rect">
            <a:avLst/>
          </a:prstGeom>
        </p:spPr>
      </p:pic>
      <p:sp>
        <p:nvSpPr>
          <p:cNvPr id="2" name="Title 1"/>
          <p:cNvSpPr>
            <a:spLocks noGrp="1"/>
          </p:cNvSpPr>
          <p:nvPr>
            <p:ph type="title"/>
          </p:nvPr>
        </p:nvSpPr>
        <p:spPr>
          <a:xfrm>
            <a:off x="838200" y="-15875"/>
            <a:ext cx="10515600" cy="1325563"/>
          </a:xfrm>
        </p:spPr>
        <p:txBody>
          <a:bodyPr/>
          <a:lstStyle/>
          <a:p>
            <a:r>
              <a:rPr lang="en-US" dirty="0" smtClean="0"/>
              <a:t>Lets Compare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6547290"/>
              </p:ext>
            </p:extLst>
          </p:nvPr>
        </p:nvGraphicFramePr>
        <p:xfrm>
          <a:off x="838199" y="1602704"/>
          <a:ext cx="11152032" cy="5023389"/>
        </p:xfrm>
        <a:graphic>
          <a:graphicData uri="http://schemas.openxmlformats.org/drawingml/2006/table">
            <a:tbl>
              <a:tblPr firstRow="1" bandRow="1">
                <a:tableStyleId>{5C22544A-7EE6-4342-B048-85BDC9FD1C3A}</a:tableStyleId>
              </a:tblPr>
              <a:tblGrid>
                <a:gridCol w="3717344"/>
                <a:gridCol w="3717344"/>
                <a:gridCol w="3717344"/>
              </a:tblGrid>
              <a:tr h="518549">
                <a:tc>
                  <a:txBody>
                    <a:bodyPr/>
                    <a:lstStyle/>
                    <a:p>
                      <a:r>
                        <a:rPr lang="en-US" dirty="0" smtClean="0"/>
                        <a:t>AngularJS</a:t>
                      </a:r>
                      <a:endParaRPr lang="en-US" dirty="0"/>
                    </a:p>
                  </a:txBody>
                  <a:tcPr/>
                </a:tc>
                <a:tc>
                  <a:txBody>
                    <a:bodyPr/>
                    <a:lstStyle/>
                    <a:p>
                      <a:r>
                        <a:rPr lang="en-US" dirty="0" smtClean="0"/>
                        <a:t>ReactJS</a:t>
                      </a:r>
                      <a:endParaRPr lang="en-US" dirty="0"/>
                    </a:p>
                  </a:txBody>
                  <a:tcPr/>
                </a:tc>
                <a:tc>
                  <a:txBody>
                    <a:bodyPr/>
                    <a:lstStyle/>
                    <a:p>
                      <a:r>
                        <a:rPr lang="en-US" dirty="0" smtClean="0"/>
                        <a:t>BackboneJS</a:t>
                      </a:r>
                      <a:endParaRPr lang="en-US" dirty="0"/>
                    </a:p>
                  </a:txBody>
                  <a:tcPr/>
                </a:tc>
              </a:tr>
              <a:tr h="518549">
                <a:tc>
                  <a:txBody>
                    <a:bodyPr/>
                    <a:lstStyle/>
                    <a:p>
                      <a:r>
                        <a:rPr lang="en-US" dirty="0" smtClean="0"/>
                        <a:t>1)  MVC Framework</a:t>
                      </a:r>
                      <a:endParaRPr lang="en-US" dirty="0"/>
                    </a:p>
                  </a:txBody>
                  <a:tcPr/>
                </a:tc>
                <a:tc>
                  <a:txBody>
                    <a:bodyPr/>
                    <a:lstStyle/>
                    <a:p>
                      <a:r>
                        <a:rPr lang="en-US" dirty="0" smtClean="0"/>
                        <a:t>1) V</a:t>
                      </a:r>
                      <a:r>
                        <a:rPr lang="en-US" baseline="0" dirty="0" smtClean="0"/>
                        <a:t> in M</a:t>
                      </a:r>
                      <a:r>
                        <a:rPr lang="en-US" dirty="0" smtClean="0"/>
                        <a:t>V</a:t>
                      </a:r>
                      <a:r>
                        <a:rPr lang="en-US" baseline="0" dirty="0" smtClean="0"/>
                        <a:t>C</a:t>
                      </a:r>
                      <a:endParaRPr lang="en-US" sz="1800" kern="1200" baseline="0" dirty="0">
                        <a:solidFill>
                          <a:schemeClr val="dk1"/>
                        </a:solidFill>
                        <a:latin typeface="+mn-lt"/>
                        <a:ea typeface="+mn-ea"/>
                        <a:cs typeface="+mn-cs"/>
                      </a:endParaRPr>
                    </a:p>
                  </a:txBody>
                  <a:tcPr/>
                </a:tc>
                <a:tc>
                  <a:txBody>
                    <a:bodyPr/>
                    <a:lstStyle/>
                    <a:p>
                      <a:r>
                        <a:rPr lang="en-US" dirty="0" smtClean="0"/>
                        <a:t>1) MVC Framework</a:t>
                      </a:r>
                      <a:endParaRPr lang="en-US" dirty="0"/>
                    </a:p>
                  </a:txBody>
                  <a:tcPr/>
                </a:tc>
              </a:tr>
              <a:tr h="939216">
                <a:tc>
                  <a:txBody>
                    <a:bodyPr/>
                    <a:lstStyle/>
                    <a:p>
                      <a:r>
                        <a:rPr lang="en-US" dirty="0" smtClean="0"/>
                        <a:t>2) </a:t>
                      </a:r>
                      <a:r>
                        <a:rPr lang="en-US" sz="1800" b="0" i="0" kern="1200" dirty="0" smtClean="0">
                          <a:solidFill>
                            <a:schemeClr val="dk1"/>
                          </a:solidFill>
                          <a:effectLst/>
                          <a:latin typeface="+mn-lt"/>
                          <a:ea typeface="+mn-ea"/>
                          <a:cs typeface="+mn-cs"/>
                        </a:rPr>
                        <a:t>Angular supported by Google</a:t>
                      </a:r>
                      <a:endParaRPr lang="en-US" dirty="0"/>
                    </a:p>
                  </a:txBody>
                  <a:tcPr/>
                </a:tc>
                <a:tc>
                  <a:txBody>
                    <a:bodyPr/>
                    <a:lstStyle/>
                    <a:p>
                      <a:r>
                        <a:rPr lang="en-US" dirty="0" smtClean="0"/>
                        <a:t>2) </a:t>
                      </a:r>
                      <a:r>
                        <a:rPr lang="en-US" sz="1800" b="0" i="0" kern="1200" dirty="0" smtClean="0">
                          <a:solidFill>
                            <a:schemeClr val="dk1"/>
                          </a:solidFill>
                          <a:effectLst/>
                          <a:latin typeface="+mn-lt"/>
                          <a:ea typeface="+mn-ea"/>
                          <a:cs typeface="+mn-cs"/>
                        </a:rPr>
                        <a:t>React by Facebook</a:t>
                      </a:r>
                      <a:endParaRPr lang="en-US" dirty="0"/>
                    </a:p>
                  </a:txBody>
                  <a:tcPr/>
                </a:tc>
                <a:tc>
                  <a:txBody>
                    <a:bodyPr/>
                    <a:lstStyle/>
                    <a:p>
                      <a:r>
                        <a:rPr lang="en-US" dirty="0" smtClean="0"/>
                        <a:t>2) By</a:t>
                      </a:r>
                      <a:r>
                        <a:rPr lang="en-US" baseline="0" dirty="0" smtClean="0"/>
                        <a:t> </a:t>
                      </a:r>
                      <a:r>
                        <a:rPr lang="en-US" sz="1800" b="1" i="0" kern="1200" dirty="0" smtClean="0">
                          <a:solidFill>
                            <a:schemeClr val="dk1"/>
                          </a:solidFill>
                          <a:effectLst/>
                          <a:latin typeface="+mn-lt"/>
                          <a:ea typeface="+mn-ea"/>
                          <a:cs typeface="+mn-cs"/>
                        </a:rPr>
                        <a:t>Jeremy Ashkenas known for </a:t>
                      </a:r>
                      <a:r>
                        <a:rPr lang="en-US" sz="1800" b="0" i="0" kern="1200" dirty="0" smtClean="0">
                          <a:solidFill>
                            <a:schemeClr val="dk1"/>
                          </a:solidFill>
                          <a:effectLst/>
                          <a:latin typeface="+mn-lt"/>
                          <a:ea typeface="+mn-ea"/>
                          <a:cs typeface="+mn-cs"/>
                        </a:rPr>
                        <a:t>Coffee Script and Underscore.js.</a:t>
                      </a:r>
                      <a:endParaRPr lang="en-US" dirty="0"/>
                    </a:p>
                  </a:txBody>
                  <a:tcPr/>
                </a:tc>
              </a:tr>
              <a:tr h="2389624">
                <a:tc>
                  <a:txBody>
                    <a:bodyPr/>
                    <a:lstStyle/>
                    <a:p>
                      <a:r>
                        <a:rPr lang="en-US" dirty="0" smtClean="0"/>
                        <a:t>3) </a:t>
                      </a:r>
                      <a:r>
                        <a:rPr lang="en-US" sz="1800" b="0" i="0" kern="1200" dirty="0" smtClean="0">
                          <a:solidFill>
                            <a:schemeClr val="dk1"/>
                          </a:solidFill>
                          <a:effectLst/>
                          <a:latin typeface="+mn-lt"/>
                          <a:ea typeface="+mn-ea"/>
                          <a:cs typeface="+mn-cs"/>
                        </a:rPr>
                        <a:t>Angular offers most everything you'd need to get a project off the ground. However, it does offer a number of ways to do "the same thing" that does lead it to be somewhat problematic in larger companies unless there is a hard-and-fast style guide to adhere to.</a:t>
                      </a:r>
                      <a:endParaRPr lang="en-US" dirty="0"/>
                    </a:p>
                  </a:txBody>
                  <a:tcPr/>
                </a:tc>
                <a:tc>
                  <a:txBody>
                    <a:bodyPr/>
                    <a:lstStyle/>
                    <a:p>
                      <a:r>
                        <a:rPr lang="en-US" dirty="0" smtClean="0"/>
                        <a:t>3)</a:t>
                      </a:r>
                      <a:r>
                        <a:rPr lang="en-US" sz="1800" b="0" i="0" kern="1200" dirty="0" smtClean="0">
                          <a:solidFill>
                            <a:schemeClr val="dk1"/>
                          </a:solidFill>
                          <a:effectLst/>
                          <a:latin typeface="+mn-lt"/>
                          <a:ea typeface="+mn-ea"/>
                          <a:cs typeface="+mn-cs"/>
                        </a:rPr>
                        <a:t> React set out to tackle the problem of making highly efficient adjustments to the DOM. This is huge, because touching the DOM is a surprisingly expensive task made worse by inefficiencies in manipulation libraries like jQuery.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800" b="0" i="0" kern="1200" dirty="0" smtClean="0">
                          <a:solidFill>
                            <a:schemeClr val="dk1"/>
                          </a:solidFill>
                          <a:effectLst/>
                          <a:latin typeface="+mn-lt"/>
                          <a:ea typeface="+mn-ea"/>
                          <a:cs typeface="+mn-cs"/>
                        </a:rPr>
                        <a:t>It offers so little it is common for implementations to differ widely across projects - this lack of standardization can be difficult when trying to look for examples or trying to coordinate changes across a large team.</a:t>
                      </a:r>
                      <a:endParaRPr lang="en-US" dirty="0" smtClean="0"/>
                    </a:p>
                    <a:p>
                      <a:endParaRPr lang="en-US" dirty="0"/>
                    </a:p>
                  </a:txBody>
                  <a:tcPr/>
                </a:tc>
              </a:tr>
              <a:tr h="657451">
                <a:tc>
                  <a:txBody>
                    <a:bodyPr/>
                    <a:lstStyle/>
                    <a:p>
                      <a:r>
                        <a:rPr lang="en-US" dirty="0" smtClean="0"/>
                        <a:t>4) Well suited to Large &amp; small companies</a:t>
                      </a:r>
                      <a:endParaRPr lang="en-US" dirty="0"/>
                    </a:p>
                  </a:txBody>
                  <a:tcPr/>
                </a:tc>
                <a:tc>
                  <a:txBody>
                    <a:bodyPr/>
                    <a:lstStyle/>
                    <a:p>
                      <a:r>
                        <a:rPr lang="en-US" dirty="0" smtClean="0"/>
                        <a:t>4)  Well suited</a:t>
                      </a:r>
                      <a:r>
                        <a:rPr lang="en-US" baseline="0" dirty="0" smtClean="0"/>
                        <a:t> to large &amp; small companies.</a:t>
                      </a:r>
                      <a:endParaRPr lang="en-US" dirty="0"/>
                    </a:p>
                  </a:txBody>
                  <a:tcPr/>
                </a:tc>
                <a:tc>
                  <a:txBody>
                    <a:bodyPr/>
                    <a:lstStyle/>
                    <a:p>
                      <a:r>
                        <a:rPr lang="en-US" dirty="0" smtClean="0"/>
                        <a:t>4)</a:t>
                      </a:r>
                      <a:r>
                        <a:rPr lang="en-US" sz="1800" b="0" i="0" kern="1200" dirty="0" smtClean="0">
                          <a:solidFill>
                            <a:schemeClr val="dk1"/>
                          </a:solidFill>
                          <a:effectLst/>
                          <a:latin typeface="+mn-lt"/>
                          <a:ea typeface="+mn-ea"/>
                          <a:cs typeface="+mn-cs"/>
                        </a:rPr>
                        <a:t> Well suited to solo developers or very small teams</a:t>
                      </a:r>
                      <a:endParaRPr lang="en-US" dirty="0"/>
                    </a:p>
                  </a:txBody>
                  <a:tcPr/>
                </a:tc>
              </a:tr>
            </a:tbl>
          </a:graphicData>
        </a:graphic>
      </p:graphicFrame>
    </p:spTree>
    <p:extLst>
      <p:ext uri="{BB962C8B-B14F-4D97-AF65-F5344CB8AC3E}">
        <p14:creationId xmlns:p14="http://schemas.microsoft.com/office/powerpoint/2010/main" val="1343551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462" y="1439258"/>
            <a:ext cx="10130489" cy="5283153"/>
          </a:xfrm>
        </p:spPr>
      </p:pic>
    </p:spTree>
    <p:extLst>
      <p:ext uri="{BB962C8B-B14F-4D97-AF65-F5344CB8AC3E}">
        <p14:creationId xmlns:p14="http://schemas.microsoft.com/office/powerpoint/2010/main" val="2538829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18" y="141668"/>
            <a:ext cx="4753929" cy="625913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32" y="120045"/>
            <a:ext cx="4810125" cy="41148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275" y="3914775"/>
            <a:ext cx="6181725" cy="29432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7700" y="3914775"/>
            <a:ext cx="3924300" cy="1352550"/>
          </a:xfrm>
          <a:prstGeom prst="rect">
            <a:avLst/>
          </a:prstGeom>
        </p:spPr>
      </p:pic>
    </p:spTree>
    <p:extLst>
      <p:ext uri="{BB962C8B-B14F-4D97-AF65-F5344CB8AC3E}">
        <p14:creationId xmlns:p14="http://schemas.microsoft.com/office/powerpoint/2010/main" val="168019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Environment</a:t>
            </a:r>
            <a:endParaRPr lang="en-US" dirty="0"/>
          </a:p>
        </p:txBody>
      </p:sp>
      <p:sp>
        <p:nvSpPr>
          <p:cNvPr id="3" name="Content Placeholder 2"/>
          <p:cNvSpPr>
            <a:spLocks noGrp="1"/>
          </p:cNvSpPr>
          <p:nvPr>
            <p:ph idx="1"/>
          </p:nvPr>
        </p:nvSpPr>
        <p:spPr/>
        <p:txBody>
          <a:bodyPr/>
          <a:lstStyle/>
          <a:p>
            <a:pPr marL="0" indent="0">
              <a:buNone/>
            </a:pPr>
            <a:r>
              <a:rPr lang="en-US" dirty="0" smtClean="0"/>
              <a:t>This may require :</a:t>
            </a:r>
          </a:p>
          <a:p>
            <a:pPr lvl="1"/>
            <a:r>
              <a:rPr lang="en-US" dirty="0" smtClean="0"/>
              <a:t>Code Editor : Sublime, ATOM </a:t>
            </a:r>
          </a:p>
          <a:p>
            <a:pPr lvl="1"/>
            <a:r>
              <a:rPr lang="en-US" dirty="0" smtClean="0"/>
              <a:t>Server : Tomcat, Apache, NodeJS (Install XAMPP for multiple servers)</a:t>
            </a:r>
          </a:p>
          <a:p>
            <a:pPr lvl="1"/>
            <a:r>
              <a:rPr lang="en-US" dirty="0" smtClean="0"/>
              <a:t>Browsers: Chrome/Firefox</a:t>
            </a:r>
          </a:p>
          <a:p>
            <a:pPr lvl="1"/>
            <a:r>
              <a:rPr lang="en-US" dirty="0" smtClean="0"/>
              <a:t>You can download library from the official angular </a:t>
            </a:r>
            <a:r>
              <a:rPr lang="en-US" dirty="0"/>
              <a:t>site </a:t>
            </a:r>
            <a:r>
              <a:rPr lang="en-US" dirty="0" smtClean="0">
                <a:hlinkClick r:id="rId2"/>
              </a:rPr>
              <a:t>https</a:t>
            </a:r>
            <a:r>
              <a:rPr lang="en-US" dirty="0">
                <a:hlinkClick r:id="rId2"/>
              </a:rPr>
              <a:t>://angularjs.org</a:t>
            </a:r>
            <a:r>
              <a:rPr lang="en-US" dirty="0" smtClean="0">
                <a:hlinkClick r:id="rId2"/>
              </a:rPr>
              <a:t>/ (1.2</a:t>
            </a:r>
            <a:r>
              <a:rPr lang="en-US" dirty="0" smtClean="0"/>
              <a:t> version) or use </a:t>
            </a:r>
            <a:r>
              <a:rPr lang="en-US" dirty="0" err="1" smtClean="0"/>
              <a:t>cdn</a:t>
            </a:r>
            <a:r>
              <a:rPr lang="en-US" dirty="0" smtClean="0"/>
              <a:t> link.</a:t>
            </a:r>
            <a:endParaRPr lang="en-US" dirty="0"/>
          </a:p>
          <a:p>
            <a:pPr marL="457200" lvl="1" indent="0">
              <a:buNone/>
            </a:pPr>
            <a:endParaRPr lang="en-US" dirty="0" smtClean="0"/>
          </a:p>
        </p:txBody>
      </p:sp>
    </p:spTree>
    <p:extLst>
      <p:ext uri="{BB962C8B-B14F-4D97-AF65-F5344CB8AC3E}">
        <p14:creationId xmlns:p14="http://schemas.microsoft.com/office/powerpoint/2010/main" val="20076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voiaonline.files.wordpress.com/2012/01/crazy-baby-faces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30200"/>
            <a:ext cx="4724400" cy="5901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2019300" y="76202"/>
            <a:ext cx="3276600" cy="646331"/>
          </a:xfrm>
          <a:prstGeom prst="rect">
            <a:avLst/>
          </a:prstGeom>
          <a:noFill/>
          <a:ln w="9525">
            <a:noFill/>
            <a:miter lim="800000"/>
            <a:headEnd/>
            <a:tailEnd/>
          </a:ln>
        </p:spPr>
        <p:txBody>
          <a:bodyPr wrap="square" rtlCol="0">
            <a:spAutoFit/>
          </a:bodyPr>
          <a:lstStyle/>
          <a:p>
            <a:r>
              <a:rPr lang="en-US" sz="3600" dirty="0" smtClean="0">
                <a:solidFill>
                  <a:srgbClr val="002060"/>
                </a:solidFill>
                <a:latin typeface="Tahoma" panose="020B0604030504040204" pitchFamily="34" charset="0"/>
                <a:ea typeface="Tahoma" panose="020B0604030504040204" pitchFamily="34" charset="0"/>
                <a:cs typeface="Tahoma" panose="020B0604030504040204" pitchFamily="34" charset="0"/>
              </a:rPr>
              <a:t>MVC</a:t>
            </a:r>
            <a:endPar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bwMode="auto">
          <a:xfrm>
            <a:off x="8229600" y="3886202"/>
            <a:ext cx="2438400" cy="646331"/>
          </a:xfrm>
          <a:prstGeom prst="rect">
            <a:avLst/>
          </a:prstGeom>
          <a:noFill/>
          <a:ln w="9525">
            <a:noFill/>
            <a:miter lim="800000"/>
            <a:headEnd/>
            <a:tailEnd/>
          </a:ln>
        </p:spPr>
        <p:txBody>
          <a:bodyPr wrap="square" rtlCol="0">
            <a:spAutoFit/>
          </a:bodyPr>
          <a:lstStyle/>
          <a:p>
            <a:r>
              <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7" name="TextBox 6"/>
          <p:cNvSpPr txBox="1"/>
          <p:nvPr/>
        </p:nvSpPr>
        <p:spPr bwMode="auto">
          <a:xfrm>
            <a:off x="2559519" y="4953002"/>
            <a:ext cx="1981200" cy="646331"/>
          </a:xfrm>
          <a:prstGeom prst="rect">
            <a:avLst/>
          </a:prstGeom>
          <a:noFill/>
          <a:ln w="9525">
            <a:noFill/>
            <a:miter lim="800000"/>
            <a:headEnd/>
            <a:tailEnd/>
          </a:ln>
        </p:spPr>
        <p:txBody>
          <a:bodyPr wrap="square" rtlCol="0">
            <a:spAutoFit/>
          </a:bodyPr>
          <a:lstStyle/>
          <a:p>
            <a:r>
              <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rPr>
              <a:t>Linking</a:t>
            </a:r>
          </a:p>
        </p:txBody>
      </p:sp>
      <p:sp>
        <p:nvSpPr>
          <p:cNvPr id="8" name="TextBox 7"/>
          <p:cNvSpPr txBox="1"/>
          <p:nvPr/>
        </p:nvSpPr>
        <p:spPr bwMode="auto">
          <a:xfrm>
            <a:off x="7823915" y="533402"/>
            <a:ext cx="2667000" cy="646331"/>
          </a:xfrm>
          <a:prstGeom prst="rect">
            <a:avLst/>
          </a:prstGeom>
          <a:noFill/>
          <a:ln w="9525">
            <a:noFill/>
            <a:miter lim="800000"/>
            <a:headEnd/>
            <a:tailEnd/>
          </a:ln>
        </p:spPr>
        <p:txBody>
          <a:bodyPr wrap="square" rtlCol="0">
            <a:spAutoFit/>
          </a:bodyPr>
          <a:lstStyle/>
          <a:p>
            <a:r>
              <a:rPr lang="en-US" sz="3600" dirty="0" smtClean="0">
                <a:solidFill>
                  <a:srgbClr val="002060"/>
                </a:solidFill>
                <a:latin typeface="Tahoma" panose="020B0604030504040204" pitchFamily="34" charset="0"/>
                <a:ea typeface="Tahoma" panose="020B0604030504040204" pitchFamily="34" charset="0"/>
                <a:cs typeface="Tahoma" panose="020B0604030504040204" pitchFamily="34" charset="0"/>
              </a:rPr>
              <a:t>Services</a:t>
            </a:r>
            <a:endPar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bwMode="auto">
          <a:xfrm>
            <a:off x="2143225" y="2514602"/>
            <a:ext cx="1905000" cy="646331"/>
          </a:xfrm>
          <a:prstGeom prst="rect">
            <a:avLst/>
          </a:prstGeom>
          <a:noFill/>
          <a:ln w="9525">
            <a:noFill/>
            <a:miter lim="800000"/>
            <a:headEnd/>
            <a:tailEnd/>
          </a:ln>
        </p:spPr>
        <p:txBody>
          <a:bodyPr wrap="square" rtlCol="0">
            <a:spAutoFit/>
          </a:bodyPr>
          <a:lstStyle/>
          <a:p>
            <a:r>
              <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rPr>
              <a:t>Scope</a:t>
            </a:r>
          </a:p>
        </p:txBody>
      </p:sp>
      <p:sp>
        <p:nvSpPr>
          <p:cNvPr id="10" name="TextBox 9"/>
          <p:cNvSpPr txBox="1"/>
          <p:nvPr/>
        </p:nvSpPr>
        <p:spPr bwMode="auto">
          <a:xfrm>
            <a:off x="4686300" y="17646"/>
            <a:ext cx="2667000" cy="6447791"/>
          </a:xfrm>
          <a:prstGeom prst="rect">
            <a:avLst/>
          </a:prstGeom>
          <a:noFill/>
          <a:ln w="9525">
            <a:noFill/>
            <a:miter lim="800000"/>
            <a:headEnd/>
            <a:tailEnd/>
          </a:ln>
        </p:spPr>
        <p:txBody>
          <a:bodyPr wrap="square" rtlCol="0">
            <a:spAutoFit/>
          </a:bodyPr>
          <a:lstStyle/>
          <a:p>
            <a:pPr algn="ctr"/>
            <a:r>
              <a:rPr lang="en-US" sz="41299"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2" name="TextBox 1"/>
          <p:cNvSpPr txBox="1"/>
          <p:nvPr/>
        </p:nvSpPr>
        <p:spPr>
          <a:xfrm>
            <a:off x="965915" y="6294192"/>
            <a:ext cx="10985679" cy="461665"/>
          </a:xfrm>
          <a:prstGeom prst="rect">
            <a:avLst/>
          </a:prstGeom>
          <a:noFill/>
        </p:spPr>
        <p:txBody>
          <a:bodyPr wrap="square" rtlCol="0">
            <a:spAutoFit/>
          </a:bodyPr>
          <a:lstStyle/>
          <a:p>
            <a:r>
              <a:rPr lang="en-US" sz="2400" dirty="0" smtClean="0"/>
              <a:t>LOT OF TERMINOLOGIES AND QUITE HARD SO PLEASE PRACTICE ALONG ALL CONCEPTS</a:t>
            </a:r>
            <a:endParaRPr lang="en-US" sz="2400" dirty="0"/>
          </a:p>
        </p:txBody>
      </p:sp>
    </p:spTree>
    <p:extLst>
      <p:ext uri="{BB962C8B-B14F-4D97-AF65-F5344CB8AC3E}">
        <p14:creationId xmlns:p14="http://schemas.microsoft.com/office/powerpoint/2010/main" val="955234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p:cTn id="41" dur="500" fill="hold"/>
                                        <p:tgtEl>
                                          <p:spTgt spid="1026"/>
                                        </p:tgtEl>
                                        <p:attrNameLst>
                                          <p:attrName>ppt_w</p:attrName>
                                        </p:attrNameLst>
                                      </p:cBhvr>
                                      <p:tavLst>
                                        <p:tav tm="0">
                                          <p:val>
                                            <p:fltVal val="0"/>
                                          </p:val>
                                        </p:tav>
                                        <p:tav tm="100000">
                                          <p:val>
                                            <p:strVal val="#ppt_w"/>
                                          </p:val>
                                        </p:tav>
                                      </p:tavLst>
                                    </p:anim>
                                    <p:anim calcmode="lin" valueType="num">
                                      <p:cBhvr>
                                        <p:cTn id="42" dur="500" fill="hold"/>
                                        <p:tgtEl>
                                          <p:spTgt spid="1026"/>
                                        </p:tgtEl>
                                        <p:attrNameLst>
                                          <p:attrName>ppt_h</p:attrName>
                                        </p:attrNameLst>
                                      </p:cBhvr>
                                      <p:tavLst>
                                        <p:tav tm="0">
                                          <p:val>
                                            <p:fltVal val="0"/>
                                          </p:val>
                                        </p:tav>
                                        <p:tav tm="100000">
                                          <p:val>
                                            <p:strVal val="#ppt_h"/>
                                          </p:val>
                                        </p:tav>
                                      </p:tavLst>
                                    </p:anim>
                                    <p:animEffect transition="in" filter="fade">
                                      <p:cBhvr>
                                        <p:cTn id="43" dur="500"/>
                                        <p:tgtEl>
                                          <p:spTgt spid="1026"/>
                                        </p:tgtEl>
                                      </p:cBhvr>
                                    </p:animEffect>
                                  </p:childTnLst>
                                </p:cTn>
                              </p:par>
                              <p:par>
                                <p:cTn id="44" presetID="2" presetClass="exit" presetSubtype="8" fill="hold" grpId="1" nodeType="withEffect">
                                  <p:stCondLst>
                                    <p:cond delay="0"/>
                                  </p:stCondLst>
                                  <p:childTnLst>
                                    <p:anim calcmode="lin" valueType="num">
                                      <p:cBhvr additive="base">
                                        <p:cTn id="45" dur="500"/>
                                        <p:tgtEl>
                                          <p:spTgt spid="4"/>
                                        </p:tgtEl>
                                        <p:attrNameLst>
                                          <p:attrName>ppt_x</p:attrName>
                                        </p:attrNameLst>
                                      </p:cBhvr>
                                      <p:tavLst>
                                        <p:tav tm="0">
                                          <p:val>
                                            <p:strVal val="ppt_x"/>
                                          </p:val>
                                        </p:tav>
                                        <p:tav tm="100000">
                                          <p:val>
                                            <p:strVal val="0-ppt_w/2"/>
                                          </p:val>
                                        </p:tav>
                                      </p:tavLst>
                                    </p:anim>
                                    <p:anim calcmode="lin" valueType="num">
                                      <p:cBhvr additive="base">
                                        <p:cTn id="46" dur="500"/>
                                        <p:tgtEl>
                                          <p:spTgt spid="4"/>
                                        </p:tgtEl>
                                        <p:attrNameLst>
                                          <p:attrName>ppt_y</p:attrName>
                                        </p:attrNameLst>
                                      </p:cBhvr>
                                      <p:tavLst>
                                        <p:tav tm="0">
                                          <p:val>
                                            <p:strVal val="ppt_y"/>
                                          </p:val>
                                        </p:tav>
                                        <p:tav tm="100000">
                                          <p:val>
                                            <p:strVal val="ppt_y"/>
                                          </p:val>
                                        </p:tav>
                                      </p:tavLst>
                                    </p:anim>
                                    <p:set>
                                      <p:cBhvr>
                                        <p:cTn id="47" dur="1" fill="hold">
                                          <p:stCondLst>
                                            <p:cond delay="499"/>
                                          </p:stCondLst>
                                        </p:cTn>
                                        <p:tgtEl>
                                          <p:spTgt spid="4"/>
                                        </p:tgtEl>
                                        <p:attrNameLst>
                                          <p:attrName>style.visibility</p:attrName>
                                        </p:attrNameLst>
                                      </p:cBhvr>
                                      <p:to>
                                        <p:strVal val="hidden"/>
                                      </p:to>
                                    </p:set>
                                  </p:childTnLst>
                                </p:cTn>
                              </p:par>
                              <p:par>
                                <p:cTn id="48" presetID="2" presetClass="exit" presetSubtype="8" fill="hold" grpId="1" nodeType="withEffect">
                                  <p:stCondLst>
                                    <p:cond delay="0"/>
                                  </p:stCondLst>
                                  <p:childTnLst>
                                    <p:anim calcmode="lin" valueType="num">
                                      <p:cBhvr additive="base">
                                        <p:cTn id="49" dur="500"/>
                                        <p:tgtEl>
                                          <p:spTgt spid="9"/>
                                        </p:tgtEl>
                                        <p:attrNameLst>
                                          <p:attrName>ppt_x</p:attrName>
                                        </p:attrNameLst>
                                      </p:cBhvr>
                                      <p:tavLst>
                                        <p:tav tm="0">
                                          <p:val>
                                            <p:strVal val="ppt_x"/>
                                          </p:val>
                                        </p:tav>
                                        <p:tav tm="100000">
                                          <p:val>
                                            <p:strVal val="0-ppt_w/2"/>
                                          </p:val>
                                        </p:tav>
                                      </p:tavLst>
                                    </p:anim>
                                    <p:anim calcmode="lin" valueType="num">
                                      <p:cBhvr additive="base">
                                        <p:cTn id="50" dur="500"/>
                                        <p:tgtEl>
                                          <p:spTgt spid="9"/>
                                        </p:tgtEl>
                                        <p:attrNameLst>
                                          <p:attrName>ppt_y</p:attrName>
                                        </p:attrNameLst>
                                      </p:cBhvr>
                                      <p:tavLst>
                                        <p:tav tm="0">
                                          <p:val>
                                            <p:strVal val="ppt_y"/>
                                          </p:val>
                                        </p:tav>
                                        <p:tav tm="100000">
                                          <p:val>
                                            <p:strVal val="ppt_y"/>
                                          </p:val>
                                        </p:tav>
                                      </p:tavLst>
                                    </p:anim>
                                    <p:set>
                                      <p:cBhvr>
                                        <p:cTn id="51" dur="1" fill="hold">
                                          <p:stCondLst>
                                            <p:cond delay="499"/>
                                          </p:stCondLst>
                                        </p:cTn>
                                        <p:tgtEl>
                                          <p:spTgt spid="9"/>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7"/>
                                        </p:tgtEl>
                                        <p:attrNameLst>
                                          <p:attrName>ppt_x</p:attrName>
                                        </p:attrNameLst>
                                      </p:cBhvr>
                                      <p:tavLst>
                                        <p:tav tm="0">
                                          <p:val>
                                            <p:strVal val="ppt_x"/>
                                          </p:val>
                                        </p:tav>
                                        <p:tav tm="100000">
                                          <p:val>
                                            <p:strVal val="ppt_x"/>
                                          </p:val>
                                        </p:tav>
                                      </p:tavLst>
                                    </p:anim>
                                    <p:anim calcmode="lin" valueType="num">
                                      <p:cBhvr additive="base">
                                        <p:cTn id="54" dur="500"/>
                                        <p:tgtEl>
                                          <p:spTgt spid="7"/>
                                        </p:tgtEl>
                                        <p:attrNameLst>
                                          <p:attrName>ppt_y</p:attrName>
                                        </p:attrNameLst>
                                      </p:cBhvr>
                                      <p:tavLst>
                                        <p:tav tm="0">
                                          <p:val>
                                            <p:strVal val="ppt_y"/>
                                          </p:val>
                                        </p:tav>
                                        <p:tav tm="100000">
                                          <p:val>
                                            <p:strVal val="1+ppt_h/2"/>
                                          </p:val>
                                        </p:tav>
                                      </p:tavLst>
                                    </p:anim>
                                    <p:set>
                                      <p:cBhvr>
                                        <p:cTn id="55" dur="1" fill="hold">
                                          <p:stCondLst>
                                            <p:cond delay="499"/>
                                          </p:stCondLst>
                                        </p:cTn>
                                        <p:tgtEl>
                                          <p:spTgt spid="7"/>
                                        </p:tgtEl>
                                        <p:attrNameLst>
                                          <p:attrName>style.visibility</p:attrName>
                                        </p:attrNameLst>
                                      </p:cBhvr>
                                      <p:to>
                                        <p:strVal val="hidden"/>
                                      </p:to>
                                    </p:set>
                                  </p:childTnLst>
                                </p:cTn>
                              </p:par>
                              <p:par>
                                <p:cTn id="56" presetID="2" presetClass="exit" presetSubtype="2" fill="hold" grpId="1" nodeType="withEffect">
                                  <p:stCondLst>
                                    <p:cond delay="0"/>
                                  </p:stCondLst>
                                  <p:childTnLst>
                                    <p:anim calcmode="lin" valueType="num">
                                      <p:cBhvr additive="base">
                                        <p:cTn id="57" dur="500"/>
                                        <p:tgtEl>
                                          <p:spTgt spid="6"/>
                                        </p:tgtEl>
                                        <p:attrNameLst>
                                          <p:attrName>ppt_x</p:attrName>
                                        </p:attrNameLst>
                                      </p:cBhvr>
                                      <p:tavLst>
                                        <p:tav tm="0">
                                          <p:val>
                                            <p:strVal val="ppt_x"/>
                                          </p:val>
                                        </p:tav>
                                        <p:tav tm="100000">
                                          <p:val>
                                            <p:strVal val="1+ppt_w/2"/>
                                          </p:val>
                                        </p:tav>
                                      </p:tavLst>
                                    </p:anim>
                                    <p:anim calcmode="lin" valueType="num">
                                      <p:cBhvr additive="base">
                                        <p:cTn id="58" dur="500"/>
                                        <p:tgtEl>
                                          <p:spTgt spid="6"/>
                                        </p:tgtEl>
                                        <p:attrNameLst>
                                          <p:attrName>ppt_y</p:attrName>
                                        </p:attrNameLst>
                                      </p:cBhvr>
                                      <p:tavLst>
                                        <p:tav tm="0">
                                          <p:val>
                                            <p:strVal val="ppt_y"/>
                                          </p:val>
                                        </p:tav>
                                        <p:tav tm="100000">
                                          <p:val>
                                            <p:strVal val="ppt_y"/>
                                          </p:val>
                                        </p:tav>
                                      </p:tavLst>
                                    </p:anim>
                                    <p:set>
                                      <p:cBhvr>
                                        <p:cTn id="59" dur="1" fill="hold">
                                          <p:stCondLst>
                                            <p:cond delay="499"/>
                                          </p:stCondLst>
                                        </p:cTn>
                                        <p:tgtEl>
                                          <p:spTgt spid="6"/>
                                        </p:tgtEl>
                                        <p:attrNameLst>
                                          <p:attrName>style.visibility</p:attrName>
                                        </p:attrNameLst>
                                      </p:cBhvr>
                                      <p:to>
                                        <p:strVal val="hidden"/>
                                      </p:to>
                                    </p:set>
                                  </p:childTnLst>
                                </p:cTn>
                              </p:par>
                              <p:par>
                                <p:cTn id="60" presetID="2" presetClass="exit" presetSubtype="3" fill="hold" grpId="1" nodeType="withEffect">
                                  <p:stCondLst>
                                    <p:cond delay="0"/>
                                  </p:stCondLst>
                                  <p:childTnLst>
                                    <p:anim calcmode="lin" valueType="num">
                                      <p:cBhvr additive="base">
                                        <p:cTn id="61" dur="500"/>
                                        <p:tgtEl>
                                          <p:spTgt spid="8"/>
                                        </p:tgtEl>
                                        <p:attrNameLst>
                                          <p:attrName>ppt_x</p:attrName>
                                        </p:attrNameLst>
                                      </p:cBhvr>
                                      <p:tavLst>
                                        <p:tav tm="0">
                                          <p:val>
                                            <p:strVal val="ppt_x"/>
                                          </p:val>
                                        </p:tav>
                                        <p:tav tm="100000">
                                          <p:val>
                                            <p:strVal val="1+ppt_w/2"/>
                                          </p:val>
                                        </p:tav>
                                      </p:tavLst>
                                    </p:anim>
                                    <p:anim calcmode="lin" valueType="num">
                                      <p:cBhvr additive="base">
                                        <p:cTn id="62" dur="500"/>
                                        <p:tgtEl>
                                          <p:spTgt spid="8"/>
                                        </p:tgtEl>
                                        <p:attrNameLst>
                                          <p:attrName>ppt_y</p:attrName>
                                        </p:attrNameLst>
                                      </p:cBhvr>
                                      <p:tavLst>
                                        <p:tav tm="0">
                                          <p:val>
                                            <p:strVal val="ppt_y"/>
                                          </p:val>
                                        </p:tav>
                                        <p:tav tm="100000">
                                          <p:val>
                                            <p:strVal val="0-ppt_h/2"/>
                                          </p:val>
                                        </p:tav>
                                      </p:tavLst>
                                    </p:anim>
                                    <p:set>
                                      <p:cBhvr>
                                        <p:cTn id="6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5" name="Content Placeholder 4"/>
          <p:cNvSpPr>
            <a:spLocks noGrp="1"/>
          </p:cNvSpPr>
          <p:nvPr>
            <p:ph idx="1"/>
          </p:nvPr>
        </p:nvSpPr>
        <p:spPr/>
        <p:txBody>
          <a:bodyPr>
            <a:normAutofit/>
          </a:bodyPr>
          <a:lstStyle/>
          <a:p>
            <a:pPr marL="457200" lvl="1" indent="0">
              <a:buNone/>
            </a:pPr>
            <a:r>
              <a:rPr lang="en-US" sz="1600" b="1" u="sng" dirty="0" smtClean="0"/>
              <a:t>M</a:t>
            </a:r>
            <a:r>
              <a:rPr lang="en-US" sz="1600" dirty="0" smtClean="0"/>
              <a:t>odel</a:t>
            </a:r>
            <a:r>
              <a:rPr lang="en-US" sz="1600" dirty="0"/>
              <a:t> </a:t>
            </a:r>
            <a:r>
              <a:rPr lang="en-US" sz="1600" b="1" u="sng" dirty="0"/>
              <a:t>V</a:t>
            </a:r>
            <a:r>
              <a:rPr lang="en-US" sz="1600" dirty="0"/>
              <a:t>iew </a:t>
            </a:r>
            <a:r>
              <a:rPr lang="en-US" sz="1600" b="1" u="sng" dirty="0"/>
              <a:t>C</a:t>
            </a:r>
            <a:r>
              <a:rPr lang="en-US" sz="1600" dirty="0"/>
              <a:t>ontroller or MVC as it is popularly called, is a software design pattern for developing web applications</a:t>
            </a:r>
            <a:r>
              <a:rPr lang="en-US" sz="1600" dirty="0" smtClean="0"/>
              <a:t>.</a:t>
            </a:r>
          </a:p>
          <a:p>
            <a:pPr marL="457200" lvl="1" indent="0">
              <a:buNone/>
            </a:pPr>
            <a:endParaRPr lang="en-US" sz="1600" dirty="0"/>
          </a:p>
          <a:p>
            <a:pPr lvl="1"/>
            <a:r>
              <a:rPr lang="en-US" sz="1600" b="1" dirty="0"/>
              <a:t>Model</a:t>
            </a:r>
            <a:r>
              <a:rPr lang="en-US" sz="1600" dirty="0"/>
              <a:t> </a:t>
            </a:r>
            <a:r>
              <a:rPr lang="en-US" sz="1400" dirty="0"/>
              <a:t>– It is the lowest level of the pattern responsible for maintaining data</a:t>
            </a:r>
            <a:r>
              <a:rPr lang="en-US" sz="1400" dirty="0" smtClean="0"/>
              <a:t>.</a:t>
            </a:r>
            <a:r>
              <a:rPr lang="en-US" sz="1400" dirty="0"/>
              <a:t> The model is responsible for managing application data. It responds to the request from view and to the instructions from controller to update itself</a:t>
            </a:r>
            <a:r>
              <a:rPr lang="en-US" sz="1400" dirty="0" smtClean="0"/>
              <a:t>.</a:t>
            </a:r>
          </a:p>
          <a:p>
            <a:pPr marL="457200" lvl="1" indent="0">
              <a:buNone/>
            </a:pPr>
            <a:endParaRPr lang="en-US" sz="1400" dirty="0" smtClean="0"/>
          </a:p>
          <a:p>
            <a:pPr lvl="1"/>
            <a:r>
              <a:rPr lang="en-US" sz="1600" b="1" dirty="0" smtClean="0"/>
              <a:t>View</a:t>
            </a:r>
            <a:r>
              <a:rPr lang="en-US" sz="1600" dirty="0" smtClean="0"/>
              <a:t> </a:t>
            </a:r>
            <a:r>
              <a:rPr lang="en-US" sz="1400" dirty="0"/>
              <a:t>– It is responsible for displaying all or a portion of the data to the user</a:t>
            </a:r>
            <a:r>
              <a:rPr lang="en-US" sz="1400" dirty="0" smtClean="0"/>
              <a:t>.  </a:t>
            </a:r>
            <a:r>
              <a:rPr lang="en-US" sz="1400" dirty="0"/>
              <a:t>A presentation of data in a particular format, triggered by the controller's decision to present the data. They are script-based template systems such as JSP, </a:t>
            </a:r>
            <a:r>
              <a:rPr lang="en-US" sz="1400" dirty="0" smtClean="0"/>
              <a:t>ASP </a:t>
            </a:r>
            <a:r>
              <a:rPr lang="en-US" sz="1400" dirty="0"/>
              <a:t>PHP and very easy to integrate with AJAX technology</a:t>
            </a:r>
            <a:r>
              <a:rPr lang="en-US" sz="1400" dirty="0" smtClean="0"/>
              <a:t>.</a:t>
            </a:r>
          </a:p>
          <a:p>
            <a:pPr lvl="1"/>
            <a:endParaRPr lang="en-US" sz="1400" dirty="0" smtClean="0"/>
          </a:p>
          <a:p>
            <a:pPr lvl="1"/>
            <a:r>
              <a:rPr lang="en-US" sz="1600" b="1" dirty="0" smtClean="0"/>
              <a:t>Controller</a:t>
            </a:r>
            <a:r>
              <a:rPr lang="en-US" sz="1600" dirty="0" smtClean="0"/>
              <a:t> </a:t>
            </a:r>
            <a:r>
              <a:rPr lang="en-US" sz="1600" dirty="0"/>
              <a:t>– </a:t>
            </a:r>
            <a:r>
              <a:rPr lang="en-US" sz="1400" dirty="0"/>
              <a:t>It is a software Code that controls the interactions between the Model and View</a:t>
            </a:r>
            <a:r>
              <a:rPr lang="en-US" sz="1600" dirty="0" smtClean="0"/>
              <a:t>.</a:t>
            </a:r>
            <a:r>
              <a:rPr lang="en-US" sz="1600" dirty="0"/>
              <a:t> </a:t>
            </a:r>
            <a:endParaRPr lang="en-US" sz="1600" dirty="0" smtClean="0"/>
          </a:p>
          <a:p>
            <a:pPr marL="457200" lvl="1" indent="0">
              <a:buNone/>
            </a:pPr>
            <a:r>
              <a:rPr lang="en-US" sz="1400" dirty="0" smtClean="0"/>
              <a:t>	The </a:t>
            </a:r>
            <a:r>
              <a:rPr lang="en-US" sz="1400" dirty="0"/>
              <a:t>controller responds to user input and performs interactions on the data model objects. </a:t>
            </a:r>
            <a:endParaRPr lang="en-US" sz="1400" dirty="0" smtClean="0"/>
          </a:p>
          <a:p>
            <a:pPr marL="457200" lvl="1" indent="0">
              <a:buNone/>
            </a:pPr>
            <a:r>
              <a:rPr lang="en-US" sz="1400" dirty="0" smtClean="0"/>
              <a:t>	The </a:t>
            </a:r>
            <a:r>
              <a:rPr lang="en-US" sz="1400" dirty="0"/>
              <a:t>controller receives input, validates it, and then performs business operations that modify the </a:t>
            </a:r>
            <a:endParaRPr lang="en-US" sz="1400" dirty="0" smtClean="0"/>
          </a:p>
          <a:p>
            <a:pPr marL="457200" lvl="1" indent="0">
              <a:buNone/>
            </a:pPr>
            <a:r>
              <a:rPr lang="en-US" sz="1400" dirty="0"/>
              <a:t>	</a:t>
            </a:r>
            <a:r>
              <a:rPr lang="en-US" sz="1400" dirty="0" smtClean="0"/>
              <a:t>state </a:t>
            </a:r>
            <a:r>
              <a:rPr lang="en-US" sz="1400" dirty="0"/>
              <a:t>of the data model.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2673350"/>
            <a:ext cx="2324100" cy="3638550"/>
          </a:xfrm>
          <a:prstGeom prst="rect">
            <a:avLst/>
          </a:prstGeom>
        </p:spPr>
      </p:pic>
    </p:spTree>
    <p:extLst>
      <p:ext uri="{BB962C8B-B14F-4D97-AF65-F5344CB8AC3E}">
        <p14:creationId xmlns:p14="http://schemas.microsoft.com/office/powerpoint/2010/main" val="1830797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622" y="84418"/>
            <a:ext cx="9156879" cy="6773582"/>
          </a:xfrm>
          <a:prstGeom prst="rect">
            <a:avLst/>
          </a:prstGeom>
        </p:spPr>
      </p:pic>
    </p:spTree>
    <p:extLst>
      <p:ext uri="{BB962C8B-B14F-4D97-AF65-F5344CB8AC3E}">
        <p14:creationId xmlns:p14="http://schemas.microsoft.com/office/powerpoint/2010/main" val="2596519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9965</TotalTime>
  <Words>768</Words>
  <Application>Microsoft Office PowerPoint</Application>
  <PresentationFormat>Widescreen</PresentationFormat>
  <Paragraphs>94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What is Framework?</vt:lpstr>
      <vt:lpstr>Lets Compare</vt:lpstr>
      <vt:lpstr>Popularity</vt:lpstr>
      <vt:lpstr>PowerPoint Presentation</vt:lpstr>
      <vt:lpstr>Setting up Environment</vt:lpstr>
      <vt:lpstr>PowerPoint Presentation</vt:lpstr>
      <vt:lpstr>Model View Controller</vt:lpstr>
      <vt:lpstr>PowerPoint Presentation</vt:lpstr>
      <vt:lpstr>Single Page Application </vt:lpstr>
      <vt:lpstr>Sample Project structure</vt:lpstr>
      <vt:lpstr>Bootstrap Application</vt:lpstr>
      <vt:lpstr>Manual Initialization </vt:lpstr>
      <vt:lpstr>Module </vt:lpstr>
      <vt:lpstr>Controllers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Neha Bhandari</dc:creator>
  <cp:lastModifiedBy>Neha Bhandari</cp:lastModifiedBy>
  <cp:revision>38</cp:revision>
  <dcterms:created xsi:type="dcterms:W3CDTF">2016-09-06T10:24:49Z</dcterms:created>
  <dcterms:modified xsi:type="dcterms:W3CDTF">2016-09-14T10:53:28Z</dcterms:modified>
</cp:coreProperties>
</file>