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6" r:id="rId10"/>
    <p:sldId id="267" r:id="rId11"/>
    <p:sldId id="269" r:id="rId12"/>
    <p:sldId id="273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751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C12F-C759-4171-AACD-631E305FF012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F660-15DA-4A3E-8348-178F217F4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77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C12F-C759-4171-AACD-631E305FF012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F660-15DA-4A3E-8348-178F217F4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36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C12F-C759-4171-AACD-631E305FF012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F660-15DA-4A3E-8348-178F217F4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828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C12F-C759-4171-AACD-631E305FF012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F660-15DA-4A3E-8348-178F217F4014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7493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C12F-C759-4171-AACD-631E305FF012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F660-15DA-4A3E-8348-178F217F4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862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C12F-C759-4171-AACD-631E305FF012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F660-15DA-4A3E-8348-178F217F4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942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C12F-C759-4171-AACD-631E305FF012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F660-15DA-4A3E-8348-178F217F4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820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C12F-C759-4171-AACD-631E305FF012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F660-15DA-4A3E-8348-178F217F4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147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C12F-C759-4171-AACD-631E305FF012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F660-15DA-4A3E-8348-178F217F4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3683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C12F-C759-4171-AACD-631E305FF012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F660-15DA-4A3E-8348-178F217F4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92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C12F-C759-4171-AACD-631E305FF012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F660-15DA-4A3E-8348-178F217F4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41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C12F-C759-4171-AACD-631E305FF012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F660-15DA-4A3E-8348-178F217F4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92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C12F-C759-4171-AACD-631E305FF012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F660-15DA-4A3E-8348-178F217F4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11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C12F-C759-4171-AACD-631E305FF012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F660-15DA-4A3E-8348-178F217F4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04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C12F-C759-4171-AACD-631E305FF012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F660-15DA-4A3E-8348-178F217F4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40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C12F-C759-4171-AACD-631E305FF012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F660-15DA-4A3E-8348-178F217F4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50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C12F-C759-4171-AACD-631E305FF012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F660-15DA-4A3E-8348-178F217F4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67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C12F-C759-4171-AACD-631E305FF012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F660-15DA-4A3E-8348-178F217F4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15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431C12F-C759-4171-AACD-631E305FF012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300F660-15DA-4A3E-8348-178F217F4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61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  <p:sldLayoutId id="2147483791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6C67-FDE0-23B4-052F-DC50492FC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Diabetes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11A58-42FE-CFF3-C4CB-6EE2548C6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                                       -Neha Shelhalkar</a:t>
            </a:r>
          </a:p>
        </p:txBody>
      </p:sp>
    </p:spTree>
    <p:extLst>
      <p:ext uri="{BB962C8B-B14F-4D97-AF65-F5344CB8AC3E}">
        <p14:creationId xmlns:p14="http://schemas.microsoft.com/office/powerpoint/2010/main" val="3764360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4544-20A9-8AF6-53F6-26F731B2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99698"/>
            <a:ext cx="10364451" cy="746233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Heatmap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7BE505-38CF-962B-6A20-2E8E698ED7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64676" y="945931"/>
            <a:ext cx="7262647" cy="44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A211EA-770C-DD14-C257-16CF00E01BD6}"/>
              </a:ext>
            </a:extLst>
          </p:cNvPr>
          <p:cNvSpPr txBox="1"/>
          <p:nvPr/>
        </p:nvSpPr>
        <p:spPr>
          <a:xfrm>
            <a:off x="3831020" y="5523921"/>
            <a:ext cx="4529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selection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5B6FE-1135-1E51-D29D-51E3F6961441}"/>
              </a:ext>
            </a:extLst>
          </p:cNvPr>
          <p:cNvSpPr txBox="1"/>
          <p:nvPr/>
        </p:nvSpPr>
        <p:spPr>
          <a:xfrm>
            <a:off x="1555531" y="6065939"/>
            <a:ext cx="3541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 Square</a:t>
            </a:r>
          </a:p>
        </p:txBody>
      </p:sp>
    </p:spTree>
    <p:extLst>
      <p:ext uri="{BB962C8B-B14F-4D97-AF65-F5344CB8AC3E}">
        <p14:creationId xmlns:p14="http://schemas.microsoft.com/office/powerpoint/2010/main" val="2703256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D944-775C-BA1D-2C5F-3BCB7BDB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15310"/>
            <a:ext cx="10364451" cy="1019504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1A4436B7-4B48-6763-96A6-54B94BD29A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49003"/>
              </p:ext>
            </p:extLst>
          </p:nvPr>
        </p:nvGraphicFramePr>
        <p:xfrm>
          <a:off x="1198179" y="1933904"/>
          <a:ext cx="9522374" cy="4305578"/>
        </p:xfrm>
        <a:graphic>
          <a:graphicData uri="http://schemas.openxmlformats.org/drawingml/2006/table">
            <a:tbl>
              <a:tblPr firstRow="1" firstCol="1" bandRow="1"/>
              <a:tblGrid>
                <a:gridCol w="1444833">
                  <a:extLst>
                    <a:ext uri="{9D8B030D-6E8A-4147-A177-3AD203B41FA5}">
                      <a16:colId xmlns:a16="http://schemas.microsoft.com/office/drawing/2014/main" val="879289204"/>
                    </a:ext>
                  </a:extLst>
                </a:gridCol>
                <a:gridCol w="1755344">
                  <a:extLst>
                    <a:ext uri="{9D8B030D-6E8A-4147-A177-3AD203B41FA5}">
                      <a16:colId xmlns:a16="http://schemas.microsoft.com/office/drawing/2014/main" val="2625237355"/>
                    </a:ext>
                  </a:extLst>
                </a:gridCol>
                <a:gridCol w="1663458">
                  <a:extLst>
                    <a:ext uri="{9D8B030D-6E8A-4147-A177-3AD203B41FA5}">
                      <a16:colId xmlns:a16="http://schemas.microsoft.com/office/drawing/2014/main" val="2125415733"/>
                    </a:ext>
                  </a:extLst>
                </a:gridCol>
                <a:gridCol w="1667683">
                  <a:extLst>
                    <a:ext uri="{9D8B030D-6E8A-4147-A177-3AD203B41FA5}">
                      <a16:colId xmlns:a16="http://schemas.microsoft.com/office/drawing/2014/main" val="410341777"/>
                    </a:ext>
                  </a:extLst>
                </a:gridCol>
                <a:gridCol w="1578965">
                  <a:extLst>
                    <a:ext uri="{9D8B030D-6E8A-4147-A177-3AD203B41FA5}">
                      <a16:colId xmlns:a16="http://schemas.microsoft.com/office/drawing/2014/main" val="932519117"/>
                    </a:ext>
                  </a:extLst>
                </a:gridCol>
                <a:gridCol w="1412091">
                  <a:extLst>
                    <a:ext uri="{9D8B030D-6E8A-4147-A177-3AD203B41FA5}">
                      <a16:colId xmlns:a16="http://schemas.microsoft.com/office/drawing/2014/main" val="498649812"/>
                    </a:ext>
                  </a:extLst>
                </a:gridCol>
              </a:tblGrid>
              <a:tr h="4317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 Name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F1_score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543277"/>
                  </a:ext>
                </a:extLst>
              </a:tr>
              <a:tr h="42339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1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DT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87.411765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0.883882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0.877681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0.876157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09701"/>
                  </a:ext>
                </a:extLst>
              </a:tr>
              <a:tr h="44311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2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90.176471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0.908723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0.900803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0.904173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464947"/>
                  </a:ext>
                </a:extLst>
              </a:tr>
              <a:tr h="4358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3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KNN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86.852941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0.872328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0.849323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0.871070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664267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4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68.117647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0.674177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0.691761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0.681075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575546"/>
                  </a:ext>
                </a:extLst>
              </a:tr>
              <a:tr h="44726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5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86.029412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0.882727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0.836549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0.870752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215677"/>
                  </a:ext>
                </a:extLst>
              </a:tr>
              <a:tr h="42339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6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Logistic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88.382353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0.836511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0.888372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0.885540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827164"/>
                  </a:ext>
                </a:extLst>
              </a:tr>
              <a:tr h="4296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7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Ada-Boost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87.588235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0.885038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0.872934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0.878944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252852"/>
                  </a:ext>
                </a:extLst>
              </a:tr>
              <a:tr h="4296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8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XG-Boost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91.088235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0.915656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0.908935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0.912856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236467"/>
                  </a:ext>
                </a:extLst>
              </a:tr>
              <a:tr h="4296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9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Feature selection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90.352941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0.902369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0.917744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0.909991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66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18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A4DA-9F4B-D91F-8573-38056841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921875"/>
            <a:ext cx="10364451" cy="1019503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demerits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B28C-DB13-B6DA-BA24-879295C18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4067502"/>
            <a:ext cx="10364452" cy="24699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0" i="0" cap="none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some cases, gender might not be a significant predictor of diabetes risk, especially if the dataset is not diverse or if other factors overshadow its importance.</a:t>
            </a:r>
            <a:endParaRPr lang="en-IN" sz="24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CF74F0-76A4-7AE0-2164-418DCA40F479}"/>
              </a:ext>
            </a:extLst>
          </p:cNvPr>
          <p:cNvSpPr txBox="1"/>
          <p:nvPr/>
        </p:nvSpPr>
        <p:spPr>
          <a:xfrm>
            <a:off x="3405352" y="546538"/>
            <a:ext cx="728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</a:t>
            </a:r>
            <a:r>
              <a:rPr lang="en-I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FB2B6-AF17-B783-227E-872CCB521098}"/>
              </a:ext>
            </a:extLst>
          </p:cNvPr>
          <p:cNvSpPr txBox="1"/>
          <p:nvPr/>
        </p:nvSpPr>
        <p:spPr>
          <a:xfrm>
            <a:off x="913775" y="1448846"/>
            <a:ext cx="10531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XG Boost  model performs the best with an accuracy of 91% Based on the F1 score, XG boost is the best model with a score 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0.912856 indicating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good balance between precision and recall.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708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3F4B-F34B-B51F-C579-C0F86FFB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378D6-E1F0-CC94-E46C-5A06F3FC1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830317"/>
            <a:ext cx="10364452" cy="4960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5400" dirty="0">
                <a:solidFill>
                  <a:schemeClr val="accent1">
                    <a:lumMod val="75000"/>
                  </a:schemeClr>
                </a:solidFill>
              </a:rPr>
              <a:t>                  </a:t>
            </a:r>
          </a:p>
          <a:p>
            <a:pPr marL="0" indent="0">
              <a:buNone/>
            </a:pPr>
            <a:r>
              <a:rPr lang="en-IN" sz="8000" dirty="0">
                <a:solidFill>
                  <a:schemeClr val="accent1">
                    <a:lumMod val="75000"/>
                  </a:schemeClr>
                </a:solidFill>
              </a:rPr>
              <a:t>         Thank</a:t>
            </a:r>
            <a:r>
              <a:rPr lang="en-IN" sz="8000" dirty="0"/>
              <a:t> </a:t>
            </a:r>
            <a:r>
              <a:rPr lang="en-IN" sz="8000" dirty="0">
                <a:solidFill>
                  <a:schemeClr val="accent1">
                    <a:lumMod val="75000"/>
                  </a:schemeClr>
                </a:solidFill>
              </a:rPr>
              <a:t>You…</a:t>
            </a:r>
          </a:p>
        </p:txBody>
      </p:sp>
    </p:spTree>
    <p:extLst>
      <p:ext uri="{BB962C8B-B14F-4D97-AF65-F5344CB8AC3E}">
        <p14:creationId xmlns:p14="http://schemas.microsoft.com/office/powerpoint/2010/main" val="68076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287A-2421-E8A7-F87E-311A0982A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014" y="293704"/>
            <a:ext cx="8534400" cy="1507067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D57F0-6667-B86B-97C8-00DEC8D4D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014" y="1891862"/>
            <a:ext cx="9448800" cy="3510455"/>
          </a:xfrm>
        </p:spPr>
        <p:txBody>
          <a:bodyPr>
            <a:normAutofit/>
          </a:bodyPr>
          <a:lstStyle/>
          <a:p>
            <a:r>
              <a:rPr lang="en-US" sz="22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a machine learning model that can accurately predict the chances of individuals developing diabetes. Analyze data related to their health and lifestyle factors to build a model that can estimate the risk of diabetes with great accuracy.</a:t>
            </a:r>
            <a:endParaRPr lang="en-IN" sz="22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9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BE51-25CD-A447-F303-BDE1CD2A5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495" y="136634"/>
            <a:ext cx="8534400" cy="914400"/>
          </a:xfrm>
        </p:spPr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 flow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2221A72-3AE9-581B-21C9-DFDF9165C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841" y="1051034"/>
            <a:ext cx="8135007" cy="5570484"/>
          </a:xfrm>
        </p:spPr>
      </p:pic>
    </p:spTree>
    <p:extLst>
      <p:ext uri="{BB962C8B-B14F-4D97-AF65-F5344CB8AC3E}">
        <p14:creationId xmlns:p14="http://schemas.microsoft.com/office/powerpoint/2010/main" val="404046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AE2F-FF9F-31D5-A820-4E39AEC7F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166"/>
            <a:ext cx="10515600" cy="914400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 About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15064-97C1-47BD-D1A6-9E6C5D144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793"/>
            <a:ext cx="10515600" cy="5108028"/>
          </a:xfrm>
        </p:spPr>
        <p:txBody>
          <a:bodyPr>
            <a:noAutofit/>
          </a:bodyPr>
          <a:lstStyle/>
          <a:p>
            <a:r>
              <a:rPr lang="en-US" sz="1900" b="0" i="0" cap="none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Gender</a:t>
            </a:r>
          </a:p>
          <a:p>
            <a:r>
              <a:rPr lang="en-US" sz="1900" b="0" i="0" cap="none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</a:t>
            </a:r>
            <a:endParaRPr lang="en-US" sz="1900" cap="none" dirty="0">
              <a:solidFill>
                <a:srgbClr val="37415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900" b="0" i="0" cap="none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Hypertension</a:t>
            </a:r>
            <a:endParaRPr lang="en-US" sz="1900" cap="none" dirty="0">
              <a:solidFill>
                <a:srgbClr val="37415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900" b="0" i="0" cap="none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Heart disease</a:t>
            </a:r>
            <a:endParaRPr lang="en-US" sz="1900" cap="none" dirty="0">
              <a:solidFill>
                <a:srgbClr val="37415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900" b="0" i="0" cap="none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Smoking </a:t>
            </a:r>
            <a:r>
              <a:rPr lang="en-US" sz="1900" cap="none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</a:t>
            </a:r>
            <a:r>
              <a:rPr lang="en-US" sz="1900" b="0" i="0" cap="none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story</a:t>
            </a:r>
            <a:endParaRPr lang="en-US" sz="1900" cap="none" dirty="0">
              <a:solidFill>
                <a:srgbClr val="37415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900" b="0" i="0" cap="none" dirty="0" err="1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Bmi</a:t>
            </a:r>
            <a:r>
              <a:rPr lang="en-US" sz="1900" b="0" i="0" cap="none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900" b="0" i="0" cap="none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Hba1c level</a:t>
            </a:r>
            <a:endParaRPr lang="en-US" sz="1900" cap="none" dirty="0">
              <a:solidFill>
                <a:srgbClr val="37415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900" b="0" i="0" cap="none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Blood  glucose level</a:t>
            </a:r>
          </a:p>
          <a:p>
            <a:r>
              <a:rPr lang="en-US" sz="1900" b="0" i="0" cap="none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Diabetes (Target column)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1956654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5D53-A836-D900-B9C3-D85E4FE0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05180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C4904-F1F2-B61E-482F-FA937108D7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24607" y="2156886"/>
            <a:ext cx="10363826" cy="3424107"/>
          </a:xfrm>
        </p:spPr>
        <p:txBody>
          <a:bodyPr>
            <a:normAutofit/>
          </a:bodyPr>
          <a:lstStyle/>
          <a:p>
            <a:r>
              <a:rPr lang="en-IN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was cleaned.</a:t>
            </a:r>
          </a:p>
          <a:p>
            <a:r>
              <a:rPr lang="en-IN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Datatype conversion.</a:t>
            </a:r>
          </a:p>
        </p:txBody>
      </p:sp>
    </p:spTree>
    <p:extLst>
      <p:ext uri="{BB962C8B-B14F-4D97-AF65-F5344CB8AC3E}">
        <p14:creationId xmlns:p14="http://schemas.microsoft.com/office/powerpoint/2010/main" val="322207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DB5C-9D79-D3CE-366B-F99ABB77F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Basic Model 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6C3680B-79CA-C7D9-B6E7-9090FAA3D2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207122"/>
              </p:ext>
            </p:extLst>
          </p:nvPr>
        </p:nvGraphicFramePr>
        <p:xfrm>
          <a:off x="1282262" y="1923393"/>
          <a:ext cx="9680029" cy="4445874"/>
        </p:xfrm>
        <a:graphic>
          <a:graphicData uri="http://schemas.openxmlformats.org/drawingml/2006/table">
            <a:tbl>
              <a:tblPr firstRow="1" firstCol="1" bandRow="1"/>
              <a:tblGrid>
                <a:gridCol w="1468753">
                  <a:extLst>
                    <a:ext uri="{9D8B030D-6E8A-4147-A177-3AD203B41FA5}">
                      <a16:colId xmlns:a16="http://schemas.microsoft.com/office/drawing/2014/main" val="1093351436"/>
                    </a:ext>
                  </a:extLst>
                </a:gridCol>
                <a:gridCol w="1784407">
                  <a:extLst>
                    <a:ext uri="{9D8B030D-6E8A-4147-A177-3AD203B41FA5}">
                      <a16:colId xmlns:a16="http://schemas.microsoft.com/office/drawing/2014/main" val="1331120682"/>
                    </a:ext>
                  </a:extLst>
                </a:gridCol>
                <a:gridCol w="1690999">
                  <a:extLst>
                    <a:ext uri="{9D8B030D-6E8A-4147-A177-3AD203B41FA5}">
                      <a16:colId xmlns:a16="http://schemas.microsoft.com/office/drawing/2014/main" val="207804182"/>
                    </a:ext>
                  </a:extLst>
                </a:gridCol>
                <a:gridCol w="1695294">
                  <a:extLst>
                    <a:ext uri="{9D8B030D-6E8A-4147-A177-3AD203B41FA5}">
                      <a16:colId xmlns:a16="http://schemas.microsoft.com/office/drawing/2014/main" val="3517323698"/>
                    </a:ext>
                  </a:extLst>
                </a:gridCol>
                <a:gridCol w="1605106">
                  <a:extLst>
                    <a:ext uri="{9D8B030D-6E8A-4147-A177-3AD203B41FA5}">
                      <a16:colId xmlns:a16="http://schemas.microsoft.com/office/drawing/2014/main" val="1564375923"/>
                    </a:ext>
                  </a:extLst>
                </a:gridCol>
                <a:gridCol w="1435470">
                  <a:extLst>
                    <a:ext uri="{9D8B030D-6E8A-4147-A177-3AD203B41FA5}">
                      <a16:colId xmlns:a16="http://schemas.microsoft.com/office/drawing/2014/main" val="3283527211"/>
                    </a:ext>
                  </a:extLst>
                </a:gridCol>
              </a:tblGrid>
              <a:tr h="44576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 Name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F1_score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645688"/>
                  </a:ext>
                </a:extLst>
              </a:tr>
              <a:tr h="43719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1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DT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95.185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0.719088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0.707620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0.713308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00771"/>
                  </a:ext>
                </a:extLst>
              </a:tr>
              <a:tr h="45755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2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96.915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0.669268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0.944115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0.783281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39175"/>
                  </a:ext>
                </a:extLst>
              </a:tr>
              <a:tr h="45005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3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KNN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95.425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0.518007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0.885128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0.653540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263988"/>
                  </a:ext>
                </a:extLst>
              </a:tr>
              <a:tr h="42540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4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90.510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0.275510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0.399130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0.325994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568009"/>
                  </a:ext>
                </a:extLst>
              </a:tr>
              <a:tr h="46183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5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94.830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0.379352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1.000000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0.550044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032180"/>
                  </a:ext>
                </a:extLst>
              </a:tr>
              <a:tr h="43719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6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Logistic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95.155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0.556423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0.801210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0.656748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969428"/>
                  </a:ext>
                </a:extLst>
              </a:tr>
              <a:tr h="44362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7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Ada-Boost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95.355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0.720288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0.721587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0.720937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333319"/>
                  </a:ext>
                </a:extLst>
              </a:tr>
              <a:tr h="44362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8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XG-Boost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97.065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0.674070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0.962296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0.792799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928319"/>
                  </a:ext>
                </a:extLst>
              </a:tr>
              <a:tr h="44362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9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Feature selection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96.915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0.669268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0.944115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0.783281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160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26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6BB9D-16D4-B4FE-6468-065998696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imbalance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12D4FC-F85B-FFD2-3C51-ECBB2EEB2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129" y="2445626"/>
            <a:ext cx="5195643" cy="3414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8EBFB4-30B5-C069-CB40-D247CADF6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875" y="2445626"/>
            <a:ext cx="4950996" cy="34140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7DCD7D-5534-E8F5-2560-3F8A4D361056}"/>
              </a:ext>
            </a:extLst>
          </p:cNvPr>
          <p:cNvSpPr txBox="1"/>
          <p:nvPr/>
        </p:nvSpPr>
        <p:spPr>
          <a:xfrm>
            <a:off x="669129" y="5938345"/>
            <a:ext cx="519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Before Class Imbalance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A801E0-2AFA-C240-C1DF-21255923CD71}"/>
              </a:ext>
            </a:extLst>
          </p:cNvPr>
          <p:cNvSpPr txBox="1"/>
          <p:nvPr/>
        </p:nvSpPr>
        <p:spPr>
          <a:xfrm>
            <a:off x="6716110" y="6090614"/>
            <a:ext cx="441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A3CACB-C97B-60F2-A72C-D5D0254ACD4A}"/>
              </a:ext>
            </a:extLst>
          </p:cNvPr>
          <p:cNvSpPr txBox="1"/>
          <p:nvPr/>
        </p:nvSpPr>
        <p:spPr>
          <a:xfrm>
            <a:off x="7136524" y="5922449"/>
            <a:ext cx="435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 Class Imbalance</a:t>
            </a:r>
          </a:p>
        </p:txBody>
      </p:sp>
    </p:spTree>
    <p:extLst>
      <p:ext uri="{BB962C8B-B14F-4D97-AF65-F5344CB8AC3E}">
        <p14:creationId xmlns:p14="http://schemas.microsoft.com/office/powerpoint/2010/main" val="72137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4542-F465-3FE3-2055-20E576414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7" y="357352"/>
            <a:ext cx="10515600" cy="1450426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Outliers Treatment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EE9AC8-A866-3104-DDA8-0D1DA709F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440" y="2273411"/>
            <a:ext cx="4593021" cy="34620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5DC239-2BB7-FA97-D90B-73F14EB4E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453" y="2394280"/>
            <a:ext cx="4340774" cy="32203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7DA2C6-4965-06A3-DA37-09A4F9997B43}"/>
              </a:ext>
            </a:extLst>
          </p:cNvPr>
          <p:cNvSpPr txBox="1"/>
          <p:nvPr/>
        </p:nvSpPr>
        <p:spPr>
          <a:xfrm>
            <a:off x="1355834" y="5875283"/>
            <a:ext cx="374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Before outliers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CE5CF6-0064-BA48-0A60-8FBB6461E916}"/>
              </a:ext>
            </a:extLst>
          </p:cNvPr>
          <p:cNvSpPr txBox="1"/>
          <p:nvPr/>
        </p:nvSpPr>
        <p:spPr>
          <a:xfrm>
            <a:off x="7252138" y="5875283"/>
            <a:ext cx="420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After outliers</a:t>
            </a:r>
          </a:p>
        </p:txBody>
      </p:sp>
    </p:spTree>
    <p:extLst>
      <p:ext uri="{BB962C8B-B14F-4D97-AF65-F5344CB8AC3E}">
        <p14:creationId xmlns:p14="http://schemas.microsoft.com/office/powerpoint/2010/main" val="3980240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9364-41F7-170A-D5CF-2B0B21B5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1220"/>
          </a:xfrm>
        </p:spPr>
        <p:txBody>
          <a:bodyPr/>
          <a:lstStyle/>
          <a:p>
            <a:r>
              <a:rPr lang="en-IN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4E8161-6E48-269C-FA36-1ACCA5BB6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441" y="1639107"/>
            <a:ext cx="10515600" cy="485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5116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856</TotalTime>
  <Words>333</Words>
  <Application>Microsoft Office PowerPoint</Application>
  <PresentationFormat>Widescreen</PresentationFormat>
  <Paragraphs>157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Helvetica</vt:lpstr>
      <vt:lpstr>Tw Cen MT</vt:lpstr>
      <vt:lpstr>Droplet</vt:lpstr>
      <vt:lpstr>Diabetes Prediction</vt:lpstr>
      <vt:lpstr>Problem Statement</vt:lpstr>
      <vt:lpstr>   Project  flow</vt:lpstr>
      <vt:lpstr>Information About Dataset</vt:lpstr>
      <vt:lpstr>Data Cleaning</vt:lpstr>
      <vt:lpstr>Basic Model </vt:lpstr>
      <vt:lpstr>Class imbalance </vt:lpstr>
      <vt:lpstr>Outliers Treatment</vt:lpstr>
      <vt:lpstr>VISUALIzAtION</vt:lpstr>
      <vt:lpstr>Heatmap</vt:lpstr>
      <vt:lpstr>Models</vt:lpstr>
      <vt:lpstr>demerits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Prediction</dc:title>
  <dc:creator>Neha Shelhalkar</dc:creator>
  <cp:lastModifiedBy>Neha Shelhalkar</cp:lastModifiedBy>
  <cp:revision>28</cp:revision>
  <dcterms:created xsi:type="dcterms:W3CDTF">2024-03-14T14:02:40Z</dcterms:created>
  <dcterms:modified xsi:type="dcterms:W3CDTF">2024-03-18T05:30:36Z</dcterms:modified>
</cp:coreProperties>
</file>