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7" r:id="rId11"/>
    <p:sldId id="265" r:id="rId12"/>
    <p:sldId id="266" r:id="rId13"/>
  </p:sldIdLst>
  <p:sldSz cx="18288000" cy="10287000"/>
  <p:notesSz cx="6858000" cy="9144000"/>
  <p:embeddedFontLst>
    <p:embeddedFont>
      <p:font typeface="Clear Sans Regular Bold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1B49"/>
    <a:srgbClr val="A100FF"/>
    <a:srgbClr val="883C84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5400" autoAdjust="0"/>
  </p:normalViewPr>
  <p:slideViewPr>
    <p:cSldViewPr>
      <p:cViewPr varScale="1">
        <p:scale>
          <a:sx n="56" d="100"/>
          <a:sy n="56" d="100"/>
        </p:scale>
        <p:origin x="53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ACCENURE\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ACCENURE\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ACCENURE\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 dirty="0" smtClean="0"/>
              <a:t>Content</a:t>
            </a:r>
            <a:r>
              <a:rPr lang="en-US" sz="2000" baseline="0" dirty="0" smtClean="0"/>
              <a:t> </a:t>
            </a:r>
            <a:r>
              <a:rPr lang="en-US" sz="2000" baseline="0" dirty="0"/>
              <a:t>Count </a:t>
            </a:r>
            <a:endParaRPr lang="en-US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Final!$J$2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Final!$I$3:$I$6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Final!$J$3:$J$6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Most</a:t>
            </a:r>
            <a:r>
              <a:rPr lang="en-US" sz="2000" baseline="0" dirty="0"/>
              <a:t> Popular </a:t>
            </a:r>
            <a:r>
              <a:rPr lang="en-US" sz="2000" baseline="0" dirty="0" smtClean="0"/>
              <a:t>Category</a:t>
            </a:r>
            <a:endParaRPr lang="en-US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Final!$G$2</c:f>
              <c:strCache>
                <c:ptCount val="1"/>
                <c:pt idx="0">
                  <c:v>Score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Final!$F$3:$F$7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Final!$G$3:$G$7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227511032"/>
        <c:axId val="339233024"/>
      </c:barChart>
      <c:catAx>
        <c:axId val="22751103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dirty="0" smtClean="0"/>
                  <a:t>Category</a:t>
                </a:r>
                <a:endParaRPr lang="en-IN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233024"/>
        <c:crosses val="autoZero"/>
        <c:auto val="1"/>
        <c:lblAlgn val="ctr"/>
        <c:lblOffset val="100"/>
        <c:noMultiLvlLbl val="0"/>
      </c:catAx>
      <c:valAx>
        <c:axId val="3392330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dirty="0" smtClean="0"/>
                  <a:t>Score</a:t>
                </a:r>
                <a:endParaRPr lang="en-IN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5110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50000"/>
                <a:lumOff val="5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/>
              <a:t>Content Seniments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Final!$J$2</c:f>
              <c:strCache>
                <c:ptCount val="1"/>
                <c:pt idx="0">
                  <c:v>Count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Final!$I$3:$I$6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Final!$J$3:$J$6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</c:ser>
        <c:ser>
          <c:idx val="1"/>
          <c:order val="1"/>
          <c:tx>
            <c:strRef>
              <c:f>Final!$K$2</c:f>
              <c:strCache>
                <c:ptCount val="1"/>
                <c:pt idx="0">
                  <c:v>Positive Score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Final!$I$3:$I$6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Final!$K$3:$K$6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</c:ser>
        <c:ser>
          <c:idx val="2"/>
          <c:order val="2"/>
          <c:tx>
            <c:strRef>
              <c:f>Final!$L$2</c:f>
              <c:strCache>
                <c:ptCount val="1"/>
                <c:pt idx="0">
                  <c:v>Negative Score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Final!$I$3:$I$6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Final!$L$3:$L$6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</c:ser>
        <c:ser>
          <c:idx val="3"/>
          <c:order val="3"/>
          <c:tx>
            <c:strRef>
              <c:f>Final!$M$2</c:f>
              <c:strCache>
                <c:ptCount val="1"/>
                <c:pt idx="0">
                  <c:v>Neutral Score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Final!$I$3:$I$6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Final!$M$3:$M$6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331907424"/>
        <c:axId val="331913696"/>
      </c:barChart>
      <c:catAx>
        <c:axId val="33190742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913696"/>
        <c:crosses val="autoZero"/>
        <c:auto val="1"/>
        <c:lblAlgn val="ctr"/>
        <c:lblOffset val="100"/>
        <c:noMultiLvlLbl val="0"/>
      </c:catAx>
      <c:valAx>
        <c:axId val="33191369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90742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50000"/>
                <a:lumOff val="5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5422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7839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6059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0220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9209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8418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7349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1361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1831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0751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750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6.jpeg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189636" y="3875156"/>
            <a:ext cx="5482998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6706" y="7660701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813302" y="7157300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12383" y="30625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5697255" y="-876300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364236"/>
              </p:ext>
            </p:extLst>
          </p:nvPr>
        </p:nvGraphicFramePr>
        <p:xfrm>
          <a:off x="4038600" y="1257300"/>
          <a:ext cx="12877800" cy="7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xmlns="" id="{C00ABEC5-EF3F-4E3E-827E-EB1F2EF17C0D}"/>
              </a:ext>
            </a:extLst>
          </p:cNvPr>
          <p:cNvGrpSpPr/>
          <p:nvPr/>
        </p:nvGrpSpPr>
        <p:grpSpPr>
          <a:xfrm>
            <a:off x="11125200" y="255270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xmlns="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xmlns="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xmlns="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xmlns="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xmlns="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1448004" y="973493"/>
            <a:ext cx="6382796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/>
              <a:t>There are a total of </a:t>
            </a:r>
            <a:r>
              <a:rPr lang="en-IN" sz="2800" b="1" dirty="0" smtClean="0">
                <a:solidFill>
                  <a:srgbClr val="7030A0"/>
                </a:solidFill>
              </a:rPr>
              <a:t>16</a:t>
            </a:r>
            <a:r>
              <a:rPr lang="en-IN" sz="2800" dirty="0" smtClean="0"/>
              <a:t> </a:t>
            </a:r>
            <a:r>
              <a:rPr lang="en-IN" sz="2800" b="1" dirty="0" smtClean="0">
                <a:solidFill>
                  <a:srgbClr val="7030A0"/>
                </a:solidFill>
              </a:rPr>
              <a:t>distinct content </a:t>
            </a:r>
            <a:r>
              <a:rPr lang="en-IN" sz="2800" dirty="0" smtClean="0"/>
              <a:t>categories out of </a:t>
            </a:r>
            <a:r>
              <a:rPr lang="en-IN" sz="2800" b="1" dirty="0" smtClean="0">
                <a:solidFill>
                  <a:srgbClr val="7030A0"/>
                </a:solidFill>
              </a:rPr>
              <a:t>animal and  culture </a:t>
            </a:r>
            <a:r>
              <a:rPr lang="en-IN" sz="2800" dirty="0" smtClean="0"/>
              <a:t>categories are the most popular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/>
              <a:t>4 type of content- photo, video, gif and audio Out of which people prefer </a:t>
            </a:r>
            <a:r>
              <a:rPr lang="en-IN" sz="2800" b="1" dirty="0" smtClean="0">
                <a:solidFill>
                  <a:srgbClr val="7030A0"/>
                </a:solidFill>
              </a:rPr>
              <a:t>photo and video</a:t>
            </a:r>
          </a:p>
          <a:p>
            <a:endParaRPr lang="en-I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7030A0"/>
                </a:solidFill>
              </a:rPr>
              <a:t>May</a:t>
            </a:r>
            <a:r>
              <a:rPr lang="en-IN" sz="2800" dirty="0" smtClean="0"/>
              <a:t> month has the highest number of posts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r>
              <a:rPr lang="en-IN" sz="2800" b="1" dirty="0" smtClean="0">
                <a:solidFill>
                  <a:srgbClr val="461B49"/>
                </a:solidFill>
              </a:rPr>
              <a:t>Conclusion :</a:t>
            </a:r>
          </a:p>
          <a:p>
            <a:endParaRPr lang="en-IN" sz="2800" b="1" dirty="0" smtClean="0">
              <a:solidFill>
                <a:srgbClr val="461B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461B49"/>
                </a:solidFill>
              </a:rPr>
              <a:t>Should focus more on the top 5 categories that is</a:t>
            </a:r>
            <a:r>
              <a:rPr lang="en-IN" sz="2800" b="1" dirty="0" smtClean="0">
                <a:solidFill>
                  <a:srgbClr val="461B49"/>
                </a:solidFill>
              </a:rPr>
              <a:t> </a:t>
            </a:r>
            <a:r>
              <a:rPr lang="en-IN" sz="2800" b="1" dirty="0" smtClean="0">
                <a:solidFill>
                  <a:srgbClr val="7030A0"/>
                </a:solidFill>
              </a:rPr>
              <a:t>animal, cooking, culture, dog, education</a:t>
            </a:r>
            <a:endParaRPr lang="en-IN" sz="2400" b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28953" y="992540"/>
            <a:ext cx="9150576" cy="6743372"/>
            <a:chOff x="143149" y="-3057014"/>
            <a:chExt cx="12200768" cy="8991160"/>
          </a:xfrm>
        </p:grpSpPr>
        <p:sp>
          <p:nvSpPr>
            <p:cNvPr id="3" name="TextBox 3"/>
            <p:cNvSpPr txBox="1"/>
            <p:nvPr/>
          </p:nvSpPr>
          <p:spPr>
            <a:xfrm>
              <a:off x="143149" y="-3057014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79326" y="-568487"/>
              <a:ext cx="11564591" cy="6502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</a:t>
              </a:r>
              <a:r>
                <a:rPr lang="en-US" sz="36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recap</a:t>
              </a:r>
              <a:endParaRPr lang="en-US" sz="36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04800" y="560077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96242" y="3814424"/>
            <a:ext cx="6977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 smtClean="0">
                <a:solidFill>
                  <a:srgbClr val="7030A0"/>
                </a:solidFill>
              </a:rPr>
              <a:t>Social Media </a:t>
            </a:r>
            <a:r>
              <a:rPr lang="en-IN" sz="3600" dirty="0" smtClean="0"/>
              <a:t>Platform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 smtClean="0"/>
              <a:t>Established In </a:t>
            </a:r>
            <a:r>
              <a:rPr lang="en-IN" sz="3600" b="1" dirty="0">
                <a:solidFill>
                  <a:srgbClr val="7030A0"/>
                </a:solidFill>
              </a:rPr>
              <a:t>2010 </a:t>
            </a:r>
            <a:r>
              <a:rPr lang="en-IN" sz="3600" dirty="0" smtClean="0"/>
              <a:t>At San </a:t>
            </a:r>
            <a:r>
              <a:rPr lang="en-IN" sz="3600" dirty="0"/>
              <a:t>Francisco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rgbClr val="7030A0"/>
                </a:solidFill>
              </a:rPr>
              <a:t>500M</a:t>
            </a:r>
            <a:r>
              <a:rPr lang="en-IN" sz="3600" dirty="0" smtClean="0"/>
              <a:t> Activate Monthly Users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312028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20994" y="5379147"/>
            <a:ext cx="70362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solidFill>
                  <a:schemeClr val="bg1"/>
                </a:solidFill>
              </a:rPr>
              <a:t>100k + daily posts</a:t>
            </a:r>
            <a:r>
              <a:rPr lang="en-IN" sz="3600" b="1" dirty="0" smtClean="0">
                <a:solidFill>
                  <a:schemeClr val="bg1"/>
                </a:solidFill>
              </a:rPr>
              <a:t> 3.6M </a:t>
            </a:r>
            <a:r>
              <a:rPr lang="en-IN" sz="3600" dirty="0" smtClean="0">
                <a:solidFill>
                  <a:schemeClr val="bg1"/>
                </a:solidFill>
              </a:rPr>
              <a:t>annual posts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solidFill>
                  <a:schemeClr val="bg1"/>
                </a:solidFill>
              </a:rPr>
              <a:t>Difficult to handle such big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solidFill>
                  <a:schemeClr val="bg1"/>
                </a:solidFill>
              </a:rPr>
              <a:t>Identify </a:t>
            </a:r>
            <a:r>
              <a:rPr lang="en-IN" sz="3600" b="1" dirty="0" smtClean="0">
                <a:solidFill>
                  <a:schemeClr val="bg1"/>
                </a:solidFill>
              </a:rPr>
              <a:t>top 5 </a:t>
            </a:r>
            <a:r>
              <a:rPr lang="en-IN" sz="3600" dirty="0" smtClean="0">
                <a:solidFill>
                  <a:schemeClr val="bg1"/>
                </a:solidFill>
              </a:rPr>
              <a:t>categories with the largest aggregate popularity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2160879" y="7234167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0" name="Freeform 30"/>
          <p:cNvSpPr/>
          <p:nvPr/>
        </p:nvSpPr>
        <p:spPr>
          <a:xfrm>
            <a:off x="11417105" y="7034575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167604" y="1696899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Andrew Fleming </a:t>
            </a:r>
            <a:endParaRPr lang="en-US" sz="2400" dirty="0" smtClean="0"/>
          </a:p>
          <a:p>
            <a:pPr algn="just"/>
            <a:r>
              <a:rPr lang="en-US" sz="2400" dirty="0" smtClean="0"/>
              <a:t>(Chief Technical Architect</a:t>
            </a:r>
            <a:r>
              <a:rPr lang="en-US" sz="2400" dirty="0"/>
              <a:t>)</a:t>
            </a:r>
            <a:endParaRPr lang="en-IN" sz="2400" dirty="0"/>
          </a:p>
        </p:txBody>
      </p:sp>
      <p:sp>
        <p:nvSpPr>
          <p:cNvPr id="34" name="Rectangle 33"/>
          <p:cNvSpPr/>
          <p:nvPr/>
        </p:nvSpPr>
        <p:spPr>
          <a:xfrm>
            <a:off x="14411116" y="7568920"/>
            <a:ext cx="324019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000000"/>
                </a:solidFill>
                <a:latin typeface="Poppins"/>
              </a:rPr>
              <a:t>Neha Gavali</a:t>
            </a:r>
            <a:endParaRPr lang="en-IN" sz="2400" dirty="0" smtClean="0">
              <a:solidFill>
                <a:srgbClr val="000000"/>
              </a:solidFill>
              <a:latin typeface="Poppins"/>
            </a:endParaRPr>
          </a:p>
          <a:p>
            <a:r>
              <a:rPr lang="en-IN" sz="2400" dirty="0" smtClean="0">
                <a:solidFill>
                  <a:srgbClr val="000000"/>
                </a:solidFill>
                <a:latin typeface="Poppins"/>
              </a:rPr>
              <a:t>(Data Analyst)</a:t>
            </a:r>
            <a:endParaRPr lang="en-IN" sz="2400" dirty="0"/>
          </a:p>
        </p:txBody>
      </p:sp>
      <p:pic>
        <p:nvPicPr>
          <p:cNvPr id="35" name="Picture 34" descr="Copy of photo"/>
          <p:cNvPicPr>
            <a:picLocks noGrp="1" noChangeAspect="1"/>
          </p:cNvPicPr>
          <p:nvPr isPhoto="1"/>
        </p:nvPicPr>
        <p:blipFill>
          <a:blip r:embed="rId7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014" y="7007353"/>
            <a:ext cx="2265412" cy="21775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7" name="Rectangle 36"/>
          <p:cNvSpPr/>
          <p:nvPr/>
        </p:nvSpPr>
        <p:spPr>
          <a:xfrm>
            <a:off x="14411116" y="4769738"/>
            <a:ext cx="324019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0000"/>
                </a:solidFill>
                <a:latin typeface="Poppins"/>
              </a:rPr>
              <a:t>Marcus</a:t>
            </a:r>
            <a:r>
              <a:rPr lang="en-IN" sz="2400" dirty="0">
                <a:solidFill>
                  <a:srgbClr val="000000"/>
                </a:solidFill>
                <a:latin typeface="Poppins"/>
              </a:rPr>
              <a:t> Rompton </a:t>
            </a:r>
            <a:endParaRPr lang="en-IN" sz="2400" dirty="0" smtClean="0">
              <a:solidFill>
                <a:srgbClr val="000000"/>
              </a:solidFill>
              <a:latin typeface="Poppins"/>
            </a:endParaRPr>
          </a:p>
          <a:p>
            <a:r>
              <a:rPr lang="en-IN" sz="2400" dirty="0" smtClean="0">
                <a:solidFill>
                  <a:srgbClr val="000000"/>
                </a:solidFill>
                <a:latin typeface="Poppins"/>
              </a:rPr>
              <a:t>(</a:t>
            </a:r>
            <a:r>
              <a:rPr lang="en-IN" sz="2400" dirty="0">
                <a:solidFill>
                  <a:srgbClr val="000000"/>
                </a:solidFill>
                <a:latin typeface="Poppins"/>
              </a:rPr>
              <a:t>Senior </a:t>
            </a:r>
            <a:r>
              <a:rPr lang="en-IN" sz="2400" dirty="0" smtClean="0">
                <a:solidFill>
                  <a:srgbClr val="000000"/>
                </a:solidFill>
                <a:latin typeface="Poppins"/>
              </a:rPr>
              <a:t>Principle)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513230" y="412338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337710" y="7733168"/>
            <a:ext cx="42735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3200" b="1" dirty="0">
                <a:solidFill>
                  <a:schemeClr val="bg1"/>
                </a:solidFill>
              </a:rPr>
              <a:t>Insights </a:t>
            </a:r>
            <a:r>
              <a:rPr lang="en-IN" sz="3200" b="1" dirty="0" smtClean="0">
                <a:solidFill>
                  <a:schemeClr val="bg1"/>
                </a:solidFill>
              </a:rPr>
              <a:t>Generation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43443" y="1328372"/>
            <a:ext cx="4465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dirty="0">
                <a:solidFill>
                  <a:schemeClr val="bg1"/>
                </a:solidFill>
              </a:rPr>
              <a:t>Requirement Gathering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72153" y="3034571"/>
            <a:ext cx="36232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Data</a:t>
            </a:r>
            <a:r>
              <a:rPr lang="en-IN" dirty="0"/>
              <a:t> </a:t>
            </a:r>
            <a:r>
              <a:rPr lang="en-IN" sz="3200" b="1" dirty="0" smtClean="0">
                <a:solidFill>
                  <a:schemeClr val="bg1"/>
                </a:solidFill>
              </a:rPr>
              <a:t>Collection</a:t>
            </a:r>
            <a:endParaRPr lang="en-IN" sz="3200" b="1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7810695" y="4622944"/>
            <a:ext cx="36468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Data</a:t>
            </a:r>
            <a:r>
              <a:rPr lang="en-IN" dirty="0"/>
              <a:t> </a:t>
            </a:r>
            <a:r>
              <a:rPr lang="en-IN" sz="3200" b="1" dirty="0" smtClean="0">
                <a:solidFill>
                  <a:schemeClr val="bg1"/>
                </a:solidFill>
              </a:rPr>
              <a:t>Cleaning</a:t>
            </a:r>
            <a:endParaRPr lang="en-IN" sz="3200" b="1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9695366" y="6293072"/>
            <a:ext cx="34765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Data</a:t>
            </a:r>
            <a:r>
              <a:rPr lang="en-IN" dirty="0"/>
              <a:t> </a:t>
            </a:r>
            <a:r>
              <a:rPr lang="en-IN" sz="3200" b="1" dirty="0" smtClean="0">
                <a:solidFill>
                  <a:schemeClr val="bg1"/>
                </a:solidFill>
              </a:rPr>
              <a:t>Analysis</a:t>
            </a:r>
            <a:endParaRPr lang="en-IN" sz="3200" b="1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19839" y="5019609"/>
            <a:ext cx="2570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solidFill>
                  <a:srgbClr val="7030A0"/>
                </a:solidFill>
              </a:rPr>
              <a:t>16</a:t>
            </a:r>
            <a:r>
              <a:rPr lang="en-IN" sz="3600" dirty="0" smtClean="0"/>
              <a:t> Unique Categories</a:t>
            </a:r>
            <a:endParaRPr lang="en-IN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366000" y="4742610"/>
            <a:ext cx="31822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7030A0"/>
                </a:solidFill>
              </a:rPr>
              <a:t>Animal</a:t>
            </a:r>
            <a:r>
              <a:rPr lang="en-IN" sz="3200" dirty="0" smtClean="0"/>
              <a:t> Most Favourite Category</a:t>
            </a:r>
            <a:endParaRPr lang="en-IN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2573000" y="4944442"/>
            <a:ext cx="3826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7030A0"/>
                </a:solidFill>
              </a:rPr>
              <a:t>May </a:t>
            </a:r>
            <a:r>
              <a:rPr lang="en-IN" sz="3200" dirty="0" smtClean="0"/>
              <a:t>With Most Number Of Post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2619" y="7671734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816249" y="7462100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25021" y="117256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5506042" y="-1028700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395822"/>
              </p:ext>
            </p:extLst>
          </p:nvPr>
        </p:nvGraphicFramePr>
        <p:xfrm>
          <a:off x="5328924" y="2003320"/>
          <a:ext cx="9278250" cy="632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2619" y="7671734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816249" y="7462100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25021" y="117256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5506042" y="-1028700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5570804"/>
              </p:ext>
            </p:extLst>
          </p:nvPr>
        </p:nvGraphicFramePr>
        <p:xfrm>
          <a:off x="3733800" y="1333500"/>
          <a:ext cx="13639801" cy="7772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906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211</Words>
  <Application>Microsoft Office PowerPoint</Application>
  <PresentationFormat>Custom</PresentationFormat>
  <Paragraphs>80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Graphik Regular</vt:lpstr>
      <vt:lpstr>Arial</vt:lpstr>
      <vt:lpstr>Clear Sans Regular Bold</vt:lpstr>
      <vt:lpstr>Poppins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Dell</cp:lastModifiedBy>
  <cp:revision>36</cp:revision>
  <dcterms:created xsi:type="dcterms:W3CDTF">2006-08-16T00:00:00Z</dcterms:created>
  <dcterms:modified xsi:type="dcterms:W3CDTF">2024-08-30T13:55:09Z</dcterms:modified>
  <dc:identifier>DAEhDyfaYKE</dc:identifier>
</cp:coreProperties>
</file>