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30274895" cy="4280344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29"/>
  </p:normalViewPr>
  <p:slideViewPr>
    <p:cSldViewPr snapToGrid="0">
      <p:cViewPr>
        <p:scale>
          <a:sx n="36" d="100"/>
          <a:sy n="36" d="100"/>
        </p:scale>
        <p:origin x="184" y="-4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D918D-5C3A-3446-B77C-7BE12E3C3E52}" type="datetimeFigureOut">
              <a:rPr lang="en-US" smtClean="0"/>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11655-B491-1A4E-9101-26476342D39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3507740" rtl="0" eaLnBrk="1" latinLnBrk="0" hangingPunct="1">
      <a:defRPr sz="4605" kern="1200">
        <a:solidFill>
          <a:schemeClr val="tx1"/>
        </a:solidFill>
        <a:latin typeface="+mn-lt"/>
        <a:ea typeface="+mn-ea"/>
        <a:cs typeface="+mn-cs"/>
      </a:defRPr>
    </a:lvl1pPr>
    <a:lvl2pPr marL="1753870" algn="l" defTabSz="3507740" rtl="0" eaLnBrk="1" latinLnBrk="0" hangingPunct="1">
      <a:defRPr sz="4605" kern="1200">
        <a:solidFill>
          <a:schemeClr val="tx1"/>
        </a:solidFill>
        <a:latin typeface="+mn-lt"/>
        <a:ea typeface="+mn-ea"/>
        <a:cs typeface="+mn-cs"/>
      </a:defRPr>
    </a:lvl2pPr>
    <a:lvl3pPr marL="3507740" algn="l" defTabSz="3507740" rtl="0" eaLnBrk="1" latinLnBrk="0" hangingPunct="1">
      <a:defRPr sz="4605" kern="1200">
        <a:solidFill>
          <a:schemeClr val="tx1"/>
        </a:solidFill>
        <a:latin typeface="+mn-lt"/>
        <a:ea typeface="+mn-ea"/>
        <a:cs typeface="+mn-cs"/>
      </a:defRPr>
    </a:lvl3pPr>
    <a:lvl4pPr marL="5261610" algn="l" defTabSz="3507740" rtl="0" eaLnBrk="1" latinLnBrk="0" hangingPunct="1">
      <a:defRPr sz="4605" kern="1200">
        <a:solidFill>
          <a:schemeClr val="tx1"/>
        </a:solidFill>
        <a:latin typeface="+mn-lt"/>
        <a:ea typeface="+mn-ea"/>
        <a:cs typeface="+mn-cs"/>
      </a:defRPr>
    </a:lvl4pPr>
    <a:lvl5pPr marL="7015480" algn="l" defTabSz="3507740" rtl="0" eaLnBrk="1" latinLnBrk="0" hangingPunct="1">
      <a:defRPr sz="4605" kern="1200">
        <a:solidFill>
          <a:schemeClr val="tx1"/>
        </a:solidFill>
        <a:latin typeface="+mn-lt"/>
        <a:ea typeface="+mn-ea"/>
        <a:cs typeface="+mn-cs"/>
      </a:defRPr>
    </a:lvl5pPr>
    <a:lvl6pPr marL="8769350" algn="l" defTabSz="3507740" rtl="0" eaLnBrk="1" latinLnBrk="0" hangingPunct="1">
      <a:defRPr sz="4605" kern="1200">
        <a:solidFill>
          <a:schemeClr val="tx1"/>
        </a:solidFill>
        <a:latin typeface="+mn-lt"/>
        <a:ea typeface="+mn-ea"/>
        <a:cs typeface="+mn-cs"/>
      </a:defRPr>
    </a:lvl6pPr>
    <a:lvl7pPr marL="10523220" algn="l" defTabSz="3507740" rtl="0" eaLnBrk="1" latinLnBrk="0" hangingPunct="1">
      <a:defRPr sz="4605" kern="1200">
        <a:solidFill>
          <a:schemeClr val="tx1"/>
        </a:solidFill>
        <a:latin typeface="+mn-lt"/>
        <a:ea typeface="+mn-ea"/>
        <a:cs typeface="+mn-cs"/>
      </a:defRPr>
    </a:lvl7pPr>
    <a:lvl8pPr marL="12277090" algn="l" defTabSz="3507740" rtl="0" eaLnBrk="1" latinLnBrk="0" hangingPunct="1">
      <a:defRPr sz="4605" kern="1200">
        <a:solidFill>
          <a:schemeClr val="tx1"/>
        </a:solidFill>
        <a:latin typeface="+mn-lt"/>
        <a:ea typeface="+mn-ea"/>
        <a:cs typeface="+mn-cs"/>
      </a:defRPr>
    </a:lvl8pPr>
    <a:lvl9pPr marL="14030960" algn="l" defTabSz="3507740" rtl="0" eaLnBrk="1" latinLnBrk="0" hangingPunct="1">
      <a:defRPr sz="460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5754977-8538-0449-9183-2FF19C61A3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5754977-8538-0449-9183-2FF19C61A3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5754977-8538-0449-9183-2FF19C61A3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5754977-8538-0449-9183-2FF19C61A3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75754977-8538-0449-9183-2FF19C61A3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75754977-8538-0449-9183-2FF19C61A3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GB"/>
              <a:t>Click to edit Master text styles</a:t>
            </a:r>
            <a:endParaRPr lang="en-GB"/>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GB"/>
              <a:t>Click to edit Master text styles</a:t>
            </a:r>
            <a:endParaRPr lang="en-GB"/>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75754977-8538-0449-9183-2FF19C61A3B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5754977-8538-0449-9183-2FF19C61A3B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54977-8538-0449-9183-2FF19C61A3B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75754977-8538-0449-9183-2FF19C61A3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75754977-8538-0449-9183-2FF19C61A3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6B04-372F-704B-B6B0-5A1270993E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75000"/>
                  </a:schemeClr>
                </a:solidFill>
              </a:defRPr>
            </a:lvl1pPr>
          </a:lstStyle>
          <a:p>
            <a:fld id="{75754977-8538-0449-9183-2FF19C61A3BF}" type="datetimeFigureOut">
              <a:rPr lang="en-US" smtClean="0"/>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75000"/>
                  </a:schemeClr>
                </a:solidFill>
              </a:defRPr>
            </a:lvl1pPr>
          </a:lstStyle>
          <a:p>
            <a:fld id="{FEB06B04-372F-704B-B6B0-5A1270993E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www.newschannel10.com/2020/04/09/who-advisor-gives-exclusive-insight-covid-vs-seasonal-flu/" TargetMode="External"/><Relationship Id="rId8" Type="http://schemas.openxmlformats.org/officeDocument/2006/relationships/hyperlink" Target="https://www.researchgate.net/publication/338429576_Lung-on-a-chip_the_future_of_respiratory_disease_models_and_pharmacological_studies" TargetMode="External"/><Relationship Id="rId7" Type="http://schemas.openxmlformats.org/officeDocument/2006/relationships/hyperlink" Target="https://www.osmosis.org/learn/Pneumonia:_Pathology_review" TargetMode="External"/><Relationship Id="rId6" Type="http://schemas.openxmlformats.org/officeDocument/2006/relationships/hyperlink" Target="https://www.ons.gov.uk/peoplepopulationandcommunity/birthsdeathsandmarriages/deaths/datasets/carehomeresidentdeathsregisteredinenglandandwalesprovisional" TargetMode="External"/><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1.xml"/><Relationship Id="rId12" Type="http://schemas.openxmlformats.org/officeDocument/2006/relationships/image" Target="../media/image8.png"/><Relationship Id="rId11" Type="http://schemas.openxmlformats.org/officeDocument/2006/relationships/image" Target="../media/image7.png"/><Relationship Id="rId10"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942" y="563961"/>
            <a:ext cx="29597327" cy="1735012"/>
          </a:xfrm>
        </p:spPr>
        <p:txBody>
          <a:bodyPr>
            <a:normAutofit fontScale="90000"/>
          </a:bodyPr>
          <a:lstStyle/>
          <a:p>
            <a:pPr>
              <a:lnSpc>
                <a:spcPct val="100000"/>
              </a:lnSpc>
            </a:pPr>
            <a:r>
              <a:rPr lang="en-US" sz="6200" b="1" dirty="0">
                <a:solidFill>
                  <a:schemeClr val="accent1">
                    <a:lumMod val="50000"/>
                  </a:schemeClr>
                </a:solidFill>
                <a:latin typeface="NOTEWORTHY LIGHT" panose="02000400000000000000" pitchFamily="2" charset="77"/>
                <a:ea typeface="NOTEWORTHY LIGHT" panose="02000400000000000000" pitchFamily="2" charset="77"/>
              </a:rPr>
              <a:t>Analysis of Care Home Deaths : 2021-2022</a:t>
            </a:r>
            <a:br>
              <a:rPr lang="en-US" sz="5400" b="1" dirty="0">
                <a:latin typeface="+mn-lt"/>
              </a:rPr>
            </a:br>
            <a:r>
              <a:rPr lang="en-US" sz="5300" b="1" dirty="0">
                <a:solidFill>
                  <a:schemeClr val="accent1">
                    <a:lumMod val="60000"/>
                    <a:lumOff val="40000"/>
                  </a:schemeClr>
                </a:solidFill>
                <a:latin typeface="NOTEWORTHY LIGHT" panose="02000400000000000000" pitchFamily="2" charset="77"/>
                <a:ea typeface="NOTEWORTHY LIGHT" panose="02000400000000000000" pitchFamily="2" charset="77"/>
              </a:rPr>
              <a:t>Covid-19, Respiratory Diseases, and Influenza/Pneumonia</a:t>
            </a:r>
            <a:endParaRPr lang="en-US" sz="5300" b="1" dirty="0">
              <a:solidFill>
                <a:schemeClr val="accent1">
                  <a:lumMod val="60000"/>
                  <a:lumOff val="40000"/>
                </a:schemeClr>
              </a:solidFill>
              <a:latin typeface="NOTEWORTHY LIGHT" panose="02000400000000000000" pitchFamily="2" charset="77"/>
              <a:ea typeface="NOTEWORTHY LIGHT" panose="02000400000000000000" pitchFamily="2" charset="77"/>
            </a:endParaRPr>
          </a:p>
        </p:txBody>
      </p:sp>
      <p:sp>
        <p:nvSpPr>
          <p:cNvPr id="3" name="Subtitle 2"/>
          <p:cNvSpPr>
            <a:spLocks noGrp="1"/>
          </p:cNvSpPr>
          <p:nvPr>
            <p:ph type="subTitle" idx="1"/>
          </p:nvPr>
        </p:nvSpPr>
        <p:spPr>
          <a:xfrm>
            <a:off x="465989" y="2854974"/>
            <a:ext cx="29124749" cy="3581399"/>
          </a:xfrm>
        </p:spPr>
        <p:txBody>
          <a:bodyPr>
            <a:normAutofit/>
          </a:bodyPr>
          <a:lstStyle/>
          <a:p>
            <a:pPr marL="571500" indent="-571500" algn="just">
              <a:lnSpc>
                <a:spcPct val="100000"/>
              </a:lnSpc>
              <a:buFont typeface="Arial" panose="020B0604020202020204" pitchFamily="34" charset="0"/>
              <a:buChar char="•"/>
            </a:pPr>
            <a:r>
              <a:rPr lang="en-US" sz="4000" dirty="0">
                <a:solidFill>
                  <a:schemeClr val="accent5">
                    <a:lumMod val="50000"/>
                  </a:schemeClr>
                </a:solidFill>
                <a:latin typeface="NOTEWORTHY LIGHT" panose="02000400000000000000" pitchFamily="2" charset="77"/>
                <a:ea typeface="NOTEWORTHY LIGHT" panose="02000400000000000000" pitchFamily="2" charset="77"/>
              </a:rPr>
              <a:t>Identifying the </a:t>
            </a:r>
            <a:r>
              <a:rPr lang="en-US" sz="4000" dirty="0">
                <a:solidFill>
                  <a:schemeClr val="accent5">
                    <a:lumMod val="50000"/>
                  </a:schemeClr>
                </a:solidFill>
                <a:latin typeface="NOTEWORTHY LIGHT" panose="02000400000000000000" pitchFamily="2" charset="77"/>
                <a:ea typeface="NOTEWORTHY LIGHT" panose="02000400000000000000" pitchFamily="2" charset="77"/>
              </a:rPr>
              <a:t>causes that contribute to a higher mortality rate in care homes to provide valuable insights into public health trends and patterns. Analysis of the causes of death by analyzing the impact of Covid-19, Respiratory diseases, Influenza and Pneumonia on care home in 2021-2022, </a:t>
            </a:r>
            <a:r>
              <a:rPr lang="en-US" sz="4000" dirty="0">
                <a:solidFill>
                  <a:schemeClr val="accent5">
                    <a:lumMod val="50000"/>
                  </a:schemeClr>
                </a:solidFill>
                <a:latin typeface="NOTEWORTHY LIGHT" panose="02000400000000000000" pitchFamily="2" charset="77"/>
                <a:ea typeface="NOTEWORTHY LIGHT" panose="02000400000000000000" pitchFamily="2" charset="77"/>
              </a:rPr>
              <a:t>can inform the development and implementation of preventive measures by identifying factors associated with mortality rate.</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a:p>
            <a:pPr marL="571500" indent="-571500" algn="just">
              <a:lnSpc>
                <a:spcPct val="100000"/>
              </a:lnSpc>
              <a:buFont typeface="Arial" panose="020B0604020202020204" pitchFamily="34" charset="0"/>
              <a:buChar char="•"/>
            </a:pPr>
            <a:r>
              <a:rPr lang="en-US" sz="4000" dirty="0">
                <a:solidFill>
                  <a:schemeClr val="accent5">
                    <a:lumMod val="50000"/>
                  </a:schemeClr>
                </a:solidFill>
                <a:latin typeface="NOTEWORTHY LIGHT" panose="02000400000000000000" pitchFamily="2" charset="77"/>
                <a:ea typeface="NOTEWORTHY LIGHT" panose="02000400000000000000" pitchFamily="2" charset="77"/>
              </a:rPr>
              <a:t>Of all</a:t>
            </a:r>
            <a:r>
              <a:rPr lang="en-US" sz="4000" dirty="0">
                <a:solidFill>
                  <a:schemeClr val="accent5">
                    <a:lumMod val="50000"/>
                  </a:schemeClr>
                </a:solidFill>
                <a:latin typeface="NOTEWORTHY LIGHT" panose="02000400000000000000" pitchFamily="2" charset="77"/>
                <a:ea typeface="NOTEWORTHY LIGHT" panose="02000400000000000000" pitchFamily="2" charset="77"/>
              </a:rPr>
              <a:t> the deaths registered in England and Wales, 67,350 (11.5%) were due to Covid-19 in 2021. In England, there were 540,333 deaths registered in 2022, 9,016 fewer deaths than 2021. In Wales, 35,694 deaths were registered in 2022, 441 fewer deaths than 2021.</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pic>
        <p:nvPicPr>
          <p:cNvPr id="16" name="Picture 15"/>
          <p:cNvPicPr>
            <a:picLocks noChangeAspect="1"/>
          </p:cNvPicPr>
          <p:nvPr/>
        </p:nvPicPr>
        <p:blipFill rotWithShape="1">
          <a:blip r:embed="rId1"/>
          <a:srcRect t="7933" r="50000" b="11722"/>
          <a:stretch>
            <a:fillRect/>
          </a:stretch>
        </p:blipFill>
        <p:spPr>
          <a:xfrm>
            <a:off x="18621540" y="6864610"/>
            <a:ext cx="4229277" cy="3698785"/>
          </a:xfrm>
          <a:prstGeom prst="rect">
            <a:avLst/>
          </a:prstGeom>
        </p:spPr>
      </p:pic>
      <p:pic>
        <p:nvPicPr>
          <p:cNvPr id="18" name="Picture 17"/>
          <p:cNvPicPr>
            <a:picLocks noChangeAspect="1"/>
          </p:cNvPicPr>
          <p:nvPr/>
        </p:nvPicPr>
        <p:blipFill rotWithShape="1">
          <a:blip r:embed="rId1"/>
          <a:srcRect l="52851" t="6129" r="1" b="9460"/>
          <a:stretch>
            <a:fillRect/>
          </a:stretch>
        </p:blipFill>
        <p:spPr>
          <a:xfrm>
            <a:off x="16676329" y="21156003"/>
            <a:ext cx="3683800" cy="3704208"/>
          </a:xfrm>
          <a:prstGeom prst="rect">
            <a:avLst/>
          </a:prstGeom>
        </p:spPr>
      </p:pic>
      <p:pic>
        <p:nvPicPr>
          <p:cNvPr id="20" name="Picture 19" descr="A picture containing text, screenshot, diagram, number&#10;&#10;Description automatically generated"/>
          <p:cNvPicPr>
            <a:picLocks noChangeAspect="1"/>
          </p:cNvPicPr>
          <p:nvPr/>
        </p:nvPicPr>
        <p:blipFill>
          <a:blip r:embed="rId2"/>
          <a:stretch>
            <a:fillRect/>
          </a:stretch>
        </p:blipFill>
        <p:spPr>
          <a:xfrm>
            <a:off x="615347" y="7043895"/>
            <a:ext cx="17465085" cy="10528493"/>
          </a:xfrm>
          <a:prstGeom prst="rect">
            <a:avLst/>
          </a:prstGeom>
        </p:spPr>
      </p:pic>
      <p:pic>
        <p:nvPicPr>
          <p:cNvPr id="22" name="Picture 21" descr="A picture containing text, plot, screenshot, line&#10;&#10;Description automatically generated"/>
          <p:cNvPicPr>
            <a:picLocks noChangeAspect="1"/>
          </p:cNvPicPr>
          <p:nvPr/>
        </p:nvPicPr>
        <p:blipFill rotWithShape="1">
          <a:blip r:embed="rId3"/>
          <a:srcRect l="-1" r="9181"/>
          <a:stretch>
            <a:fillRect/>
          </a:stretch>
        </p:blipFill>
        <p:spPr>
          <a:xfrm>
            <a:off x="15190961" y="11595424"/>
            <a:ext cx="14792076" cy="9377163"/>
          </a:xfrm>
          <a:prstGeom prst="rect">
            <a:avLst/>
          </a:prstGeom>
        </p:spPr>
      </p:pic>
      <p:sp>
        <p:nvSpPr>
          <p:cNvPr id="25" name="TextBox 24"/>
          <p:cNvSpPr txBox="1"/>
          <p:nvPr/>
        </p:nvSpPr>
        <p:spPr>
          <a:xfrm>
            <a:off x="23366860" y="7117763"/>
            <a:ext cx="6101227" cy="3170099"/>
          </a:xfrm>
          <a:prstGeom prst="rect">
            <a:avLst/>
          </a:prstGeom>
          <a:noFill/>
        </p:spPr>
        <p:txBody>
          <a:bodyPr wrap="square" rtlCol="0">
            <a:spAutoFit/>
          </a:bodyPr>
          <a:lstStyle/>
          <a:p>
            <a:pPr algn="just"/>
            <a:r>
              <a:rPr lang="en-US" sz="4000" dirty="0">
                <a:solidFill>
                  <a:schemeClr val="accent5">
                    <a:lumMod val="50000"/>
                  </a:schemeClr>
                </a:solidFill>
                <a:latin typeface="NOTEWORTHY LIGHT" panose="02000400000000000000" pitchFamily="2" charset="77"/>
                <a:ea typeface="NOTEWORTHY LIGHT" panose="02000400000000000000" pitchFamily="2" charset="77"/>
              </a:rPr>
              <a:t>Corona virus disease which first emerged in 2019, leading to a global pandemic. Severe cases can lead to pneumonia and acute respiratory distress.</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pic>
        <p:nvPicPr>
          <p:cNvPr id="26" name="Picture 25" descr="A picture containing diagram&#10;&#10;Description automatically generated"/>
          <p:cNvPicPr>
            <a:picLocks noChangeAspect="1"/>
          </p:cNvPicPr>
          <p:nvPr/>
        </p:nvPicPr>
        <p:blipFill>
          <a:blip r:embed="rId4"/>
          <a:stretch>
            <a:fillRect/>
          </a:stretch>
        </p:blipFill>
        <p:spPr>
          <a:xfrm>
            <a:off x="8542713" y="19484315"/>
            <a:ext cx="7460234" cy="4388373"/>
          </a:xfrm>
          <a:prstGeom prst="rect">
            <a:avLst/>
          </a:prstGeom>
        </p:spPr>
      </p:pic>
      <p:sp>
        <p:nvSpPr>
          <p:cNvPr id="27" name="TextBox 26"/>
          <p:cNvSpPr txBox="1"/>
          <p:nvPr/>
        </p:nvSpPr>
        <p:spPr>
          <a:xfrm>
            <a:off x="837683" y="18180651"/>
            <a:ext cx="7647629" cy="3785652"/>
          </a:xfrm>
          <a:prstGeom prst="rect">
            <a:avLst/>
          </a:prstGeom>
          <a:noFill/>
        </p:spPr>
        <p:txBody>
          <a:bodyPr wrap="square" rtlCol="0">
            <a:spAutoFit/>
          </a:bodyPr>
          <a:lstStyle/>
          <a:p>
            <a:pPr algn="just"/>
            <a:r>
              <a:rPr lang="en-US" sz="4000" dirty="0">
                <a:solidFill>
                  <a:schemeClr val="accent5">
                    <a:lumMod val="50000"/>
                  </a:schemeClr>
                </a:solidFill>
                <a:latin typeface="NOTEWORTHY LIGHT" panose="02000400000000000000" pitchFamily="2" charset="77"/>
                <a:ea typeface="NOTEWORTHY LIGHT" panose="02000400000000000000" pitchFamily="2" charset="77"/>
              </a:rPr>
              <a:t>Respiratory diseases can be caused by infections such as viruses, bacteria, fungi, smoking or pollutants. Severe conditions leads to Asthma, Chronic Obstructive Pulmonary Disease and Lung Cancer.</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sp>
        <p:nvSpPr>
          <p:cNvPr id="30" name="TextBox 29"/>
          <p:cNvSpPr txBox="1"/>
          <p:nvPr/>
        </p:nvSpPr>
        <p:spPr>
          <a:xfrm>
            <a:off x="20736179" y="20925879"/>
            <a:ext cx="8731908" cy="4401205"/>
          </a:xfrm>
          <a:prstGeom prst="rect">
            <a:avLst/>
          </a:prstGeom>
          <a:noFill/>
        </p:spPr>
        <p:txBody>
          <a:bodyPr wrap="square" rtlCol="0">
            <a:spAutoFit/>
          </a:bodyPr>
          <a:lstStyle/>
          <a:p>
            <a:pPr algn="just"/>
            <a:r>
              <a:rPr lang="en-US" sz="4000" dirty="0">
                <a:solidFill>
                  <a:schemeClr val="accent5">
                    <a:lumMod val="50000"/>
                  </a:schemeClr>
                </a:solidFill>
                <a:latin typeface="NOTEWORTHY LIGHT" panose="02000400000000000000" pitchFamily="2" charset="77"/>
                <a:ea typeface="NOTEWORTHY LIGHT" panose="02000400000000000000" pitchFamily="2" charset="77"/>
              </a:rPr>
              <a:t>Influenza is also a respiratory illness caused by influenza virus, which circulates seasonally, causing outbreaks and epidemics worldwide, as it spreads through respiratory droplets. It can lead to severe illness in elderly or those with weakened immune system.</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sp>
        <p:nvSpPr>
          <p:cNvPr id="31" name="TextBox 30"/>
          <p:cNvSpPr txBox="1"/>
          <p:nvPr/>
        </p:nvSpPr>
        <p:spPr>
          <a:xfrm>
            <a:off x="684475" y="36666645"/>
            <a:ext cx="5416824" cy="3785652"/>
          </a:xfrm>
          <a:prstGeom prst="rect">
            <a:avLst/>
          </a:prstGeom>
          <a:noFill/>
        </p:spPr>
        <p:txBody>
          <a:bodyPr wrap="square" rtlCol="0">
            <a:spAutoFit/>
          </a:bodyPr>
          <a:lstStyle/>
          <a:p>
            <a:pPr algn="just"/>
            <a:r>
              <a:rPr lang="en-US" sz="4000" dirty="0">
                <a:solidFill>
                  <a:schemeClr val="accent5">
                    <a:lumMod val="50000"/>
                  </a:schemeClr>
                </a:solidFill>
                <a:latin typeface="NOTEWORTHY LIGHT" panose="02000400000000000000" pitchFamily="2" charset="77"/>
                <a:ea typeface="NOTEWORTHY LIGHT" panose="02000400000000000000" pitchFamily="2" charset="77"/>
              </a:rPr>
              <a:t>Ranging from mild to severe, it can be life-threatening to young children, the elderly and those with weakened immune system.</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pic>
        <p:nvPicPr>
          <p:cNvPr id="32" name="Picture 31" descr="A picture containing text&#10;&#10;Description automatically generated"/>
          <p:cNvPicPr>
            <a:picLocks noChangeAspect="1"/>
          </p:cNvPicPr>
          <p:nvPr/>
        </p:nvPicPr>
        <p:blipFill rotWithShape="1">
          <a:blip r:embed="rId5"/>
          <a:srcRect r="5753" b="10428"/>
          <a:stretch>
            <a:fillRect/>
          </a:stretch>
        </p:blipFill>
        <p:spPr>
          <a:xfrm>
            <a:off x="6170167" y="36524015"/>
            <a:ext cx="8724411" cy="5125418"/>
          </a:xfrm>
          <a:prstGeom prst="rect">
            <a:avLst/>
          </a:prstGeom>
        </p:spPr>
      </p:pic>
      <p:sp>
        <p:nvSpPr>
          <p:cNvPr id="33" name="TextBox 32"/>
          <p:cNvSpPr txBox="1"/>
          <p:nvPr/>
        </p:nvSpPr>
        <p:spPr>
          <a:xfrm>
            <a:off x="17159291" y="38302363"/>
            <a:ext cx="12845845" cy="3347070"/>
          </a:xfrm>
          <a:prstGeom prst="rect">
            <a:avLst/>
          </a:prstGeom>
          <a:noFill/>
        </p:spPr>
        <p:txBody>
          <a:bodyPr wrap="square" rtlCol="0">
            <a:spAutoFit/>
          </a:bodyPr>
          <a:lstStyle/>
          <a:p>
            <a:pPr>
              <a:lnSpc>
                <a:spcPct val="150000"/>
              </a:lnSpc>
            </a:pPr>
            <a:r>
              <a:rPr lang="en-US" sz="3600" b="1" dirty="0">
                <a:solidFill>
                  <a:srgbClr val="002060"/>
                </a:solidFill>
                <a:latin typeface="NOTEWORTHY LIGHT" panose="02000400000000000000" pitchFamily="2" charset="77"/>
                <a:ea typeface="NOTEWORTHY LIGHT" panose="02000400000000000000" pitchFamily="2" charset="77"/>
              </a:rPr>
              <a:t>Reference: </a:t>
            </a:r>
            <a:r>
              <a:rPr lang="en-US" sz="3600" dirty="0">
                <a:solidFill>
                  <a:srgbClr val="002060"/>
                </a:solidFill>
                <a:latin typeface="NOTEWORTHY LIGHT" panose="02000400000000000000" pitchFamily="2" charset="77"/>
                <a:ea typeface="NOTEWORTHY LIGHT" panose="02000400000000000000" pitchFamily="2" charset="77"/>
              </a:rPr>
              <a:t>Data source - </a:t>
            </a:r>
            <a:r>
              <a:rPr lang="en-US" sz="3600" dirty="0">
                <a:solidFill>
                  <a:srgbClr val="002060"/>
                </a:solidFill>
                <a:latin typeface="NOTEWORTHY LIGHT" panose="02000400000000000000" pitchFamily="2" charset="77"/>
                <a:ea typeface="NOTEWORTHY LIGHT" panose="02000400000000000000" pitchFamily="2" charset="77"/>
                <a:hlinkClick r:id="rId6"/>
              </a:rPr>
              <a:t>ONS - Office of National Statistics</a:t>
            </a:r>
            <a:r>
              <a:rPr lang="en-US" sz="3600" dirty="0">
                <a:solidFill>
                  <a:srgbClr val="002060"/>
                </a:solidFill>
                <a:latin typeface="NOTEWORTHY LIGHT" panose="02000400000000000000" pitchFamily="2" charset="77"/>
                <a:ea typeface="NOTEWORTHY LIGHT" panose="02000400000000000000" pitchFamily="2" charset="77"/>
              </a:rPr>
              <a:t> ,    						 </a:t>
            </a:r>
            <a:r>
              <a:rPr lang="en-GB" sz="3600" dirty="0">
                <a:solidFill>
                  <a:srgbClr val="002060"/>
                </a:solidFill>
                <a:effectLst/>
                <a:latin typeface="NOTEWORTHY LIGHT" panose="02000400000000000000" pitchFamily="2" charset="77"/>
                <a:ea typeface="NOTEWORTHY LIGHT" panose="02000400000000000000" pitchFamily="2" charset="77"/>
                <a:hlinkClick r:id="rId7"/>
              </a:rPr>
              <a:t>Pneumonia</a:t>
            </a:r>
            <a:r>
              <a:rPr lang="en-GB" sz="3600" dirty="0">
                <a:solidFill>
                  <a:srgbClr val="002060"/>
                </a:solidFill>
                <a:effectLst/>
                <a:latin typeface="NOTEWORTHY LIGHT" panose="02000400000000000000" pitchFamily="2" charset="77"/>
                <a:ea typeface="NOTEWORTHY LIGHT" panose="02000400000000000000" pitchFamily="2" charset="77"/>
              </a:rPr>
              <a:t> , </a:t>
            </a:r>
            <a:r>
              <a:rPr lang="en-GB" sz="3600" dirty="0">
                <a:solidFill>
                  <a:srgbClr val="002060"/>
                </a:solidFill>
                <a:latin typeface="NOTEWORTHY LIGHT" panose="02000400000000000000" pitchFamily="2" charset="77"/>
                <a:ea typeface="NOTEWORTHY LIGHT" panose="02000400000000000000" pitchFamily="2" charset="77"/>
                <a:hlinkClick r:id="rId8"/>
              </a:rPr>
              <a:t>Respiratory Disease</a:t>
            </a:r>
            <a:r>
              <a:rPr lang="en-GB" sz="3600" dirty="0">
                <a:solidFill>
                  <a:srgbClr val="002060"/>
                </a:solidFill>
                <a:latin typeface="NOTEWORTHY LIGHT" panose="02000400000000000000" pitchFamily="2" charset="77"/>
                <a:ea typeface="NOTEWORTHY LIGHT" panose="02000400000000000000" pitchFamily="2" charset="77"/>
              </a:rPr>
              <a:t> ,</a:t>
            </a:r>
            <a:r>
              <a:rPr lang="en-GB" sz="3600" dirty="0">
                <a:solidFill>
                  <a:srgbClr val="002060"/>
                </a:solidFill>
                <a:effectLst/>
                <a:latin typeface="NOTEWORTHY LIGHT" panose="02000400000000000000" pitchFamily="2" charset="77"/>
                <a:ea typeface="NOTEWORTHY LIGHT" panose="02000400000000000000" pitchFamily="2" charset="77"/>
              </a:rPr>
              <a:t> </a:t>
            </a:r>
            <a:r>
              <a:rPr lang="en-GB" sz="3600" dirty="0">
                <a:solidFill>
                  <a:srgbClr val="002060"/>
                </a:solidFill>
                <a:effectLst/>
                <a:latin typeface="NOTEWORTHY LIGHT" panose="02000400000000000000" pitchFamily="2" charset="77"/>
                <a:ea typeface="NOTEWORTHY LIGHT" panose="02000400000000000000" pitchFamily="2" charset="77"/>
                <a:hlinkClick r:id="rId9"/>
              </a:rPr>
              <a:t>Covid-19 and Influenza</a:t>
            </a:r>
            <a:endParaRPr lang="en-US" sz="3600" dirty="0">
              <a:solidFill>
                <a:srgbClr val="002060"/>
              </a:solidFill>
              <a:latin typeface="NOTEWORTHY LIGHT" panose="02000400000000000000" pitchFamily="2" charset="77"/>
              <a:ea typeface="NOTEWORTHY LIGHT" panose="02000400000000000000" pitchFamily="2" charset="77"/>
            </a:endParaRPr>
          </a:p>
          <a:p>
            <a:pPr>
              <a:lnSpc>
                <a:spcPct val="150000"/>
              </a:lnSpc>
            </a:pPr>
            <a:r>
              <a:rPr lang="en-US" sz="3600" b="1" dirty="0">
                <a:solidFill>
                  <a:srgbClr val="002060"/>
                </a:solidFill>
                <a:latin typeface="NOTEWORTHY LIGHT" panose="02000400000000000000" pitchFamily="2" charset="77"/>
                <a:ea typeface="NOTEWORTHY LIGHT" panose="02000400000000000000" pitchFamily="2" charset="77"/>
              </a:rPr>
              <a:t>Software Used : </a:t>
            </a:r>
            <a:r>
              <a:rPr lang="en-US" sz="3600" dirty="0">
                <a:solidFill>
                  <a:srgbClr val="002060"/>
                </a:solidFill>
                <a:latin typeface="NOTEWORTHY LIGHT" panose="02000400000000000000" pitchFamily="2" charset="77"/>
                <a:ea typeface="NOTEWORTHY LIGHT" panose="02000400000000000000" pitchFamily="2" charset="77"/>
              </a:rPr>
              <a:t>Tableau Desktop</a:t>
            </a:r>
            <a:endParaRPr lang="en-US" sz="3600" dirty="0">
              <a:solidFill>
                <a:srgbClr val="002060"/>
              </a:solidFill>
              <a:latin typeface="NOTEWORTHY LIGHT" panose="02000400000000000000" pitchFamily="2" charset="77"/>
              <a:ea typeface="NOTEWORTHY LIGHT" panose="02000400000000000000" pitchFamily="2" charset="77"/>
            </a:endParaRPr>
          </a:p>
          <a:p>
            <a:pPr>
              <a:lnSpc>
                <a:spcPct val="150000"/>
              </a:lnSpc>
            </a:pPr>
            <a:r>
              <a:rPr lang="en-US" sz="3600" b="1" dirty="0">
                <a:solidFill>
                  <a:srgbClr val="002060"/>
                </a:solidFill>
                <a:latin typeface="NOTEWORTHY LIGHT" panose="02000400000000000000" pitchFamily="2" charset="77"/>
                <a:ea typeface="NOTEWORTHY LIGHT" panose="02000400000000000000" pitchFamily="2" charset="77"/>
              </a:rPr>
              <a:t>Designed By :  </a:t>
            </a:r>
            <a:r>
              <a:rPr lang="en-US" sz="3600" dirty="0">
                <a:solidFill>
                  <a:srgbClr val="002060"/>
                </a:solidFill>
                <a:latin typeface="NOTEWORTHY LIGHT" panose="02000400000000000000" pitchFamily="2" charset="77"/>
                <a:ea typeface="NOTEWORTHY LIGHT" panose="02000400000000000000" pitchFamily="2" charset="77"/>
              </a:rPr>
              <a:t>Neha [2254818]</a:t>
            </a:r>
            <a:endParaRPr lang="en-US" sz="3600" dirty="0">
              <a:solidFill>
                <a:srgbClr val="002060"/>
              </a:solidFill>
              <a:latin typeface="NOTEWORTHY LIGHT" panose="02000400000000000000" pitchFamily="2" charset="77"/>
              <a:ea typeface="NOTEWORTHY LIGHT" panose="02000400000000000000" pitchFamily="2" charset="77"/>
            </a:endParaRPr>
          </a:p>
        </p:txBody>
      </p:sp>
      <p:sp>
        <p:nvSpPr>
          <p:cNvPr id="36" name="Half-frame 35"/>
          <p:cNvSpPr/>
          <p:nvPr/>
        </p:nvSpPr>
        <p:spPr>
          <a:xfrm rot="5400000">
            <a:off x="27013896" y="2900177"/>
            <a:ext cx="5499217" cy="34553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frame 36"/>
          <p:cNvSpPr/>
          <p:nvPr/>
        </p:nvSpPr>
        <p:spPr>
          <a:xfrm>
            <a:off x="338943" y="317970"/>
            <a:ext cx="5499217" cy="34553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frame 37"/>
          <p:cNvSpPr/>
          <p:nvPr/>
        </p:nvSpPr>
        <p:spPr>
          <a:xfrm rot="16200000">
            <a:off x="-2306767" y="39563419"/>
            <a:ext cx="5499217" cy="34553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Half-frame 38"/>
          <p:cNvSpPr/>
          <p:nvPr/>
        </p:nvSpPr>
        <p:spPr>
          <a:xfrm rot="10800000">
            <a:off x="24505920" y="42134900"/>
            <a:ext cx="5499217" cy="34553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778816" y="35232919"/>
            <a:ext cx="13613610" cy="1323439"/>
          </a:xfrm>
          <a:prstGeom prst="rect">
            <a:avLst/>
          </a:prstGeom>
          <a:noFill/>
        </p:spPr>
        <p:txBody>
          <a:bodyPr wrap="square" rtlCol="0">
            <a:spAutoFit/>
          </a:bodyPr>
          <a:lstStyle/>
          <a:p>
            <a:pPr algn="just"/>
            <a:r>
              <a:rPr lang="en-US" sz="4000" dirty="0">
                <a:solidFill>
                  <a:schemeClr val="accent5">
                    <a:lumMod val="50000"/>
                  </a:schemeClr>
                </a:solidFill>
                <a:latin typeface="NOTEWORTHY LIGHT" panose="02000400000000000000" pitchFamily="2" charset="77"/>
                <a:ea typeface="NOTEWORTHY LIGHT" panose="02000400000000000000" pitchFamily="2" charset="77"/>
              </a:rPr>
              <a:t>Pneumonia is an infection that inflames air sacs in one or both lungs caused by various pathogens, including bacteria, viruses and fungi.</a:t>
            </a:r>
            <a:endParaRPr lang="en-US" sz="4000" dirty="0">
              <a:solidFill>
                <a:schemeClr val="accent5">
                  <a:lumMod val="50000"/>
                </a:schemeClr>
              </a:solidFill>
              <a:latin typeface="NOTEWORTHY LIGHT" panose="02000400000000000000" pitchFamily="2" charset="77"/>
              <a:ea typeface="NOTEWORTHY LIGHT" panose="02000400000000000000" pitchFamily="2" charset="77"/>
            </a:endParaRPr>
          </a:p>
        </p:txBody>
      </p:sp>
      <p:pic>
        <p:nvPicPr>
          <p:cNvPr id="48" name="Picture 47" descr="A screenshot of a graph&#10;&#10;Description automatically generated with low confidence"/>
          <p:cNvPicPr>
            <a:picLocks noChangeAspect="1"/>
          </p:cNvPicPr>
          <p:nvPr/>
        </p:nvPicPr>
        <p:blipFill rotWithShape="1">
          <a:blip r:embed="rId10"/>
          <a:srcRect r="25745"/>
          <a:stretch>
            <a:fillRect/>
          </a:stretch>
        </p:blipFill>
        <p:spPr>
          <a:xfrm>
            <a:off x="798837" y="22511630"/>
            <a:ext cx="7105099" cy="7781795"/>
          </a:xfrm>
          <a:prstGeom prst="rect">
            <a:avLst/>
          </a:prstGeom>
        </p:spPr>
      </p:pic>
      <p:pic>
        <p:nvPicPr>
          <p:cNvPr id="50" name="Picture 49" descr="A screenshot of a graph&#10;&#10;Description automatically generated with low confidence"/>
          <p:cNvPicPr>
            <a:picLocks noChangeAspect="1"/>
          </p:cNvPicPr>
          <p:nvPr/>
        </p:nvPicPr>
        <p:blipFill rotWithShape="1">
          <a:blip r:embed="rId11"/>
          <a:srcRect l="1" r="22959"/>
          <a:stretch>
            <a:fillRect/>
          </a:stretch>
        </p:blipFill>
        <p:spPr>
          <a:xfrm>
            <a:off x="7877782" y="27312338"/>
            <a:ext cx="7460234" cy="7416751"/>
          </a:xfrm>
          <a:prstGeom prst="rect">
            <a:avLst/>
          </a:prstGeom>
        </p:spPr>
      </p:pic>
      <p:pic>
        <p:nvPicPr>
          <p:cNvPr id="52" name="Picture 51" descr="A screenshot of a graph&#10;&#10;Description automatically generated with low confidence"/>
          <p:cNvPicPr>
            <a:picLocks noChangeAspect="1"/>
          </p:cNvPicPr>
          <p:nvPr/>
        </p:nvPicPr>
        <p:blipFill rotWithShape="1">
          <a:blip r:embed="rId10"/>
          <a:srcRect l="74165" t="6019" b="72985"/>
          <a:stretch>
            <a:fillRect/>
          </a:stretch>
        </p:blipFill>
        <p:spPr>
          <a:xfrm>
            <a:off x="778816" y="29543539"/>
            <a:ext cx="3559493" cy="1919253"/>
          </a:xfrm>
          <a:prstGeom prst="rect">
            <a:avLst/>
          </a:prstGeom>
        </p:spPr>
      </p:pic>
      <p:pic>
        <p:nvPicPr>
          <p:cNvPr id="54" name="Picture 53" descr="A screenshot of a graph&#10;&#10;Description automatically generated with low confidence"/>
          <p:cNvPicPr>
            <a:picLocks noChangeAspect="1"/>
          </p:cNvPicPr>
          <p:nvPr/>
        </p:nvPicPr>
        <p:blipFill rotWithShape="1">
          <a:blip r:embed="rId11"/>
          <a:srcRect l="76133" b="77492"/>
          <a:stretch>
            <a:fillRect/>
          </a:stretch>
        </p:blipFill>
        <p:spPr>
          <a:xfrm>
            <a:off x="6827755" y="33040650"/>
            <a:ext cx="3054089" cy="1804270"/>
          </a:xfrm>
          <a:prstGeom prst="rect">
            <a:avLst/>
          </a:prstGeom>
        </p:spPr>
      </p:pic>
      <p:pic>
        <p:nvPicPr>
          <p:cNvPr id="55" name="Picture 54" descr="A screenshot of a graph&#10;&#10;Description automatically generated with low confidence"/>
          <p:cNvPicPr>
            <a:picLocks noChangeAspect="1"/>
          </p:cNvPicPr>
          <p:nvPr/>
        </p:nvPicPr>
        <p:blipFill>
          <a:blip r:embed="rId12"/>
          <a:stretch>
            <a:fillRect/>
          </a:stretch>
        </p:blipFill>
        <p:spPr>
          <a:xfrm>
            <a:off x="14948361" y="25326622"/>
            <a:ext cx="14792076" cy="13039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1823</Words>
  <Application>WPS Writer</Application>
  <PresentationFormat>Custom</PresentationFormat>
  <Paragraphs>19</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NOTEWORTHY LIGHT</vt:lpstr>
      <vt:lpstr>Calibri</vt:lpstr>
      <vt:lpstr>Helvetica Neue</vt:lpstr>
      <vt:lpstr>Microsoft YaHei</vt:lpstr>
      <vt:lpstr>汉仪旗黑</vt:lpstr>
      <vt:lpstr>Arial Unicode MS</vt:lpstr>
      <vt:lpstr>Calibri Light</vt:lpstr>
      <vt:lpstr>Office Theme</vt:lpstr>
      <vt:lpstr>Analysis of Care Home Deaths : 2021-2022 Covid-19, Respiratory Diseases, and Influenza/Pneumonia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Care Home Deaths : 2021-2022 Covid-19, Respiratory Diseases, and Influenza/Pneumonia</dc:title>
  <dc:creator>NEHA  (2254818)</dc:creator>
  <cp:lastModifiedBy>neha-</cp:lastModifiedBy>
  <cp:revision>4</cp:revision>
  <dcterms:created xsi:type="dcterms:W3CDTF">2023-07-21T09:12:56Z</dcterms:created>
  <dcterms:modified xsi:type="dcterms:W3CDTF">2023-07-21T09:12:56Z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