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
      <p:font typeface="Alfa Slab On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AlfaSlabOne-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82fba0e31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82fba0e31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82fba0e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82fba0e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368823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313688230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rgbClr val="9900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p:nvPr/>
        </p:nvSpPr>
        <p:spPr>
          <a:xfrm>
            <a:off x="546550" y="889900"/>
            <a:ext cx="8187600" cy="2284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29" name="Google Shape;129;p13"/>
          <p:cNvSpPr txBox="1"/>
          <p:nvPr/>
        </p:nvSpPr>
        <p:spPr>
          <a:xfrm>
            <a:off x="883075" y="889900"/>
            <a:ext cx="7436400" cy="2955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rgbClr val="9900FF"/>
                </a:solidFill>
                <a:latin typeface="Arial"/>
                <a:ea typeface="Arial"/>
                <a:cs typeface="Arial"/>
                <a:sym typeface="Arial"/>
              </a:rPr>
              <a:t>ZOMATO EXPANSION ANALYSIS</a:t>
            </a:r>
            <a:endParaRPr b="0" i="0" sz="6000" u="none" cap="none" strike="noStrike">
              <a:solidFill>
                <a:srgbClr val="9900FF"/>
              </a:solidFill>
              <a:latin typeface="Alfa Slab One"/>
              <a:ea typeface="Alfa Slab One"/>
              <a:cs typeface="Alfa Slab One"/>
              <a:sym typeface="Alfa Slab One"/>
            </a:endParaRPr>
          </a:p>
        </p:txBody>
      </p:sp>
      <p:sp>
        <p:nvSpPr>
          <p:cNvPr id="130" name="Google Shape;130;p13"/>
          <p:cNvSpPr txBox="1"/>
          <p:nvPr/>
        </p:nvSpPr>
        <p:spPr>
          <a:xfrm>
            <a:off x="6667800" y="4345650"/>
            <a:ext cx="2066400" cy="1231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rgbClr val="000000"/>
              </a:buClr>
              <a:buSzPts val="1700"/>
              <a:buFont typeface="Arial"/>
              <a:buNone/>
            </a:pPr>
            <a:r>
              <a:rPr b="1" lang="en" sz="1700">
                <a:solidFill>
                  <a:srgbClr val="9900FF"/>
                </a:solidFill>
              </a:rPr>
              <a:t>By Neha Kumari</a:t>
            </a:r>
            <a:endParaRPr b="1" sz="1700">
              <a:solidFill>
                <a:srgbClr val="9900FF"/>
              </a:solidFill>
            </a:endParaRPr>
          </a:p>
          <a:p>
            <a:pPr indent="0" lvl="0" marL="0" rtl="0" algn="r">
              <a:spcBef>
                <a:spcPts val="0"/>
              </a:spcBef>
              <a:spcAft>
                <a:spcPts val="0"/>
              </a:spcAft>
              <a:buClr>
                <a:srgbClr val="000000"/>
              </a:buClr>
              <a:buSzPts val="1700"/>
              <a:buFont typeface="Arial"/>
              <a:buNone/>
            </a:pPr>
            <a:r>
              <a:rPr b="1" lang="en" sz="1700">
                <a:solidFill>
                  <a:srgbClr val="9900FF"/>
                </a:solidFill>
              </a:rPr>
              <a:t>19-7-2024</a:t>
            </a:r>
            <a:endParaRPr sz="1700">
              <a:solidFill>
                <a:srgbClr val="9900FF"/>
              </a:solidFill>
              <a:latin typeface="Proxima Nova"/>
              <a:ea typeface="Proxima Nova"/>
              <a:cs typeface="Proxima Nova"/>
              <a:sym typeface="Proxima Nova"/>
            </a:endParaRPr>
          </a:p>
          <a:p>
            <a:pPr indent="0" lvl="0" marL="0" rtl="0" algn="l">
              <a:spcBef>
                <a:spcPts val="0"/>
              </a:spcBef>
              <a:spcAft>
                <a:spcPts val="0"/>
              </a:spcAft>
              <a:buClr>
                <a:srgbClr val="000000"/>
              </a:buClr>
              <a:buSzPts val="1700"/>
              <a:buFont typeface="Arial"/>
              <a:buNone/>
            </a:pPr>
            <a:r>
              <a:t/>
            </a:r>
            <a:endParaRPr sz="1700">
              <a:solidFill>
                <a:srgbClr val="9900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700"/>
              <a:buFont typeface="Arial"/>
              <a:buNone/>
            </a:pPr>
            <a:r>
              <a:t/>
            </a:r>
            <a:endParaRPr sz="1700">
              <a:solidFill>
                <a:srgbClr val="9900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idx="1" type="body"/>
          </p:nvPr>
        </p:nvSpPr>
        <p:spPr>
          <a:xfrm>
            <a:off x="273275" y="819800"/>
            <a:ext cx="5013300" cy="3962400"/>
          </a:xfrm>
          <a:prstGeom prst="rect">
            <a:avLst/>
          </a:prstGeom>
          <a:noFill/>
          <a:ln>
            <a:noFill/>
          </a:ln>
        </p:spPr>
        <p:txBody>
          <a:bodyPr anchorCtr="0" anchor="t" bIns="91425" lIns="91425" spcFirstLastPara="1" rIns="91425" wrap="square" tIns="91425">
            <a:noAutofit/>
          </a:bodyPr>
          <a:lstStyle/>
          <a:p>
            <a:pPr indent="-317500" lvl="0" marL="457200" rtl="0" algn="just">
              <a:lnSpc>
                <a:spcPct val="90000"/>
              </a:lnSpc>
              <a:spcBef>
                <a:spcPts val="0"/>
              </a:spcBef>
              <a:spcAft>
                <a:spcPts val="0"/>
              </a:spcAft>
              <a:buClr>
                <a:srgbClr val="000000"/>
              </a:buClr>
              <a:buSzPts val="1400"/>
              <a:buFont typeface="Proxima Nova"/>
              <a:buChar char="●"/>
            </a:pPr>
            <a:r>
              <a:rPr lang="en" sz="1400">
                <a:solidFill>
                  <a:srgbClr val="000000"/>
                </a:solidFill>
              </a:rPr>
              <a:t>Average cost for Two in suggested countries range between Rs 83 to 9345.</a:t>
            </a:r>
            <a:endParaRPr sz="1400">
              <a:solidFill>
                <a:srgbClr val="000000"/>
              </a:solidFill>
            </a:endParaRPr>
          </a:p>
          <a:p>
            <a:pPr indent="0" lvl="0" marL="457200" rtl="0" algn="just">
              <a:lnSpc>
                <a:spcPct val="90000"/>
              </a:lnSpc>
              <a:spcBef>
                <a:spcPts val="0"/>
              </a:spcBef>
              <a:spcAft>
                <a:spcPts val="0"/>
              </a:spcAft>
              <a:buNone/>
            </a:pPr>
            <a:r>
              <a:t/>
            </a:r>
            <a:endParaRPr sz="1400">
              <a:solidFill>
                <a:srgbClr val="000000"/>
              </a:solidFill>
            </a:endParaRPr>
          </a:p>
          <a:p>
            <a:pPr indent="-317500" lvl="0" marL="457200" rtl="0" algn="just">
              <a:lnSpc>
                <a:spcPct val="90000"/>
              </a:lnSpc>
              <a:spcBef>
                <a:spcPts val="0"/>
              </a:spcBef>
              <a:spcAft>
                <a:spcPts val="0"/>
              </a:spcAft>
              <a:buClr>
                <a:srgbClr val="000000"/>
              </a:buClr>
              <a:buSzPts val="1400"/>
              <a:buChar char="●"/>
            </a:pPr>
            <a:r>
              <a:rPr lang="en" sz="1400">
                <a:solidFill>
                  <a:srgbClr val="000000"/>
                </a:solidFill>
              </a:rPr>
              <a:t>It is also helping us narrow down our target cities by considering states that have high votes, high rating along with the average cost for two.</a:t>
            </a:r>
            <a:endParaRPr sz="1400">
              <a:solidFill>
                <a:srgbClr val="000000"/>
              </a:solidFill>
            </a:endParaRPr>
          </a:p>
          <a:p>
            <a:pPr indent="0" lvl="0" marL="457200" rtl="0" algn="just">
              <a:lnSpc>
                <a:spcPct val="90000"/>
              </a:lnSpc>
              <a:spcBef>
                <a:spcPts val="0"/>
              </a:spcBef>
              <a:spcAft>
                <a:spcPts val="0"/>
              </a:spcAft>
              <a:buNone/>
            </a:pPr>
            <a:r>
              <a:t/>
            </a:r>
            <a:endParaRPr sz="1400">
              <a:solidFill>
                <a:srgbClr val="000000"/>
              </a:solidFill>
            </a:endParaRPr>
          </a:p>
          <a:p>
            <a:pPr indent="-317500" lvl="0" marL="457200" rtl="0" algn="just">
              <a:lnSpc>
                <a:spcPct val="90000"/>
              </a:lnSpc>
              <a:spcBef>
                <a:spcPts val="0"/>
              </a:spcBef>
              <a:spcAft>
                <a:spcPts val="0"/>
              </a:spcAft>
              <a:buClr>
                <a:srgbClr val="000000"/>
              </a:buClr>
              <a:buSzPts val="1400"/>
              <a:buChar char="●"/>
            </a:pPr>
            <a:r>
              <a:rPr lang="en" sz="1400">
                <a:solidFill>
                  <a:srgbClr val="000000"/>
                </a:solidFill>
              </a:rPr>
              <a:t>The preferred states in the suggested countries are</a:t>
            </a:r>
            <a:endParaRPr sz="1400">
              <a:solidFill>
                <a:srgbClr val="000000"/>
              </a:solidFill>
            </a:endParaRPr>
          </a:p>
          <a:p>
            <a:pPr indent="-317500" lvl="0" marL="914400" rtl="0" algn="just">
              <a:lnSpc>
                <a:spcPct val="90000"/>
              </a:lnSpc>
              <a:spcBef>
                <a:spcPts val="0"/>
              </a:spcBef>
              <a:spcAft>
                <a:spcPts val="0"/>
              </a:spcAft>
              <a:buClr>
                <a:srgbClr val="000000"/>
              </a:buClr>
              <a:buSzPts val="1400"/>
              <a:buChar char="❖"/>
            </a:pPr>
            <a:r>
              <a:rPr lang="en" sz="1400">
                <a:solidFill>
                  <a:srgbClr val="000000"/>
                </a:solidFill>
              </a:rPr>
              <a:t>In Sri Lanka Colombo with average cost if Rs 83, </a:t>
            </a:r>
            <a:endParaRPr sz="1400">
              <a:solidFill>
                <a:srgbClr val="000000"/>
              </a:solidFill>
            </a:endParaRPr>
          </a:p>
          <a:p>
            <a:pPr indent="-317500" lvl="0" marL="914400" rtl="0" algn="just">
              <a:lnSpc>
                <a:spcPct val="90000"/>
              </a:lnSpc>
              <a:spcBef>
                <a:spcPts val="0"/>
              </a:spcBef>
              <a:spcAft>
                <a:spcPts val="0"/>
              </a:spcAft>
              <a:buClr>
                <a:srgbClr val="000000"/>
              </a:buClr>
              <a:buSzPts val="1400"/>
              <a:buChar char="❖"/>
            </a:pPr>
            <a:r>
              <a:rPr lang="en" sz="1400">
                <a:solidFill>
                  <a:srgbClr val="000000"/>
                </a:solidFill>
              </a:rPr>
              <a:t>In Singapore Singapore itself with Rs 9345, </a:t>
            </a:r>
            <a:endParaRPr sz="1400">
              <a:solidFill>
                <a:srgbClr val="000000"/>
              </a:solidFill>
            </a:endParaRPr>
          </a:p>
          <a:p>
            <a:pPr indent="-317500" lvl="0" marL="914400" rtl="0" algn="just">
              <a:lnSpc>
                <a:spcPct val="90000"/>
              </a:lnSpc>
              <a:spcBef>
                <a:spcPts val="0"/>
              </a:spcBef>
              <a:spcAft>
                <a:spcPts val="0"/>
              </a:spcAft>
              <a:buClr>
                <a:srgbClr val="000000"/>
              </a:buClr>
              <a:buSzPts val="1400"/>
              <a:buChar char="❖"/>
            </a:pPr>
            <a:r>
              <a:rPr lang="en" sz="1400">
                <a:solidFill>
                  <a:srgbClr val="000000"/>
                </a:solidFill>
              </a:rPr>
              <a:t>in Canada Vineland Station with Rs 4550 average cost and rating of 4.3 is most preferred as it will help in generating max revenue and</a:t>
            </a:r>
            <a:endParaRPr sz="1400">
              <a:solidFill>
                <a:srgbClr val="000000"/>
              </a:solidFill>
            </a:endParaRPr>
          </a:p>
          <a:p>
            <a:pPr indent="-317500" lvl="0" marL="914400" rtl="0" algn="just">
              <a:lnSpc>
                <a:spcPct val="90000"/>
              </a:lnSpc>
              <a:spcBef>
                <a:spcPts val="0"/>
              </a:spcBef>
              <a:spcAft>
                <a:spcPts val="0"/>
              </a:spcAft>
              <a:buClr>
                <a:srgbClr val="000000"/>
              </a:buClr>
              <a:buSzPts val="1400"/>
              <a:buChar char="❖"/>
            </a:pPr>
            <a:r>
              <a:rPr lang="en" sz="1400">
                <a:solidFill>
                  <a:srgbClr val="000000"/>
                </a:solidFill>
              </a:rPr>
              <a:t>In  Australia Palm Cove and Tanunda with highest rating and max cost of two.</a:t>
            </a:r>
            <a:endParaRPr sz="1400">
              <a:solidFill>
                <a:srgbClr val="000000"/>
              </a:solidFill>
            </a:endParaRPr>
          </a:p>
          <a:p>
            <a:pPr indent="0" lvl="0" marL="457200" rtl="0" algn="just">
              <a:lnSpc>
                <a:spcPct val="90000"/>
              </a:lnSpc>
              <a:spcBef>
                <a:spcPts val="0"/>
              </a:spcBef>
              <a:spcAft>
                <a:spcPts val="0"/>
              </a:spcAft>
              <a:buNone/>
            </a:pPr>
            <a:r>
              <a:t/>
            </a:r>
            <a:endParaRPr sz="1400">
              <a:solidFill>
                <a:srgbClr val="000000"/>
              </a:solidFill>
            </a:endParaRPr>
          </a:p>
          <a:p>
            <a:pPr indent="-317500" lvl="0" marL="457200" rtl="0" algn="just">
              <a:lnSpc>
                <a:spcPct val="90000"/>
              </a:lnSpc>
              <a:spcBef>
                <a:spcPts val="0"/>
              </a:spcBef>
              <a:spcAft>
                <a:spcPts val="0"/>
              </a:spcAft>
              <a:buClr>
                <a:srgbClr val="000000"/>
              </a:buClr>
              <a:buSzPts val="1400"/>
              <a:buChar char="●"/>
            </a:pPr>
            <a:r>
              <a:rPr lang="en" sz="1400">
                <a:solidFill>
                  <a:srgbClr val="000000"/>
                </a:solidFill>
              </a:rPr>
              <a:t>These locations have least market saturation and high rating which gives us a better opportunity for the expansion</a:t>
            </a:r>
            <a:endParaRPr sz="1400">
              <a:solidFill>
                <a:srgbClr val="000000"/>
              </a:solidFill>
            </a:endParaRPr>
          </a:p>
          <a:p>
            <a:pPr indent="0" lvl="0" marL="457200" rtl="0" algn="l">
              <a:lnSpc>
                <a:spcPct val="100000"/>
              </a:lnSpc>
              <a:spcBef>
                <a:spcPts val="0"/>
              </a:spcBef>
              <a:spcAft>
                <a:spcPts val="0"/>
              </a:spcAft>
              <a:buSzPts val="2400"/>
              <a:buNone/>
            </a:pPr>
            <a:r>
              <a:t/>
            </a:r>
            <a:endParaRPr sz="1400">
              <a:solidFill>
                <a:srgbClr val="000000"/>
              </a:solidFill>
            </a:endParaRPr>
          </a:p>
          <a:p>
            <a:pPr indent="0" lvl="0" marL="0" rtl="0" algn="just">
              <a:lnSpc>
                <a:spcPct val="90000"/>
              </a:lnSpc>
              <a:spcBef>
                <a:spcPts val="0"/>
              </a:spcBef>
              <a:spcAft>
                <a:spcPts val="0"/>
              </a:spcAft>
              <a:buSzPts val="770"/>
              <a:buNone/>
            </a:pPr>
            <a:r>
              <a:t/>
            </a:r>
            <a:endParaRPr sz="1400">
              <a:solidFill>
                <a:srgbClr val="000000"/>
              </a:solidFill>
            </a:endParaRPr>
          </a:p>
        </p:txBody>
      </p:sp>
      <p:sp>
        <p:nvSpPr>
          <p:cNvPr id="195" name="Google Shape;195;p22"/>
          <p:cNvSpPr txBox="1"/>
          <p:nvPr/>
        </p:nvSpPr>
        <p:spPr>
          <a:xfrm>
            <a:off x="662150" y="100550"/>
            <a:ext cx="65388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 sz="3000" u="none" cap="none" strike="noStrike">
                <a:solidFill>
                  <a:srgbClr val="9900FF"/>
                </a:solidFill>
                <a:latin typeface="Twentieth Century"/>
                <a:ea typeface="Twentieth Century"/>
                <a:cs typeface="Twentieth Century"/>
                <a:sym typeface="Twentieth Century"/>
              </a:rPr>
              <a:t>Expenditure</a:t>
            </a:r>
            <a:endParaRPr b="1" i="0" sz="3000" u="none" cap="none" strike="noStrike">
              <a:solidFill>
                <a:srgbClr val="9900FF"/>
              </a:solidFill>
              <a:latin typeface="Twentieth Century"/>
              <a:ea typeface="Twentieth Century"/>
              <a:cs typeface="Twentieth Century"/>
              <a:sym typeface="Twentieth Century"/>
            </a:endParaRPr>
          </a:p>
        </p:txBody>
      </p:sp>
      <p:pic>
        <p:nvPicPr>
          <p:cNvPr id="196" name="Google Shape;196;p22"/>
          <p:cNvPicPr preferRelativeResize="0"/>
          <p:nvPr/>
        </p:nvPicPr>
        <p:blipFill>
          <a:blip r:embed="rId3">
            <a:alphaModFix/>
          </a:blip>
          <a:stretch>
            <a:fillRect/>
          </a:stretch>
        </p:blipFill>
        <p:spPr>
          <a:xfrm>
            <a:off x="5528450" y="930050"/>
            <a:ext cx="3205650" cy="385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nvSpPr>
        <p:spPr>
          <a:xfrm>
            <a:off x="3142600" y="94600"/>
            <a:ext cx="3625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n" sz="3000" u="none" cap="none" strike="noStrike">
                <a:solidFill>
                  <a:srgbClr val="9900FF"/>
                </a:solidFill>
                <a:latin typeface="Proxima Nova"/>
                <a:ea typeface="Proxima Nova"/>
                <a:cs typeface="Proxima Nova"/>
                <a:sym typeface="Proxima Nova"/>
              </a:rPr>
              <a:t>Cuisines </a:t>
            </a:r>
            <a:endParaRPr b="1" i="0" sz="3000" u="none" cap="none" strike="noStrike">
              <a:solidFill>
                <a:srgbClr val="9900FF"/>
              </a:solidFill>
              <a:latin typeface="Proxima Nova"/>
              <a:ea typeface="Proxima Nova"/>
              <a:cs typeface="Proxima Nova"/>
              <a:sym typeface="Proxima Nova"/>
            </a:endParaRPr>
          </a:p>
        </p:txBody>
      </p:sp>
      <p:sp>
        <p:nvSpPr>
          <p:cNvPr id="202" name="Google Shape;202;p23"/>
          <p:cNvSpPr txBox="1"/>
          <p:nvPr>
            <p:ph idx="2" type="body"/>
          </p:nvPr>
        </p:nvSpPr>
        <p:spPr>
          <a:xfrm>
            <a:off x="4309250" y="704200"/>
            <a:ext cx="3352800" cy="4080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1018"/>
              <a:buNone/>
            </a:pPr>
            <a:r>
              <a:rPr lang="en" sz="1400">
                <a:solidFill>
                  <a:srgbClr val="000000"/>
                </a:solidFill>
                <a:latin typeface="Arial"/>
                <a:ea typeface="Arial"/>
                <a:cs typeface="Arial"/>
                <a:sym typeface="Arial"/>
              </a:rPr>
              <a:t>In the target cities, popular and highly rated cuisines include:</a:t>
            </a:r>
            <a:endParaRPr sz="1400">
              <a:solidFill>
                <a:srgbClr val="000000"/>
              </a:solidFill>
              <a:latin typeface="Arial"/>
              <a:ea typeface="Arial"/>
              <a:cs typeface="Arial"/>
              <a:sym typeface="Arial"/>
            </a:endParaRPr>
          </a:p>
          <a:p>
            <a:pPr indent="-317500" lvl="0" marL="457200" rtl="0" algn="l">
              <a:lnSpc>
                <a:spcPct val="95000"/>
              </a:lnSpc>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Singapore</a:t>
            </a:r>
            <a:r>
              <a:rPr lang="en" sz="1400">
                <a:solidFill>
                  <a:srgbClr val="000000"/>
                </a:solidFill>
                <a:latin typeface="Arial"/>
                <a:ea typeface="Arial"/>
                <a:cs typeface="Arial"/>
                <a:sym typeface="Arial"/>
              </a:rPr>
              <a:t>: Bakery, Italian</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Canada</a:t>
            </a:r>
            <a:r>
              <a:rPr lang="en" sz="1400">
                <a:solidFill>
                  <a:srgbClr val="000000"/>
                </a:solidFill>
                <a:latin typeface="Arial"/>
                <a:ea typeface="Arial"/>
                <a:cs typeface="Arial"/>
                <a:sym typeface="Arial"/>
              </a:rPr>
              <a:t>: Italian, Mediterranean, Pizza</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Australia</a:t>
            </a:r>
            <a:r>
              <a:rPr lang="en" sz="1400">
                <a:solidFill>
                  <a:srgbClr val="000000"/>
                </a:solidFill>
                <a:latin typeface="Arial"/>
                <a:ea typeface="Arial"/>
                <a:cs typeface="Arial"/>
                <a:sym typeface="Arial"/>
              </a:rPr>
              <a:t>: Pizza, Mediterranean, Seafood, Modern Australian</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Sri Lanka</a:t>
            </a:r>
            <a:r>
              <a:rPr lang="en" sz="1400">
                <a:solidFill>
                  <a:srgbClr val="000000"/>
                </a:solidFill>
                <a:latin typeface="Arial"/>
                <a:ea typeface="Arial"/>
                <a:cs typeface="Arial"/>
                <a:sym typeface="Arial"/>
              </a:rPr>
              <a:t>: American, Fast Food, Steak, Beverage, Continental</a:t>
            </a:r>
            <a:endParaRPr sz="1400">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lang="en" sz="1400">
                <a:solidFill>
                  <a:srgbClr val="000000"/>
                </a:solidFill>
                <a:latin typeface="Arial"/>
                <a:ea typeface="Arial"/>
                <a:cs typeface="Arial"/>
                <a:sym typeface="Arial"/>
              </a:rPr>
              <a:t>The analysis shows that popular cuisines differ by location, so focusing on local favorites with high ratings will attract a larger customer base and drive business success.</a:t>
            </a:r>
            <a:endParaRPr b="1" sz="1400">
              <a:solidFill>
                <a:srgbClr val="000000"/>
              </a:solidFill>
            </a:endParaRPr>
          </a:p>
          <a:p>
            <a:pPr indent="0" lvl="0" marL="0" rtl="0" algn="l">
              <a:lnSpc>
                <a:spcPct val="95000"/>
              </a:lnSpc>
              <a:spcBef>
                <a:spcPts val="1200"/>
              </a:spcBef>
              <a:spcAft>
                <a:spcPts val="1200"/>
              </a:spcAft>
              <a:buSzPts val="1018"/>
              <a:buNone/>
            </a:pPr>
            <a:r>
              <a:t/>
            </a:r>
            <a:endParaRPr sz="1400">
              <a:solidFill>
                <a:srgbClr val="000000"/>
              </a:solidFill>
              <a:latin typeface="Arial"/>
              <a:ea typeface="Arial"/>
              <a:cs typeface="Arial"/>
              <a:sym typeface="Arial"/>
            </a:endParaRPr>
          </a:p>
        </p:txBody>
      </p:sp>
      <p:pic>
        <p:nvPicPr>
          <p:cNvPr id="203" name="Google Shape;203;p23"/>
          <p:cNvPicPr preferRelativeResize="0"/>
          <p:nvPr/>
        </p:nvPicPr>
        <p:blipFill rotWithShape="1">
          <a:blip r:embed="rId3">
            <a:alphaModFix/>
          </a:blip>
          <a:srcRect b="5373" l="36624" r="28557" t="30879"/>
          <a:stretch/>
        </p:blipFill>
        <p:spPr>
          <a:xfrm>
            <a:off x="642925" y="821100"/>
            <a:ext cx="2974577" cy="377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19150" y="619700"/>
            <a:ext cx="6950400" cy="80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9900FF"/>
                </a:solidFill>
                <a:latin typeface="Twentieth Century"/>
                <a:ea typeface="Twentieth Century"/>
                <a:cs typeface="Twentieth Century"/>
                <a:sym typeface="Twentieth Century"/>
              </a:rPr>
              <a:t>Online facilities</a:t>
            </a:r>
            <a:endParaRPr b="1">
              <a:solidFill>
                <a:srgbClr val="9900FF"/>
              </a:solidFill>
              <a:latin typeface="Twentieth Century"/>
              <a:ea typeface="Twentieth Century"/>
              <a:cs typeface="Twentieth Century"/>
              <a:sym typeface="Twentieth Century"/>
            </a:endParaRPr>
          </a:p>
        </p:txBody>
      </p:sp>
      <p:sp>
        <p:nvSpPr>
          <p:cNvPr id="209" name="Google Shape;209;p24"/>
          <p:cNvSpPr txBox="1"/>
          <p:nvPr>
            <p:ph idx="1" type="body"/>
          </p:nvPr>
        </p:nvSpPr>
        <p:spPr>
          <a:xfrm>
            <a:off x="1270375" y="1990725"/>
            <a:ext cx="3234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Has Online table booking</a:t>
            </a:r>
            <a:endParaRPr b="1" sz="1400"/>
          </a:p>
          <a:p>
            <a:pPr indent="0" lvl="0" marL="0" rtl="0" algn="l">
              <a:spcBef>
                <a:spcPts val="1200"/>
              </a:spcBef>
              <a:spcAft>
                <a:spcPts val="1200"/>
              </a:spcAft>
              <a:buNone/>
            </a:pPr>
            <a:r>
              <a:t/>
            </a:r>
            <a:endParaRPr b="1" sz="1400"/>
          </a:p>
        </p:txBody>
      </p:sp>
      <p:sp>
        <p:nvSpPr>
          <p:cNvPr id="210" name="Google Shape;210;p24"/>
          <p:cNvSpPr txBox="1"/>
          <p:nvPr>
            <p:ph idx="2" type="body"/>
          </p:nvPr>
        </p:nvSpPr>
        <p:spPr>
          <a:xfrm>
            <a:off x="4638675" y="1990725"/>
            <a:ext cx="2464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t>Has online delivery</a:t>
            </a:r>
            <a:endParaRPr b="1" sz="1400"/>
          </a:p>
        </p:txBody>
      </p:sp>
      <p:pic>
        <p:nvPicPr>
          <p:cNvPr id="211" name="Google Shape;211;p24"/>
          <p:cNvPicPr preferRelativeResize="0"/>
          <p:nvPr/>
        </p:nvPicPr>
        <p:blipFill>
          <a:blip r:embed="rId3">
            <a:alphaModFix/>
          </a:blip>
          <a:stretch>
            <a:fillRect/>
          </a:stretch>
        </p:blipFill>
        <p:spPr>
          <a:xfrm>
            <a:off x="4638675" y="2491775"/>
            <a:ext cx="2189200" cy="1776400"/>
          </a:xfrm>
          <a:prstGeom prst="rect">
            <a:avLst/>
          </a:prstGeom>
          <a:noFill/>
          <a:ln>
            <a:noFill/>
          </a:ln>
        </p:spPr>
      </p:pic>
      <p:pic>
        <p:nvPicPr>
          <p:cNvPr id="212" name="Google Shape;212;p24"/>
          <p:cNvPicPr preferRelativeResize="0"/>
          <p:nvPr/>
        </p:nvPicPr>
        <p:blipFill>
          <a:blip r:embed="rId4">
            <a:alphaModFix/>
          </a:blip>
          <a:stretch>
            <a:fillRect/>
          </a:stretch>
        </p:blipFill>
        <p:spPr>
          <a:xfrm>
            <a:off x="1350825" y="2491775"/>
            <a:ext cx="2189200" cy="1776400"/>
          </a:xfrm>
          <a:prstGeom prst="rect">
            <a:avLst/>
          </a:prstGeom>
          <a:noFill/>
          <a:ln>
            <a:noFill/>
          </a:ln>
        </p:spPr>
      </p:pic>
      <p:sp>
        <p:nvSpPr>
          <p:cNvPr id="213" name="Google Shape;213;p24"/>
          <p:cNvSpPr txBox="1"/>
          <p:nvPr/>
        </p:nvSpPr>
        <p:spPr>
          <a:xfrm>
            <a:off x="751375" y="1223900"/>
            <a:ext cx="7173000" cy="76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Calibri"/>
              <a:buChar char="●"/>
            </a:pPr>
            <a:r>
              <a:rPr lang="en">
                <a:solidFill>
                  <a:schemeClr val="dk2"/>
                </a:solidFill>
                <a:latin typeface="Calibri"/>
                <a:ea typeface="Calibri"/>
                <a:cs typeface="Calibri"/>
                <a:sym typeface="Calibri"/>
              </a:rPr>
              <a:t>There are countries which offer online table booking and online delivery system which can be very helpful in establishing the market and we can also use these facilities in our target countries if it’s not there already.</a:t>
            </a:r>
            <a:endParaRPr>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nvSpPr>
        <p:spPr>
          <a:xfrm>
            <a:off x="1472900" y="222100"/>
            <a:ext cx="6733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sp>
        <p:nvSpPr>
          <p:cNvPr id="219" name="Google Shape;219;p25"/>
          <p:cNvSpPr txBox="1"/>
          <p:nvPr/>
        </p:nvSpPr>
        <p:spPr>
          <a:xfrm>
            <a:off x="0" y="105100"/>
            <a:ext cx="8939100" cy="5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9900FF"/>
                </a:solidFill>
                <a:latin typeface="Twentieth Century"/>
                <a:ea typeface="Twentieth Century"/>
                <a:cs typeface="Twentieth Century"/>
                <a:sym typeface="Twentieth Century"/>
              </a:rPr>
              <a:t>Dashboard</a:t>
            </a:r>
            <a:endParaRPr b="1" sz="3000">
              <a:solidFill>
                <a:srgbClr val="9900FF"/>
              </a:solidFill>
              <a:latin typeface="Twentieth Century"/>
              <a:ea typeface="Twentieth Century"/>
              <a:cs typeface="Twentieth Century"/>
              <a:sym typeface="Twentieth Century"/>
            </a:endParaRPr>
          </a:p>
        </p:txBody>
      </p:sp>
      <p:pic>
        <p:nvPicPr>
          <p:cNvPr id="220" name="Google Shape;220;p25"/>
          <p:cNvPicPr preferRelativeResize="0"/>
          <p:nvPr/>
        </p:nvPicPr>
        <p:blipFill rotWithShape="1">
          <a:blip r:embed="rId3">
            <a:alphaModFix/>
          </a:blip>
          <a:srcRect b="7746" l="3590" r="10306" t="22210"/>
          <a:stretch/>
        </p:blipFill>
        <p:spPr>
          <a:xfrm>
            <a:off x="219600" y="649100"/>
            <a:ext cx="8719498" cy="4263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idx="1" type="body"/>
          </p:nvPr>
        </p:nvSpPr>
        <p:spPr>
          <a:xfrm>
            <a:off x="914050" y="1082575"/>
            <a:ext cx="6096300" cy="335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Proxima Nova"/>
              <a:buChar char="●"/>
            </a:pPr>
            <a:r>
              <a:rPr lang="en" sz="1400">
                <a:solidFill>
                  <a:srgbClr val="000000"/>
                </a:solidFill>
              </a:rPr>
              <a:t>The boxes shows the count of restaurant, average rating and the count of countries, average votes.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Pie chart on left shows online delivery data and on right shows online table booking.</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Proxima Nova"/>
              <a:buChar char="●"/>
            </a:pPr>
            <a:r>
              <a:rPr lang="en" sz="1400">
                <a:solidFill>
                  <a:srgbClr val="000000"/>
                </a:solidFill>
              </a:rPr>
              <a:t>Chart one shows the total restaurant count in each country.</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Proxima Nova"/>
              <a:buChar char="●"/>
            </a:pPr>
            <a:r>
              <a:rPr lang="en" sz="1400">
                <a:solidFill>
                  <a:srgbClr val="000000"/>
                </a:solidFill>
              </a:rPr>
              <a:t>Chrt 2 shows the trend line for year wise restaurant opened.</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Proxima Nova"/>
              <a:buChar char="●"/>
            </a:pPr>
            <a:r>
              <a:rPr lang="en" sz="1400">
                <a:solidFill>
                  <a:srgbClr val="000000"/>
                </a:solidFill>
              </a:rPr>
              <a:t>The chart 3 shows the average cost for two in each country in INR.</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Proxima Nova"/>
              <a:buChar char="●"/>
            </a:pPr>
            <a:r>
              <a:rPr lang="en" sz="1400">
                <a:solidFill>
                  <a:srgbClr val="000000"/>
                </a:solidFill>
              </a:rPr>
              <a:t>The Chart 4 shows the country wise average rating.</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Proxima Nova"/>
              <a:buChar char="●"/>
            </a:pPr>
            <a:r>
              <a:rPr lang="en" sz="1400">
                <a:solidFill>
                  <a:srgbClr val="000000"/>
                </a:solidFill>
              </a:rPr>
              <a:t>Now chart 5 shows the average votes in each country.</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Proxima Nova"/>
              <a:buChar char="●"/>
            </a:pPr>
            <a:r>
              <a:rPr lang="en" sz="1400">
                <a:solidFill>
                  <a:srgbClr val="000000"/>
                </a:solidFill>
              </a:rPr>
              <a:t>The top 5 cuisines based on their ratings are shown in the last chart.</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rPr>
              <a:t>All of these charts are made dynamic using slicer for “country” and “Year” for better visualisation and analysis.</a:t>
            </a:r>
            <a:endParaRPr sz="1400">
              <a:solidFill>
                <a:srgbClr val="000000"/>
              </a:solidFill>
            </a:endParaRPr>
          </a:p>
          <a:p>
            <a:pPr indent="0" lvl="0" marL="457200" rtl="0" algn="l">
              <a:lnSpc>
                <a:spcPct val="100000"/>
              </a:lnSpc>
              <a:spcBef>
                <a:spcPts val="0"/>
              </a:spcBef>
              <a:spcAft>
                <a:spcPts val="0"/>
              </a:spcAft>
              <a:buSzPts val="2400"/>
              <a:buNone/>
            </a:pPr>
            <a:r>
              <a:rPr lang="en" sz="1400">
                <a:solidFill>
                  <a:srgbClr val="000000"/>
                </a:solidFill>
              </a:rPr>
              <a:t> </a:t>
            </a:r>
            <a:endParaRPr sz="1400">
              <a:solidFill>
                <a:srgbClr val="000000"/>
              </a:solidFill>
            </a:endParaRPr>
          </a:p>
        </p:txBody>
      </p:sp>
      <p:sp>
        <p:nvSpPr>
          <p:cNvPr id="226" name="Google Shape;226;p26"/>
          <p:cNvSpPr txBox="1"/>
          <p:nvPr>
            <p:ph type="title"/>
          </p:nvPr>
        </p:nvSpPr>
        <p:spPr>
          <a:xfrm>
            <a:off x="1009000" y="504500"/>
            <a:ext cx="7263300" cy="67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2400"/>
              <a:buFont typeface="Arial"/>
              <a:buNone/>
            </a:pPr>
            <a:r>
              <a:rPr b="1" lang="en">
                <a:solidFill>
                  <a:srgbClr val="9900FF"/>
                </a:solidFill>
                <a:latin typeface="Twentieth Century"/>
                <a:ea typeface="Twentieth Century"/>
                <a:cs typeface="Twentieth Century"/>
                <a:sym typeface="Twentieth Century"/>
              </a:rPr>
              <a:t>The Dashboard presents:</a:t>
            </a:r>
            <a:endParaRPr>
              <a:solidFill>
                <a:srgbClr val="9900FF"/>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819150" y="480275"/>
            <a:ext cx="6965700" cy="75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9900FF"/>
                </a:solidFill>
                <a:latin typeface="Twentieth Century"/>
                <a:ea typeface="Twentieth Century"/>
                <a:cs typeface="Twentieth Century"/>
                <a:sym typeface="Twentieth Century"/>
              </a:rPr>
              <a:t>Recommendations</a:t>
            </a:r>
            <a:endParaRPr b="1">
              <a:solidFill>
                <a:srgbClr val="9900FF"/>
              </a:solidFill>
              <a:latin typeface="Twentieth Century"/>
              <a:ea typeface="Twentieth Century"/>
              <a:cs typeface="Twentieth Century"/>
              <a:sym typeface="Twentieth Century"/>
            </a:endParaRPr>
          </a:p>
        </p:txBody>
      </p:sp>
      <p:sp>
        <p:nvSpPr>
          <p:cNvPr id="232" name="Google Shape;232;p27"/>
          <p:cNvSpPr txBox="1"/>
          <p:nvPr>
            <p:ph idx="1" type="body"/>
          </p:nvPr>
        </p:nvSpPr>
        <p:spPr>
          <a:xfrm>
            <a:off x="921800" y="1146575"/>
            <a:ext cx="3570900" cy="3292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lang="en" sz="1400"/>
              <a:t>I recommend expanding restaurant operations in </a:t>
            </a:r>
            <a:r>
              <a:rPr b="1" lang="en" sz="1400"/>
              <a:t>Sri Lanka, Singapore, Canada, and Australia</a:t>
            </a:r>
            <a:r>
              <a:rPr lang="en" sz="1400"/>
              <a:t> due to their low restaurant count and average ratings between 3.5 and 4.0. </a:t>
            </a:r>
            <a:endParaRPr sz="1400"/>
          </a:p>
          <a:p>
            <a:pPr indent="-317500" lvl="0" marL="457200" rtl="0" algn="l">
              <a:spcBef>
                <a:spcPts val="0"/>
              </a:spcBef>
              <a:spcAft>
                <a:spcPts val="0"/>
              </a:spcAft>
              <a:buSzPts val="1400"/>
              <a:buChar char="●"/>
            </a:pPr>
            <a:r>
              <a:rPr lang="en" sz="1400"/>
              <a:t>Among these countries most suitable cities are </a:t>
            </a:r>
            <a:r>
              <a:rPr b="1" lang="en" sz="1400">
                <a:solidFill>
                  <a:srgbClr val="000000"/>
                </a:solidFill>
                <a:latin typeface="Arial"/>
                <a:ea typeface="Arial"/>
                <a:cs typeface="Arial"/>
                <a:sym typeface="Arial"/>
              </a:rPr>
              <a:t>Colombo in Sri Lanka, Singapore in Singapore, Vineland Station in Canada,Palm Cove, Tanunda, East Ballina are best suited in Australia </a:t>
            </a:r>
            <a:r>
              <a:rPr lang="en" sz="1400">
                <a:solidFill>
                  <a:srgbClr val="000000"/>
                </a:solidFill>
                <a:latin typeface="Arial"/>
                <a:ea typeface="Arial"/>
                <a:cs typeface="Arial"/>
                <a:sym typeface="Arial"/>
              </a:rPr>
              <a:t>for opening restaurants.</a:t>
            </a:r>
            <a:endParaRPr sz="1400"/>
          </a:p>
        </p:txBody>
      </p:sp>
      <p:sp>
        <p:nvSpPr>
          <p:cNvPr id="233" name="Google Shape;233;p27"/>
          <p:cNvSpPr txBox="1"/>
          <p:nvPr>
            <p:ph idx="2" type="body"/>
          </p:nvPr>
        </p:nvSpPr>
        <p:spPr>
          <a:xfrm>
            <a:off x="4638675" y="1146575"/>
            <a:ext cx="4145700" cy="32922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Popular local cuisines that should be cuisine of interest in new restaurants.</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Singapore</a:t>
            </a:r>
            <a:r>
              <a:rPr lang="en" sz="1400">
                <a:solidFill>
                  <a:srgbClr val="000000"/>
                </a:solidFill>
                <a:latin typeface="Arial"/>
                <a:ea typeface="Arial"/>
                <a:cs typeface="Arial"/>
                <a:sym typeface="Arial"/>
              </a:rPr>
              <a:t>: Italian and Bakery items are highly favored.</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Canada</a:t>
            </a:r>
            <a:r>
              <a:rPr lang="en" sz="1400">
                <a:solidFill>
                  <a:srgbClr val="000000"/>
                </a:solidFill>
                <a:latin typeface="Arial"/>
                <a:ea typeface="Arial"/>
                <a:cs typeface="Arial"/>
                <a:sym typeface="Arial"/>
              </a:rPr>
              <a:t>: Italian and Pizza are the most popular choices.</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Australia</a:t>
            </a:r>
            <a:r>
              <a:rPr lang="en" sz="1400">
                <a:solidFill>
                  <a:srgbClr val="000000"/>
                </a:solidFill>
                <a:latin typeface="Arial"/>
                <a:ea typeface="Arial"/>
                <a:cs typeface="Arial"/>
                <a:sym typeface="Arial"/>
              </a:rPr>
              <a:t>: Pizza and Mediterranean cuisine dominate.</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Sri Lanka</a:t>
            </a:r>
            <a:r>
              <a:rPr lang="en" sz="1400">
                <a:solidFill>
                  <a:srgbClr val="000000"/>
                </a:solidFill>
                <a:latin typeface="Arial"/>
                <a:ea typeface="Arial"/>
                <a:cs typeface="Arial"/>
                <a:sym typeface="Arial"/>
              </a:rPr>
              <a:t>: American and Fast Food are the top preferences.</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By aligning the menu with these local favorites while ensuring quality and consistency, restaurants can enhance customer satisfaction and improve ratings.</a:t>
            </a:r>
            <a:endParaRPr sz="1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2424575" y="338000"/>
            <a:ext cx="3161700" cy="87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b="1" lang="en" sz="3200">
                <a:solidFill>
                  <a:srgbClr val="9900FF"/>
                </a:solidFill>
              </a:rPr>
              <a:t>Conclusion</a:t>
            </a:r>
            <a:endParaRPr b="1" sz="3200">
              <a:solidFill>
                <a:srgbClr val="9900FF"/>
              </a:solidFill>
            </a:endParaRPr>
          </a:p>
        </p:txBody>
      </p:sp>
      <p:sp>
        <p:nvSpPr>
          <p:cNvPr id="239" name="Google Shape;239;p28"/>
          <p:cNvSpPr txBox="1"/>
          <p:nvPr>
            <p:ph idx="1" type="body"/>
          </p:nvPr>
        </p:nvSpPr>
        <p:spPr>
          <a:xfrm>
            <a:off x="906300" y="1156175"/>
            <a:ext cx="5631600" cy="3282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Customer Response- Analysed the customer rating their votes and their preference affecting the restaurant and cuisine.</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New Market Penetration- The competitors has been identified and those restaurants which have lower rating are identified.</a:t>
            </a:r>
            <a:endParaRPr sz="14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Pattern Analysis-The ides of price bracket is clear from the relation between the high rated restaurants and their cuisines.</a:t>
            </a:r>
            <a:endParaRPr sz="1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1888675" y="1187675"/>
            <a:ext cx="5377500" cy="1887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b="1" lang="en" sz="5400">
                <a:solidFill>
                  <a:srgbClr val="FFFFFF"/>
                </a:solidFill>
              </a:rPr>
              <a:t>Thank you</a:t>
            </a:r>
            <a:endParaRPr b="1" sz="5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2921875" y="367850"/>
            <a:ext cx="3310800" cy="6546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SzPts val="5400"/>
              <a:buNone/>
            </a:pPr>
            <a:r>
              <a:rPr b="1" lang="en">
                <a:solidFill>
                  <a:srgbClr val="9900FF"/>
                </a:solidFill>
                <a:latin typeface="Twentieth Century"/>
                <a:ea typeface="Twentieth Century"/>
                <a:cs typeface="Twentieth Century"/>
                <a:sym typeface="Twentieth Century"/>
              </a:rPr>
              <a:t>About Zomato</a:t>
            </a:r>
            <a:endParaRPr b="1">
              <a:solidFill>
                <a:srgbClr val="9900FF"/>
              </a:solidFill>
              <a:latin typeface="Twentieth Century"/>
              <a:ea typeface="Twentieth Century"/>
              <a:cs typeface="Twentieth Century"/>
              <a:sym typeface="Twentieth Century"/>
            </a:endParaRPr>
          </a:p>
        </p:txBody>
      </p:sp>
      <p:sp>
        <p:nvSpPr>
          <p:cNvPr id="136" name="Google Shape;136;p14"/>
          <p:cNvSpPr txBox="1"/>
          <p:nvPr>
            <p:ph idx="1" type="body"/>
          </p:nvPr>
        </p:nvSpPr>
        <p:spPr>
          <a:xfrm>
            <a:off x="819150" y="1618975"/>
            <a:ext cx="6849600" cy="2819700"/>
          </a:xfrm>
          <a:prstGeom prst="rect">
            <a:avLst/>
          </a:prstGeom>
          <a:noFill/>
          <a:ln>
            <a:noFill/>
          </a:ln>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Global Presence</a:t>
            </a:r>
            <a:r>
              <a:rPr lang="en" sz="1400">
                <a:solidFill>
                  <a:srgbClr val="000000"/>
                </a:solidFill>
                <a:latin typeface="Arial"/>
                <a:ea typeface="Arial"/>
                <a:cs typeface="Arial"/>
                <a:sym typeface="Arial"/>
              </a:rPr>
              <a:t>: It is now actively used in 24+ countries, with a strong focus on India, UAE, and Australia.</a:t>
            </a:r>
            <a:endParaRPr sz="1400">
              <a:solidFill>
                <a:srgbClr val="000000"/>
              </a:solidFill>
              <a:latin typeface="Arial"/>
              <a:ea typeface="Arial"/>
              <a:cs typeface="Arial"/>
              <a:sym typeface="Arial"/>
            </a:endParaRPr>
          </a:p>
          <a:p>
            <a:pPr indent="0" lvl="0" marL="457200" rtl="0" algn="l">
              <a:lnSpc>
                <a:spcPct val="105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0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Sustainability Efforts: </a:t>
            </a:r>
            <a:r>
              <a:rPr lang="en" sz="1400">
                <a:solidFill>
                  <a:srgbClr val="000000"/>
                </a:solidFill>
                <a:latin typeface="Arial"/>
                <a:ea typeface="Arial"/>
                <a:cs typeface="Arial"/>
                <a:sym typeface="Arial"/>
              </a:rPr>
              <a:t>Initiatives to reduce plastic waste and promote eco-friendly practices.</a:t>
            </a:r>
            <a:endParaRPr sz="1400">
              <a:solidFill>
                <a:srgbClr val="000000"/>
              </a:solidFill>
              <a:latin typeface="Arial"/>
              <a:ea typeface="Arial"/>
              <a:cs typeface="Arial"/>
              <a:sym typeface="Arial"/>
            </a:endParaRPr>
          </a:p>
          <a:p>
            <a:pPr indent="0" lvl="0" marL="457200" rtl="0" algn="l">
              <a:lnSpc>
                <a:spcPct val="105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0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Recent Developments</a:t>
            </a:r>
            <a:r>
              <a:rPr lang="en" sz="1400">
                <a:solidFill>
                  <a:srgbClr val="000000"/>
                </a:solidFill>
                <a:latin typeface="Arial"/>
                <a:ea typeface="Arial"/>
                <a:cs typeface="Arial"/>
                <a:sym typeface="Arial"/>
              </a:rPr>
              <a:t>: Expansion into grocery delivery and cloud kitchens, adapting to market trends has now increased chances of employment and engagement of the app and it’s services.</a:t>
            </a:r>
            <a:endParaRPr sz="1400">
              <a:solidFill>
                <a:srgbClr val="000000"/>
              </a:solidFill>
              <a:latin typeface="Proxima Nova"/>
              <a:ea typeface="Proxima Nova"/>
              <a:cs typeface="Proxima Nova"/>
              <a:sym typeface="Proxima Nova"/>
            </a:endParaRPr>
          </a:p>
          <a:p>
            <a:pPr indent="0" lvl="0" marL="0" rtl="0" algn="l">
              <a:lnSpc>
                <a:spcPct val="105000"/>
              </a:lnSpc>
              <a:spcBef>
                <a:spcPts val="0"/>
              </a:spcBef>
              <a:spcAft>
                <a:spcPts val="0"/>
              </a:spcAft>
              <a:buNone/>
            </a:pPr>
            <a:r>
              <a:t/>
            </a:r>
            <a:endParaRPr sz="1400">
              <a:solidFill>
                <a:srgbClr val="000000"/>
              </a:solidFill>
              <a:latin typeface="Arial"/>
              <a:ea typeface="Arial"/>
              <a:cs typeface="Arial"/>
              <a:sym typeface="Arial"/>
            </a:endParaRPr>
          </a:p>
        </p:txBody>
      </p:sp>
      <p:sp>
        <p:nvSpPr>
          <p:cNvPr id="137" name="Google Shape;137;p14"/>
          <p:cNvSpPr txBox="1"/>
          <p:nvPr/>
        </p:nvSpPr>
        <p:spPr>
          <a:xfrm>
            <a:off x="1068975" y="1022425"/>
            <a:ext cx="6561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5000"/>
              </a:lnSpc>
              <a:spcBef>
                <a:spcPts val="0"/>
              </a:spcBef>
              <a:spcAft>
                <a:spcPts val="1200"/>
              </a:spcAft>
              <a:buClr>
                <a:srgbClr val="000000"/>
              </a:buClr>
              <a:buSzPts val="1800"/>
              <a:buFont typeface="Arial"/>
              <a:buNone/>
            </a:pPr>
            <a:r>
              <a:rPr b="1" i="0" lang="en" u="none" cap="none" strike="noStrike">
                <a:latin typeface="Arial"/>
                <a:ea typeface="Arial"/>
                <a:cs typeface="Arial"/>
                <a:sym typeface="Arial"/>
              </a:rPr>
              <a:t>Founded: By Deepinder Goyal and Pankaj Chaddah in India in year 2008.</a:t>
            </a:r>
            <a:endParaRPr b="1" i="0" u="none" cap="none" strike="noStrike">
              <a:latin typeface="Proxima Nova"/>
              <a:ea typeface="Proxima Nova"/>
              <a:cs typeface="Proxima Nova"/>
              <a:sym typeface="Proxima Nova"/>
            </a:endParaRPr>
          </a:p>
        </p:txBody>
      </p:sp>
      <p:sp>
        <p:nvSpPr>
          <p:cNvPr id="138" name="Google Shape;138;p14"/>
          <p:cNvSpPr txBox="1"/>
          <p:nvPr/>
        </p:nvSpPr>
        <p:spPr>
          <a:xfrm>
            <a:off x="5894875" y="1944300"/>
            <a:ext cx="250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5000"/>
              </a:lnSpc>
              <a:spcBef>
                <a:spcPts val="0"/>
              </a:spcBef>
              <a:spcAft>
                <a:spcPts val="0"/>
              </a:spcAft>
              <a:buClr>
                <a:srgbClr val="000000"/>
              </a:buClr>
              <a:buSzPts val="1800"/>
              <a:buFont typeface="Arial"/>
              <a:buNone/>
            </a:pPr>
            <a:r>
              <a:t/>
            </a:r>
            <a:endParaRPr b="0" i="0" u="none" cap="none" strike="noStrike">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rgbClr val="000000"/>
              </a:buClr>
              <a:buSzPct val="53642"/>
              <a:buFont typeface="Arial"/>
              <a:buNone/>
            </a:pPr>
            <a:r>
              <a:rPr b="1" lang="en" sz="3354">
                <a:solidFill>
                  <a:srgbClr val="9900FF"/>
                </a:solidFill>
                <a:latin typeface="Twentieth Century"/>
                <a:ea typeface="Twentieth Century"/>
                <a:cs typeface="Twentieth Century"/>
                <a:sym typeface="Twentieth Century"/>
              </a:rPr>
              <a:t>Problem Statement</a:t>
            </a:r>
            <a:endParaRPr b="1" sz="3354">
              <a:solidFill>
                <a:srgbClr val="9900FF"/>
              </a:solidFill>
              <a:latin typeface="Twentieth Century"/>
              <a:ea typeface="Twentieth Century"/>
              <a:cs typeface="Twentieth Century"/>
              <a:sym typeface="Twentieth Century"/>
            </a:endParaRPr>
          </a:p>
          <a:p>
            <a:pPr indent="0" lvl="0" marL="0" rtl="0" algn="l">
              <a:lnSpc>
                <a:spcPct val="100000"/>
              </a:lnSpc>
              <a:spcBef>
                <a:spcPts val="0"/>
              </a:spcBef>
              <a:spcAft>
                <a:spcPts val="0"/>
              </a:spcAft>
              <a:buClr>
                <a:srgbClr val="000000"/>
              </a:buClr>
              <a:buSzPct val="100000"/>
              <a:buFont typeface="Arial"/>
              <a:buNone/>
            </a:pPr>
            <a:r>
              <a:t/>
            </a:r>
            <a:endParaRPr b="1" sz="1800">
              <a:solidFill>
                <a:srgbClr val="000000"/>
              </a:solidFill>
              <a:latin typeface="Lato"/>
              <a:ea typeface="Lato"/>
              <a:cs typeface="Lato"/>
              <a:sym typeface="Lato"/>
            </a:endParaRPr>
          </a:p>
          <a:p>
            <a:pPr indent="0" lvl="0" marL="0" rtl="0" algn="l">
              <a:lnSpc>
                <a:spcPct val="100000"/>
              </a:lnSpc>
              <a:spcBef>
                <a:spcPts val="0"/>
              </a:spcBef>
              <a:spcAft>
                <a:spcPts val="0"/>
              </a:spcAft>
              <a:buClr>
                <a:srgbClr val="000000"/>
              </a:buClr>
              <a:buSzPct val="116129"/>
              <a:buFont typeface="Arial"/>
              <a:buNone/>
            </a:pPr>
            <a:r>
              <a:rPr b="1" lang="en" sz="1550">
                <a:solidFill>
                  <a:srgbClr val="000000"/>
                </a:solidFill>
                <a:latin typeface="Lato"/>
                <a:ea typeface="Lato"/>
                <a:cs typeface="Lato"/>
                <a:sym typeface="Lato"/>
              </a:rPr>
              <a:t>I am  a assigned as consultant data analyst by zomato where the team is looking for expansion and opening restaurants. My task is to come up with strategies/suggestions about opening newer restaurants.</a:t>
            </a:r>
            <a:endParaRPr b="1" sz="1550">
              <a:solidFill>
                <a:srgbClr val="000000"/>
              </a:solidFill>
            </a:endParaRPr>
          </a:p>
        </p:txBody>
      </p:sp>
      <p:pic>
        <p:nvPicPr>
          <p:cNvPr id="144" name="Google Shape;144;p15"/>
          <p:cNvPicPr preferRelativeResize="0"/>
          <p:nvPr/>
        </p:nvPicPr>
        <p:blipFill rotWithShape="1">
          <a:blip r:embed="rId3">
            <a:alphaModFix/>
          </a:blip>
          <a:srcRect b="0" l="0" r="0" t="0"/>
          <a:stretch/>
        </p:blipFill>
        <p:spPr>
          <a:xfrm>
            <a:off x="1112075" y="1913325"/>
            <a:ext cx="6605850" cy="2796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252250"/>
            <a:ext cx="7505700" cy="4941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000000"/>
              </a:buClr>
              <a:buSzPts val="6000"/>
              <a:buFont typeface="Twentieth Century"/>
              <a:buNone/>
            </a:pPr>
            <a:r>
              <a:rPr b="1" lang="en">
                <a:solidFill>
                  <a:srgbClr val="9900FF"/>
                </a:solidFill>
                <a:latin typeface="Twentieth Century"/>
                <a:ea typeface="Twentieth Century"/>
                <a:cs typeface="Twentieth Century"/>
                <a:sym typeface="Twentieth Century"/>
              </a:rPr>
              <a:t>DATASET OVERVIEW</a:t>
            </a:r>
            <a:endParaRPr>
              <a:solidFill>
                <a:srgbClr val="9900FF"/>
              </a:solidFill>
            </a:endParaRPr>
          </a:p>
        </p:txBody>
      </p:sp>
      <p:sp>
        <p:nvSpPr>
          <p:cNvPr id="150" name="Google Shape;150;p16"/>
          <p:cNvSpPr txBox="1"/>
          <p:nvPr>
            <p:ph idx="1" type="body"/>
          </p:nvPr>
        </p:nvSpPr>
        <p:spPr>
          <a:xfrm>
            <a:off x="178675" y="746350"/>
            <a:ext cx="4460100" cy="4161900"/>
          </a:xfrm>
          <a:prstGeom prst="rect">
            <a:avLst/>
          </a:prstGeom>
          <a:noFill/>
          <a:ln>
            <a:noFill/>
          </a:ln>
        </p:spPr>
        <p:txBody>
          <a:bodyPr anchorCtr="0" anchor="t" bIns="91425" lIns="91425" spcFirstLastPara="1" rIns="91425" wrap="square" tIns="91425">
            <a:noAutofit/>
          </a:bodyPr>
          <a:lstStyle/>
          <a:p>
            <a:pPr indent="-203200" lvl="0" marL="228600" rtl="0" algn="l">
              <a:lnSpc>
                <a:spcPct val="90000"/>
              </a:lnSpc>
              <a:spcBef>
                <a:spcPts val="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Restaurant ID:</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Unique identifier for each restaurant.</a:t>
            </a:r>
            <a:endParaRPr sz="1200">
              <a:solidFill>
                <a:srgbClr val="000000"/>
              </a:solidFill>
            </a:endParaRPr>
          </a:p>
          <a:p>
            <a:pPr indent="-203200" lvl="0" marL="228600" rtl="0" algn="l">
              <a:lnSpc>
                <a:spcPct val="90000"/>
              </a:lnSpc>
              <a:spcBef>
                <a:spcPts val="100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Restaurant Name:</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The name of the restaurant.</a:t>
            </a:r>
            <a:endParaRPr sz="1200">
              <a:solidFill>
                <a:srgbClr val="000000"/>
              </a:solidFill>
            </a:endParaRPr>
          </a:p>
          <a:p>
            <a:pPr indent="-203200" lvl="0" marL="228600" rtl="0" algn="l">
              <a:lnSpc>
                <a:spcPct val="90000"/>
              </a:lnSpc>
              <a:spcBef>
                <a:spcPts val="100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CountryCode:</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Country code of the location where the restaurant is situated.</a:t>
            </a:r>
            <a:endParaRPr sz="1200">
              <a:solidFill>
                <a:srgbClr val="000000"/>
              </a:solidFill>
            </a:endParaRPr>
          </a:p>
          <a:p>
            <a:pPr indent="-203200" lvl="0" marL="228600" rtl="0" algn="l">
              <a:lnSpc>
                <a:spcPct val="90000"/>
              </a:lnSpc>
              <a:spcBef>
                <a:spcPts val="100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City:</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The city where the restaurant is located.</a:t>
            </a:r>
            <a:endParaRPr sz="1200">
              <a:solidFill>
                <a:srgbClr val="000000"/>
              </a:solidFill>
            </a:endParaRPr>
          </a:p>
          <a:p>
            <a:pPr indent="-203200" lvl="0" marL="228600" rtl="0" algn="l">
              <a:lnSpc>
                <a:spcPct val="90000"/>
              </a:lnSpc>
              <a:spcBef>
                <a:spcPts val="100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Address:</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The specific address of the restaurant.</a:t>
            </a:r>
            <a:endParaRPr sz="1200">
              <a:solidFill>
                <a:srgbClr val="000000"/>
              </a:solidFill>
            </a:endParaRPr>
          </a:p>
          <a:p>
            <a:pPr indent="-203200" lvl="0" marL="228600" rtl="0" algn="l">
              <a:lnSpc>
                <a:spcPct val="90000"/>
              </a:lnSpc>
              <a:spcBef>
                <a:spcPts val="100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Locality:</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The locality or neighbourhood where the restaurant is situated.</a:t>
            </a:r>
            <a:endParaRPr sz="1200">
              <a:solidFill>
                <a:srgbClr val="000000"/>
              </a:solidFill>
            </a:endParaRPr>
          </a:p>
          <a:p>
            <a:pPr indent="-203200" lvl="0" marL="228600" rtl="0" algn="l">
              <a:lnSpc>
                <a:spcPct val="90000"/>
              </a:lnSpc>
              <a:spcBef>
                <a:spcPts val="100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Locality Verbose:</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Detailed information about the locality.</a:t>
            </a:r>
            <a:endParaRPr sz="1200">
              <a:solidFill>
                <a:srgbClr val="000000"/>
              </a:solidFill>
            </a:endParaRPr>
          </a:p>
          <a:p>
            <a:pPr indent="-203200" lvl="0" marL="228600" rtl="0" algn="l">
              <a:lnSpc>
                <a:spcPct val="90000"/>
              </a:lnSpc>
              <a:spcBef>
                <a:spcPts val="100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Longitude:</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The geographical longitude coordinate of the restaurant.</a:t>
            </a:r>
            <a:endParaRPr sz="1200">
              <a:solidFill>
                <a:srgbClr val="000000"/>
              </a:solidFill>
            </a:endParaRPr>
          </a:p>
          <a:p>
            <a:pPr indent="-203200" lvl="0" marL="228600" rtl="0" algn="l">
              <a:lnSpc>
                <a:spcPct val="90000"/>
              </a:lnSpc>
              <a:spcBef>
                <a:spcPts val="100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Latitude:</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The geographical latitude coordinate of the restaurant.</a:t>
            </a:r>
            <a:endParaRPr sz="1200">
              <a:solidFill>
                <a:srgbClr val="000000"/>
              </a:solidFill>
              <a:latin typeface="Twentieth Century"/>
              <a:ea typeface="Twentieth Century"/>
              <a:cs typeface="Twentieth Century"/>
              <a:sym typeface="Twentieth Century"/>
            </a:endParaRPr>
          </a:p>
          <a:p>
            <a:pPr indent="-190500" lvl="0" marL="228600" rtl="0" algn="l">
              <a:lnSpc>
                <a:spcPct val="90000"/>
              </a:lnSpc>
              <a:spcBef>
                <a:spcPts val="100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Cuisines:</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The type of cuisine offered by the restaurant.</a:t>
            </a:r>
            <a:endParaRPr sz="1200">
              <a:solidFill>
                <a:srgbClr val="000000"/>
              </a:solidFill>
              <a:latin typeface="Calibri"/>
              <a:ea typeface="Calibri"/>
              <a:cs typeface="Calibri"/>
              <a:sym typeface="Calibri"/>
            </a:endParaRPr>
          </a:p>
          <a:p>
            <a:pPr indent="-190500" lvl="0" marL="228600" rtl="0" algn="l">
              <a:lnSpc>
                <a:spcPct val="90000"/>
              </a:lnSpc>
              <a:spcBef>
                <a:spcPts val="100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Currency:</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The currency used for transactions in the restaurant.</a:t>
            </a:r>
            <a:endParaRPr sz="1200">
              <a:solidFill>
                <a:srgbClr val="000000"/>
              </a:solidFill>
              <a:latin typeface="Calibri"/>
              <a:ea typeface="Calibri"/>
              <a:cs typeface="Calibri"/>
              <a:sym typeface="Calibri"/>
            </a:endParaRPr>
          </a:p>
          <a:p>
            <a:pPr indent="-190500" lvl="0" marL="228600" rtl="0" algn="l">
              <a:lnSpc>
                <a:spcPct val="90000"/>
              </a:lnSpc>
              <a:spcBef>
                <a:spcPts val="1000"/>
              </a:spcBef>
              <a:spcAft>
                <a:spcPts val="0"/>
              </a:spcAft>
              <a:buClr>
                <a:srgbClr val="000000"/>
              </a:buClr>
              <a:buSzPts val="1200"/>
              <a:buFont typeface="Arial"/>
              <a:buChar char="•"/>
            </a:pPr>
            <a:r>
              <a:rPr b="1" lang="en" sz="1200" u="sng">
                <a:solidFill>
                  <a:srgbClr val="000000"/>
                </a:solidFill>
                <a:latin typeface="Twentieth Century"/>
                <a:ea typeface="Twentieth Century"/>
                <a:cs typeface="Twentieth Century"/>
                <a:sym typeface="Twentieth Century"/>
              </a:rPr>
              <a:t>Has_Table_booking:</a:t>
            </a:r>
            <a:r>
              <a:rPr b="1" lang="en" sz="1200">
                <a:solidFill>
                  <a:srgbClr val="000000"/>
                </a:solidFill>
                <a:latin typeface="Twentieth Century"/>
                <a:ea typeface="Twentieth Century"/>
                <a:cs typeface="Twentieth Century"/>
                <a:sym typeface="Twentieth Century"/>
              </a:rPr>
              <a:t> </a:t>
            </a:r>
            <a:r>
              <a:rPr lang="en" sz="1200">
                <a:solidFill>
                  <a:srgbClr val="000000"/>
                </a:solidFill>
                <a:latin typeface="Twentieth Century"/>
                <a:ea typeface="Twentieth Century"/>
                <a:cs typeface="Twentieth Century"/>
                <a:sym typeface="Twentieth Century"/>
              </a:rPr>
              <a:t>Indicates whether the restaurant has a table booking option (Yes/No).</a:t>
            </a:r>
            <a:endParaRPr sz="1200">
              <a:solidFill>
                <a:srgbClr val="000000"/>
              </a:solidFill>
            </a:endParaRPr>
          </a:p>
        </p:txBody>
      </p:sp>
      <p:sp>
        <p:nvSpPr>
          <p:cNvPr id="151" name="Google Shape;151;p16"/>
          <p:cNvSpPr txBox="1"/>
          <p:nvPr/>
        </p:nvSpPr>
        <p:spPr>
          <a:xfrm>
            <a:off x="4498425" y="350700"/>
            <a:ext cx="4460100" cy="4516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300"/>
              <a:buFont typeface="Arial"/>
              <a:buNone/>
            </a:pPr>
            <a:r>
              <a:t/>
            </a:r>
            <a:endParaRPr b="0" i="0" sz="1200" u="none" cap="none" strike="noStrike">
              <a:latin typeface="Calibri"/>
              <a:ea typeface="Calibri"/>
              <a:cs typeface="Calibri"/>
              <a:sym typeface="Calibri"/>
            </a:endParaRPr>
          </a:p>
          <a:p>
            <a:pPr indent="-203200" lvl="0" marL="228600" marR="0" rtl="0" algn="l">
              <a:lnSpc>
                <a:spcPct val="90000"/>
              </a:lnSpc>
              <a:spcBef>
                <a:spcPts val="1000"/>
              </a:spcBef>
              <a:spcAft>
                <a:spcPts val="0"/>
              </a:spcAft>
              <a:buSzPts val="1200"/>
              <a:buFont typeface="Arial"/>
              <a:buChar char="•"/>
            </a:pPr>
            <a:r>
              <a:rPr b="1" i="0" lang="en" sz="1200" u="sng" cap="none" strike="noStrike">
                <a:latin typeface="Twentieth Century"/>
                <a:ea typeface="Twentieth Century"/>
                <a:cs typeface="Twentieth Century"/>
                <a:sym typeface="Twentieth Century"/>
              </a:rPr>
              <a:t>Has_Online_delivery:</a:t>
            </a:r>
            <a:r>
              <a:rPr b="1" i="0" lang="en" sz="1200" u="none" cap="none" strike="noStrike">
                <a:latin typeface="Twentieth Century"/>
                <a:ea typeface="Twentieth Century"/>
                <a:cs typeface="Twentieth Century"/>
                <a:sym typeface="Twentieth Century"/>
              </a:rPr>
              <a:t> </a:t>
            </a:r>
            <a:r>
              <a:rPr i="0" lang="en" sz="1200" u="none" cap="none" strike="noStrike">
                <a:latin typeface="Twentieth Century"/>
                <a:ea typeface="Twentieth Century"/>
                <a:cs typeface="Twentieth Century"/>
                <a:sym typeface="Twentieth Century"/>
              </a:rPr>
              <a:t>Indicates whether the restaurant offers online delivery (Yes/No).</a:t>
            </a:r>
            <a:endParaRPr i="0" sz="1200" u="none" cap="none" strike="noStrike">
              <a:latin typeface="Twentieth Century"/>
              <a:ea typeface="Twentieth Century"/>
              <a:cs typeface="Twentieth Century"/>
              <a:sym typeface="Twentieth Century"/>
            </a:endParaRPr>
          </a:p>
          <a:p>
            <a:pPr indent="-203200" lvl="0" marL="228600" marR="0" rtl="0" algn="l">
              <a:lnSpc>
                <a:spcPct val="90000"/>
              </a:lnSpc>
              <a:spcBef>
                <a:spcPts val="1000"/>
              </a:spcBef>
              <a:spcAft>
                <a:spcPts val="0"/>
              </a:spcAft>
              <a:buSzPts val="1200"/>
              <a:buFont typeface="Arial"/>
              <a:buChar char="•"/>
            </a:pPr>
            <a:r>
              <a:rPr b="1" i="0" lang="en" sz="1200" u="sng" cap="none" strike="noStrike">
                <a:latin typeface="Twentieth Century"/>
                <a:ea typeface="Twentieth Century"/>
                <a:cs typeface="Twentieth Century"/>
                <a:sym typeface="Twentieth Century"/>
              </a:rPr>
              <a:t>Is_delivering_now:</a:t>
            </a:r>
            <a:r>
              <a:rPr b="1" i="0" lang="en" sz="1200" u="none" cap="none" strike="noStrike">
                <a:latin typeface="Twentieth Century"/>
                <a:ea typeface="Twentieth Century"/>
                <a:cs typeface="Twentieth Century"/>
                <a:sym typeface="Twentieth Century"/>
              </a:rPr>
              <a:t> </a:t>
            </a:r>
            <a:r>
              <a:rPr i="0" lang="en" sz="1200" u="none" cap="none" strike="noStrike">
                <a:latin typeface="Twentieth Century"/>
                <a:ea typeface="Twentieth Century"/>
                <a:cs typeface="Twentieth Century"/>
                <a:sym typeface="Twentieth Century"/>
              </a:rPr>
              <a:t>Indicates whether the restaurant is currently delivering (Yes/No).</a:t>
            </a:r>
            <a:endParaRPr i="0" sz="1200" u="none" cap="none" strike="noStrike">
              <a:latin typeface="Calibri"/>
              <a:ea typeface="Calibri"/>
              <a:cs typeface="Calibri"/>
              <a:sym typeface="Calibri"/>
            </a:endParaRPr>
          </a:p>
          <a:p>
            <a:pPr indent="-203200" lvl="0" marL="228600" marR="0" rtl="0" algn="l">
              <a:lnSpc>
                <a:spcPct val="90000"/>
              </a:lnSpc>
              <a:spcBef>
                <a:spcPts val="1000"/>
              </a:spcBef>
              <a:spcAft>
                <a:spcPts val="0"/>
              </a:spcAft>
              <a:buSzPts val="1200"/>
              <a:buFont typeface="Arial"/>
              <a:buChar char="•"/>
            </a:pPr>
            <a:r>
              <a:rPr b="1" i="0" lang="en" sz="1200" u="sng" cap="none" strike="noStrike">
                <a:latin typeface="Twentieth Century"/>
                <a:ea typeface="Twentieth Century"/>
                <a:cs typeface="Twentieth Century"/>
                <a:sym typeface="Twentieth Century"/>
              </a:rPr>
              <a:t>Switch_to_order_menu:</a:t>
            </a:r>
            <a:r>
              <a:rPr b="1" i="0" lang="en" sz="1200" u="none" cap="none" strike="noStrike">
                <a:latin typeface="Twentieth Century"/>
                <a:ea typeface="Twentieth Century"/>
                <a:cs typeface="Twentieth Century"/>
                <a:sym typeface="Twentieth Century"/>
              </a:rPr>
              <a:t> </a:t>
            </a:r>
            <a:r>
              <a:rPr i="0" lang="en" sz="1200" u="none" cap="none" strike="noStrike">
                <a:latin typeface="Twentieth Century"/>
                <a:ea typeface="Twentieth Century"/>
                <a:cs typeface="Twentieth Century"/>
                <a:sym typeface="Twentieth Century"/>
              </a:rPr>
              <a:t>Indicates whether users can switch to the order menu (Yes/No).</a:t>
            </a:r>
            <a:endParaRPr i="0" sz="1200" u="none" cap="none" strike="noStrike">
              <a:latin typeface="Calibri"/>
              <a:ea typeface="Calibri"/>
              <a:cs typeface="Calibri"/>
              <a:sym typeface="Calibri"/>
            </a:endParaRPr>
          </a:p>
          <a:p>
            <a:pPr indent="-203200" lvl="0" marL="228600" marR="0" rtl="0" algn="l">
              <a:lnSpc>
                <a:spcPct val="90000"/>
              </a:lnSpc>
              <a:spcBef>
                <a:spcPts val="1000"/>
              </a:spcBef>
              <a:spcAft>
                <a:spcPts val="0"/>
              </a:spcAft>
              <a:buSzPts val="1200"/>
              <a:buFont typeface="Arial"/>
              <a:buChar char="•"/>
            </a:pPr>
            <a:r>
              <a:rPr b="1" i="0" lang="en" sz="1200" u="sng" cap="none" strike="noStrike">
                <a:latin typeface="Twentieth Century"/>
                <a:ea typeface="Twentieth Century"/>
                <a:cs typeface="Twentieth Century"/>
                <a:sym typeface="Twentieth Century"/>
              </a:rPr>
              <a:t>Price_range:</a:t>
            </a:r>
            <a:r>
              <a:rPr b="1" i="0" lang="en" sz="1200" u="none" cap="none" strike="noStrike">
                <a:latin typeface="Twentieth Century"/>
                <a:ea typeface="Twentieth Century"/>
                <a:cs typeface="Twentieth Century"/>
                <a:sym typeface="Twentieth Century"/>
              </a:rPr>
              <a:t> </a:t>
            </a:r>
            <a:r>
              <a:rPr i="0" lang="en" sz="1200" u="none" cap="none" strike="noStrike">
                <a:latin typeface="Twentieth Century"/>
                <a:ea typeface="Twentieth Century"/>
                <a:cs typeface="Twentieth Century"/>
                <a:sym typeface="Twentieth Century"/>
              </a:rPr>
              <a:t>A numeric value indicating the price range category of the restaurant.</a:t>
            </a:r>
            <a:endParaRPr i="0" sz="1200" u="none" cap="none" strike="noStrike">
              <a:latin typeface="Calibri"/>
              <a:ea typeface="Calibri"/>
              <a:cs typeface="Calibri"/>
              <a:sym typeface="Calibri"/>
            </a:endParaRPr>
          </a:p>
          <a:p>
            <a:pPr indent="-203200" lvl="0" marL="228600" marR="0" rtl="0" algn="l">
              <a:lnSpc>
                <a:spcPct val="90000"/>
              </a:lnSpc>
              <a:spcBef>
                <a:spcPts val="1000"/>
              </a:spcBef>
              <a:spcAft>
                <a:spcPts val="0"/>
              </a:spcAft>
              <a:buSzPts val="1200"/>
              <a:buFont typeface="Arial"/>
              <a:buChar char="•"/>
            </a:pPr>
            <a:r>
              <a:rPr b="1" i="0" lang="en" sz="1200" u="sng" cap="none" strike="noStrike">
                <a:latin typeface="Twentieth Century"/>
                <a:ea typeface="Twentieth Century"/>
                <a:cs typeface="Twentieth Century"/>
                <a:sym typeface="Twentieth Century"/>
              </a:rPr>
              <a:t>Votes:</a:t>
            </a:r>
            <a:r>
              <a:rPr b="1" i="0" lang="en" sz="1200" u="none" cap="none" strike="noStrike">
                <a:latin typeface="Twentieth Century"/>
                <a:ea typeface="Twentieth Century"/>
                <a:cs typeface="Twentieth Century"/>
                <a:sym typeface="Twentieth Century"/>
              </a:rPr>
              <a:t> </a:t>
            </a:r>
            <a:r>
              <a:rPr i="0" lang="en" sz="1200" u="none" cap="none" strike="noStrike">
                <a:latin typeface="Twentieth Century"/>
                <a:ea typeface="Twentieth Century"/>
                <a:cs typeface="Twentieth Century"/>
                <a:sym typeface="Twentieth Century"/>
              </a:rPr>
              <a:t>The number of votes or ratings/(feedback) received by the restaurant.</a:t>
            </a:r>
            <a:endParaRPr i="0" sz="1200" u="none" cap="none" strike="noStrike">
              <a:latin typeface="Calibri"/>
              <a:ea typeface="Calibri"/>
              <a:cs typeface="Calibri"/>
              <a:sym typeface="Calibri"/>
            </a:endParaRPr>
          </a:p>
          <a:p>
            <a:pPr indent="-190500" lvl="0" marL="228600" marR="0" rtl="0" algn="l">
              <a:lnSpc>
                <a:spcPct val="90000"/>
              </a:lnSpc>
              <a:spcBef>
                <a:spcPts val="1000"/>
              </a:spcBef>
              <a:spcAft>
                <a:spcPts val="0"/>
              </a:spcAft>
              <a:buSzPts val="1200"/>
              <a:buFont typeface="Arial"/>
              <a:buChar char="•"/>
            </a:pPr>
            <a:r>
              <a:rPr b="1" i="0" lang="en" sz="1200" u="sng" cap="none" strike="noStrike">
                <a:latin typeface="Twentieth Century"/>
                <a:ea typeface="Twentieth Century"/>
                <a:cs typeface="Twentieth Century"/>
                <a:sym typeface="Twentieth Century"/>
              </a:rPr>
              <a:t>Average_Cost_for_two:</a:t>
            </a:r>
            <a:r>
              <a:rPr b="1" i="0" lang="en" sz="1200" u="none" cap="none" strike="noStrike">
                <a:latin typeface="Twentieth Century"/>
                <a:ea typeface="Twentieth Century"/>
                <a:cs typeface="Twentieth Century"/>
                <a:sym typeface="Twentieth Century"/>
              </a:rPr>
              <a:t> </a:t>
            </a:r>
            <a:r>
              <a:rPr i="0" lang="en" sz="1200" u="none" cap="none" strike="noStrike">
                <a:latin typeface="Twentieth Century"/>
                <a:ea typeface="Twentieth Century"/>
                <a:cs typeface="Twentieth Century"/>
                <a:sym typeface="Twentieth Century"/>
              </a:rPr>
              <a:t>The average cost for two people dining at the restaurant.</a:t>
            </a:r>
            <a:endParaRPr i="0" sz="1200" u="none" cap="none" strike="noStrike">
              <a:latin typeface="Calibri"/>
              <a:ea typeface="Calibri"/>
              <a:cs typeface="Calibri"/>
              <a:sym typeface="Calibri"/>
            </a:endParaRPr>
          </a:p>
          <a:p>
            <a:pPr indent="-190500" lvl="0" marL="228600" marR="0" rtl="0" algn="l">
              <a:lnSpc>
                <a:spcPct val="90000"/>
              </a:lnSpc>
              <a:spcBef>
                <a:spcPts val="1000"/>
              </a:spcBef>
              <a:spcAft>
                <a:spcPts val="0"/>
              </a:spcAft>
              <a:buSzPts val="1200"/>
              <a:buFont typeface="Arial"/>
              <a:buChar char="•"/>
            </a:pPr>
            <a:r>
              <a:rPr b="1" i="0" lang="en" sz="1200" u="sng" cap="none" strike="noStrike">
                <a:latin typeface="Twentieth Century"/>
                <a:ea typeface="Twentieth Century"/>
                <a:cs typeface="Twentieth Century"/>
                <a:sym typeface="Twentieth Century"/>
              </a:rPr>
              <a:t>Rating:</a:t>
            </a:r>
            <a:r>
              <a:rPr b="1" i="0" lang="en" sz="1200" u="none" cap="none" strike="noStrike">
                <a:latin typeface="Twentieth Century"/>
                <a:ea typeface="Twentieth Century"/>
                <a:cs typeface="Twentieth Century"/>
                <a:sym typeface="Twentieth Century"/>
              </a:rPr>
              <a:t> </a:t>
            </a:r>
            <a:r>
              <a:rPr i="0" lang="en" sz="1200" u="none" cap="none" strike="noStrike">
                <a:latin typeface="Twentieth Century"/>
                <a:ea typeface="Twentieth Century"/>
                <a:cs typeface="Twentieth Century"/>
                <a:sym typeface="Twentieth Century"/>
              </a:rPr>
              <a:t>The overall rating of the restaurant is based on user reviews.</a:t>
            </a:r>
            <a:endParaRPr i="0" sz="1200" u="none" cap="none" strike="noStrike">
              <a:latin typeface="Calibri"/>
              <a:ea typeface="Calibri"/>
              <a:cs typeface="Calibri"/>
              <a:sym typeface="Calibri"/>
            </a:endParaRPr>
          </a:p>
          <a:p>
            <a:pPr indent="-190500" lvl="0" marL="228600" marR="0" rtl="0" algn="l">
              <a:lnSpc>
                <a:spcPct val="90000"/>
              </a:lnSpc>
              <a:spcBef>
                <a:spcPts val="1000"/>
              </a:spcBef>
              <a:spcAft>
                <a:spcPts val="0"/>
              </a:spcAft>
              <a:buSzPts val="1200"/>
              <a:buFont typeface="Arial"/>
              <a:buChar char="•"/>
            </a:pPr>
            <a:r>
              <a:rPr b="1" i="0" lang="en" sz="1200" u="sng" cap="none" strike="noStrike">
                <a:latin typeface="Twentieth Century"/>
                <a:ea typeface="Twentieth Century"/>
                <a:cs typeface="Twentieth Century"/>
                <a:sym typeface="Twentieth Century"/>
              </a:rPr>
              <a:t>Datekey_opening:</a:t>
            </a:r>
            <a:r>
              <a:rPr b="1" i="0" lang="en" sz="1200" u="none" cap="none" strike="noStrike">
                <a:latin typeface="Twentieth Century"/>
                <a:ea typeface="Twentieth Century"/>
                <a:cs typeface="Twentieth Century"/>
                <a:sym typeface="Twentieth Century"/>
              </a:rPr>
              <a:t> </a:t>
            </a:r>
            <a:r>
              <a:rPr i="0" lang="en" sz="1200" u="none" cap="none" strike="noStrike">
                <a:latin typeface="Twentieth Century"/>
                <a:ea typeface="Twentieth Century"/>
                <a:cs typeface="Twentieth Century"/>
                <a:sym typeface="Twentieth Century"/>
              </a:rPr>
              <a:t>The date when the restaurant was opened.</a:t>
            </a:r>
            <a:endParaRPr i="0" sz="1200" u="none" cap="none" strike="noStrike">
              <a:latin typeface="Calibri"/>
              <a:ea typeface="Calibri"/>
              <a:cs typeface="Calibri"/>
              <a:sym typeface="Calibri"/>
            </a:endParaRPr>
          </a:p>
          <a:p>
            <a:pPr indent="0" lvl="0" marL="228600" marR="0" rtl="0" algn="l">
              <a:lnSpc>
                <a:spcPct val="90000"/>
              </a:lnSpc>
              <a:spcBef>
                <a:spcPts val="1000"/>
              </a:spcBef>
              <a:spcAft>
                <a:spcPts val="0"/>
              </a:spcAft>
              <a:buClr>
                <a:srgbClr val="000000"/>
              </a:buClr>
              <a:buSzPts val="1300"/>
              <a:buFont typeface="Arial"/>
              <a:buNone/>
            </a:pPr>
            <a:r>
              <a:rPr b="1" i="0" lang="en" sz="1200" u="none" cap="none" strike="noStrike">
                <a:latin typeface="Proxima Nova"/>
                <a:ea typeface="Proxima Nova"/>
                <a:cs typeface="Proxima Nova"/>
                <a:sym typeface="Proxima Nova"/>
              </a:rPr>
              <a:t>Average_cost_for_two(INR)- </a:t>
            </a:r>
            <a:r>
              <a:rPr i="0" lang="en" sz="1200" u="none" cap="none" strike="noStrike">
                <a:latin typeface="Proxima Nova"/>
                <a:ea typeface="Proxima Nova"/>
                <a:cs typeface="Proxima Nova"/>
                <a:sym typeface="Proxima Nova"/>
              </a:rPr>
              <a:t>This show the average cost for two in indian currency.</a:t>
            </a:r>
            <a:endParaRPr i="0" sz="12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300"/>
              <a:buFont typeface="Arial"/>
              <a:buNone/>
            </a:pPr>
            <a:r>
              <a:t/>
            </a:r>
            <a:endParaRPr i="0" sz="1200" u="none" cap="none" strike="noStrike">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966950" y="304800"/>
            <a:ext cx="6368700" cy="693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rgbClr val="000000"/>
              </a:buClr>
              <a:buSzPts val="6000"/>
              <a:buFont typeface="Twentieth Century"/>
              <a:buNone/>
            </a:pPr>
            <a:r>
              <a:rPr b="1" lang="en">
                <a:solidFill>
                  <a:srgbClr val="9900FF"/>
                </a:solidFill>
                <a:latin typeface="Twentieth Century"/>
                <a:ea typeface="Twentieth Century"/>
                <a:cs typeface="Twentieth Century"/>
                <a:sym typeface="Twentieth Century"/>
              </a:rPr>
              <a:t>METHODOLOGY</a:t>
            </a:r>
            <a:endParaRPr>
              <a:solidFill>
                <a:srgbClr val="9900FF"/>
              </a:solidFill>
            </a:endParaRPr>
          </a:p>
        </p:txBody>
      </p:sp>
      <p:sp>
        <p:nvSpPr>
          <p:cNvPr id="157" name="Google Shape;157;p17"/>
          <p:cNvSpPr txBox="1"/>
          <p:nvPr>
            <p:ph idx="1" type="body"/>
          </p:nvPr>
        </p:nvSpPr>
        <p:spPr>
          <a:xfrm>
            <a:off x="906300" y="1177150"/>
            <a:ext cx="6545700" cy="3636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rgbClr val="000000"/>
              </a:buClr>
              <a:buSzPts val="1400"/>
              <a:buChar char="●"/>
            </a:pPr>
            <a:r>
              <a:rPr b="1" lang="en" sz="1400">
                <a:solidFill>
                  <a:srgbClr val="000000"/>
                </a:solidFill>
              </a:rPr>
              <a:t>Data cleaning </a:t>
            </a:r>
            <a:r>
              <a:rPr lang="en" sz="1400">
                <a:solidFill>
                  <a:srgbClr val="000000"/>
                </a:solidFill>
              </a:rPr>
              <a:t>involved removing blank values (5% of the data) and duplicates to ensure accuracy.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Data enrichment</a:t>
            </a:r>
            <a:r>
              <a:rPr lang="en" sz="1400">
                <a:solidFill>
                  <a:srgbClr val="000000"/>
                </a:solidFill>
              </a:rPr>
              <a:t> enhanced readability using VLOOKUP for filling missing details like date, price reference, conversion units, and country names.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 </a:t>
            </a:r>
            <a:r>
              <a:rPr b="1" lang="en" sz="1400">
                <a:solidFill>
                  <a:srgbClr val="000000"/>
                </a:solidFill>
              </a:rPr>
              <a:t>Descriptive analysis</a:t>
            </a:r>
            <a:r>
              <a:rPr lang="en" sz="1400">
                <a:solidFill>
                  <a:srgbClr val="000000"/>
                </a:solidFill>
              </a:rPr>
              <a:t> was conducted using pivot tables and charts to visualize trends across ratings, votes, cuisines, and yearly openings, identifying key regions for expansion.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Customer preference analysis</a:t>
            </a:r>
            <a:r>
              <a:rPr lang="en" sz="1400">
                <a:solidFill>
                  <a:srgbClr val="000000"/>
                </a:solidFill>
              </a:rPr>
              <a:t> examined cuisine popularity by country and region based on average ratings and votes. Restaurant performance was evaluated using average cost for two and ratings.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Finally, </a:t>
            </a:r>
            <a:r>
              <a:rPr b="1" lang="en" sz="1400">
                <a:solidFill>
                  <a:srgbClr val="000000"/>
                </a:solidFill>
              </a:rPr>
              <a:t>dynamic dashboards</a:t>
            </a:r>
            <a:r>
              <a:rPr lang="en" sz="1400">
                <a:solidFill>
                  <a:srgbClr val="000000"/>
                </a:solidFill>
              </a:rPr>
              <a:t> with pivot charts and tables were created for an engaging and easy-to-understand presentation.</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nvSpPr>
        <p:spPr>
          <a:xfrm>
            <a:off x="70575" y="4360275"/>
            <a:ext cx="8696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latin typeface="Proxima Nova"/>
              <a:ea typeface="Proxima Nova"/>
              <a:cs typeface="Proxima Nova"/>
              <a:sym typeface="Proxima Nova"/>
            </a:endParaRPr>
          </a:p>
        </p:txBody>
      </p:sp>
      <p:sp>
        <p:nvSpPr>
          <p:cNvPr id="163" name="Google Shape;163;p18"/>
          <p:cNvSpPr txBox="1"/>
          <p:nvPr/>
        </p:nvSpPr>
        <p:spPr>
          <a:xfrm>
            <a:off x="6394300" y="1613200"/>
            <a:ext cx="2770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latin typeface="Proxima Nova"/>
              <a:ea typeface="Proxima Nova"/>
              <a:cs typeface="Proxima Nova"/>
              <a:sym typeface="Proxima Nova"/>
            </a:endParaRPr>
          </a:p>
        </p:txBody>
      </p:sp>
      <p:sp>
        <p:nvSpPr>
          <p:cNvPr id="164" name="Google Shape;164;p18"/>
          <p:cNvSpPr txBox="1"/>
          <p:nvPr/>
        </p:nvSpPr>
        <p:spPr>
          <a:xfrm>
            <a:off x="4666600" y="1270375"/>
            <a:ext cx="31881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SzPts val="1400"/>
              <a:buFont typeface="Proxima Nova"/>
              <a:buChar char="●"/>
            </a:pPr>
            <a:r>
              <a:rPr lang="en">
                <a:latin typeface="Proxima Nova"/>
                <a:ea typeface="Proxima Nova"/>
                <a:cs typeface="Proxima Nova"/>
                <a:sym typeface="Proxima Nova"/>
              </a:rPr>
              <a:t>The analysis shows 9,551 restaurants in total, with India having the highest count (8,652), followed by the USA (434), the UK (80), and Canada (4). </a:t>
            </a:r>
            <a:endParaRPr>
              <a:latin typeface="Proxima Nova"/>
              <a:ea typeface="Proxima Nova"/>
              <a:cs typeface="Proxima Nova"/>
              <a:sym typeface="Proxima Nova"/>
            </a:endParaRPr>
          </a:p>
          <a:p>
            <a:pPr indent="0" lvl="0" marL="457200" marR="0" rtl="0" algn="l">
              <a:lnSpc>
                <a:spcPct val="100000"/>
              </a:lnSpc>
              <a:spcBef>
                <a:spcPts val="0"/>
              </a:spcBef>
              <a:spcAft>
                <a:spcPts val="0"/>
              </a:spcAft>
              <a:buNone/>
            </a:pPr>
            <a:r>
              <a:t/>
            </a:r>
            <a:endParaRPr>
              <a:latin typeface="Proxima Nova"/>
              <a:ea typeface="Proxima Nova"/>
              <a:cs typeface="Proxima Nova"/>
              <a:sym typeface="Proxima Nova"/>
            </a:endParaRPr>
          </a:p>
          <a:p>
            <a:pPr indent="-317500" lvl="0" marL="457200" marR="0" rtl="0" algn="l">
              <a:lnSpc>
                <a:spcPct val="100000"/>
              </a:lnSpc>
              <a:spcBef>
                <a:spcPts val="0"/>
              </a:spcBef>
              <a:spcAft>
                <a:spcPts val="0"/>
              </a:spcAft>
              <a:buSzPts val="1400"/>
              <a:buFont typeface="Proxima Nova"/>
              <a:buChar char="●"/>
            </a:pPr>
            <a:r>
              <a:rPr lang="en">
                <a:latin typeface="Proxima Nova"/>
                <a:ea typeface="Proxima Nova"/>
                <a:cs typeface="Proxima Nova"/>
                <a:sym typeface="Proxima Nova"/>
              </a:rPr>
              <a:t>This suggests that countries with a high number of restaurants are saturated, while markets with fewer establishments, like Canada, offer significant potential for expansion.</a:t>
            </a:r>
            <a:endParaRPr>
              <a:latin typeface="Proxima Nova"/>
              <a:ea typeface="Proxima Nova"/>
              <a:cs typeface="Proxima Nova"/>
              <a:sym typeface="Proxima Nova"/>
            </a:endParaRPr>
          </a:p>
        </p:txBody>
      </p:sp>
      <p:sp>
        <p:nvSpPr>
          <p:cNvPr id="165" name="Google Shape;165;p18"/>
          <p:cNvSpPr txBox="1"/>
          <p:nvPr/>
        </p:nvSpPr>
        <p:spPr>
          <a:xfrm>
            <a:off x="504500" y="273275"/>
            <a:ext cx="74742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9900FF"/>
                </a:solidFill>
                <a:latin typeface="Twentieth Century"/>
                <a:ea typeface="Twentieth Century"/>
                <a:cs typeface="Twentieth Century"/>
                <a:sym typeface="Twentieth Century"/>
              </a:rPr>
              <a:t>Country wise </a:t>
            </a:r>
            <a:r>
              <a:rPr b="1" lang="en" sz="3000">
                <a:solidFill>
                  <a:srgbClr val="9900FF"/>
                </a:solidFill>
                <a:latin typeface="Twentieth Century"/>
                <a:ea typeface="Twentieth Century"/>
                <a:cs typeface="Twentieth Century"/>
                <a:sym typeface="Twentieth Century"/>
              </a:rPr>
              <a:t>Restaurant Count</a:t>
            </a:r>
            <a:endParaRPr b="1" sz="3000">
              <a:solidFill>
                <a:srgbClr val="9900FF"/>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000000"/>
              </a:buClr>
              <a:buSzPts val="2400"/>
              <a:buFont typeface="Arial"/>
              <a:buNone/>
            </a:pPr>
            <a:r>
              <a:t/>
            </a:r>
            <a:endParaRPr b="1" sz="3000">
              <a:solidFill>
                <a:srgbClr val="9900FF"/>
              </a:solidFill>
              <a:latin typeface="Twentieth Century"/>
              <a:ea typeface="Twentieth Century"/>
              <a:cs typeface="Twentieth Century"/>
              <a:sym typeface="Twentieth Century"/>
            </a:endParaRPr>
          </a:p>
        </p:txBody>
      </p:sp>
      <p:pic>
        <p:nvPicPr>
          <p:cNvPr id="166" name="Google Shape;166;p18"/>
          <p:cNvPicPr preferRelativeResize="0"/>
          <p:nvPr/>
        </p:nvPicPr>
        <p:blipFill>
          <a:blip r:embed="rId3">
            <a:alphaModFix/>
          </a:blip>
          <a:stretch>
            <a:fillRect/>
          </a:stretch>
        </p:blipFill>
        <p:spPr>
          <a:xfrm>
            <a:off x="311700" y="1156150"/>
            <a:ext cx="4126900" cy="357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nvSpPr>
        <p:spPr>
          <a:xfrm>
            <a:off x="883075" y="1216150"/>
            <a:ext cx="36888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SzPts val="1400"/>
              <a:buFont typeface="Proxima Nova"/>
              <a:buChar char="●"/>
            </a:pPr>
            <a:r>
              <a:rPr lang="en">
                <a:latin typeface="Proxima Nova"/>
                <a:ea typeface="Proxima Nova"/>
                <a:cs typeface="Proxima Nova"/>
                <a:sym typeface="Proxima Nova"/>
              </a:rPr>
              <a:t>The trend highlights a peak in restaurant openings in 2011, with 1,098 new establishments. </a:t>
            </a:r>
            <a:endParaRPr>
              <a:latin typeface="Proxima Nova"/>
              <a:ea typeface="Proxima Nova"/>
              <a:cs typeface="Proxima Nova"/>
              <a:sym typeface="Proxima Nova"/>
            </a:endParaRPr>
          </a:p>
          <a:p>
            <a:pPr indent="-317500" lvl="0" marL="457200" marR="0" rtl="0" algn="l">
              <a:lnSpc>
                <a:spcPct val="100000"/>
              </a:lnSpc>
              <a:spcBef>
                <a:spcPts val="0"/>
              </a:spcBef>
              <a:spcAft>
                <a:spcPts val="0"/>
              </a:spcAft>
              <a:buSzPts val="1400"/>
              <a:buFont typeface="Proxima Nova"/>
              <a:buChar char="●"/>
            </a:pPr>
            <a:r>
              <a:rPr lang="en">
                <a:latin typeface="Proxima Nova"/>
                <a:ea typeface="Proxima Nova"/>
                <a:cs typeface="Proxima Nova"/>
                <a:sym typeface="Proxima Nova"/>
              </a:rPr>
              <a:t>After a sharp decline in 2012, the market showed fluctuating growth, stabilizing with steady increases from 2015 onward. </a:t>
            </a:r>
            <a:endParaRPr>
              <a:latin typeface="Proxima Nova"/>
              <a:ea typeface="Proxima Nova"/>
              <a:cs typeface="Proxima Nova"/>
              <a:sym typeface="Proxima Nova"/>
            </a:endParaRPr>
          </a:p>
          <a:p>
            <a:pPr indent="-317500" lvl="0" marL="457200" marR="0" rtl="0" algn="l">
              <a:lnSpc>
                <a:spcPct val="100000"/>
              </a:lnSpc>
              <a:spcBef>
                <a:spcPts val="0"/>
              </a:spcBef>
              <a:spcAft>
                <a:spcPts val="0"/>
              </a:spcAft>
              <a:buSzPts val="1400"/>
              <a:buFont typeface="Proxima Nova"/>
              <a:buChar char="●"/>
            </a:pPr>
            <a:r>
              <a:rPr lang="en">
                <a:latin typeface="Proxima Nova"/>
                <a:ea typeface="Proxima Nova"/>
                <a:cs typeface="Proxima Nova"/>
                <a:sym typeface="Proxima Nova"/>
              </a:rPr>
              <a:t>A notable spike occurred in 2017, suggesting a continued upward trajectory. </a:t>
            </a:r>
            <a:endParaRPr>
              <a:latin typeface="Proxima Nova"/>
              <a:ea typeface="Proxima Nova"/>
              <a:cs typeface="Proxima Nova"/>
              <a:sym typeface="Proxima Nova"/>
            </a:endParaRPr>
          </a:p>
          <a:p>
            <a:pPr indent="-317500" lvl="0" marL="457200" marR="0" rtl="0" algn="l">
              <a:lnSpc>
                <a:spcPct val="100000"/>
              </a:lnSpc>
              <a:spcBef>
                <a:spcPts val="0"/>
              </a:spcBef>
              <a:spcAft>
                <a:spcPts val="0"/>
              </a:spcAft>
              <a:buSzPts val="1400"/>
              <a:buFont typeface="Proxima Nova"/>
              <a:buChar char="●"/>
            </a:pPr>
            <a:r>
              <a:rPr lang="en">
                <a:latin typeface="Proxima Nova"/>
                <a:ea typeface="Proxima Nova"/>
                <a:cs typeface="Proxima Nova"/>
                <a:sym typeface="Proxima Nova"/>
              </a:rPr>
              <a:t>This indicates sustained demand and a profitable market outlook in the coming years.</a:t>
            </a:r>
            <a:endParaRPr i="0" u="none" cap="none" strike="noStrike">
              <a:latin typeface="Proxima Nova"/>
              <a:ea typeface="Proxima Nova"/>
              <a:cs typeface="Proxima Nova"/>
              <a:sym typeface="Proxima Nova"/>
            </a:endParaRPr>
          </a:p>
        </p:txBody>
      </p:sp>
      <p:sp>
        <p:nvSpPr>
          <p:cNvPr id="172" name="Google Shape;172;p19"/>
          <p:cNvSpPr txBox="1"/>
          <p:nvPr/>
        </p:nvSpPr>
        <p:spPr>
          <a:xfrm>
            <a:off x="924900" y="313875"/>
            <a:ext cx="68679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 sz="3000" u="none" cap="none" strike="noStrike">
                <a:solidFill>
                  <a:srgbClr val="9900FF"/>
                </a:solidFill>
                <a:latin typeface="Twentieth Century"/>
                <a:ea typeface="Twentieth Century"/>
                <a:cs typeface="Twentieth Century"/>
                <a:sym typeface="Twentieth Century"/>
              </a:rPr>
              <a:t>Year Wise Restauran</a:t>
            </a:r>
            <a:r>
              <a:rPr b="1" lang="en" sz="3000">
                <a:solidFill>
                  <a:srgbClr val="9900FF"/>
                </a:solidFill>
                <a:latin typeface="Twentieth Century"/>
                <a:ea typeface="Twentieth Century"/>
                <a:cs typeface="Twentieth Century"/>
                <a:sym typeface="Twentieth Century"/>
              </a:rPr>
              <a:t>t opened</a:t>
            </a:r>
            <a:endParaRPr b="1" i="0" sz="3000" u="none" cap="none" strike="noStrike">
              <a:solidFill>
                <a:srgbClr val="9900FF"/>
              </a:solidFill>
              <a:latin typeface="Twentieth Century"/>
              <a:ea typeface="Twentieth Century"/>
              <a:cs typeface="Twentieth Century"/>
              <a:sym typeface="Twentieth Century"/>
            </a:endParaRPr>
          </a:p>
        </p:txBody>
      </p:sp>
      <p:pic>
        <p:nvPicPr>
          <p:cNvPr id="173" name="Google Shape;173;p19"/>
          <p:cNvPicPr preferRelativeResize="0"/>
          <p:nvPr/>
        </p:nvPicPr>
        <p:blipFill>
          <a:blip r:embed="rId3">
            <a:alphaModFix/>
          </a:blip>
          <a:stretch>
            <a:fillRect/>
          </a:stretch>
        </p:blipFill>
        <p:spPr>
          <a:xfrm>
            <a:off x="5120250" y="1162250"/>
            <a:ext cx="3582300" cy="325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nvSpPr>
        <p:spPr>
          <a:xfrm>
            <a:off x="4246200" y="1040500"/>
            <a:ext cx="36318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SzPts val="1400"/>
              <a:buFont typeface="Proxima Nova"/>
              <a:buChar char="●"/>
            </a:pPr>
            <a:r>
              <a:rPr i="0" lang="en" u="none" cap="none" strike="noStrike">
                <a:latin typeface="Proxima Nova"/>
                <a:ea typeface="Proxima Nova"/>
                <a:cs typeface="Proxima Nova"/>
                <a:sym typeface="Proxima Nova"/>
              </a:rPr>
              <a:t>The votes are maximum for Indonesia 772 </a:t>
            </a:r>
            <a:r>
              <a:rPr lang="en">
                <a:latin typeface="Proxima Nova"/>
                <a:ea typeface="Proxima Nova"/>
                <a:cs typeface="Proxima Nova"/>
                <a:sym typeface="Proxima Nova"/>
              </a:rPr>
              <a:t>and min for Brazil 2</a:t>
            </a:r>
            <a:r>
              <a:rPr i="0" lang="en" u="none" cap="none" strike="noStrike">
                <a:latin typeface="Proxima Nova"/>
                <a:ea typeface="Proxima Nova"/>
                <a:cs typeface="Proxima Nova"/>
                <a:sym typeface="Proxima Nova"/>
              </a:rPr>
              <a:t>0</a:t>
            </a:r>
            <a:r>
              <a:rPr lang="en">
                <a:latin typeface="Proxima Nova"/>
                <a:ea typeface="Proxima Nova"/>
                <a:cs typeface="Proxima Nova"/>
                <a:sym typeface="Proxima Nova"/>
              </a:rPr>
              <a:t>.</a:t>
            </a:r>
            <a:endParaRPr i="0" u="none" cap="none" strike="noStrike">
              <a:latin typeface="Proxima Nova"/>
              <a:ea typeface="Proxima Nova"/>
              <a:cs typeface="Proxima Nova"/>
              <a:sym typeface="Proxima Nova"/>
            </a:endParaRPr>
          </a:p>
          <a:p>
            <a:pPr indent="-317500" lvl="0" marL="457200" marR="0" rtl="0" algn="l">
              <a:lnSpc>
                <a:spcPct val="100000"/>
              </a:lnSpc>
              <a:spcBef>
                <a:spcPts val="0"/>
              </a:spcBef>
              <a:spcAft>
                <a:spcPts val="0"/>
              </a:spcAft>
              <a:buSzPts val="1400"/>
              <a:buFont typeface="Proxima Nova"/>
              <a:buChar char="●"/>
            </a:pPr>
            <a:r>
              <a:rPr i="0" lang="en" u="none" cap="none" strike="noStrike">
                <a:latin typeface="Proxima Nova"/>
                <a:ea typeface="Proxima Nova"/>
                <a:cs typeface="Proxima Nova"/>
                <a:sym typeface="Proxima Nova"/>
              </a:rPr>
              <a:t>There are country like India which have maximum restaurant count but low votes of 137.</a:t>
            </a:r>
            <a:endParaRPr i="0" u="none" cap="none" strike="noStrike">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This data analysis shows that the the votes are varying in spite of high restaurant count or low restaurant count the votes are not directly proportional.</a:t>
            </a:r>
            <a:endParaRPr>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i="0" u="none" cap="none" strike="noStrike">
              <a:latin typeface="Proxima Nova"/>
              <a:ea typeface="Proxima Nova"/>
              <a:cs typeface="Proxima Nova"/>
              <a:sym typeface="Proxima Nova"/>
            </a:endParaRPr>
          </a:p>
        </p:txBody>
      </p:sp>
      <p:sp>
        <p:nvSpPr>
          <p:cNvPr id="179" name="Google Shape;179;p20"/>
          <p:cNvSpPr txBox="1"/>
          <p:nvPr/>
        </p:nvSpPr>
        <p:spPr>
          <a:xfrm>
            <a:off x="93525" y="4290150"/>
            <a:ext cx="87561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SzPts val="1800"/>
              <a:buFont typeface="Proxima Nova"/>
              <a:buChar char="●"/>
            </a:pPr>
            <a:r>
              <a:t/>
            </a:r>
            <a:endParaRPr b="0" i="0" sz="1800" u="none" cap="none" strike="noStrike">
              <a:latin typeface="Proxima Nova"/>
              <a:ea typeface="Proxima Nova"/>
              <a:cs typeface="Proxima Nova"/>
              <a:sym typeface="Proxima Nova"/>
            </a:endParaRPr>
          </a:p>
        </p:txBody>
      </p:sp>
      <p:sp>
        <p:nvSpPr>
          <p:cNvPr id="180" name="Google Shape;180;p20"/>
          <p:cNvSpPr txBox="1"/>
          <p:nvPr/>
        </p:nvSpPr>
        <p:spPr>
          <a:xfrm>
            <a:off x="813350" y="100700"/>
            <a:ext cx="6661800" cy="52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 sz="3000" u="none" cap="none" strike="noStrike">
                <a:solidFill>
                  <a:srgbClr val="9900FF"/>
                </a:solidFill>
                <a:latin typeface="Twentieth Century"/>
                <a:ea typeface="Twentieth Century"/>
                <a:cs typeface="Twentieth Century"/>
                <a:sym typeface="Twentieth Century"/>
              </a:rPr>
              <a:t>Average Votes Country wise</a:t>
            </a:r>
            <a:endParaRPr b="1" i="0" sz="3000" u="none" cap="none" strike="noStrike">
              <a:solidFill>
                <a:srgbClr val="9900FF"/>
              </a:solidFill>
              <a:latin typeface="Twentieth Century"/>
              <a:ea typeface="Twentieth Century"/>
              <a:cs typeface="Twentieth Century"/>
              <a:sym typeface="Twentieth Century"/>
            </a:endParaRPr>
          </a:p>
        </p:txBody>
      </p:sp>
      <p:pic>
        <p:nvPicPr>
          <p:cNvPr id="181" name="Google Shape;181;p20"/>
          <p:cNvPicPr preferRelativeResize="0"/>
          <p:nvPr/>
        </p:nvPicPr>
        <p:blipFill>
          <a:blip r:embed="rId3">
            <a:alphaModFix/>
          </a:blip>
          <a:stretch>
            <a:fillRect/>
          </a:stretch>
        </p:blipFill>
        <p:spPr>
          <a:xfrm>
            <a:off x="614850" y="910225"/>
            <a:ext cx="3337025" cy="351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641125" y="241750"/>
            <a:ext cx="7306500" cy="59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9900FF"/>
                </a:solidFill>
                <a:latin typeface="Calibri"/>
                <a:ea typeface="Calibri"/>
                <a:cs typeface="Calibri"/>
                <a:sym typeface="Calibri"/>
              </a:rPr>
              <a:t>Correlation b/w Rating and Average Cost</a:t>
            </a:r>
            <a:endParaRPr b="1">
              <a:solidFill>
                <a:srgbClr val="9900FF"/>
              </a:solidFill>
              <a:latin typeface="Twentieth Century"/>
              <a:ea typeface="Twentieth Century"/>
              <a:cs typeface="Twentieth Century"/>
              <a:sym typeface="Twentieth Century"/>
            </a:endParaRPr>
          </a:p>
        </p:txBody>
      </p:sp>
      <p:sp>
        <p:nvSpPr>
          <p:cNvPr id="187" name="Google Shape;187;p21"/>
          <p:cNvSpPr txBox="1"/>
          <p:nvPr>
            <p:ph idx="1" type="body"/>
          </p:nvPr>
        </p:nvSpPr>
        <p:spPr>
          <a:xfrm>
            <a:off x="388875" y="1009000"/>
            <a:ext cx="3910200" cy="38046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lang="en" sz="1400">
                <a:solidFill>
                  <a:srgbClr val="000000"/>
                </a:solidFill>
              </a:rPr>
              <a:t>The target countries are those with ratings between 3.1 and 4.0, a low restaurant count, and high votes. Based on these criteria, the recommended countries for expansion are Sri Lanka, Australia, Singapore, and Canada.</a:t>
            </a:r>
            <a:endParaRPr sz="1400">
              <a:solidFill>
                <a:srgbClr val="000000"/>
              </a:solidFill>
            </a:endParaRPr>
          </a:p>
          <a:p>
            <a:pPr indent="0" lvl="0" marL="457200" rtl="0" algn="l">
              <a:spcBef>
                <a:spcPts val="1200"/>
              </a:spcBef>
              <a:spcAft>
                <a:spcPts val="0"/>
              </a:spcAft>
              <a:buNone/>
            </a:pPr>
            <a:r>
              <a:t/>
            </a:r>
            <a:endParaRPr sz="1400">
              <a:solidFill>
                <a:srgbClr val="000000"/>
              </a:solidFill>
            </a:endParaRPr>
          </a:p>
          <a:p>
            <a:pPr indent="-317500" lvl="0" marL="457200" rtl="0" algn="l">
              <a:spcBef>
                <a:spcPts val="1200"/>
              </a:spcBef>
              <a:spcAft>
                <a:spcPts val="0"/>
              </a:spcAft>
              <a:buClr>
                <a:srgbClr val="000000"/>
              </a:buClr>
              <a:buSzPts val="1400"/>
              <a:buChar char="●"/>
            </a:pPr>
            <a:r>
              <a:rPr lang="en" sz="1400">
                <a:solidFill>
                  <a:srgbClr val="000000"/>
                </a:solidFill>
              </a:rPr>
              <a:t>Additionally, a correlation of 0.334 indicates a positive relationship between the average cuisine rating and the average cost for two. While the correlation suggests a trend where higher ratings align with higher costs, the relationship is not very strong.</a:t>
            </a:r>
            <a:endParaRPr sz="1400">
              <a:solidFill>
                <a:srgbClr val="000000"/>
              </a:solidFill>
            </a:endParaRPr>
          </a:p>
          <a:p>
            <a:pPr indent="0" lvl="0" marL="0" rtl="0" algn="l">
              <a:lnSpc>
                <a:spcPct val="100000"/>
              </a:lnSpc>
              <a:spcBef>
                <a:spcPts val="1200"/>
              </a:spcBef>
              <a:spcAft>
                <a:spcPts val="0"/>
              </a:spcAft>
              <a:buSzPts val="2400"/>
              <a:buNone/>
            </a:pPr>
            <a:r>
              <a:t/>
            </a:r>
            <a:endParaRPr sz="1400">
              <a:solidFill>
                <a:srgbClr val="000000"/>
              </a:solidFill>
            </a:endParaRPr>
          </a:p>
        </p:txBody>
      </p:sp>
      <p:pic>
        <p:nvPicPr>
          <p:cNvPr id="188" name="Google Shape;188;p21"/>
          <p:cNvPicPr preferRelativeResize="0"/>
          <p:nvPr/>
        </p:nvPicPr>
        <p:blipFill rotWithShape="1">
          <a:blip r:embed="rId3">
            <a:alphaModFix/>
          </a:blip>
          <a:srcRect b="0" l="0" r="0" t="7183"/>
          <a:stretch/>
        </p:blipFill>
        <p:spPr>
          <a:xfrm>
            <a:off x="4781100" y="1115450"/>
            <a:ext cx="3910200" cy="3414000"/>
          </a:xfrm>
          <a:prstGeom prst="rect">
            <a:avLst/>
          </a:prstGeom>
          <a:noFill/>
          <a:ln>
            <a:noFill/>
          </a:ln>
        </p:spPr>
      </p:pic>
      <p:sp>
        <p:nvSpPr>
          <p:cNvPr id="189" name="Google Shape;189;p21"/>
          <p:cNvSpPr txBox="1"/>
          <p:nvPr/>
        </p:nvSpPr>
        <p:spPr>
          <a:xfrm>
            <a:off x="5507425" y="945925"/>
            <a:ext cx="32160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