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95" autoAdjust="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A21E-094D-405F-8ED7-8B1EDE9B0873}" type="datetimeFigureOut">
              <a:rPr lang="en-IN" smtClean="0"/>
              <a:t>3/22/2021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9AD2-0689-4CD4-A5B3-AA3E4D8E7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175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A21E-094D-405F-8ED7-8B1EDE9B0873}" type="datetimeFigureOut">
              <a:rPr lang="en-IN" smtClean="0"/>
              <a:t>3/22/2021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9AD2-0689-4CD4-A5B3-AA3E4D8E7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96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A21E-094D-405F-8ED7-8B1EDE9B0873}" type="datetimeFigureOut">
              <a:rPr lang="en-IN" smtClean="0"/>
              <a:t>3/22/2021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9AD2-0689-4CD4-A5B3-AA3E4D8E7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56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A21E-094D-405F-8ED7-8B1EDE9B0873}" type="datetimeFigureOut">
              <a:rPr lang="en-IN" smtClean="0"/>
              <a:t>3/22/2021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9AD2-0689-4CD4-A5B3-AA3E4D8E7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46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A21E-094D-405F-8ED7-8B1EDE9B0873}" type="datetimeFigureOut">
              <a:rPr lang="en-IN" smtClean="0"/>
              <a:t>3/22/2021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9AD2-0689-4CD4-A5B3-AA3E4D8E7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29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A21E-094D-405F-8ED7-8B1EDE9B0873}" type="datetimeFigureOut">
              <a:rPr lang="en-IN" smtClean="0"/>
              <a:t>3/22/2021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9AD2-0689-4CD4-A5B3-AA3E4D8E7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391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A21E-094D-405F-8ED7-8B1EDE9B0873}" type="datetimeFigureOut">
              <a:rPr lang="en-IN" smtClean="0"/>
              <a:t>3/22/2021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9AD2-0689-4CD4-A5B3-AA3E4D8E7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1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A21E-094D-405F-8ED7-8B1EDE9B0873}" type="datetimeFigureOut">
              <a:rPr lang="en-IN" smtClean="0"/>
              <a:t>3/22/2021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9AD2-0689-4CD4-A5B3-AA3E4D8E7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59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A21E-094D-405F-8ED7-8B1EDE9B0873}" type="datetimeFigureOut">
              <a:rPr lang="en-IN" smtClean="0"/>
              <a:t>3/22/2021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9AD2-0689-4CD4-A5B3-AA3E4D8E7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56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A21E-094D-405F-8ED7-8B1EDE9B0873}" type="datetimeFigureOut">
              <a:rPr lang="en-IN" smtClean="0"/>
              <a:t>3/22/2021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9AD2-0689-4CD4-A5B3-AA3E4D8E7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229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A21E-094D-405F-8ED7-8B1EDE9B0873}" type="datetimeFigureOut">
              <a:rPr lang="en-IN" smtClean="0"/>
              <a:t>3/22/2021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9AD2-0689-4CD4-A5B3-AA3E4D8E7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32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BA21E-094D-405F-8ED7-8B1EDE9B0873}" type="datetimeFigureOut">
              <a:rPr lang="en-IN" smtClean="0"/>
              <a:t>3/22/2021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39AD2-0689-4CD4-A5B3-AA3E4D8E7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39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Flow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Flow to objective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566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286" y="2122056"/>
            <a:ext cx="1108306" cy="461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User (CSV)</a:t>
            </a:r>
            <a:r>
              <a:rPr lang="en-US" b="1" dirty="0" smtClean="0"/>
              <a:t> </a:t>
            </a:r>
            <a:endParaRPr lang="en-IN" b="1" dirty="0"/>
          </a:p>
        </p:txBody>
      </p:sp>
      <p:sp>
        <p:nvSpPr>
          <p:cNvPr id="5" name="Oval 4"/>
          <p:cNvSpPr/>
          <p:nvPr/>
        </p:nvSpPr>
        <p:spPr>
          <a:xfrm>
            <a:off x="2890992" y="1006768"/>
            <a:ext cx="3075711" cy="2493819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8982" y="559918"/>
            <a:ext cx="216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Validation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4569685" y="1403932"/>
            <a:ext cx="1108363" cy="969819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Import to DB</a:t>
            </a:r>
            <a:endParaRPr lang="en-IN" sz="1400" b="1" dirty="0">
              <a:solidFill>
                <a:schemeClr val="accent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793841" y="2373748"/>
            <a:ext cx="1376213" cy="1057562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Apply Data Rules in DB</a:t>
            </a:r>
            <a:endParaRPr lang="en-IN" sz="1400" b="1" dirty="0">
              <a:solidFill>
                <a:schemeClr val="accent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119580" y="1360060"/>
            <a:ext cx="1376213" cy="1057562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File Extension Check</a:t>
            </a:r>
            <a:endParaRPr lang="en-IN" sz="1400" b="1" dirty="0">
              <a:solidFill>
                <a:schemeClr val="accent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724890" y="2253677"/>
            <a:ext cx="865922" cy="120071"/>
          </a:xfrm>
          <a:prstGeom prst="rightArrow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542484" y="1888841"/>
            <a:ext cx="1274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 input CSV files</a:t>
            </a:r>
            <a:endParaRPr lang="en-IN" sz="1200" b="1" dirty="0"/>
          </a:p>
        </p:txBody>
      </p:sp>
      <p:sp>
        <p:nvSpPr>
          <p:cNvPr id="13" name="Down Arrow 12"/>
          <p:cNvSpPr/>
          <p:nvPr/>
        </p:nvSpPr>
        <p:spPr>
          <a:xfrm>
            <a:off x="4495793" y="3749968"/>
            <a:ext cx="140874" cy="764307"/>
          </a:xfrm>
          <a:prstGeom prst="downArrow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3505221" y="3903570"/>
            <a:ext cx="976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Invalid Data</a:t>
            </a:r>
            <a:endParaRPr lang="en-IN" sz="1200" b="1" dirty="0"/>
          </a:p>
        </p:txBody>
      </p:sp>
      <p:sp>
        <p:nvSpPr>
          <p:cNvPr id="15" name="Rectangle 14"/>
          <p:cNvSpPr/>
          <p:nvPr/>
        </p:nvSpPr>
        <p:spPr>
          <a:xfrm>
            <a:off x="4037431" y="4731539"/>
            <a:ext cx="1132623" cy="533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CSV</a:t>
            </a:r>
            <a:endParaRPr lang="en-IN" sz="1600" b="1" dirty="0"/>
          </a:p>
        </p:txBody>
      </p:sp>
      <p:sp>
        <p:nvSpPr>
          <p:cNvPr id="16" name="Right Arrow 15"/>
          <p:cNvSpPr/>
          <p:nvPr/>
        </p:nvSpPr>
        <p:spPr>
          <a:xfrm>
            <a:off x="6338453" y="2232894"/>
            <a:ext cx="865922" cy="120071"/>
          </a:xfrm>
          <a:prstGeom prst="rightArrow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6243796" y="1888840"/>
            <a:ext cx="916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Valid Data</a:t>
            </a:r>
            <a:endParaRPr lang="en-IN" sz="1200" b="1" dirty="0"/>
          </a:p>
        </p:txBody>
      </p:sp>
      <p:sp>
        <p:nvSpPr>
          <p:cNvPr id="18" name="Oval 17"/>
          <p:cNvSpPr/>
          <p:nvPr/>
        </p:nvSpPr>
        <p:spPr>
          <a:xfrm>
            <a:off x="7576125" y="943012"/>
            <a:ext cx="3075711" cy="2493819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279236" y="1005976"/>
            <a:ext cx="1669487" cy="1057562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Prepare Intermediate Data in DB</a:t>
            </a:r>
            <a:endParaRPr lang="en-IN" sz="1400" b="1" dirty="0">
              <a:solidFill>
                <a:schemeClr val="accent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831286" y="2112826"/>
            <a:ext cx="1300002" cy="879761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Execute Result</a:t>
            </a:r>
            <a:endParaRPr lang="en-IN" sz="1400" b="1" dirty="0">
              <a:solidFill>
                <a:schemeClr val="accent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9232893" y="3749968"/>
            <a:ext cx="140874" cy="764307"/>
          </a:xfrm>
          <a:prstGeom prst="downArrow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8740474" y="4726713"/>
            <a:ext cx="1132623" cy="533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PDF</a:t>
            </a:r>
            <a:endParaRPr lang="en-IN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256167" y="3934180"/>
            <a:ext cx="976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Output Data</a:t>
            </a:r>
            <a:endParaRPr lang="en-IN" sz="1200" b="1" dirty="0"/>
          </a:p>
        </p:txBody>
      </p:sp>
      <p:sp>
        <p:nvSpPr>
          <p:cNvPr id="24" name="Oval 23"/>
          <p:cNvSpPr/>
          <p:nvPr/>
        </p:nvSpPr>
        <p:spPr>
          <a:xfrm>
            <a:off x="9184398" y="2063538"/>
            <a:ext cx="1300002" cy="879761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Data Export</a:t>
            </a:r>
            <a:endParaRPr lang="en-IN" sz="1400" b="1" dirty="0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31014" y="530425"/>
            <a:ext cx="216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Process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4197464" y="6060656"/>
            <a:ext cx="6622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Package and Deploy (AWS or On-Premise or VM Windows)</a:t>
            </a:r>
            <a:endParaRPr lang="en-IN" sz="1600" dirty="0"/>
          </a:p>
        </p:txBody>
      </p:sp>
      <p:sp>
        <p:nvSpPr>
          <p:cNvPr id="3" name="Right Brace 2"/>
          <p:cNvSpPr/>
          <p:nvPr/>
        </p:nvSpPr>
        <p:spPr>
          <a:xfrm rot="5400000" flipV="1">
            <a:off x="6538458" y="1797869"/>
            <a:ext cx="454475" cy="77008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489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028890"/>
              </p:ext>
            </p:extLst>
          </p:nvPr>
        </p:nvGraphicFramePr>
        <p:xfrm>
          <a:off x="1394691" y="1310794"/>
          <a:ext cx="81280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120">
                  <a:extLst>
                    <a:ext uri="{9D8B030D-6E8A-4147-A177-3AD203B41FA5}">
                      <a16:colId xmlns:a16="http://schemas.microsoft.com/office/drawing/2014/main" val="1894099902"/>
                    </a:ext>
                  </a:extLst>
                </a:gridCol>
                <a:gridCol w="1646771">
                  <a:extLst>
                    <a:ext uri="{9D8B030D-6E8A-4147-A177-3AD203B41FA5}">
                      <a16:colId xmlns:a16="http://schemas.microsoft.com/office/drawing/2014/main" val="145533245"/>
                    </a:ext>
                  </a:extLst>
                </a:gridCol>
                <a:gridCol w="4498109">
                  <a:extLst>
                    <a:ext uri="{9D8B030D-6E8A-4147-A177-3AD203B41FA5}">
                      <a16:colId xmlns:a16="http://schemas.microsoft.com/office/drawing/2014/main" val="4294232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Cover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3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 Extension</a:t>
                      </a:r>
                      <a:r>
                        <a:rPr lang="en-US" baseline="0" dirty="0" smtClean="0"/>
                        <a:t> Check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External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All files should have extension as</a:t>
                      </a:r>
                      <a:r>
                        <a:rPr lang="en-US" baseline="0" dirty="0" smtClean="0"/>
                        <a:t> .csv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Proposed File Names should be correct.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98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Import to DB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Dump all CSV</a:t>
                      </a:r>
                      <a:r>
                        <a:rPr lang="en-US" baseline="0" dirty="0" smtClean="0"/>
                        <a:t> data to respective DB Table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613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Apply Data Rules in DB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External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Apply data rules in DB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Filter invalid data and log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Use Valid Data for Output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9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Prepare Intermediate</a:t>
                      </a:r>
                      <a:r>
                        <a:rPr lang="en-US" baseline="0" dirty="0" smtClean="0"/>
                        <a:t> Data in DB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 Run Intermediate Queries for Intermediate data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65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Execute Result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External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It should produce 2 desired output tables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It should follow all relation</a:t>
                      </a:r>
                      <a:r>
                        <a:rPr lang="en-US" baseline="0" dirty="0" smtClean="0"/>
                        <a:t> and instructions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55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Export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External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to be written to PDF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851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06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006800" y="887058"/>
            <a:ext cx="2519464" cy="564200"/>
          </a:xfrm>
          <a:prstGeom prst="cloud">
            <a:avLst/>
          </a:prstGeom>
          <a:scene3d>
            <a:camera prst="perspectiveRelaxedModerately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GITHUB (Private)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1344844" y="1549059"/>
            <a:ext cx="145915" cy="1245140"/>
          </a:xfrm>
          <a:prstGeom prst="downArrow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Up Arrow 6"/>
          <p:cNvSpPr/>
          <p:nvPr/>
        </p:nvSpPr>
        <p:spPr>
          <a:xfrm>
            <a:off x="3077988" y="1549059"/>
            <a:ext cx="122400" cy="1254866"/>
          </a:xfrm>
          <a:prstGeom prst="upArrow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850221" y="768496"/>
            <a:ext cx="3287949" cy="2986407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Test Environment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50221" y="3968902"/>
            <a:ext cx="3287949" cy="1935805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Production Environment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(Customer Environment)</a:t>
            </a:r>
          </a:p>
          <a:p>
            <a:pPr algn="ctr"/>
            <a:endParaRPr lang="en-US" dirty="0" smtClean="0">
              <a:solidFill>
                <a:schemeClr val="accent1"/>
              </a:solidFill>
            </a:endParaRP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AWS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On-Premise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VM Window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87574" y="554486"/>
            <a:ext cx="3764605" cy="560313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332677" y="3142032"/>
            <a:ext cx="1867710" cy="3015585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3944553" y="1079770"/>
            <a:ext cx="3195546" cy="136190"/>
          </a:xfrm>
          <a:prstGeom prst="rightArrow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Down Arrow 13"/>
          <p:cNvSpPr/>
          <p:nvPr/>
        </p:nvSpPr>
        <p:spPr>
          <a:xfrm>
            <a:off x="1587222" y="1656899"/>
            <a:ext cx="165390" cy="1137299"/>
          </a:xfrm>
          <a:prstGeom prst="downArrow">
            <a:avLst/>
          </a:prstGeom>
          <a:noFill/>
          <a:ln>
            <a:prstDash val="sysDot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Up Arrow 14"/>
          <p:cNvSpPr/>
          <p:nvPr/>
        </p:nvSpPr>
        <p:spPr>
          <a:xfrm>
            <a:off x="2863978" y="1656899"/>
            <a:ext cx="167397" cy="1147026"/>
          </a:xfrm>
          <a:prstGeom prst="upArrow">
            <a:avLst/>
          </a:prstGeom>
          <a:noFill/>
          <a:ln>
            <a:prstDash val="dash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90951" y="1909380"/>
            <a:ext cx="56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Pull</a:t>
            </a:r>
            <a:endParaRPr lang="en-IN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200387" y="1950951"/>
            <a:ext cx="704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Push</a:t>
            </a:r>
            <a:endParaRPr lang="en-IN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181999" y="716296"/>
            <a:ext cx="56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Pull</a:t>
            </a:r>
            <a:endParaRPr lang="en-IN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856358" y="1912139"/>
            <a:ext cx="890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Review Comments</a:t>
            </a:r>
            <a:endParaRPr lang="en-IN" sz="1200" b="1" dirty="0"/>
          </a:p>
        </p:txBody>
      </p:sp>
      <p:sp>
        <p:nvSpPr>
          <p:cNvPr id="20" name="Rectangle 19"/>
          <p:cNvSpPr/>
          <p:nvPr/>
        </p:nvSpPr>
        <p:spPr>
          <a:xfrm>
            <a:off x="1648825" y="3940685"/>
            <a:ext cx="1216767" cy="514565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Unit Test (UT)</a:t>
            </a:r>
            <a:endParaRPr lang="en-IN" sz="1400" b="1" dirty="0">
              <a:solidFill>
                <a:schemeClr val="accent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48825" y="3278482"/>
            <a:ext cx="1216767" cy="514565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Code</a:t>
            </a:r>
            <a:endParaRPr lang="en-IN" sz="1400" b="1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48825" y="4615293"/>
            <a:ext cx="1216767" cy="608186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App Package (AP)</a:t>
            </a:r>
            <a:endParaRPr lang="en-IN" sz="1400" b="1" dirty="0">
              <a:solidFill>
                <a:schemeClr val="accent1"/>
              </a:solidFill>
            </a:endParaRPr>
          </a:p>
        </p:txBody>
      </p:sp>
      <p:sp>
        <p:nvSpPr>
          <p:cNvPr id="23" name="Cloud 22"/>
          <p:cNvSpPr/>
          <p:nvPr/>
        </p:nvSpPr>
        <p:spPr>
          <a:xfrm>
            <a:off x="4281796" y="1790103"/>
            <a:ext cx="2519464" cy="564200"/>
          </a:xfrm>
          <a:prstGeom prst="cloud">
            <a:avLst/>
          </a:prstGeom>
          <a:scene3d>
            <a:camera prst="perspectiveRelaxedModerately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GITHUB (Public)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07673" y="3625181"/>
            <a:ext cx="1867710" cy="2461099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4861411" y="4618393"/>
            <a:ext cx="1378885" cy="514565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Deployment Document (DD)</a:t>
            </a:r>
            <a:endParaRPr lang="en-IN" sz="1400" b="1" dirty="0">
              <a:solidFill>
                <a:schemeClr val="accent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861411" y="3956190"/>
            <a:ext cx="1378886" cy="514565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Verification Test Cases (VTC)</a:t>
            </a:r>
            <a:endParaRPr lang="en-IN" sz="1400" b="1" dirty="0">
              <a:solidFill>
                <a:schemeClr val="accent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61411" y="5293001"/>
            <a:ext cx="1378885" cy="514565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Verification Test Report (VTR)</a:t>
            </a:r>
            <a:endParaRPr lang="en-IN" sz="1400" b="1" dirty="0">
              <a:solidFill>
                <a:schemeClr val="accent1"/>
              </a:solidFill>
            </a:endParaRPr>
          </a:p>
        </p:txBody>
      </p:sp>
      <p:sp>
        <p:nvSpPr>
          <p:cNvPr id="28" name="Left Arrow 27"/>
          <p:cNvSpPr/>
          <p:nvPr/>
        </p:nvSpPr>
        <p:spPr>
          <a:xfrm>
            <a:off x="6898539" y="2033003"/>
            <a:ext cx="609601" cy="136258"/>
          </a:xfrm>
          <a:prstGeom prst="leftArrow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6900163" y="1656900"/>
            <a:ext cx="704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Push</a:t>
            </a:r>
            <a:endParaRPr lang="en-IN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650047" y="2175008"/>
            <a:ext cx="890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VTC, </a:t>
            </a:r>
            <a:r>
              <a:rPr lang="en-US" sz="1400" b="1" dirty="0" smtClean="0"/>
              <a:t>VTR, TES</a:t>
            </a:r>
            <a:endParaRPr lang="en-IN" sz="1400" b="1" dirty="0"/>
          </a:p>
        </p:txBody>
      </p:sp>
      <p:sp>
        <p:nvSpPr>
          <p:cNvPr id="31" name="Left Arrow 30"/>
          <p:cNvSpPr/>
          <p:nvPr/>
        </p:nvSpPr>
        <p:spPr>
          <a:xfrm>
            <a:off x="3346315" y="4470755"/>
            <a:ext cx="1060315" cy="339098"/>
          </a:xfrm>
          <a:prstGeom prst="lef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Down Arrow 31"/>
          <p:cNvSpPr/>
          <p:nvPr/>
        </p:nvSpPr>
        <p:spPr>
          <a:xfrm>
            <a:off x="4598763" y="2373804"/>
            <a:ext cx="138631" cy="1099238"/>
          </a:xfrm>
          <a:prstGeom prst="downArrow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Down Arrow 33"/>
          <p:cNvSpPr/>
          <p:nvPr/>
        </p:nvSpPr>
        <p:spPr>
          <a:xfrm>
            <a:off x="4841140" y="2486838"/>
            <a:ext cx="126066" cy="986204"/>
          </a:xfrm>
          <a:prstGeom prst="downArrow">
            <a:avLst/>
          </a:prstGeom>
          <a:noFill/>
          <a:ln>
            <a:prstDash val="sysDot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Up Arrow 34"/>
          <p:cNvSpPr/>
          <p:nvPr/>
        </p:nvSpPr>
        <p:spPr>
          <a:xfrm>
            <a:off x="6133299" y="2514346"/>
            <a:ext cx="106997" cy="958696"/>
          </a:xfrm>
          <a:prstGeom prst="upArrow">
            <a:avLst/>
          </a:prstGeom>
          <a:noFill/>
          <a:ln>
            <a:prstDash val="dash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4099787" y="2714366"/>
            <a:ext cx="56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Pull</a:t>
            </a:r>
            <a:endParaRPr lang="en-IN" sz="1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179960" y="2714366"/>
            <a:ext cx="890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Review Comments</a:t>
            </a:r>
            <a:endParaRPr lang="en-IN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374686" y="3921084"/>
            <a:ext cx="1193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Failed </a:t>
            </a:r>
            <a:r>
              <a:rPr lang="en-US" sz="1600" b="1" dirty="0" smtClean="0">
                <a:solidFill>
                  <a:srgbClr val="FF0000"/>
                </a:solidFill>
              </a:rPr>
              <a:t>VTC, TES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46567" y="1195254"/>
            <a:ext cx="1495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AP, TES</a:t>
            </a:r>
            <a:endParaRPr lang="en-IN" sz="1400" b="1" dirty="0"/>
          </a:p>
        </p:txBody>
      </p:sp>
      <p:sp>
        <p:nvSpPr>
          <p:cNvPr id="37" name="Up Arrow 36"/>
          <p:cNvSpPr/>
          <p:nvPr/>
        </p:nvSpPr>
        <p:spPr>
          <a:xfrm>
            <a:off x="6372828" y="2354303"/>
            <a:ext cx="144687" cy="1118739"/>
          </a:xfrm>
          <a:prstGeom prst="upArrow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6427940" y="2773909"/>
            <a:ext cx="704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Push</a:t>
            </a:r>
            <a:endParaRPr lang="en-IN" sz="1600" b="1" dirty="0"/>
          </a:p>
        </p:txBody>
      </p:sp>
      <p:sp>
        <p:nvSpPr>
          <p:cNvPr id="42" name="Rectangle 41"/>
          <p:cNvSpPr/>
          <p:nvPr/>
        </p:nvSpPr>
        <p:spPr>
          <a:xfrm>
            <a:off x="1658148" y="5374227"/>
            <a:ext cx="1216767" cy="608186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Test Environment Sheet (TES)</a:t>
            </a:r>
            <a:endParaRPr lang="en-IN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085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227</Words>
  <Application>Microsoft Office PowerPoint</Application>
  <PresentationFormat>Widescreen</PresentationFormat>
  <Paragraphs>70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Design Flow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Flow</dc:title>
  <dc:creator>Tushar Kumar Srivastava</dc:creator>
  <cp:lastModifiedBy>Tushar Kumar Srivastava</cp:lastModifiedBy>
  <cp:revision>36</cp:revision>
  <dcterms:created xsi:type="dcterms:W3CDTF">2021-03-20T06:41:46Z</dcterms:created>
  <dcterms:modified xsi:type="dcterms:W3CDTF">2021-03-22T05:26:11Z</dcterms:modified>
</cp:coreProperties>
</file>