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1" y="37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nni\Downloads\New%20Microsoft%20Excel%20Worksheet%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 (1).xlsx]Sheet1!PivotTable2</c:name>
    <c:fmtId val="5"/>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Sheet1!$B$3:$B$5</c:f>
              <c:strCache>
                <c:ptCount val="1"/>
                <c:pt idx="0">
                  <c:v>Absent - Finance</c:v>
                </c:pt>
              </c:strCache>
            </c:strRef>
          </c:tx>
          <c:spPr>
            <a:solidFill>
              <a:schemeClr val="accent1"/>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Sheet1!$B$6:$B$86</c:f>
              <c:numCache>
                <c:formatCode>General</c:formatCode>
                <c:ptCount val="40"/>
                <c:pt idx="20">
                  <c:v>1</c:v>
                </c:pt>
                <c:pt idx="31">
                  <c:v>1</c:v>
                </c:pt>
              </c:numCache>
            </c:numRef>
          </c:val>
          <c:extLst>
            <c:ext xmlns:c16="http://schemas.microsoft.com/office/drawing/2014/chart" uri="{C3380CC4-5D6E-409C-BE32-E72D297353CC}">
              <c16:uniqueId val="{00000000-7F23-45A6-A0EF-57CCCA628B1A}"/>
            </c:ext>
          </c:extLst>
        </c:ser>
        <c:ser>
          <c:idx val="1"/>
          <c:order val="1"/>
          <c:tx>
            <c:strRef>
              <c:f>Sheet1!$C$3:$C$5</c:f>
              <c:strCache>
                <c:ptCount val="1"/>
                <c:pt idx="0">
                  <c:v>Absent - HR</c:v>
                </c:pt>
              </c:strCache>
            </c:strRef>
          </c:tx>
          <c:spPr>
            <a:solidFill>
              <a:schemeClr val="accent2"/>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Sheet1!$C$6:$C$86</c:f>
              <c:numCache>
                <c:formatCode>General</c:formatCode>
                <c:ptCount val="40"/>
                <c:pt idx="2">
                  <c:v>1</c:v>
                </c:pt>
                <c:pt idx="35">
                  <c:v>1</c:v>
                </c:pt>
              </c:numCache>
            </c:numRef>
          </c:val>
          <c:extLst>
            <c:ext xmlns:c16="http://schemas.microsoft.com/office/drawing/2014/chart" uri="{C3380CC4-5D6E-409C-BE32-E72D297353CC}">
              <c16:uniqueId val="{00000001-7F23-45A6-A0EF-57CCCA628B1A}"/>
            </c:ext>
          </c:extLst>
        </c:ser>
        <c:ser>
          <c:idx val="2"/>
          <c:order val="2"/>
          <c:tx>
            <c:strRef>
              <c:f>Sheet1!$D$3:$D$5</c:f>
              <c:strCache>
                <c:ptCount val="1"/>
                <c:pt idx="0">
                  <c:v>Absent - IT</c:v>
                </c:pt>
              </c:strCache>
            </c:strRef>
          </c:tx>
          <c:spPr>
            <a:solidFill>
              <a:schemeClr val="accent3"/>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Sheet1!$D$6:$D$86</c:f>
              <c:numCache>
                <c:formatCode>General</c:formatCode>
                <c:ptCount val="40"/>
                <c:pt idx="7">
                  <c:v>1</c:v>
                </c:pt>
                <c:pt idx="17">
                  <c:v>1</c:v>
                </c:pt>
                <c:pt idx="26">
                  <c:v>1</c:v>
                </c:pt>
              </c:numCache>
            </c:numRef>
          </c:val>
          <c:extLst>
            <c:ext xmlns:c16="http://schemas.microsoft.com/office/drawing/2014/chart" uri="{C3380CC4-5D6E-409C-BE32-E72D297353CC}">
              <c16:uniqueId val="{00000002-7F23-45A6-A0EF-57CCCA628B1A}"/>
            </c:ext>
          </c:extLst>
        </c:ser>
        <c:ser>
          <c:idx val="3"/>
          <c:order val="3"/>
          <c:tx>
            <c:strRef>
              <c:f>Sheet1!$E$3:$E$5</c:f>
              <c:strCache>
                <c:ptCount val="1"/>
                <c:pt idx="0">
                  <c:v>Absent - Marketing</c:v>
                </c:pt>
              </c:strCache>
            </c:strRef>
          </c:tx>
          <c:spPr>
            <a:solidFill>
              <a:schemeClr val="accent4"/>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Sheet1!$E$6:$E$86</c:f>
              <c:numCache>
                <c:formatCode>General</c:formatCode>
                <c:ptCount val="40"/>
                <c:pt idx="12">
                  <c:v>1</c:v>
                </c:pt>
              </c:numCache>
            </c:numRef>
          </c:val>
          <c:extLst>
            <c:ext xmlns:c16="http://schemas.microsoft.com/office/drawing/2014/chart" uri="{C3380CC4-5D6E-409C-BE32-E72D297353CC}">
              <c16:uniqueId val="{00000003-7F23-45A6-A0EF-57CCCA628B1A}"/>
            </c:ext>
          </c:extLst>
        </c:ser>
        <c:ser>
          <c:idx val="4"/>
          <c:order val="4"/>
          <c:tx>
            <c:strRef>
              <c:f>Sheet1!$G$3:$G$5</c:f>
              <c:strCache>
                <c:ptCount val="1"/>
                <c:pt idx="0">
                  <c:v>Early Leave - HR</c:v>
                </c:pt>
              </c:strCache>
            </c:strRef>
          </c:tx>
          <c:spPr>
            <a:solidFill>
              <a:schemeClr val="accent5"/>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Sheet1!$G$6:$G$86</c:f>
              <c:numCache>
                <c:formatCode>General</c:formatCode>
                <c:ptCount val="40"/>
                <c:pt idx="13">
                  <c:v>1</c:v>
                </c:pt>
              </c:numCache>
            </c:numRef>
          </c:val>
          <c:extLst>
            <c:ext xmlns:c16="http://schemas.microsoft.com/office/drawing/2014/chart" uri="{C3380CC4-5D6E-409C-BE32-E72D297353CC}">
              <c16:uniqueId val="{00000004-7F23-45A6-A0EF-57CCCA628B1A}"/>
            </c:ext>
          </c:extLst>
        </c:ser>
        <c:ser>
          <c:idx val="5"/>
          <c:order val="5"/>
          <c:tx>
            <c:strRef>
              <c:f>Sheet1!$H$3:$H$5</c:f>
              <c:strCache>
                <c:ptCount val="1"/>
                <c:pt idx="0">
                  <c:v>Early Leave - IT</c:v>
                </c:pt>
              </c:strCache>
            </c:strRef>
          </c:tx>
          <c:spPr>
            <a:solidFill>
              <a:schemeClr val="accent6"/>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Sheet1!$H$6:$H$86</c:f>
              <c:numCache>
                <c:formatCode>General</c:formatCode>
                <c:ptCount val="40"/>
                <c:pt idx="30">
                  <c:v>1</c:v>
                </c:pt>
              </c:numCache>
            </c:numRef>
          </c:val>
          <c:extLst>
            <c:ext xmlns:c16="http://schemas.microsoft.com/office/drawing/2014/chart" uri="{C3380CC4-5D6E-409C-BE32-E72D297353CC}">
              <c16:uniqueId val="{00000005-7F23-45A6-A0EF-57CCCA628B1A}"/>
            </c:ext>
          </c:extLst>
        </c:ser>
        <c:ser>
          <c:idx val="6"/>
          <c:order val="6"/>
          <c:tx>
            <c:strRef>
              <c:f>Sheet1!$I$3:$I$5</c:f>
              <c:strCache>
                <c:ptCount val="1"/>
                <c:pt idx="0">
                  <c:v>Early Leave - Marketing</c:v>
                </c:pt>
              </c:strCache>
            </c:strRef>
          </c:tx>
          <c:spPr>
            <a:solidFill>
              <a:schemeClr val="accent1">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Sheet1!$I$6:$I$86</c:f>
              <c:numCache>
                <c:formatCode>General</c:formatCode>
                <c:ptCount val="40"/>
                <c:pt idx="23">
                  <c:v>1</c:v>
                </c:pt>
                <c:pt idx="39">
                  <c:v>1</c:v>
                </c:pt>
              </c:numCache>
            </c:numRef>
          </c:val>
          <c:extLst>
            <c:ext xmlns:c16="http://schemas.microsoft.com/office/drawing/2014/chart" uri="{C3380CC4-5D6E-409C-BE32-E72D297353CC}">
              <c16:uniqueId val="{00000006-7F23-45A6-A0EF-57CCCA628B1A}"/>
            </c:ext>
          </c:extLst>
        </c:ser>
        <c:ser>
          <c:idx val="7"/>
          <c:order val="7"/>
          <c:tx>
            <c:strRef>
              <c:f>Sheet1!$J$3:$J$5</c:f>
              <c:strCache>
                <c:ptCount val="1"/>
                <c:pt idx="0">
                  <c:v>Early Leave - Sales</c:v>
                </c:pt>
              </c:strCache>
            </c:strRef>
          </c:tx>
          <c:spPr>
            <a:solidFill>
              <a:schemeClr val="accent2">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Sheet1!$J$6:$J$86</c:f>
              <c:numCache>
                <c:formatCode>General</c:formatCode>
                <c:ptCount val="40"/>
                <c:pt idx="5">
                  <c:v>1</c:v>
                </c:pt>
              </c:numCache>
            </c:numRef>
          </c:val>
          <c:extLst>
            <c:ext xmlns:c16="http://schemas.microsoft.com/office/drawing/2014/chart" uri="{C3380CC4-5D6E-409C-BE32-E72D297353CC}">
              <c16:uniqueId val="{00000007-7F23-45A6-A0EF-57CCCA628B1A}"/>
            </c:ext>
          </c:extLst>
        </c:ser>
        <c:ser>
          <c:idx val="8"/>
          <c:order val="8"/>
          <c:tx>
            <c:strRef>
              <c:f>Sheet1!$L$3:$L$5</c:f>
              <c:strCache>
                <c:ptCount val="1"/>
                <c:pt idx="0">
                  <c:v>Late - Finance</c:v>
                </c:pt>
              </c:strCache>
            </c:strRef>
          </c:tx>
          <c:spPr>
            <a:solidFill>
              <a:schemeClr val="accent3">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Sheet1!$L$6:$L$86</c:f>
              <c:numCache>
                <c:formatCode>General</c:formatCode>
                <c:ptCount val="40"/>
                <c:pt idx="10">
                  <c:v>1</c:v>
                </c:pt>
              </c:numCache>
            </c:numRef>
          </c:val>
          <c:extLst>
            <c:ext xmlns:c16="http://schemas.microsoft.com/office/drawing/2014/chart" uri="{C3380CC4-5D6E-409C-BE32-E72D297353CC}">
              <c16:uniqueId val="{00000008-7F23-45A6-A0EF-57CCCA628B1A}"/>
            </c:ext>
          </c:extLst>
        </c:ser>
        <c:ser>
          <c:idx val="9"/>
          <c:order val="9"/>
          <c:tx>
            <c:strRef>
              <c:f>Sheet1!$M$3:$M$5</c:f>
              <c:strCache>
                <c:ptCount val="1"/>
                <c:pt idx="0">
                  <c:v>Late - IT</c:v>
                </c:pt>
              </c:strCache>
            </c:strRef>
          </c:tx>
          <c:spPr>
            <a:solidFill>
              <a:schemeClr val="accent4">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Sheet1!$M$6:$M$86</c:f>
              <c:numCache>
                <c:formatCode>General</c:formatCode>
                <c:ptCount val="40"/>
                <c:pt idx="22">
                  <c:v>1</c:v>
                </c:pt>
                <c:pt idx="33">
                  <c:v>1</c:v>
                </c:pt>
              </c:numCache>
            </c:numRef>
          </c:val>
          <c:extLst>
            <c:ext xmlns:c16="http://schemas.microsoft.com/office/drawing/2014/chart" uri="{C3380CC4-5D6E-409C-BE32-E72D297353CC}">
              <c16:uniqueId val="{00000009-7F23-45A6-A0EF-57CCCA628B1A}"/>
            </c:ext>
          </c:extLst>
        </c:ser>
        <c:ser>
          <c:idx val="10"/>
          <c:order val="10"/>
          <c:tx>
            <c:strRef>
              <c:f>Sheet1!$N$3:$N$5</c:f>
              <c:strCache>
                <c:ptCount val="1"/>
                <c:pt idx="0">
                  <c:v>Late - Marketing</c:v>
                </c:pt>
              </c:strCache>
            </c:strRef>
          </c:tx>
          <c:spPr>
            <a:solidFill>
              <a:schemeClr val="accent5">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Sheet1!$N$6:$N$86</c:f>
              <c:numCache>
                <c:formatCode>General</c:formatCode>
                <c:ptCount val="40"/>
                <c:pt idx="1">
                  <c:v>1</c:v>
                </c:pt>
                <c:pt idx="28">
                  <c:v>1</c:v>
                </c:pt>
              </c:numCache>
            </c:numRef>
          </c:val>
          <c:extLst>
            <c:ext xmlns:c16="http://schemas.microsoft.com/office/drawing/2014/chart" uri="{C3380CC4-5D6E-409C-BE32-E72D297353CC}">
              <c16:uniqueId val="{0000000A-7F23-45A6-A0EF-57CCCA628B1A}"/>
            </c:ext>
          </c:extLst>
        </c:ser>
        <c:ser>
          <c:idx val="11"/>
          <c:order val="11"/>
          <c:tx>
            <c:strRef>
              <c:f>Sheet1!$O$3:$O$5</c:f>
              <c:strCache>
                <c:ptCount val="1"/>
                <c:pt idx="0">
                  <c:v>Late - Sales</c:v>
                </c:pt>
              </c:strCache>
            </c:strRef>
          </c:tx>
          <c:spPr>
            <a:solidFill>
              <a:schemeClr val="accent6">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Sheet1!$O$6:$O$86</c:f>
              <c:numCache>
                <c:formatCode>General</c:formatCode>
                <c:ptCount val="40"/>
                <c:pt idx="16">
                  <c:v>1</c:v>
                </c:pt>
                <c:pt idx="37">
                  <c:v>1</c:v>
                </c:pt>
              </c:numCache>
            </c:numRef>
          </c:val>
          <c:extLst>
            <c:ext xmlns:c16="http://schemas.microsoft.com/office/drawing/2014/chart" uri="{C3380CC4-5D6E-409C-BE32-E72D297353CC}">
              <c16:uniqueId val="{0000000B-7F23-45A6-A0EF-57CCCA628B1A}"/>
            </c:ext>
          </c:extLst>
        </c:ser>
        <c:ser>
          <c:idx val="12"/>
          <c:order val="12"/>
          <c:tx>
            <c:strRef>
              <c:f>Sheet1!$Q$3:$Q$5</c:f>
              <c:strCache>
                <c:ptCount val="1"/>
                <c:pt idx="0">
                  <c:v>Present - Finance</c:v>
                </c:pt>
              </c:strCache>
            </c:strRef>
          </c:tx>
          <c:spPr>
            <a:solidFill>
              <a:schemeClr val="accent1">
                <a:lumMod val="80000"/>
                <a:lumOff val="2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Sheet1!$Q$6:$Q$86</c:f>
              <c:numCache>
                <c:formatCode>General</c:formatCode>
                <c:ptCount val="40"/>
                <c:pt idx="4">
                  <c:v>1</c:v>
                </c:pt>
                <c:pt idx="15">
                  <c:v>1</c:v>
                </c:pt>
                <c:pt idx="25">
                  <c:v>1</c:v>
                </c:pt>
                <c:pt idx="36">
                  <c:v>1</c:v>
                </c:pt>
              </c:numCache>
            </c:numRef>
          </c:val>
          <c:extLst>
            <c:ext xmlns:c16="http://schemas.microsoft.com/office/drawing/2014/chart" uri="{C3380CC4-5D6E-409C-BE32-E72D297353CC}">
              <c16:uniqueId val="{0000000C-7F23-45A6-A0EF-57CCCA628B1A}"/>
            </c:ext>
          </c:extLst>
        </c:ser>
        <c:ser>
          <c:idx val="13"/>
          <c:order val="13"/>
          <c:tx>
            <c:strRef>
              <c:f>Sheet1!$R$3:$R$5</c:f>
              <c:strCache>
                <c:ptCount val="1"/>
                <c:pt idx="0">
                  <c:v>Present - HR</c:v>
                </c:pt>
              </c:strCache>
            </c:strRef>
          </c:tx>
          <c:spPr>
            <a:solidFill>
              <a:schemeClr val="accent2">
                <a:lumMod val="80000"/>
                <a:lumOff val="2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Sheet1!$R$6:$R$86</c:f>
              <c:numCache>
                <c:formatCode>General</c:formatCode>
                <c:ptCount val="40"/>
                <c:pt idx="8">
                  <c:v>1</c:v>
                </c:pt>
                <c:pt idx="19">
                  <c:v>1</c:v>
                </c:pt>
                <c:pt idx="24">
                  <c:v>1</c:v>
                </c:pt>
                <c:pt idx="29">
                  <c:v>1</c:v>
                </c:pt>
              </c:numCache>
            </c:numRef>
          </c:val>
          <c:extLst>
            <c:ext xmlns:c16="http://schemas.microsoft.com/office/drawing/2014/chart" uri="{C3380CC4-5D6E-409C-BE32-E72D297353CC}">
              <c16:uniqueId val="{0000000D-7F23-45A6-A0EF-57CCCA628B1A}"/>
            </c:ext>
          </c:extLst>
        </c:ser>
        <c:ser>
          <c:idx val="14"/>
          <c:order val="14"/>
          <c:tx>
            <c:strRef>
              <c:f>Sheet1!$S$3:$S$5</c:f>
              <c:strCache>
                <c:ptCount val="1"/>
                <c:pt idx="0">
                  <c:v>Present - IT</c:v>
                </c:pt>
              </c:strCache>
            </c:strRef>
          </c:tx>
          <c:spPr>
            <a:solidFill>
              <a:schemeClr val="accent3">
                <a:lumMod val="80000"/>
                <a:lumOff val="2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Sheet1!$S$6:$S$86</c:f>
              <c:numCache>
                <c:formatCode>General</c:formatCode>
                <c:ptCount val="40"/>
                <c:pt idx="3">
                  <c:v>1</c:v>
                </c:pt>
                <c:pt idx="9">
                  <c:v>1</c:v>
                </c:pt>
                <c:pt idx="14">
                  <c:v>1</c:v>
                </c:pt>
                <c:pt idx="38">
                  <c:v>1</c:v>
                </c:pt>
              </c:numCache>
            </c:numRef>
          </c:val>
          <c:extLst>
            <c:ext xmlns:c16="http://schemas.microsoft.com/office/drawing/2014/chart" uri="{C3380CC4-5D6E-409C-BE32-E72D297353CC}">
              <c16:uniqueId val="{0000000E-7F23-45A6-A0EF-57CCCA628B1A}"/>
            </c:ext>
          </c:extLst>
        </c:ser>
        <c:ser>
          <c:idx val="15"/>
          <c:order val="15"/>
          <c:tx>
            <c:strRef>
              <c:f>Sheet1!$T$3:$T$5</c:f>
              <c:strCache>
                <c:ptCount val="1"/>
                <c:pt idx="0">
                  <c:v>Present - Marketing</c:v>
                </c:pt>
              </c:strCache>
            </c:strRef>
          </c:tx>
          <c:spPr>
            <a:solidFill>
              <a:schemeClr val="accent4">
                <a:lumMod val="80000"/>
                <a:lumOff val="2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Sheet1!$T$6:$T$86</c:f>
              <c:numCache>
                <c:formatCode>General</c:formatCode>
                <c:ptCount val="40"/>
                <c:pt idx="6">
                  <c:v>1</c:v>
                </c:pt>
                <c:pt idx="18">
                  <c:v>1</c:v>
                </c:pt>
                <c:pt idx="34">
                  <c:v>1</c:v>
                </c:pt>
              </c:numCache>
            </c:numRef>
          </c:val>
          <c:extLst>
            <c:ext xmlns:c16="http://schemas.microsoft.com/office/drawing/2014/chart" uri="{C3380CC4-5D6E-409C-BE32-E72D297353CC}">
              <c16:uniqueId val="{0000000F-7F23-45A6-A0EF-57CCCA628B1A}"/>
            </c:ext>
          </c:extLst>
        </c:ser>
        <c:ser>
          <c:idx val="16"/>
          <c:order val="16"/>
          <c:tx>
            <c:strRef>
              <c:f>Sheet1!$U$3:$U$5</c:f>
              <c:strCache>
                <c:ptCount val="1"/>
                <c:pt idx="0">
                  <c:v>Present - Sales</c:v>
                </c:pt>
              </c:strCache>
            </c:strRef>
          </c:tx>
          <c:spPr>
            <a:solidFill>
              <a:schemeClr val="accent5">
                <a:lumMod val="80000"/>
                <a:lumOff val="2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Sheet1!$U$6:$U$86</c:f>
              <c:numCache>
                <c:formatCode>General</c:formatCode>
                <c:ptCount val="40"/>
                <c:pt idx="0">
                  <c:v>1</c:v>
                </c:pt>
                <c:pt idx="11">
                  <c:v>1</c:v>
                </c:pt>
                <c:pt idx="21">
                  <c:v>1</c:v>
                </c:pt>
                <c:pt idx="27">
                  <c:v>1</c:v>
                </c:pt>
                <c:pt idx="32">
                  <c:v>1</c:v>
                </c:pt>
              </c:numCache>
            </c:numRef>
          </c:val>
          <c:extLst>
            <c:ext xmlns:c16="http://schemas.microsoft.com/office/drawing/2014/chart" uri="{C3380CC4-5D6E-409C-BE32-E72D297353CC}">
              <c16:uniqueId val="{00000010-7F23-45A6-A0EF-57CCCA628B1A}"/>
            </c:ext>
          </c:extLst>
        </c:ser>
        <c:dLbls>
          <c:showLegendKey val="0"/>
          <c:showVal val="0"/>
          <c:showCatName val="0"/>
          <c:showSerName val="0"/>
          <c:showPercent val="0"/>
          <c:showBubbleSize val="0"/>
        </c:dLbls>
        <c:gapWidth val="150"/>
        <c:shape val="box"/>
        <c:axId val="1297909583"/>
        <c:axId val="1297912943"/>
        <c:axId val="0"/>
      </c:bar3DChart>
      <c:catAx>
        <c:axId val="12979095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7912943"/>
        <c:crosses val="autoZero"/>
        <c:auto val="1"/>
        <c:lblAlgn val="ctr"/>
        <c:lblOffset val="100"/>
        <c:noMultiLvlLbl val="0"/>
      </c:catAx>
      <c:valAx>
        <c:axId val="12979129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7909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3198289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Notes Placeholder 1048712"/>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15859" y="445451"/>
            <a:ext cx="11981001" cy="1464310"/>
          </a:xfrm>
          <a:prstGeom prst="rect">
            <a:avLst/>
          </a:prstGeom>
        </p:spPr>
        <p:txBody>
          <a:bodyPr vert="horz" wrap="square" lIns="0" tIns="16510" rIns="0" bIns="0" rtlCol="0">
            <a:spAutoFit/>
          </a:bodyPr>
          <a:lstStyle/>
          <a:p>
            <a:pPr marL="2870835" indent="0">
              <a:spcBef>
                <a:spcPts val="130"/>
              </a:spcBef>
              <a:buNone/>
            </a:pPr>
            <a:r>
              <a:rPr lang="en-US" b="1" dirty="0">
                <a:solidFill>
                  <a:srgbClr val="0F0F0F"/>
                </a:solidFill>
                <a:latin typeface="Times New Roman" panose="02020603050405020304" pitchFamily="18" charset="0"/>
                <a:cs typeface="Times New Roman" panose="02020603050405020304" pitchFamily="18" charset="0"/>
              </a:rPr>
              <a:t>    </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r>
              <a:rPr lang="en-US" altLang="en-IN" b="1" i="0" dirty="0">
                <a:solidFill>
                  <a:srgbClr val="0F0F0F"/>
                </a:solidFill>
                <a:effectLst/>
                <a:latin typeface="Roboto" panose="020F0502020204030204" pitchFamily="2" charset="0"/>
              </a:rPr>
              <a:t>Visualizing employee attendance trends with excel charts </a:t>
            </a: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869440"/>
          </a:xfrm>
          <a:prstGeom prst="rect">
            <a:avLst/>
          </a:prstGeom>
          <a:noFill/>
        </p:spPr>
        <p:txBody>
          <a:bodyPr wrap="square" rtlCol="0">
            <a:spAutoFit/>
          </a:bodyPr>
          <a:lstStyle/>
          <a:p>
            <a:r>
              <a:rPr lang="en-US" sz="2400"/>
              <a:t>STUDENT NAME:</a:t>
            </a:r>
            <a:r>
              <a:rPr lang="en-US" altLang="en-IN" sz="2400"/>
              <a:t>Neha Kumari.P</a:t>
            </a:r>
            <a:endParaRPr lang="en-US" sz="2400" dirty="0"/>
          </a:p>
          <a:p>
            <a:r>
              <a:rPr lang="en-US" sz="2400" dirty="0"/>
              <a:t>REGISTER NO:</a:t>
            </a:r>
            <a:r>
              <a:rPr lang="en-US" altLang="en-IN" sz="2400" dirty="0"/>
              <a:t>312217104(asunm1659312217104)</a:t>
            </a:r>
            <a:endParaRPr lang="zh-CN" altLang="en-US"/>
          </a:p>
          <a:p>
            <a:r>
              <a:rPr lang="en-US" sz="2400" dirty="0"/>
              <a:t>DEPARTMENT:</a:t>
            </a:r>
            <a:r>
              <a:rPr lang="en-US" altLang="en-IN" sz="2400" dirty="0"/>
              <a:t>B.COM(General)</a:t>
            </a:r>
            <a:endParaRPr lang="zh-CN" altLang="en-US"/>
          </a:p>
          <a:p>
            <a:r>
              <a:rPr lang="en-US" sz="2400" dirty="0"/>
              <a:t>COLLEGE</a:t>
            </a:r>
            <a:r>
              <a:rPr lang="en-US" altLang="en-IN" sz="2400" dirty="0"/>
              <a:t>:Shri krishnaswamy college for women</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15" name="TextBox 1048714"/>
          <p:cNvSpPr txBox="1"/>
          <p:nvPr/>
        </p:nvSpPr>
        <p:spPr>
          <a:xfrm rot="21600000">
            <a:off x="753538" y="1742274"/>
            <a:ext cx="8055335" cy="4701539"/>
          </a:xfrm>
          <a:prstGeom prst="rect">
            <a:avLst/>
          </a:prstGeom>
        </p:spPr>
        <p:txBody>
          <a:bodyPr wrap="square" rtlCol="0">
            <a:spAutoFit/>
          </a:bodyPr>
          <a:lstStyle/>
          <a:p>
            <a:r>
              <a:rPr lang="en-IN" sz="2800">
                <a:solidFill>
                  <a:srgbClr val="000000"/>
                </a:solidFill>
              </a:rPr>
              <a:t>1. Data Aggregation: Collect and clean attendance data.
2. Organization: Structure data into tables with calculations.
3. Chart Selection: Use line, bar, and heat maps for trend visualization.
4. Dashboard Design: Create interactive dashboards with key metrics.
5. Analysis: Identify patterns and anomalies.
6. Reporting: Generate summary reports and actionable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 name="Chart 3">
            <a:extLst>
              <a:ext uri="{FF2B5EF4-FFF2-40B4-BE49-F238E27FC236}">
                <a16:creationId xmlns:a16="http://schemas.microsoft.com/office/drawing/2014/main" id="{A62EB177-5DFA-7174-C6CE-77741AE90403}"/>
              </a:ext>
            </a:extLst>
          </p:cNvPr>
          <p:cNvGraphicFramePr>
            <a:graphicFrameLocks/>
          </p:cNvGraphicFramePr>
          <p:nvPr>
            <p:extLst>
              <p:ext uri="{D42A27DB-BD31-4B8C-83A1-F6EECF244321}">
                <p14:modId xmlns:p14="http://schemas.microsoft.com/office/powerpoint/2010/main" val="1198873718"/>
              </p:ext>
            </p:extLst>
          </p:nvPr>
        </p:nvGraphicFramePr>
        <p:xfrm>
          <a:off x="2819400" y="1695449"/>
          <a:ext cx="6400800" cy="43815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985667" y="610059"/>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16" name="TextBox 1048715"/>
          <p:cNvSpPr txBox="1"/>
          <p:nvPr/>
        </p:nvSpPr>
        <p:spPr>
          <a:xfrm rot="21592434">
            <a:off x="783614" y="1704798"/>
            <a:ext cx="7305944" cy="3025140"/>
          </a:xfrm>
          <a:prstGeom prst="rect">
            <a:avLst/>
          </a:prstGeom>
        </p:spPr>
        <p:txBody>
          <a:bodyPr wrap="square" rtlCol="0">
            <a:spAutoFit/>
          </a:bodyPr>
          <a:lstStyle/>
          <a:p>
            <a:r>
              <a:rPr lang="en-IN" sz="2800">
                <a:solidFill>
                  <a:srgbClr val="000000"/>
                </a:solidFill>
              </a:rPr>
              <a:t>Excel charts effectively visualize employee attendance trends, offering clear insights into patterns and issues. This enables informed decision-making, improves attendance policies, and enhances workforce management in a cost-effective and user-friendly manner.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8555831" y="578485"/>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703" name="TextBox 1048702"/>
          <p:cNvSpPr txBox="1"/>
          <p:nvPr/>
        </p:nvSpPr>
        <p:spPr>
          <a:xfrm>
            <a:off x="1142999" y="1836164"/>
            <a:ext cx="6907599" cy="4282439"/>
          </a:xfrm>
          <a:prstGeom prst="rect">
            <a:avLst/>
          </a:prstGeom>
        </p:spPr>
        <p:txBody>
          <a:bodyPr wrap="square" rtlCol="0">
            <a:spAutoFit/>
          </a:bodyPr>
          <a:lstStyle/>
          <a:p>
            <a:r>
              <a:rPr lang="en-IN" sz="2800">
                <a:solidFill>
                  <a:srgbClr val="000000"/>
                </a:solidFill>
              </a:rPr>
              <a:t>Organizations need a way to effectively visualize employee attendance data to identify patterns, monitor trends, and make informed decisions. The objective is to create Excel charts (line charts, bar charts, heat maps) that display attendance trends, highlight absenteeism, and punctuality issues, and provide actionable insights to HR and management for improved workforce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704" name="TextBox 1048703"/>
          <p:cNvSpPr txBox="1"/>
          <p:nvPr/>
        </p:nvSpPr>
        <p:spPr>
          <a:xfrm rot="21600000">
            <a:off x="495677" y="2411730"/>
            <a:ext cx="7315205" cy="4282439"/>
          </a:xfrm>
          <a:prstGeom prst="rect">
            <a:avLst/>
          </a:prstGeom>
        </p:spPr>
        <p:txBody>
          <a:bodyPr wrap="square" rtlCol="0">
            <a:spAutoFit/>
          </a:bodyPr>
          <a:lstStyle/>
          <a:p>
            <a:r>
              <a:rPr lang="en-IN" sz="2800">
                <a:solidFill>
                  <a:srgbClr val="000000"/>
                </a:solidFill>
              </a:rPr>
              <a:t>This project aims to create an Excel-based dashboard that visualizes employee attendance data through charts and graphs, making it easier for HR and management to identify attendance patterns, track trends, and address issues like absenteeism and tardiness. The solution will provide actionable insights to support effective decision-making and improve workforce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709" name="TextBox 1048708"/>
          <p:cNvSpPr txBox="1"/>
          <p:nvPr/>
        </p:nvSpPr>
        <p:spPr>
          <a:xfrm rot="21576512">
            <a:off x="445163" y="2244358"/>
            <a:ext cx="7464383" cy="3863342"/>
          </a:xfrm>
          <a:prstGeom prst="rect">
            <a:avLst/>
          </a:prstGeom>
        </p:spPr>
        <p:txBody>
          <a:bodyPr wrap="square" rtlCol="0">
            <a:spAutoFit/>
          </a:bodyPr>
          <a:lstStyle/>
          <a:p>
            <a:r>
              <a:rPr lang="en-IN" sz="2800">
                <a:solidFill>
                  <a:srgbClr val="000000"/>
                </a:solidFill>
              </a:rPr>
              <a:t>1. HR Managers: For monitoring attendance and policy implementation.
2. Supervisors: For tracking team attendance and punctuality.
3. Senior Management: For strategic insights into workforce trends.
4. Payroll Teams: For accurate payroll and compliance.
5. Employees: For self-monitoring attendance.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47624" y="-20272"/>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12" name="TextBox 1048711"/>
          <p:cNvSpPr txBox="1"/>
          <p:nvPr/>
        </p:nvSpPr>
        <p:spPr>
          <a:xfrm rot="4202">
            <a:off x="2298660" y="922362"/>
            <a:ext cx="8794832" cy="5539740"/>
          </a:xfrm>
          <a:prstGeom prst="rect">
            <a:avLst/>
          </a:prstGeom>
        </p:spPr>
        <p:txBody>
          <a:bodyPr wrap="square" rtlCol="0">
            <a:spAutoFit/>
          </a:bodyPr>
          <a:lstStyle/>
          <a:p>
            <a:r>
              <a:rPr lang="en-IN" sz="2800">
                <a:solidFill>
                  <a:srgbClr val="000000"/>
                </a:solidFill>
              </a:rPr>
              <a:t>Our Solution:An Excel dashboard that visualizes employee attendance trends with charts and graphs.
</a:t>
            </a:r>
            <a:r>
              <a:rPr lang="en-US" altLang="en-IN" sz="2800">
                <a:solidFill>
                  <a:srgbClr val="000000"/>
                </a:solidFill>
              </a:rPr>
              <a:t>Value proposit</a:t>
            </a:r>
            <a:r>
              <a:rPr lang="en-IN" sz="2800">
                <a:solidFill>
                  <a:srgbClr val="000000"/>
                </a:solidFill>
              </a:rPr>
              <a:t>ion:
-Insights: Quickly identify attendance patterns and issues.
-Better Decisions: Supports strategic planning and policy improvements.
-Cost-Effective: Leverages Excel without additional software costs.
-User-Friendly: Easy-to-navigate with interactive visuals.
-Boosts Productivity:Helps address absenteeism and enhance workforce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lstStyle/>
          <a:p>
            <a:r>
              <a:rPr lang="en-IN" dirty="0"/>
              <a:t>Dataset Description</a:t>
            </a:r>
          </a:p>
        </p:txBody>
      </p:sp>
      <p:sp>
        <p:nvSpPr>
          <p:cNvPr id="1048714" name="TextBox 1048713"/>
          <p:cNvSpPr txBox="1"/>
          <p:nvPr/>
        </p:nvSpPr>
        <p:spPr>
          <a:xfrm rot="21600000">
            <a:off x="480610" y="1497329"/>
            <a:ext cx="6578024" cy="3863340"/>
          </a:xfrm>
          <a:prstGeom prst="rect">
            <a:avLst/>
          </a:prstGeom>
        </p:spPr>
        <p:txBody>
          <a:bodyPr wrap="square" rtlCol="0">
            <a:spAutoFit/>
          </a:bodyPr>
          <a:lstStyle/>
          <a:p>
            <a:r>
              <a:rPr lang="en-IN" sz="2800">
                <a:solidFill>
                  <a:srgbClr val="000000"/>
                </a:solidFill>
              </a:rPr>
              <a:t>-Employee ID &amp; Name: Identifiers for each employee.
-Date: Attendance date.
-Attendance Status: Present, absent, leave, or late.
-Check-In/Out Time: Entry and exit times.
-Total Work Hours: Hours worked per day.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3863340"/>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Our Excel-based solution delivers a powerful, easy-to-use visualization of employee attendance trends. It transforms complex data into clear, interactive charts that quickly highlight key patterns and issues, allowing for real-time insights and data-driven decisions without requiring additional software. This blend of simplicity and depth provides immediate value, enhances productivity, and improves overall workforce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599</Words>
  <Application>Microsoft Office PowerPoint</Application>
  <PresentationFormat>Widescreen</PresentationFormat>
  <Paragraphs>49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      Visualizing employee attendance trends with excel charts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kanniyalal prasad verma</cp:lastModifiedBy>
  <cp:revision>3</cp:revision>
  <dcterms:created xsi:type="dcterms:W3CDTF">2024-03-29T04:07:22Z</dcterms:created>
  <dcterms:modified xsi:type="dcterms:W3CDTF">2024-08-30T15:02:09Z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970beb3d482c4e9882e47e01cf9ae5b1</vt:lpwstr>
  </property>
</Properties>
</file>