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2" autoAdjust="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59F9-5A54-4C12-995A-D57B0A719C10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4B3B7-FA17-4802-A60E-EE08569F4B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0F604B-9460-4098-9AB1-D4C27F7618B1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2DEA08-BEEA-43B0-87B9-18374B7C68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               </a:t>
            </a:r>
          </a:p>
          <a:p>
            <a:pPr algn="l">
              <a:lnSpc>
                <a:spcPct val="160000"/>
              </a:lnSpc>
            </a:pPr>
            <a:r>
              <a:rPr lang="en-US" dirty="0" smtClean="0"/>
              <a:t>       		BY:</a:t>
            </a:r>
          </a:p>
          <a:p>
            <a:pPr algn="l">
              <a:lnSpc>
                <a:spcPct val="160000"/>
              </a:lnSpc>
            </a:pPr>
            <a:r>
              <a:rPr lang="en-CA" b="1" dirty="0" smtClean="0"/>
              <a:t>		SEAN MILACHOUSKI</a:t>
            </a:r>
            <a:endParaRPr lang="en-US" dirty="0" smtClean="0"/>
          </a:p>
          <a:p>
            <a:pPr algn="l">
              <a:lnSpc>
                <a:spcPct val="160000"/>
              </a:lnSpc>
            </a:pPr>
            <a:r>
              <a:rPr lang="en-CA" b="1" dirty="0" smtClean="0"/>
              <a:t>		AHMED NEHAL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Query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	INO "Invention Number", COUNT(CNO) 			      "Number of Customers Bought"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FROM</a:t>
            </a:r>
            <a:r>
              <a:rPr lang="en-US" dirty="0" smtClean="0"/>
              <a:t> 	B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GROUP BY </a:t>
            </a:r>
            <a:r>
              <a:rPr lang="en-US" dirty="0" smtClean="0"/>
              <a:t>	INO;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Query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CA" dirty="0" smtClean="0"/>
              <a:t>Input truncated to 13 characters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Inv Number of Customers Bought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--- --------------------------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I01                          3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I02                          2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I03                          3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I04                          2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I05                          2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I06                          3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I07                          2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I08                          3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8 rows selected.</a:t>
            </a:r>
            <a:endParaRPr lang="en-US" dirty="0"/>
          </a:p>
        </p:txBody>
      </p:sp>
      <p:pic>
        <p:nvPicPr>
          <p:cNvPr id="2051" name="Picture 3" descr="C:\Users\milhouse\Desktop\cart_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514600"/>
            <a:ext cx="3857143" cy="3445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Query: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Find the country where the most inventions were invented.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Query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CA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CREATE VIEW</a:t>
            </a:r>
            <a:r>
              <a:rPr lang="en-CA" sz="1600" dirty="0" smtClean="0"/>
              <a:t> 	</a:t>
            </a:r>
            <a:r>
              <a:rPr lang="en-CA" sz="1600" dirty="0" err="1" smtClean="0"/>
              <a:t>Inv_No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AS SELECT</a:t>
            </a:r>
            <a:r>
              <a:rPr lang="en-CA" sz="1600" dirty="0" smtClean="0"/>
              <a:t> 	COUNTRY, COUNT(*) AS </a:t>
            </a:r>
            <a:r>
              <a:rPr lang="en-CA" sz="1600" dirty="0" err="1" smtClean="0"/>
              <a:t>No_Inv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FROM</a:t>
            </a:r>
            <a:r>
              <a:rPr lang="en-CA" sz="1600" dirty="0" smtClean="0"/>
              <a:t> 		I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GROUP BY</a:t>
            </a:r>
            <a:r>
              <a:rPr lang="en-CA" sz="1600" dirty="0" smtClean="0"/>
              <a:t> 	COUNTRY ;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CREATE VIEW</a:t>
            </a:r>
            <a:r>
              <a:rPr lang="en-CA" sz="1600" dirty="0" smtClean="0"/>
              <a:t> 	</a:t>
            </a:r>
            <a:r>
              <a:rPr lang="en-CA" sz="1600" dirty="0" err="1" smtClean="0"/>
              <a:t>Most_Inv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AS SELECT</a:t>
            </a:r>
            <a:r>
              <a:rPr lang="en-CA" sz="1600" dirty="0" smtClean="0"/>
              <a:t> 	MAX(</a:t>
            </a:r>
            <a:r>
              <a:rPr lang="en-CA" sz="1600" dirty="0" err="1" smtClean="0"/>
              <a:t>No_Inv</a:t>
            </a:r>
            <a:r>
              <a:rPr lang="en-CA" sz="1600" dirty="0" smtClean="0"/>
              <a:t>) AS </a:t>
            </a:r>
            <a:r>
              <a:rPr lang="en-CA" sz="1600" dirty="0" err="1" smtClean="0"/>
              <a:t>Mst_Inv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FROM</a:t>
            </a:r>
            <a:r>
              <a:rPr lang="en-CA" sz="1600" dirty="0" smtClean="0"/>
              <a:t> 		</a:t>
            </a:r>
            <a:r>
              <a:rPr lang="en-CA" sz="1600" dirty="0" err="1" smtClean="0"/>
              <a:t>Inv_No</a:t>
            </a:r>
            <a:r>
              <a:rPr lang="en-CA" sz="1600" dirty="0" smtClean="0"/>
              <a:t>;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/>
              <a:t> 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SELECT 		</a:t>
            </a:r>
            <a:r>
              <a:rPr lang="en-CA" sz="1600" dirty="0" smtClean="0"/>
              <a:t>COUNTRY, </a:t>
            </a:r>
            <a:r>
              <a:rPr lang="en-CA" sz="1600" dirty="0" err="1" smtClean="0"/>
              <a:t>Mst_Inv</a:t>
            </a:r>
            <a:r>
              <a:rPr lang="en-CA" sz="1600" dirty="0" smtClean="0"/>
              <a:t> "No. of Inventions"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FROM</a:t>
            </a:r>
            <a:r>
              <a:rPr lang="en-CA" sz="1600" dirty="0" smtClean="0"/>
              <a:t> 		</a:t>
            </a:r>
            <a:r>
              <a:rPr lang="en-CA" sz="1600" dirty="0" err="1" smtClean="0"/>
              <a:t>Inv_No</a:t>
            </a:r>
            <a:r>
              <a:rPr lang="en-CA" sz="1600" dirty="0" smtClean="0"/>
              <a:t>, </a:t>
            </a:r>
            <a:r>
              <a:rPr lang="en-CA" sz="1600" dirty="0" err="1" smtClean="0"/>
              <a:t>Most_Inv</a:t>
            </a:r>
            <a:endParaRPr lang="en-US" sz="1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WHERE</a:t>
            </a:r>
            <a:r>
              <a:rPr lang="en-CA" sz="1600" dirty="0" smtClean="0"/>
              <a:t> 		</a:t>
            </a:r>
            <a:r>
              <a:rPr lang="en-CA" sz="1600" dirty="0" err="1" smtClean="0"/>
              <a:t>Inv_No.No_Inv</a:t>
            </a:r>
            <a:r>
              <a:rPr lang="en-CA" sz="1600" dirty="0" smtClean="0"/>
              <a:t> = </a:t>
            </a:r>
            <a:r>
              <a:rPr lang="en-CA" sz="1600" dirty="0" err="1" smtClean="0"/>
              <a:t>Most_Inv.Mst_Inv</a:t>
            </a:r>
            <a:r>
              <a:rPr lang="en-CA" sz="1600" dirty="0" smtClean="0"/>
              <a:t>;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Query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r>
              <a:rPr lang="en-CA" sz="2000" dirty="0" smtClean="0"/>
              <a:t>View created.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View created.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COUNTRY                                  No. of Inventions                      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---------------------------------------- -----------------                      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Russia                                                   </a:t>
            </a:r>
            <a:r>
              <a:rPr lang="en-CA" sz="2400" dirty="0" smtClean="0"/>
              <a:t>3                     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098" name="Picture 2" descr="C:\Users\milhouse\AppData\Local\Temp\lenin-162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4384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Query: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a view that has for each country, the average rating of the experts from each country. Which country has the largest average rating of experts.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736134"/>
            <a:ext cx="2924175" cy="312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Query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CA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CREATE VIEW</a:t>
            </a:r>
            <a:r>
              <a:rPr lang="en-CA" sz="1600" dirty="0" smtClean="0"/>
              <a:t> 	</a:t>
            </a:r>
            <a:r>
              <a:rPr lang="en-CA" sz="1600" dirty="0" err="1" smtClean="0"/>
              <a:t>RATINGperCOUNTRY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AS SELECT</a:t>
            </a:r>
            <a:r>
              <a:rPr lang="en-CA" sz="1600" dirty="0" smtClean="0"/>
              <a:t> 	COUNTRY, AVG(RATING) AS COUNTRYRATE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FROM</a:t>
            </a:r>
            <a:r>
              <a:rPr lang="en-CA" sz="1600" dirty="0" smtClean="0"/>
              <a:t> 		E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GROUP BY 	</a:t>
            </a:r>
            <a:r>
              <a:rPr lang="en-CA" sz="1600" dirty="0" smtClean="0"/>
              <a:t>COUNTRY;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/>
              <a:t> 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CREATE VIEW</a:t>
            </a:r>
            <a:r>
              <a:rPr lang="en-CA" sz="1600" dirty="0" smtClean="0"/>
              <a:t> 	BEST_EX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AS SELECT</a:t>
            </a:r>
            <a:r>
              <a:rPr lang="en-CA" sz="1600" dirty="0" smtClean="0"/>
              <a:t> 	MIN(COUNTRYRATE) AS EX_RATING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FROM</a:t>
            </a:r>
            <a:r>
              <a:rPr lang="en-CA" sz="1600" dirty="0" smtClean="0"/>
              <a:t> 		</a:t>
            </a:r>
            <a:r>
              <a:rPr lang="en-CA" sz="1600" dirty="0" err="1" smtClean="0"/>
              <a:t>RATINGperCOUNTRY</a:t>
            </a:r>
            <a:r>
              <a:rPr lang="en-CA" sz="1600" dirty="0" smtClean="0"/>
              <a:t>;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SELECT</a:t>
            </a:r>
            <a:r>
              <a:rPr lang="en-CA" sz="1600" dirty="0" smtClean="0"/>
              <a:t> 		COUNTRY, EX_RATING "BEST Rating"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FROM</a:t>
            </a:r>
            <a:r>
              <a:rPr lang="en-CA" sz="1600" dirty="0" smtClean="0"/>
              <a:t> 		</a:t>
            </a:r>
            <a:r>
              <a:rPr lang="en-CA" sz="1600" dirty="0" err="1" smtClean="0"/>
              <a:t>RATINGperCOUNTRY</a:t>
            </a:r>
            <a:r>
              <a:rPr lang="en-CA" sz="1600" dirty="0" smtClean="0"/>
              <a:t>, BEST_EX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WHERE</a:t>
            </a:r>
            <a:r>
              <a:rPr lang="en-CA" sz="1600" dirty="0" smtClean="0"/>
              <a:t> 		</a:t>
            </a:r>
            <a:r>
              <a:rPr lang="en-CA" sz="1600" dirty="0" err="1" smtClean="0"/>
              <a:t>RATINGperCOUNTRY.COUNTRYRATE</a:t>
            </a:r>
            <a:r>
              <a:rPr lang="en-CA" sz="1600" dirty="0" smtClean="0"/>
              <a:t> = BEST_EX.EX_RATING;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Query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View created.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View created.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  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Input truncated to 55 characters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COUNTRY                                  BEST Rating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---------------------------------------- -----------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Paraguay                                           1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USA                                                   1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CA" dirty="0" smtClean="0"/>
              <a:t>SQL&gt; </a:t>
            </a:r>
            <a:r>
              <a:rPr lang="en-CA" dirty="0" smtClean="0">
                <a:solidFill>
                  <a:srgbClr val="C00000"/>
                </a:solidFill>
              </a:rPr>
              <a:t>select *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CA" dirty="0" smtClean="0"/>
              <a:t>2  </a:t>
            </a:r>
            <a:r>
              <a:rPr lang="en-CA" dirty="0" smtClean="0">
                <a:solidFill>
                  <a:srgbClr val="C00000"/>
                </a:solidFill>
              </a:rPr>
              <a:t>FROM</a:t>
            </a:r>
            <a:r>
              <a:rPr lang="en-CA" dirty="0" smtClean="0"/>
              <a:t> </a:t>
            </a:r>
            <a:r>
              <a:rPr lang="en-CA" dirty="0" err="1" smtClean="0"/>
              <a:t>RATINGperCOUNTRY</a:t>
            </a:r>
            <a:r>
              <a:rPr lang="en-CA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COUNTRY                                  COUNTRYRATE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---------------------------------------- -----------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Paraguay                                            1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Romania                                            3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Russia                                                4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USA		                  1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27717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Sixth Query: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each customer, find the total amount of money the customer is willing to spend.</a:t>
            </a:r>
            <a:endParaRPr lang="en-US" dirty="0"/>
          </a:p>
        </p:txBody>
      </p:sp>
      <p:pic>
        <p:nvPicPr>
          <p:cNvPr id="7172" name="Picture 4" descr="C:\Users\milhouse\Desktop\chec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352800"/>
            <a:ext cx="3895725" cy="3255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Sixth Query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mtClean="0">
                <a:solidFill>
                  <a:srgbClr val="C00000"/>
                </a:solidFill>
              </a:rPr>
              <a:t>CREATE</a:t>
            </a:r>
            <a:r>
              <a:rPr lang="en-CA" smtClean="0"/>
              <a:t> </a:t>
            </a:r>
            <a:r>
              <a:rPr lang="en-CA" smtClean="0">
                <a:solidFill>
                  <a:srgbClr val="C00000"/>
                </a:solidFill>
              </a:rPr>
              <a:t>VIEW	</a:t>
            </a:r>
            <a:r>
              <a:rPr lang="en-CA" smtClean="0"/>
              <a:t>H_P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As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C00000"/>
                </a:solidFill>
              </a:rPr>
              <a:t>SELECT</a:t>
            </a:r>
            <a:r>
              <a:rPr lang="en-CA" dirty="0" smtClean="0"/>
              <a:t> 		INO, MAX(PRICE) AS </a:t>
            </a:r>
            <a:r>
              <a:rPr lang="en-CA" dirty="0" err="1" smtClean="0"/>
              <a:t>High_Prc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FROM</a:t>
            </a:r>
            <a:r>
              <a:rPr lang="en-CA" dirty="0" smtClean="0"/>
              <a:t> 		R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GROUP BY</a:t>
            </a:r>
            <a:r>
              <a:rPr lang="en-CA" dirty="0" smtClean="0"/>
              <a:t> 		INO;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CREATE VIEW</a:t>
            </a:r>
            <a:r>
              <a:rPr lang="en-CA" dirty="0" smtClean="0"/>
              <a:t> 	H_C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As SELECT</a:t>
            </a:r>
            <a:r>
              <a:rPr lang="en-CA" dirty="0" smtClean="0"/>
              <a:t> 		CNO, PRICE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FROM 		</a:t>
            </a:r>
            <a:r>
              <a:rPr lang="en-CA" dirty="0" smtClean="0"/>
              <a:t>R;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CREATE VIEW</a:t>
            </a:r>
            <a:r>
              <a:rPr lang="en-CA" dirty="0" smtClean="0"/>
              <a:t> 	H_P_C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As SELECT 		</a:t>
            </a:r>
            <a:r>
              <a:rPr lang="en-CA" dirty="0" smtClean="0"/>
              <a:t>CNO, </a:t>
            </a:r>
            <a:r>
              <a:rPr lang="en-CA" dirty="0" err="1" smtClean="0"/>
              <a:t>High_Prc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FROM</a:t>
            </a:r>
            <a:r>
              <a:rPr lang="en-CA" dirty="0" smtClean="0"/>
              <a:t> 		H_P, H_C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WHERE</a:t>
            </a:r>
            <a:r>
              <a:rPr lang="en-CA" dirty="0" smtClean="0"/>
              <a:t> 		</a:t>
            </a:r>
            <a:r>
              <a:rPr lang="en-CA" dirty="0" err="1" smtClean="0"/>
              <a:t>H_P.High_Prc</a:t>
            </a:r>
            <a:r>
              <a:rPr lang="en-CA" dirty="0" smtClean="0"/>
              <a:t>=H_C.PRICE;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SELECT</a:t>
            </a:r>
            <a:r>
              <a:rPr lang="en-CA" dirty="0" smtClean="0"/>
              <a:t> 		CNO "CUSTOMER No.", SUM(</a:t>
            </a:r>
            <a:r>
              <a:rPr lang="en-CA" dirty="0" err="1" smtClean="0"/>
              <a:t>High_Prc</a:t>
            </a:r>
            <a:r>
              <a:rPr lang="en-CA" dirty="0" smtClean="0"/>
              <a:t>) "Price Willing to Spend"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FROM</a:t>
            </a:r>
            <a:r>
              <a:rPr lang="en-CA" dirty="0" smtClean="0"/>
              <a:t> 		H_P_C</a:t>
            </a:r>
            <a:endParaRPr lang="en-US" dirty="0" smtClean="0"/>
          </a:p>
          <a:p>
            <a:pPr>
              <a:buNone/>
            </a:pPr>
            <a:r>
              <a:rPr lang="en-CA" dirty="0" smtClean="0">
                <a:solidFill>
                  <a:srgbClr val="C00000"/>
                </a:solidFill>
              </a:rPr>
              <a:t>GROUP BY</a:t>
            </a:r>
            <a:r>
              <a:rPr lang="en-CA" dirty="0" smtClean="0"/>
              <a:t> 		CNO;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Query Questions</a:t>
            </a:r>
          </a:p>
          <a:p>
            <a:endParaRPr lang="en-US" dirty="0" smtClean="0"/>
          </a:p>
          <a:p>
            <a:r>
              <a:rPr lang="en-US" dirty="0" smtClean="0"/>
              <a:t>SQL Codes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Sixth Query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2200" dirty="0" smtClean="0"/>
              <a:t>View created.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View created.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View created.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 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Input truncated to 13 characters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 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CUS Price Willing to Spend                                                      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--------------------------                                                      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C01                  21106                                                      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C02                  13333                                                      </a:t>
            </a:r>
            <a:endParaRPr lang="en-US" sz="2200" dirty="0" smtClean="0"/>
          </a:p>
          <a:p>
            <a:pPr>
              <a:buNone/>
            </a:pPr>
            <a:r>
              <a:rPr lang="en-CA" sz="2200" dirty="0" smtClean="0"/>
              <a:t>C05                  16662                                                      </a:t>
            </a:r>
            <a:endParaRPr lang="en-US" sz="2200" dirty="0" smtClean="0"/>
          </a:p>
          <a:p>
            <a:endParaRPr lang="en-US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667000"/>
            <a:ext cx="40005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Seventh Query: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 the name and number of customers who have bought every invention at least once.</a:t>
            </a:r>
            <a:endParaRPr lang="en-US" dirty="0"/>
          </a:p>
        </p:txBody>
      </p:sp>
      <p:pic>
        <p:nvPicPr>
          <p:cNvPr id="17411" name="Picture 3" descr="C:\Users\milhouse\Desktop\105195923483516726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607206"/>
            <a:ext cx="3250794" cy="32507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Seventh Query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SELECT</a:t>
            </a:r>
            <a:r>
              <a:rPr lang="en-CA" sz="2000" dirty="0" smtClean="0"/>
              <a:t> CNO "Customer No.", CNAME "Customer Name"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FROM</a:t>
            </a:r>
            <a:r>
              <a:rPr lang="en-CA" sz="2000" dirty="0" smtClean="0"/>
              <a:t> C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WHERE</a:t>
            </a:r>
            <a:r>
              <a:rPr lang="en-CA" sz="2000" dirty="0" smtClean="0"/>
              <a:t> NOT EXISTS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  (</a:t>
            </a:r>
            <a:r>
              <a:rPr lang="en-CA" sz="2000" dirty="0" smtClean="0">
                <a:solidFill>
                  <a:srgbClr val="003E1C"/>
                </a:solidFill>
              </a:rPr>
              <a:t>SELECT *</a:t>
            </a:r>
            <a:endParaRPr lang="en-US" sz="2000" dirty="0" smtClean="0">
              <a:solidFill>
                <a:srgbClr val="003E1C"/>
              </a:solidFill>
            </a:endParaRPr>
          </a:p>
          <a:p>
            <a:pPr>
              <a:buNone/>
            </a:pPr>
            <a:r>
              <a:rPr lang="en-CA" sz="2000" dirty="0" smtClean="0"/>
              <a:t>    </a:t>
            </a:r>
            <a:r>
              <a:rPr lang="en-CA" sz="2000" dirty="0" smtClean="0">
                <a:solidFill>
                  <a:srgbClr val="003E1C"/>
                </a:solidFill>
              </a:rPr>
              <a:t>FROM I</a:t>
            </a:r>
            <a:endParaRPr lang="en-US" sz="2000" dirty="0" smtClean="0">
              <a:solidFill>
                <a:srgbClr val="003E1C"/>
              </a:solidFill>
            </a:endParaRPr>
          </a:p>
          <a:p>
            <a:pPr>
              <a:buNone/>
            </a:pPr>
            <a:r>
              <a:rPr lang="en-CA" sz="2000" dirty="0" smtClean="0"/>
              <a:t>    </a:t>
            </a:r>
            <a:r>
              <a:rPr lang="en-CA" sz="2000" dirty="0" smtClean="0">
                <a:solidFill>
                  <a:srgbClr val="003E1C"/>
                </a:solidFill>
              </a:rPr>
              <a:t>WHERE NOT EXISTS</a:t>
            </a:r>
            <a:endParaRPr lang="en-US" sz="2000" dirty="0" smtClean="0">
              <a:solidFill>
                <a:srgbClr val="003E1C"/>
              </a:solidFill>
            </a:endParaRPr>
          </a:p>
          <a:p>
            <a:pPr>
              <a:buNone/>
            </a:pPr>
            <a:r>
              <a:rPr lang="en-CA" sz="2000" dirty="0" smtClean="0"/>
              <a:t>       </a:t>
            </a:r>
            <a:r>
              <a:rPr lang="en-CA" sz="2000" dirty="0" smtClean="0">
                <a:solidFill>
                  <a:srgbClr val="003E1C"/>
                </a:solidFill>
              </a:rPr>
              <a:t>(</a:t>
            </a:r>
            <a:r>
              <a:rPr lang="en-CA" sz="2000" dirty="0" smtClean="0">
                <a:solidFill>
                  <a:srgbClr val="002060"/>
                </a:solidFill>
              </a:rPr>
              <a:t>SELECT *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CA" sz="2000" dirty="0" smtClean="0"/>
              <a:t>	        </a:t>
            </a:r>
            <a:r>
              <a:rPr lang="en-CA" sz="2000" dirty="0" smtClean="0">
                <a:solidFill>
                  <a:srgbClr val="002060"/>
                </a:solidFill>
              </a:rPr>
              <a:t>FROM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2060"/>
                </a:solidFill>
              </a:rPr>
              <a:t>B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CA" sz="2000" dirty="0" smtClean="0">
                <a:solidFill>
                  <a:srgbClr val="002060"/>
                </a:solidFill>
              </a:rPr>
              <a:t>	        WHERE B.INO = I.INO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CA" sz="2000" dirty="0" smtClean="0">
                <a:solidFill>
                  <a:srgbClr val="002060"/>
                </a:solidFill>
              </a:rPr>
              <a:t>	        AND B.CNO = C.CNO</a:t>
            </a:r>
            <a:r>
              <a:rPr lang="en-CA" sz="2000" dirty="0" smtClean="0">
                <a:solidFill>
                  <a:srgbClr val="003E1C"/>
                </a:solidFill>
              </a:rPr>
              <a:t>)</a:t>
            </a:r>
            <a:r>
              <a:rPr lang="en-CA" sz="2000" dirty="0" smtClean="0"/>
              <a:t>);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Seventh Query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CA" sz="2000" dirty="0" smtClean="0"/>
              <a:t>Input truncated to 21 characters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 </a:t>
            </a:r>
            <a:endParaRPr lang="en-US" sz="2000" dirty="0" smtClean="0"/>
          </a:p>
          <a:p>
            <a:pPr>
              <a:buNone/>
            </a:pPr>
            <a:r>
              <a:rPr lang="en-CA" sz="2000" dirty="0" err="1" smtClean="0"/>
              <a:t>Cus</a:t>
            </a:r>
            <a:r>
              <a:rPr lang="en-CA" sz="2000" dirty="0" smtClean="0"/>
              <a:t> Customer Name                                                               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-----------------------------------------------------------                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C01 John Tucker                                                                 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C05 Willis </a:t>
            </a:r>
            <a:r>
              <a:rPr lang="en-CA" sz="2000" dirty="0" err="1" smtClean="0"/>
              <a:t>Bord</a:t>
            </a:r>
            <a:endParaRPr lang="en-US" sz="2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057400"/>
            <a:ext cx="269748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Eighth Query: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sz="2000" dirty="0" smtClean="0"/>
              <a:t>Find all experts who come from a country that has neither letter “e” nor “t” but has the letter “r” although it cannot be 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letter in the name. We also do not know the country that the expert is from although we do know that the expert’s rating is better than the lowest possible.</a:t>
            </a:r>
          </a:p>
          <a:p>
            <a:endParaRPr lang="en-US" dirty="0"/>
          </a:p>
        </p:txBody>
      </p:sp>
      <p:pic>
        <p:nvPicPr>
          <p:cNvPr id="5" name="Picture 4" descr="fla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4267200"/>
            <a:ext cx="3378200" cy="2026920"/>
          </a:xfrm>
          <a:prstGeom prst="rect">
            <a:avLst/>
          </a:prstGeom>
        </p:spPr>
      </p:pic>
      <p:pic>
        <p:nvPicPr>
          <p:cNvPr id="6" name="Picture 5" descr="confus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4038600"/>
            <a:ext cx="20574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Eighth Query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600" dirty="0" smtClean="0"/>
          </a:p>
          <a:p>
            <a:pPr>
              <a:buNone/>
            </a:pPr>
            <a:endParaRPr lang="en-CA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SELECT </a:t>
            </a:r>
            <a:r>
              <a:rPr lang="en-CA" sz="1600" dirty="0" smtClean="0"/>
              <a:t>	ENO "Expert No.", ENAME "Expert Name", COUNTRY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FROM</a:t>
            </a:r>
            <a:r>
              <a:rPr lang="en-CA" sz="1600" dirty="0" smtClean="0"/>
              <a:t> 	E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WHERE</a:t>
            </a:r>
            <a:r>
              <a:rPr lang="en-CA" sz="1600" dirty="0" smtClean="0"/>
              <a:t> 	RATING &lt; 5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AND</a:t>
            </a:r>
            <a:r>
              <a:rPr lang="en-CA" sz="1600" dirty="0" smtClean="0"/>
              <a:t> 	</a:t>
            </a:r>
          </a:p>
          <a:p>
            <a:pPr>
              <a:buNone/>
            </a:pPr>
            <a:r>
              <a:rPr lang="en-CA" sz="1600" dirty="0" smtClean="0"/>
              <a:t>( 		COUNTRY </a:t>
            </a:r>
            <a:r>
              <a:rPr lang="en-CA" sz="1600" dirty="0" smtClean="0">
                <a:solidFill>
                  <a:srgbClr val="C00000"/>
                </a:solidFill>
              </a:rPr>
              <a:t>LIKE</a:t>
            </a:r>
            <a:r>
              <a:rPr lang="en-CA" sz="1600" dirty="0" smtClean="0"/>
              <a:t> 'R%'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OR </a:t>
            </a:r>
            <a:r>
              <a:rPr lang="en-CA" sz="1600" dirty="0" smtClean="0"/>
              <a:t>	COUNTRY </a:t>
            </a:r>
            <a:r>
              <a:rPr lang="en-CA" sz="1600" dirty="0" smtClean="0">
                <a:solidFill>
                  <a:srgbClr val="C00000"/>
                </a:solidFill>
              </a:rPr>
              <a:t>LIKE </a:t>
            </a:r>
            <a:r>
              <a:rPr lang="en-CA" sz="1600" dirty="0" smtClean="0"/>
              <a:t>'%r%'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AND</a:t>
            </a:r>
            <a:r>
              <a:rPr lang="en-CA" sz="1600" dirty="0" smtClean="0"/>
              <a:t> 	COUNTRY </a:t>
            </a:r>
            <a:r>
              <a:rPr lang="en-CA" sz="1600" dirty="0" smtClean="0">
                <a:solidFill>
                  <a:srgbClr val="C00000"/>
                </a:solidFill>
              </a:rPr>
              <a:t>NOT LIKE</a:t>
            </a:r>
            <a:r>
              <a:rPr lang="en-CA" sz="1600" dirty="0" smtClean="0"/>
              <a:t> '_r%‘)</a:t>
            </a:r>
            <a:endParaRPr lang="en-US" sz="1600" dirty="0" smtClean="0"/>
          </a:p>
          <a:p>
            <a:pPr>
              <a:buNone/>
            </a:pPr>
            <a:endParaRPr lang="en-CA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AND</a:t>
            </a:r>
            <a:r>
              <a:rPr lang="en-CA" sz="1600" dirty="0" smtClean="0"/>
              <a:t> 	</a:t>
            </a:r>
          </a:p>
          <a:p>
            <a:pPr>
              <a:buNone/>
            </a:pPr>
            <a:r>
              <a:rPr lang="en-CA" sz="1600" dirty="0" smtClean="0"/>
              <a:t>( 		COUNTRY </a:t>
            </a:r>
            <a:r>
              <a:rPr lang="en-CA" sz="1600" dirty="0" smtClean="0">
                <a:solidFill>
                  <a:srgbClr val="C00000"/>
                </a:solidFill>
              </a:rPr>
              <a:t>NOT LIKE</a:t>
            </a:r>
            <a:r>
              <a:rPr lang="en-CA" sz="1600" dirty="0" smtClean="0"/>
              <a:t> 'E%'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AND</a:t>
            </a:r>
            <a:r>
              <a:rPr lang="en-CA" sz="1600" dirty="0" smtClean="0"/>
              <a:t> 	COUNTRY </a:t>
            </a:r>
            <a:r>
              <a:rPr lang="en-CA" sz="1600" dirty="0" smtClean="0">
                <a:solidFill>
                  <a:srgbClr val="C00000"/>
                </a:solidFill>
              </a:rPr>
              <a:t>NOT LIKE </a:t>
            </a:r>
            <a:r>
              <a:rPr lang="en-CA" sz="1600" dirty="0" smtClean="0"/>
              <a:t>'%e%‘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AND</a:t>
            </a:r>
            <a:r>
              <a:rPr lang="en-CA" sz="1600" dirty="0" smtClean="0"/>
              <a:t> 	COUNTRY </a:t>
            </a:r>
            <a:r>
              <a:rPr lang="en-CA" sz="1600" dirty="0" smtClean="0">
                <a:solidFill>
                  <a:srgbClr val="C00000"/>
                </a:solidFill>
              </a:rPr>
              <a:t>NOT LIKE</a:t>
            </a:r>
            <a:r>
              <a:rPr lang="en-CA" sz="1600" dirty="0" smtClean="0"/>
              <a:t> 'T%'</a:t>
            </a:r>
            <a:endParaRPr lang="en-US" sz="1600" dirty="0" smtClean="0"/>
          </a:p>
          <a:p>
            <a:pPr>
              <a:buNone/>
            </a:pPr>
            <a:r>
              <a:rPr lang="en-CA" sz="1600" dirty="0" smtClean="0">
                <a:solidFill>
                  <a:srgbClr val="C00000"/>
                </a:solidFill>
              </a:rPr>
              <a:t>AND</a:t>
            </a:r>
            <a:r>
              <a:rPr lang="en-CA" sz="1600" dirty="0" smtClean="0"/>
              <a:t> 	COUNTRY </a:t>
            </a:r>
            <a:r>
              <a:rPr lang="en-CA" sz="1600" dirty="0" smtClean="0">
                <a:solidFill>
                  <a:srgbClr val="C00000"/>
                </a:solidFill>
              </a:rPr>
              <a:t>NOT LIKE</a:t>
            </a:r>
            <a:r>
              <a:rPr lang="en-CA" sz="1600" dirty="0" smtClean="0"/>
              <a:t> '%t%');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Eighth Query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CA" sz="2400" dirty="0" smtClean="0"/>
              <a:t>Exp Expert Name                         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--- --------------------------------------------------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COUNTRY                                 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----------------------------------------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E01 Gumby Green                         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Russia                                  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                                        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E02 </a:t>
            </a:r>
            <a:r>
              <a:rPr lang="en-CA" sz="2400" dirty="0" err="1" smtClean="0"/>
              <a:t>Samuri</a:t>
            </a:r>
            <a:r>
              <a:rPr lang="en-CA" sz="2400" dirty="0" smtClean="0"/>
              <a:t> Jack                         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Paraguay                                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                                       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E03 Frankenstein                         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CA" sz="2400" dirty="0" smtClean="0"/>
              <a:t>Romania</a:t>
            </a:r>
            <a:endParaRPr lang="en-US" sz="2400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81400"/>
            <a:ext cx="2438400" cy="161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286000"/>
            <a:ext cx="2438400" cy="162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876800"/>
            <a:ext cx="23876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Ninth Query: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Find the name and number of all customers who own at least one invention from India  but no inventions from Mexico and Spain. 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657600"/>
            <a:ext cx="297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Ninth Query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SELECT</a:t>
            </a:r>
            <a:r>
              <a:rPr lang="en-CA" sz="2000" dirty="0" smtClean="0"/>
              <a:t> C.CNO "Customer No.", C.CNAME "Customer Name"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FROM</a:t>
            </a:r>
            <a:r>
              <a:rPr lang="en-CA" sz="2000" dirty="0" smtClean="0"/>
              <a:t> C, O, I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WHERE</a:t>
            </a:r>
            <a:r>
              <a:rPr lang="en-CA" sz="2000" dirty="0" smtClean="0"/>
              <a:t> C.CNO = O.CNO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AND</a:t>
            </a:r>
            <a:r>
              <a:rPr lang="en-CA" sz="2000" dirty="0" smtClean="0"/>
              <a:t> I.INO = O.INO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AND</a:t>
            </a:r>
            <a:r>
              <a:rPr lang="en-CA" sz="2000" dirty="0" smtClean="0"/>
              <a:t> </a:t>
            </a:r>
          </a:p>
          <a:p>
            <a:pPr>
              <a:buNone/>
            </a:pPr>
            <a:r>
              <a:rPr lang="en-CA" sz="2000" dirty="0" smtClean="0"/>
              <a:t>	         (I.COUNTRY = 'India'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	AND</a:t>
            </a:r>
            <a:r>
              <a:rPr lang="en-CA" sz="2000" dirty="0" smtClean="0"/>
              <a:t> 	I.COUNTRY &lt;&gt; 'Spain'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>
                <a:solidFill>
                  <a:srgbClr val="C00000"/>
                </a:solidFill>
              </a:rPr>
              <a:t>	AND</a:t>
            </a:r>
            <a:r>
              <a:rPr lang="en-CA" sz="2000" dirty="0" smtClean="0"/>
              <a:t> I.COUNTRY &lt;&gt; 'Mexico');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Ninth Query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CA" sz="2000" dirty="0" err="1" smtClean="0"/>
              <a:t>Cus</a:t>
            </a:r>
            <a:r>
              <a:rPr lang="en-CA" sz="2000" dirty="0" smtClean="0"/>
              <a:t> Customer Name                                                               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--- ------------------------------------------------------------                </a:t>
            </a: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C05 Willis </a:t>
            </a:r>
            <a:r>
              <a:rPr lang="en-CA" sz="2000" dirty="0" err="1" smtClean="0"/>
              <a:t>Bord</a:t>
            </a:r>
            <a:r>
              <a:rPr lang="en-CA" sz="2000" dirty="0" smtClean="0"/>
              <a:t>                                                                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CA" sz="2000" dirty="0" smtClean="0"/>
              <a:t>SQL&gt; exit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276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Query: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Find the name and number of all experts whose normal appraisal fee is sometimes larger than any fee that the expert has ever charged for an appraisal.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                                    </a:t>
            </a:r>
            <a:r>
              <a:rPr lang="en-US" sz="4800" b="1" dirty="0" smtClean="0"/>
              <a:t>+  </a:t>
            </a:r>
            <a:endParaRPr lang="en-US" sz="4800" b="1" dirty="0"/>
          </a:p>
        </p:txBody>
      </p:sp>
      <p:pic>
        <p:nvPicPr>
          <p:cNvPr id="8" name="Picture 7" descr="find_an_exp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267200"/>
            <a:ext cx="2286000" cy="942975"/>
          </a:xfrm>
          <a:prstGeom prst="rect">
            <a:avLst/>
          </a:prstGeom>
        </p:spPr>
      </p:pic>
      <p:pic>
        <p:nvPicPr>
          <p:cNvPr id="9" name="Picture 8" descr="aig_muggin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962400"/>
            <a:ext cx="2000250" cy="20442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pic>
        <p:nvPicPr>
          <p:cNvPr id="5" name="Content Placeholder 4" descr="ques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2115831"/>
            <a:ext cx="5722288" cy="3980169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655064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THE END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30352" y="2971800"/>
            <a:ext cx="7772400" cy="1242576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Query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CREATE VIEW</a:t>
            </a:r>
            <a:r>
              <a:rPr lang="en-US" sz="2400" dirty="0" smtClean="0"/>
              <a:t> EX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SELECT</a:t>
            </a:r>
            <a:r>
              <a:rPr lang="en-US" sz="2400" dirty="0" smtClean="0"/>
              <a:t> 	   E.ENO, E.ENAME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FROM	</a:t>
            </a:r>
            <a:r>
              <a:rPr lang="en-US" sz="2400" dirty="0" smtClean="0"/>
              <a:t>               E, A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WHERE</a:t>
            </a:r>
            <a:r>
              <a:rPr lang="en-US" sz="2400" dirty="0" smtClean="0"/>
              <a:t>	   E.ENO = A.ENO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/>
              <a:t>	               A.FEE &gt; E.CHARGE;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SELECT</a:t>
            </a:r>
            <a:r>
              <a:rPr lang="en-US" sz="2400" dirty="0" smtClean="0"/>
              <a:t>             ENO "Expert </a:t>
            </a:r>
            <a:r>
              <a:rPr lang="en-US" sz="2400" dirty="0" err="1" smtClean="0"/>
              <a:t>No.",ENAME</a:t>
            </a:r>
            <a:r>
              <a:rPr lang="en-US" sz="2400" dirty="0" smtClean="0"/>
              <a:t> "Expert Name"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FROM </a:t>
            </a:r>
            <a:r>
              <a:rPr lang="en-US" sz="2400" dirty="0" smtClean="0"/>
              <a:t>              EX;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Query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CA" dirty="0" smtClean="0"/>
              <a:t>Exp   Expert Name               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--- ----------------------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E01   Gumby Green               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E03   Frankenstein              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E01   Gumby Green               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E04  Bob </a:t>
            </a:r>
            <a:r>
              <a:rPr lang="en-CA" dirty="0" err="1" smtClean="0"/>
              <a:t>Mechs</a:t>
            </a:r>
            <a:r>
              <a:rPr lang="en-CA" dirty="0" smtClean="0"/>
              <a:t>         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ucce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2514600"/>
            <a:ext cx="4093406" cy="27575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Query: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dirty="0" smtClean="0"/>
              <a:t>Find the name and number of all inventions that have a similar invention.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dentic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581400"/>
            <a:ext cx="3733800" cy="25290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Query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SELECT</a:t>
            </a:r>
            <a:r>
              <a:rPr lang="en-US" sz="1800" dirty="0" smtClean="0"/>
              <a:t> 		I.INO "Invention No.", I.NAME "Invention Name"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FROM </a:t>
            </a:r>
            <a:r>
              <a:rPr lang="en-US" sz="1800" dirty="0" smtClean="0"/>
              <a:t>      	I	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WHERE</a:t>
            </a:r>
            <a:r>
              <a:rPr lang="en-US" sz="1800" dirty="0" smtClean="0"/>
              <a:t>    	INO IN</a:t>
            </a:r>
          </a:p>
          <a:p>
            <a:pPr>
              <a:buNone/>
            </a:pPr>
            <a:r>
              <a:rPr lang="en-US" sz="1800" dirty="0" smtClean="0"/>
              <a:t>   		</a:t>
            </a:r>
          </a:p>
          <a:p>
            <a:pPr>
              <a:buNone/>
            </a:pPr>
            <a:r>
              <a:rPr lang="en-US" sz="1800" dirty="0" smtClean="0"/>
              <a:t>              		 (</a:t>
            </a:r>
            <a:r>
              <a:rPr lang="en-US" sz="1800" dirty="0" smtClean="0">
                <a:solidFill>
                  <a:srgbClr val="003E1C"/>
                </a:solidFill>
              </a:rPr>
              <a:t>SELECT	</a:t>
            </a:r>
            <a:r>
              <a:rPr lang="en-US" sz="1800" dirty="0" smtClean="0"/>
              <a:t>INOA</a:t>
            </a:r>
          </a:p>
          <a:p>
            <a:pPr>
              <a:buNone/>
            </a:pPr>
            <a:r>
              <a:rPr lang="en-US" sz="1800" dirty="0" smtClean="0"/>
              <a:t>    	            	   </a:t>
            </a:r>
            <a:r>
              <a:rPr lang="en-US" sz="1800" dirty="0" smtClean="0">
                <a:solidFill>
                  <a:srgbClr val="003E1C"/>
                </a:solidFill>
              </a:rPr>
              <a:t>FROM 	</a:t>
            </a:r>
            <a:r>
              <a:rPr lang="en-US" sz="1800" dirty="0" smtClean="0"/>
              <a:t>	S</a:t>
            </a:r>
          </a:p>
          <a:p>
            <a:pPr>
              <a:buNone/>
            </a:pPr>
            <a:r>
              <a:rPr lang="en-US" sz="1800" dirty="0" smtClean="0"/>
              <a:t>    			   </a:t>
            </a:r>
            <a:r>
              <a:rPr lang="en-US" sz="1800" dirty="0" smtClean="0">
                <a:solidFill>
                  <a:srgbClr val="003E1C"/>
                </a:solidFill>
              </a:rPr>
              <a:t>WHERE 	</a:t>
            </a:r>
            <a:r>
              <a:rPr lang="en-US" sz="1800" dirty="0" smtClean="0"/>
              <a:t>S.INOA = I.INO)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OR </a:t>
            </a:r>
            <a:r>
              <a:rPr lang="en-US" sz="1800" dirty="0" smtClean="0"/>
              <a:t>		INO IN</a:t>
            </a:r>
          </a:p>
          <a:p>
            <a:pPr>
              <a:buNone/>
            </a:pPr>
            <a:r>
              <a:rPr lang="en-US" sz="1800" dirty="0" smtClean="0"/>
              <a:t>                	(</a:t>
            </a:r>
            <a:r>
              <a:rPr lang="en-US" sz="1800" dirty="0" smtClean="0">
                <a:solidFill>
                  <a:srgbClr val="003E1C"/>
                </a:solidFill>
              </a:rPr>
              <a:t>SELECT </a:t>
            </a:r>
            <a:r>
              <a:rPr lang="en-US" sz="1800" dirty="0" smtClean="0"/>
              <a:t>	INOB</a:t>
            </a:r>
          </a:p>
          <a:p>
            <a:pPr>
              <a:buNone/>
            </a:pPr>
            <a:r>
              <a:rPr lang="en-US" sz="1800" dirty="0" smtClean="0"/>
              <a:t>    		  	  </a:t>
            </a:r>
            <a:r>
              <a:rPr lang="en-US" sz="1800" dirty="0" smtClean="0">
                <a:solidFill>
                  <a:srgbClr val="003E1C"/>
                </a:solidFill>
              </a:rPr>
              <a:t>FROM </a:t>
            </a:r>
            <a:r>
              <a:rPr lang="en-US" sz="1800" dirty="0" smtClean="0"/>
              <a:t>		S</a:t>
            </a:r>
          </a:p>
          <a:p>
            <a:pPr>
              <a:buNone/>
            </a:pPr>
            <a:r>
              <a:rPr lang="en-US" sz="1800" dirty="0" smtClean="0"/>
              <a:t>    		  	  </a:t>
            </a:r>
            <a:r>
              <a:rPr lang="en-US" sz="1800" dirty="0" smtClean="0">
                <a:solidFill>
                  <a:srgbClr val="003E1C"/>
                </a:solidFill>
              </a:rPr>
              <a:t>WHERE </a:t>
            </a:r>
            <a:r>
              <a:rPr lang="en-US" sz="1800" dirty="0" smtClean="0"/>
              <a:t>	S.INOB = I.INO)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ORDER BY</a:t>
            </a:r>
            <a:r>
              <a:rPr lang="en-US" sz="1800" dirty="0" smtClean="0"/>
              <a:t> 	INO </a:t>
            </a:r>
            <a:r>
              <a:rPr lang="en-US" sz="1800" dirty="0" smtClean="0">
                <a:solidFill>
                  <a:srgbClr val="C00000"/>
                </a:solidFill>
              </a:rPr>
              <a:t>ASC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Query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Inv  Invention Name            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--- -----------------------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I01   Cell Phone                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CA" dirty="0" smtClean="0"/>
              <a:t>I02   LAN Phone                                                                  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lanf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3657600"/>
            <a:ext cx="2959847" cy="2667000"/>
          </a:xfrm>
          <a:prstGeom prst="rect">
            <a:avLst/>
          </a:prstGeom>
        </p:spPr>
      </p:pic>
      <p:pic>
        <p:nvPicPr>
          <p:cNvPr id="5" name="Picture 4" descr="old-mobile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00400"/>
            <a:ext cx="2438400" cy="3073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Query: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dirty="0" smtClean="0"/>
              <a:t>For each invention that has been bought, find how many different customers (not inventors) have bought the invention.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657600"/>
            <a:ext cx="2838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480</TotalTime>
  <Words>510</Words>
  <Application>Microsoft Office PowerPoint</Application>
  <PresentationFormat>On-screen Show (4:3)</PresentationFormat>
  <Paragraphs>263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DATABASE PROJECT</vt:lpstr>
      <vt:lpstr>Problems Handling</vt:lpstr>
      <vt:lpstr>First Query: </vt:lpstr>
      <vt:lpstr>First Query - SQL</vt:lpstr>
      <vt:lpstr>First Query - Result</vt:lpstr>
      <vt:lpstr>Second Query:</vt:lpstr>
      <vt:lpstr>Second Query - SQL</vt:lpstr>
      <vt:lpstr>Second Query - Results</vt:lpstr>
      <vt:lpstr>Third Query:</vt:lpstr>
      <vt:lpstr>Third Query - SQL</vt:lpstr>
      <vt:lpstr>Third Query - Result</vt:lpstr>
      <vt:lpstr>Fourth Query:</vt:lpstr>
      <vt:lpstr>Fourth Query - SQL</vt:lpstr>
      <vt:lpstr>Fourth Query - Result</vt:lpstr>
      <vt:lpstr>Fifth Query:</vt:lpstr>
      <vt:lpstr>Fifth Query - SQL</vt:lpstr>
      <vt:lpstr>Fifth Query - Result</vt:lpstr>
      <vt:lpstr>Sixth Query:</vt:lpstr>
      <vt:lpstr>Sixth Query - SQL</vt:lpstr>
      <vt:lpstr>Sixth Query - Result</vt:lpstr>
      <vt:lpstr>Seventh Query:</vt:lpstr>
      <vt:lpstr>Seventh Query - SQL</vt:lpstr>
      <vt:lpstr>Seventh Query - Result</vt:lpstr>
      <vt:lpstr>Eighth Query:</vt:lpstr>
      <vt:lpstr>Eighth Query - SQL</vt:lpstr>
      <vt:lpstr>Eighth Query - Result</vt:lpstr>
      <vt:lpstr>Ninth Query:</vt:lpstr>
      <vt:lpstr>Ninth Query - SQL</vt:lpstr>
      <vt:lpstr>Ninth Query - Result</vt:lpstr>
      <vt:lpstr>QUESTIONS:</vt:lpstr>
      <vt:lpstr> 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Nehal</dc:creator>
  <cp:lastModifiedBy>graphics lab</cp:lastModifiedBy>
  <cp:revision>69</cp:revision>
  <dcterms:created xsi:type="dcterms:W3CDTF">2011-05-02T15:52:25Z</dcterms:created>
  <dcterms:modified xsi:type="dcterms:W3CDTF">2011-05-05T13:55:48Z</dcterms:modified>
</cp:coreProperties>
</file>