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85" r:id="rId16"/>
    <p:sldId id="272" r:id="rId17"/>
    <p:sldId id="273" r:id="rId18"/>
    <p:sldId id="274" r:id="rId19"/>
    <p:sldId id="277" r:id="rId20"/>
    <p:sldId id="286" r:id="rId21"/>
    <p:sldId id="278" r:id="rId22"/>
    <p:sldId id="287" r:id="rId23"/>
    <p:sldId id="279" r:id="rId24"/>
    <p:sldId id="280" r:id="rId25"/>
    <p:sldId id="281" r:id="rId26"/>
    <p:sldId id="282" r:id="rId27"/>
    <p:sldId id="283" r:id="rId28"/>
    <p:sldId id="284" r:id="rId29"/>
  </p:sldIdLst>
  <p:sldSz cx="9144000" cy="5143500" type="screen16x9"/>
  <p:notesSz cx="6858000" cy="9144000"/>
  <p:embeddedFontLst>
    <p:embeddedFont>
      <p:font typeface="Open Sans" panose="020B0606030504020204" pitchFamily="34" charset="0"/>
      <p:regular r:id="rId31"/>
    </p:embeddedFont>
    <p:embeddedFont>
      <p:font typeface="Old Standard TT" panose="020B0604020202020204" charset="0"/>
      <p:regular r:id="rId32"/>
      <p:bold r:id="rId33"/>
      <p:italic r:id="rId34"/>
    </p:embeddedFont>
    <p:embeddedFont>
      <p:font typeface="Open Sans SemiBold" panose="020B0706030804020204" pitchFamily="34" charset="0"/>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00" autoAdjust="0"/>
  </p:normalViewPr>
  <p:slideViewPr>
    <p:cSldViewPr snapToGrid="0">
      <p:cViewPr varScale="1">
        <p:scale>
          <a:sx n="112" d="100"/>
          <a:sy n="112" d="100"/>
        </p:scale>
        <p:origin x="61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905198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541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184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1221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555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754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811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2612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90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566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557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7a95d25d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7a95d25d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421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2678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7a95d25d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7a95d25d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558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7a95d25d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7a95d25d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715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7a95d25d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7a95d25d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1862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7a95d25d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7a95d25d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6643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7a95d25d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7a95d25d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661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7a95d25d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7a95d25d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1074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793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7a95d25d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7a95d25d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19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292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285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64267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23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19950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3791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922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074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Computer Engineering Department</a:t>
            </a:r>
            <a:endParaRPr sz="3000" b="1">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G.B.Road,Kasarvadavali, Thane(W), Mumbai-400615</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Academic Year 2020-2021</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b="1" dirty="0"/>
              <a:t>Handwriting recognition software</a:t>
            </a:r>
            <a:r>
              <a:rPr lang="en-US" dirty="0"/>
              <a:t> allows user to translate all those signature and notes into electronic words in a text document format. </a:t>
            </a:r>
            <a:endParaRPr lang="en-US" dirty="0" smtClean="0"/>
          </a:p>
          <a:p>
            <a:pPr lvl="0"/>
            <a:r>
              <a:rPr lang="en-US" dirty="0" smtClean="0"/>
              <a:t>The</a:t>
            </a:r>
            <a:r>
              <a:rPr lang="en-US" dirty="0"/>
              <a:t> </a:t>
            </a:r>
            <a:r>
              <a:rPr lang="en-US" b="1" dirty="0"/>
              <a:t>advantage</a:t>
            </a:r>
            <a:r>
              <a:rPr lang="en-US" dirty="0"/>
              <a:t> of this electronic storage is that this data only requires far less physical space than the storage of the physical copies.</a:t>
            </a:r>
            <a:r>
              <a:rPr lang="en" dirty="0" smtClean="0"/>
              <a:t>                                   </a:t>
            </a:r>
            <a:endParaRPr dirty="0"/>
          </a:p>
          <a:p>
            <a:pPr lvl="0"/>
            <a:r>
              <a:rPr lang="en-US" dirty="0"/>
              <a:t>recognition </a:t>
            </a:r>
            <a:r>
              <a:rPr lang="en-US" dirty="0" smtClean="0"/>
              <a:t>can </a:t>
            </a:r>
            <a:r>
              <a:rPr lang="en-US" dirty="0"/>
              <a:t>be done at any time after the document has been written, even years later.</a:t>
            </a:r>
            <a:r>
              <a:rPr lang="en" dirty="0" smtClean="0"/>
              <a:t>                            </a:t>
            </a:r>
            <a:endParaRPr dirty="0"/>
          </a:p>
          <a:p>
            <a:pPr marL="457200" lvl="0" indent="-342900" algn="l" rtl="0">
              <a:spcBef>
                <a:spcPts val="0"/>
              </a:spcBef>
              <a:spcAft>
                <a:spcPts val="0"/>
              </a:spcAft>
              <a:buSzPts val="1800"/>
              <a:buChar char="●"/>
            </a:pPr>
            <a:r>
              <a:rPr lang="en" dirty="0" smtClean="0"/>
              <a:t>Ancient literature can be converted and stored digitally.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smtClean="0"/>
              <a:t>A </a:t>
            </a:r>
            <a:r>
              <a:rPr lang="en-US" dirty="0"/>
              <a:t>typical handwriting recognition system consists of pre-processing, segmentation, classification   and   post   processing   stages. </a:t>
            </a:r>
            <a:r>
              <a:rPr lang="en" dirty="0" smtClean="0"/>
              <a:t>                                                         </a:t>
            </a:r>
            <a:endParaRPr dirty="0"/>
          </a:p>
          <a:p>
            <a:pPr marL="457200" lvl="0" indent="-342900" algn="l" rtl="0">
              <a:spcBef>
                <a:spcPts val="0"/>
              </a:spcBef>
              <a:spcAft>
                <a:spcPts val="0"/>
              </a:spcAft>
              <a:buSzPts val="1800"/>
              <a:buChar char="●"/>
            </a:pPr>
            <a:endParaRPr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519862" y="2215095"/>
            <a:ext cx="1540510" cy="215709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2.2 Design(Flow Of Modules)</a:t>
            </a:r>
            <a:endParaRPr b="1" dirty="0">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08" y="1171600"/>
            <a:ext cx="8885690" cy="36879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lvl="0"/>
            <a:r>
              <a:rPr lang="en" b="1" dirty="0">
                <a:latin typeface="Times New Roman"/>
                <a:ea typeface="Times New Roman"/>
                <a:cs typeface="Times New Roman"/>
                <a:sym typeface="Times New Roman"/>
              </a:rPr>
              <a:t>2.5 </a:t>
            </a:r>
            <a:r>
              <a:rPr lang="en" dirty="0">
                <a:solidFill>
                  <a:srgbClr val="000000"/>
                </a:solidFill>
                <a:latin typeface="Open Sans SemiBold"/>
                <a:ea typeface="Open Sans SemiBold"/>
                <a:cs typeface="Open Sans SemiBold"/>
                <a:sym typeface="Open Sans SemiBold"/>
              </a:rPr>
              <a:t>Pre-Processing</a:t>
            </a:r>
            <a:endParaRPr b="1" dirty="0">
              <a:latin typeface="Times New Roman"/>
              <a:ea typeface="Times New Roman"/>
              <a:cs typeface="Times New Roman"/>
              <a:sym typeface="Times New Roman"/>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843" y="1058225"/>
            <a:ext cx="8230313" cy="352918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lvl="0"/>
            <a:r>
              <a:rPr lang="en" b="1" dirty="0">
                <a:latin typeface="Times New Roman"/>
                <a:ea typeface="Times New Roman"/>
                <a:cs typeface="Times New Roman"/>
                <a:sym typeface="Times New Roman"/>
              </a:rPr>
              <a:t>2.5 </a:t>
            </a:r>
            <a:r>
              <a:rPr lang="en" dirty="0">
                <a:latin typeface="Open Sans SemiBold"/>
                <a:ea typeface="Open Sans SemiBold"/>
                <a:cs typeface="Open Sans SemiBold"/>
                <a:sym typeface="Open Sans SemiBold"/>
              </a:rPr>
              <a:t>Segmentation</a:t>
            </a:r>
            <a:endParaRPr b="1"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53" y="1339721"/>
            <a:ext cx="8755039" cy="2627832"/>
          </a:xfrm>
          <a:prstGeom prst="rect">
            <a:avLst/>
          </a:prstGeom>
        </p:spPr>
      </p:pic>
    </p:spTree>
    <p:extLst>
      <p:ext uri="{BB962C8B-B14F-4D97-AF65-F5344CB8AC3E}">
        <p14:creationId xmlns:p14="http://schemas.microsoft.com/office/powerpoint/2010/main" val="749768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lvl="0"/>
            <a:r>
              <a:rPr lang="en" dirty="0" smtClean="0">
                <a:latin typeface="Open Sans SemiBold"/>
                <a:ea typeface="Open Sans SemiBold"/>
                <a:cs typeface="Open Sans SemiBold"/>
                <a:sym typeface="Open Sans SemiBold"/>
              </a:rPr>
              <a:t>Feature </a:t>
            </a:r>
            <a:r>
              <a:rPr lang="en" dirty="0">
                <a:latin typeface="Open Sans SemiBold"/>
                <a:ea typeface="Open Sans SemiBold"/>
                <a:cs typeface="Open Sans SemiBold"/>
                <a:sym typeface="Open Sans SemiBold"/>
              </a:rPr>
              <a:t>Extraction</a:t>
            </a:r>
            <a:endParaRPr b="1"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16" y="1201004"/>
            <a:ext cx="8952930" cy="35964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lvl="0"/>
            <a:r>
              <a:rPr lang="en" dirty="0">
                <a:latin typeface="Open Sans SemiBold"/>
                <a:ea typeface="Open Sans SemiBold"/>
                <a:cs typeface="Open Sans SemiBold"/>
                <a:sym typeface="Open Sans SemiBold"/>
              </a:rPr>
              <a:t>Recognition</a:t>
            </a:r>
            <a:endParaRPr b="1" dirty="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73" y="1058224"/>
            <a:ext cx="7908468" cy="366255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3.Implementation</a:t>
            </a:r>
            <a:endParaRPr b="1"/>
          </a:p>
        </p:txBody>
      </p:sp>
      <p:sp>
        <p:nvSpPr>
          <p:cNvPr id="167" name="Google Shape;167;p31"/>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3.1.2 algorithms</a:t>
            </a:r>
            <a:endParaRPr b="1">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A </a:t>
            </a:r>
            <a:r>
              <a:rPr lang="en-US" b="1" dirty="0"/>
              <a:t>Convolutional Neural Network (</a:t>
            </a:r>
            <a:r>
              <a:rPr lang="en-US" b="1" dirty="0" err="1"/>
              <a:t>ConvNet</a:t>
            </a:r>
            <a:r>
              <a:rPr lang="en-US" b="1" dirty="0"/>
              <a:t>/CNN)</a:t>
            </a:r>
            <a:r>
              <a:rPr lang="en-US" dirty="0"/>
              <a:t> is a Deep Learning algorithm which can take in an input image, assign importance (learnable weights and biases) to various aspects/objects in the image and be able to differentiate one from the other. The pre-processing required in a </a:t>
            </a:r>
            <a:r>
              <a:rPr lang="en-US" dirty="0" err="1"/>
              <a:t>ConvNet</a:t>
            </a:r>
            <a:r>
              <a:rPr lang="en-US" dirty="0"/>
              <a:t> is much lower as compared to other classification algorithms. While in primitive methods filters are hand-engineered, with enough training, </a:t>
            </a:r>
            <a:r>
              <a:rPr lang="en-US" dirty="0" err="1"/>
              <a:t>ConvNets</a:t>
            </a:r>
            <a:r>
              <a:rPr lang="en-US" dirty="0"/>
              <a:t> have the ability to learn these filters/characteristics</a:t>
            </a:r>
            <a:r>
              <a:rPr lang="en-US" dirty="0" smtClean="0"/>
              <a:t>.</a:t>
            </a:r>
          </a:p>
          <a:p>
            <a:pPr marL="0" lvl="0" indent="0">
              <a:spcAft>
                <a:spcPts val="1600"/>
              </a:spcAft>
              <a:buNone/>
            </a:pPr>
            <a:r>
              <a:rPr lang="en-US" dirty="0"/>
              <a:t>We use a NN for our task. It consists of convolutional NN (CNN) layers, recurrent NN (RNN) layers and a final Connectionist Temporal Classification (CTC) layer.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r>
              <a:rPr lang="en-US" sz="2400" b="1" dirty="0"/>
              <a:t> </a:t>
            </a:r>
            <a:r>
              <a:rPr lang="en-US" sz="2400" b="1" dirty="0" smtClean="0"/>
              <a:t>     HANDWRITING </a:t>
            </a:r>
            <a:r>
              <a:rPr lang="en-US" sz="2400" b="1" dirty="0"/>
              <a:t>CHARACTER RECOGNITION</a:t>
            </a:r>
            <a:r>
              <a:rPr lang="en-US" sz="2400" dirty="0"/>
              <a:t/>
            </a:r>
            <a:br>
              <a:rPr lang="en-US" sz="2400" dirty="0"/>
            </a:br>
            <a:r>
              <a:rPr lang="en-US" sz="2400" dirty="0" smtClean="0"/>
              <a:t>		</a:t>
            </a:r>
            <a:r>
              <a:rPr lang="en" sz="1800" dirty="0" smtClean="0">
                <a:latin typeface="Times New Roman"/>
                <a:ea typeface="Times New Roman"/>
                <a:cs typeface="Times New Roman"/>
                <a:sym typeface="Times New Roman"/>
              </a:rPr>
              <a:t>Submitted </a:t>
            </a:r>
            <a:r>
              <a:rPr lang="en" sz="1800" dirty="0">
                <a:latin typeface="Times New Roman"/>
                <a:ea typeface="Times New Roman"/>
                <a:cs typeface="Times New Roman"/>
                <a:sym typeface="Times New Roman"/>
              </a:rPr>
              <a:t>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Computer Engineering</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By</a:t>
            </a:r>
            <a:br>
              <a:rPr lang="en" sz="1800" dirty="0" smtClean="0">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a:p>
            <a:pPr lvl="0" algn="ctr">
              <a:buClr>
                <a:schemeClr val="dk1"/>
              </a:buClr>
              <a:buSzPts val="1100"/>
            </a:pPr>
            <a:r>
              <a:rPr lang="en-US" sz="1800" dirty="0" err="1"/>
              <a:t>Shweta</a:t>
            </a:r>
            <a:r>
              <a:rPr lang="en-US" sz="1800" dirty="0"/>
              <a:t> Chauhan </a:t>
            </a:r>
            <a:r>
              <a:rPr lang="en" sz="1800" dirty="0" smtClean="0">
                <a:latin typeface="Times New Roman"/>
                <a:ea typeface="Times New Roman"/>
                <a:cs typeface="Times New Roman"/>
                <a:sym typeface="Times New Roman"/>
              </a:rPr>
              <a:t>(</a:t>
            </a:r>
            <a:r>
              <a:rPr lang="en-US" sz="1800" dirty="0"/>
              <a:t>17102009</a:t>
            </a:r>
            <a:r>
              <a:rPr lang="en" sz="1800" dirty="0" smtClean="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lvl="0" algn="ctr">
              <a:buClr>
                <a:schemeClr val="dk1"/>
              </a:buClr>
              <a:buSzPts val="1100"/>
            </a:pPr>
            <a:r>
              <a:rPr lang="en-US" sz="1800" dirty="0" err="1"/>
              <a:t>Nehal</a:t>
            </a:r>
            <a:r>
              <a:rPr lang="en-US" sz="1800" dirty="0"/>
              <a:t> </a:t>
            </a:r>
            <a:r>
              <a:rPr lang="en-US" sz="1800" dirty="0" err="1"/>
              <a:t>Barot</a:t>
            </a:r>
            <a:r>
              <a:rPr lang="en-US" sz="1800" dirty="0"/>
              <a:t> </a:t>
            </a:r>
            <a:r>
              <a:rPr lang="en" sz="1800" dirty="0" smtClean="0">
                <a:latin typeface="Times New Roman"/>
                <a:ea typeface="Times New Roman"/>
                <a:cs typeface="Times New Roman"/>
                <a:sym typeface="Times New Roman"/>
              </a:rPr>
              <a:t>(17102060)</a:t>
            </a:r>
            <a:endParaRPr sz="1800" dirty="0">
              <a:latin typeface="Times New Roman"/>
              <a:ea typeface="Times New Roman"/>
              <a:cs typeface="Times New Roman"/>
              <a:sym typeface="Times New Roman"/>
            </a:endParaRPr>
          </a:p>
          <a:p>
            <a:pPr lvl="0" algn="ctr">
              <a:buClr>
                <a:schemeClr val="dk1"/>
              </a:buClr>
              <a:buSzPts val="1100"/>
            </a:pPr>
            <a:r>
              <a:rPr lang="en-US" sz="1800" dirty="0"/>
              <a:t>Anjali Solanki </a:t>
            </a:r>
            <a:r>
              <a:rPr lang="en" sz="1800" dirty="0" smtClean="0">
                <a:latin typeface="Times New Roman"/>
                <a:ea typeface="Times New Roman"/>
                <a:cs typeface="Times New Roman"/>
                <a:sym typeface="Times New Roman"/>
              </a:rPr>
              <a:t>(</a:t>
            </a:r>
            <a:r>
              <a:rPr lang="en-US" sz="1800" dirty="0"/>
              <a:t>18202003</a:t>
            </a:r>
            <a:r>
              <a:rPr lang="en" sz="1800" dirty="0" smtClean="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lvl="0" algn="ctr"/>
            <a:r>
              <a:rPr lang="en-US" sz="1800" dirty="0" err="1"/>
              <a:t>Yash</a:t>
            </a:r>
            <a:r>
              <a:rPr lang="en-US" sz="1800" dirty="0"/>
              <a:t> </a:t>
            </a:r>
            <a:r>
              <a:rPr lang="en-US" sz="1800" dirty="0" err="1"/>
              <a:t>Awasthi</a:t>
            </a:r>
            <a:r>
              <a:rPr lang="en-US" sz="1800" dirty="0"/>
              <a:t> </a:t>
            </a:r>
            <a:r>
              <a:rPr lang="en" sz="1800" dirty="0" smtClean="0">
                <a:latin typeface="Times New Roman"/>
                <a:ea typeface="Times New Roman"/>
                <a:cs typeface="Times New Roman"/>
                <a:sym typeface="Times New Roman"/>
              </a:rPr>
              <a:t>(</a:t>
            </a:r>
            <a:r>
              <a:rPr lang="en-US" sz="1800" dirty="0"/>
              <a:t>15202013</a:t>
            </a:r>
            <a:r>
              <a:rPr lang="en" sz="1800" dirty="0" smtClean="0">
                <a:latin typeface="Times New Roman"/>
                <a:ea typeface="Times New Roman"/>
                <a:cs typeface="Times New Roman"/>
                <a:sym typeface="Times New Roman"/>
              </a:rPr>
              <a:t>)</a:t>
            </a:r>
            <a:br>
              <a:rPr lang="en" sz="1800" dirty="0" smtClean="0">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1800" dirty="0" smtClean="0">
                <a:latin typeface="Times New Roman"/>
                <a:ea typeface="Times New Roman"/>
                <a:cs typeface="Times New Roman"/>
                <a:sym typeface="Times New Roman"/>
              </a:rPr>
              <a:t>Prof. </a:t>
            </a:r>
            <a:r>
              <a:rPr lang="en-US" sz="1800" dirty="0" err="1" smtClean="0">
                <a:latin typeface="Times New Roman"/>
                <a:ea typeface="Times New Roman"/>
                <a:cs typeface="Times New Roman"/>
                <a:sym typeface="Times New Roman"/>
              </a:rPr>
              <a:t>Amol</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Kalugade</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a:ea typeface="Times New Roman"/>
                <a:cs typeface="Times New Roman"/>
                <a:sym typeface="Times New Roman"/>
              </a:rPr>
              <a:t>CNN-RNN-CTC</a:t>
            </a:r>
            <a:endParaRPr b="1"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95" y="1058226"/>
            <a:ext cx="7331075" cy="3814026"/>
          </a:xfrm>
          <a:prstGeom prst="rect">
            <a:avLst/>
          </a:prstGeom>
        </p:spPr>
      </p:pic>
    </p:spTree>
    <p:extLst>
      <p:ext uri="{BB962C8B-B14F-4D97-AF65-F5344CB8AC3E}">
        <p14:creationId xmlns:p14="http://schemas.microsoft.com/office/powerpoint/2010/main" val="1586908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3.1.3 pseudo code</a:t>
            </a:r>
            <a:endParaRPr b="1">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48" y="1722046"/>
            <a:ext cx="8817104" cy="169940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3.1.3 pseudo code</a:t>
            </a:r>
            <a:endParaRPr b="1">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058225"/>
            <a:ext cx="6363251" cy="3936895"/>
          </a:xfrm>
          <a:prstGeom prst="rect">
            <a:avLst/>
          </a:prstGeom>
        </p:spPr>
      </p:pic>
    </p:spTree>
    <p:extLst>
      <p:ext uri="{BB962C8B-B14F-4D97-AF65-F5344CB8AC3E}">
        <p14:creationId xmlns:p14="http://schemas.microsoft.com/office/powerpoint/2010/main" val="4072561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3.1.4 platforms for execution</a:t>
            </a:r>
            <a:endParaRPr b="1">
              <a:latin typeface="Times New Roman"/>
              <a:ea typeface="Times New Roman"/>
              <a:cs typeface="Times New Roman"/>
              <a:sym typeface="Times New Roman"/>
            </a:endParaRPr>
          </a:p>
        </p:txBody>
      </p:sp>
      <p:sp>
        <p:nvSpPr>
          <p:cNvPr id="197" name="Google Shape;197;p3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lgn="just">
              <a:spcAft>
                <a:spcPts val="1600"/>
              </a:spcAft>
            </a:pPr>
            <a:r>
              <a:rPr lang="en-US" dirty="0" smtClean="0"/>
              <a:t>Windows OS</a:t>
            </a:r>
          </a:p>
          <a:p>
            <a:pPr marL="285750" indent="-285750" algn="just">
              <a:spcAft>
                <a:spcPts val="1600"/>
              </a:spcAft>
            </a:pPr>
            <a:r>
              <a:rPr lang="en-US" dirty="0" smtClean="0"/>
              <a:t>Google </a:t>
            </a:r>
            <a:r>
              <a:rPr lang="en-US" dirty="0" err="1" smtClean="0"/>
              <a:t>Colab</a:t>
            </a:r>
            <a:endParaRPr lang="en-US" dirty="0" smtClean="0"/>
          </a:p>
          <a:p>
            <a:pPr marL="285750" indent="-285750" algn="just">
              <a:spcAft>
                <a:spcPts val="1600"/>
              </a:spcAft>
            </a:pPr>
            <a:r>
              <a:rPr lang="en-US" dirty="0" err="1" smtClean="0"/>
              <a:t>Jupyter</a:t>
            </a:r>
            <a:r>
              <a:rPr lang="en-US" dirty="0" smtClean="0"/>
              <a:t> notebook</a:t>
            </a:r>
          </a:p>
          <a:p>
            <a:pPr marL="0" lvl="0" indent="0" algn="l" rtl="0">
              <a:spcBef>
                <a:spcPts val="0"/>
              </a:spcBef>
              <a:spcAft>
                <a:spcPts val="160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4. Results</a:t>
            </a:r>
            <a:endParaRPr b="1">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058225"/>
            <a:ext cx="6454699" cy="262667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700" y="3835021"/>
            <a:ext cx="6454699" cy="114538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5.Conclusion</a:t>
            </a:r>
            <a:endParaRPr b="1" dirty="0">
              <a:latin typeface="Times New Roman"/>
              <a:ea typeface="Times New Roman"/>
              <a:cs typeface="Times New Roman"/>
              <a:sym typeface="Times New Roman"/>
            </a:endParaRPr>
          </a:p>
        </p:txBody>
      </p:sp>
      <p:sp>
        <p:nvSpPr>
          <p:cNvPr id="209" name="Google Shape;209;p3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indent="0">
              <a:buNone/>
            </a:pPr>
            <a:r>
              <a:rPr lang="en-US" sz="1600" dirty="0"/>
              <a:t>Our project has produced good results for image containing handwritten text in different styles, different size and alignment with varying </a:t>
            </a:r>
            <a:r>
              <a:rPr lang="en-US" sz="1600" dirty="0" smtClean="0"/>
              <a:t>background. The </a:t>
            </a:r>
            <a:r>
              <a:rPr lang="en-US" sz="1600" dirty="0"/>
              <a:t>method of training neural network with extracted features from sample images of each character has detection accuracy to greater extent</a:t>
            </a:r>
            <a:r>
              <a:rPr lang="en-US" sz="1600" dirty="0" smtClean="0"/>
              <a:t>. Users </a:t>
            </a:r>
            <a:r>
              <a:rPr lang="en-US" sz="1600" dirty="0"/>
              <a:t>can have a varying handwritten text that can be of different sizes, styles, fonts etc. sometimes it may be possible that their alignment can be different with a varying background. Our project focuses on producing the best results from all by providing a better image to users. Also we have tried to increase the efficiency of the English character recognition and conversion to its digital form using our trained neural network model. There is a great extent in the detection accuracy for methods of training the neural network having features that are extracted from the images of a particular character.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6. References</a:t>
            </a:r>
            <a:endParaRPr b="1">
              <a:latin typeface="Times New Roman"/>
              <a:ea typeface="Times New Roman"/>
              <a:cs typeface="Times New Roman"/>
              <a:sym typeface="Times New Roman"/>
            </a:endParaRPr>
          </a:p>
        </p:txBody>
      </p:sp>
      <p:sp>
        <p:nvSpPr>
          <p:cNvPr id="215" name="Google Shape;215;p3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 dirty="0"/>
              <a:t> </a:t>
            </a:r>
            <a:r>
              <a:rPr lang="en-US" dirty="0"/>
              <a:t>[1] L. Spitz 'Shape-based word recognition' in International Journal on Document Analysis and recognition October 1998, pages 178-190Optical Character Recognition by Line </a:t>
            </a:r>
            <a:r>
              <a:rPr lang="en-US" dirty="0" err="1"/>
              <a:t>Eikvil,Issue</a:t>
            </a:r>
            <a:r>
              <a:rPr lang="en-US" dirty="0"/>
              <a:t> December 1993 </a:t>
            </a:r>
          </a:p>
          <a:p>
            <a:r>
              <a:rPr lang="en-US" dirty="0"/>
              <a:t>[2] Steps Involved in Text Recognition and Recent Research in OCR ;A Study </a:t>
            </a:r>
            <a:r>
              <a:rPr lang="en-US" dirty="0" err="1"/>
              <a:t>K.Karthick</a:t>
            </a:r>
            <a:r>
              <a:rPr lang="en-US" dirty="0"/>
              <a:t>,       </a:t>
            </a:r>
            <a:r>
              <a:rPr lang="en-US" dirty="0" err="1"/>
              <a:t>K.B.Ravindrakumar</a:t>
            </a:r>
            <a:r>
              <a:rPr lang="en-US" dirty="0"/>
              <a:t>, </a:t>
            </a:r>
            <a:r>
              <a:rPr lang="en-US" dirty="0" err="1"/>
              <a:t>R.Francis</a:t>
            </a:r>
            <a:r>
              <a:rPr lang="en-US" dirty="0"/>
              <a:t>, </a:t>
            </a:r>
            <a:r>
              <a:rPr lang="en-US" dirty="0" err="1"/>
              <a:t>S.Ilankannan</a:t>
            </a:r>
            <a:r>
              <a:rPr lang="en-US" dirty="0"/>
              <a:t> - International Journal of Recent Technology and Engineering (IJRTE) ISSN: 2277-3878, Volume-8, Issue-1, May 2019</a:t>
            </a:r>
          </a:p>
          <a:p>
            <a:r>
              <a:rPr lang="en-US" dirty="0"/>
              <a:t> [3] </a:t>
            </a:r>
            <a:r>
              <a:rPr lang="en-US" dirty="0" err="1"/>
              <a:t>Srikanta</a:t>
            </a:r>
            <a:r>
              <a:rPr lang="en-US" dirty="0"/>
              <a:t> Pal </a:t>
            </a:r>
            <a:r>
              <a:rPr lang="en-US" dirty="0" err="1"/>
              <a:t>Nallapareddy</a:t>
            </a:r>
            <a:r>
              <a:rPr lang="en-US" dirty="0"/>
              <a:t> </a:t>
            </a:r>
            <a:r>
              <a:rPr lang="en-US" dirty="0" err="1"/>
              <a:t>Priyanka</a:t>
            </a:r>
            <a:r>
              <a:rPr lang="en-US" dirty="0"/>
              <a:t> and </a:t>
            </a:r>
            <a:r>
              <a:rPr lang="en-US" dirty="0" err="1"/>
              <a:t>Ranju</a:t>
            </a:r>
            <a:r>
              <a:rPr lang="en-US" dirty="0"/>
              <a:t> </a:t>
            </a:r>
            <a:r>
              <a:rPr lang="en-US" dirty="0" err="1"/>
              <a:t>Manda</a:t>
            </a:r>
            <a:r>
              <a:rPr lang="en-US" dirty="0"/>
              <a:t>. </a:t>
            </a:r>
            <a:r>
              <a:rPr lang="en-US" dirty="0" err="1"/>
              <a:t>Article:line</a:t>
            </a:r>
            <a:r>
              <a:rPr lang="en-US" dirty="0"/>
              <a:t> and word segmentation approach for printed documents. </a:t>
            </a:r>
            <a:r>
              <a:rPr lang="en-US" dirty="0" err="1"/>
              <a:t>IJCA,Special</a:t>
            </a:r>
            <a:r>
              <a:rPr lang="en-US" dirty="0"/>
              <a:t> Issue on RTIPPR, pages 30–36, </a:t>
            </a:r>
            <a:r>
              <a:rPr lang="en-US" dirty="0" smtClean="0"/>
              <a:t>2010.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7.Bibliography</a:t>
            </a:r>
            <a:endParaRPr b="1">
              <a:latin typeface="Times New Roman"/>
              <a:ea typeface="Times New Roman"/>
              <a:cs typeface="Times New Roman"/>
              <a:sym typeface="Times New Roman"/>
            </a:endParaRPr>
          </a:p>
        </p:txBody>
      </p:sp>
      <p:sp>
        <p:nvSpPr>
          <p:cNvPr id="221" name="Google Shape;221;p4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dirty="0"/>
              <a:t>[4] </a:t>
            </a:r>
            <a:r>
              <a:rPr lang="en-US" dirty="0" err="1"/>
              <a:t>Mohamad</a:t>
            </a:r>
            <a:r>
              <a:rPr lang="en-US" dirty="0"/>
              <a:t> MA Hassan, H </a:t>
            </a:r>
            <a:r>
              <a:rPr lang="en-US" dirty="0" err="1"/>
              <a:t>Nasien</a:t>
            </a:r>
            <a:r>
              <a:rPr lang="en-US" dirty="0"/>
              <a:t> D &amp; </a:t>
            </a:r>
            <a:r>
              <a:rPr lang="en-US" dirty="0" err="1"/>
              <a:t>Haron</a:t>
            </a:r>
            <a:r>
              <a:rPr lang="en-US" dirty="0"/>
              <a:t> H 2015 ‘A Review on feature extraction and feature selection for handwritten character recognition’ International Journal of Advanced Computer Science and Applications, vol. 6, no. 2, pp. 204-212 </a:t>
            </a:r>
          </a:p>
          <a:p>
            <a:r>
              <a:rPr lang="en-US" dirty="0"/>
              <a:t>[5] Recognition of Handwritten Textual Annotations using </a:t>
            </a:r>
            <a:r>
              <a:rPr lang="en-US" dirty="0" err="1"/>
              <a:t>Tesseract</a:t>
            </a:r>
            <a:r>
              <a:rPr lang="en-US" dirty="0"/>
              <a:t> Open Source OCR Engine for information Just In Time </a:t>
            </a:r>
          </a:p>
          <a:p>
            <a:r>
              <a:rPr lang="en-US" dirty="0"/>
              <a:t>(Link </a:t>
            </a:r>
            <a:r>
              <a:rPr lang="en-US" i="1" dirty="0"/>
              <a:t>https://arxiv.org/ftp/arxiv/papers/1003/1003.5893.pdf</a:t>
            </a:r>
            <a:r>
              <a:rPr lang="en-US" dirty="0"/>
              <a:t>) </a:t>
            </a:r>
          </a:p>
          <a:p>
            <a:r>
              <a:rPr lang="en-US" dirty="0"/>
              <a:t>[6]   ‘An overview of character recognition focused on off-line handwriting’ IEEE Transactions on Systems, Man, and Cybernetics, Part C (Applications and Reviews), vol. 31, no. 2, pp. </a:t>
            </a:r>
            <a:r>
              <a:rPr lang="en-US" dirty="0" smtClean="0"/>
              <a:t>216- 233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1"/>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227" name="Google Shape;227;p41"/>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437073" y="181379"/>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a:latin typeface="Times New Roman"/>
                <a:ea typeface="Times New Roman"/>
                <a:cs typeface="Times New Roman"/>
                <a:sym typeface="Times New Roman"/>
              </a:rPr>
              <a:t>1.Project Conception and Initiation</a:t>
            </a:r>
            <a:endParaRPr sz="4000" b="1" dirty="0">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236073" y="190643"/>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673768"/>
            <a:ext cx="8520600" cy="389503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dirty="0"/>
          </a:p>
          <a:p>
            <a:r>
              <a:rPr lang="en-US" sz="1400" dirty="0"/>
              <a:t>Handwriting character recognition remains largely unsolved problems due to the presence of many handwritten characters present around the world. </a:t>
            </a:r>
            <a:endParaRPr lang="en-US" sz="1400" dirty="0" smtClean="0"/>
          </a:p>
          <a:p>
            <a:r>
              <a:rPr lang="en-US" sz="1400" dirty="0" smtClean="0"/>
              <a:t>The </a:t>
            </a:r>
            <a:r>
              <a:rPr lang="en-US" sz="1400" dirty="0"/>
              <a:t>handwriting character recognition will be done by using </a:t>
            </a:r>
            <a:r>
              <a:rPr lang="en-US" sz="1400" dirty="0" err="1"/>
              <a:t>Keras</a:t>
            </a:r>
            <a:r>
              <a:rPr lang="en-US" sz="1400" dirty="0"/>
              <a:t>, Convolutional Neural Network and Tensor Flow. </a:t>
            </a:r>
            <a:endParaRPr lang="en-US" sz="1400" dirty="0" smtClean="0"/>
          </a:p>
          <a:p>
            <a:r>
              <a:rPr lang="en-US" sz="1400" dirty="0" smtClean="0"/>
              <a:t>Automatic </a:t>
            </a:r>
            <a:r>
              <a:rPr lang="en-US" sz="1400" dirty="0"/>
              <a:t>identification of handwritten script facilitates many important applications such as automatic transcription of multilingual documents and search for documents on the Web containing different particular scripts. </a:t>
            </a:r>
            <a:endParaRPr lang="en-US" sz="1400" dirty="0" smtClean="0"/>
          </a:p>
          <a:p>
            <a:r>
              <a:rPr lang="en-US" sz="1400" dirty="0" smtClean="0"/>
              <a:t>The </a:t>
            </a:r>
            <a:r>
              <a:rPr lang="en-US" sz="1400" dirty="0"/>
              <a:t>increase in usage of handheld devices which accept handwritten input has created a growing demand for algorithms that can efficiently analyze and retrieve handwritten data. </a:t>
            </a:r>
            <a:r>
              <a:rPr lang="en-US" sz="1400" dirty="0" smtClean="0"/>
              <a:t>T</a:t>
            </a:r>
          </a:p>
          <a:p>
            <a:r>
              <a:rPr lang="en-US" sz="1400" dirty="0" smtClean="0"/>
              <a:t>his </a:t>
            </a:r>
            <a:r>
              <a:rPr lang="en-US" sz="1400" dirty="0"/>
              <a:t>project is aimed at developing software which is helpful to recognize English characters</a:t>
            </a:r>
            <a:r>
              <a:rPr lang="en-US" sz="1400" dirty="0" smtClean="0"/>
              <a:t>. </a:t>
            </a:r>
          </a:p>
          <a:p>
            <a:r>
              <a:rPr lang="en-US" sz="1400" dirty="0" smtClean="0"/>
              <a:t>Neural </a:t>
            </a:r>
            <a:r>
              <a:rPr lang="en-US" sz="1400" dirty="0"/>
              <a:t>network is used for solving problems such as the recognition of patterns, classifying the patterns into groups, data mining etc. </a:t>
            </a:r>
            <a:endParaRPr lang="en-US" sz="1400" dirty="0" smtClean="0"/>
          </a:p>
          <a:p>
            <a:r>
              <a:rPr lang="en-US" sz="1400" dirty="0" smtClean="0"/>
              <a:t>Here </a:t>
            </a:r>
            <a:r>
              <a:rPr lang="en-US" sz="1400" dirty="0"/>
              <a:t>the pattern information could be an image and handwritten data. Neural network attempts to determine the handwritten characters or image that the neural network has </a:t>
            </a:r>
            <a:r>
              <a:rPr lang="en-US" sz="1400" dirty="0" smtClean="0"/>
              <a:t>learned. </a:t>
            </a:r>
            <a:r>
              <a:rPr lang="en" dirty="0" smtClean="0"/>
              <a:t>                                     </a:t>
            </a:r>
            <a:endParaRPr dirty="0" smtClean="0"/>
          </a:p>
          <a:p>
            <a:pPr marL="457200" lvl="0" indent="-342900" algn="l" rtl="0">
              <a:spcBef>
                <a:spcPts val="0"/>
              </a:spcBef>
              <a:spcAft>
                <a:spcPts val="0"/>
              </a:spcAft>
              <a:buSzPts val="1800"/>
              <a:buChar char="●"/>
            </a:pPr>
            <a:endParaRPr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The main objective is to recognize online handwritten documents, which includes characters, words, lines, paragraphs etc. </a:t>
            </a:r>
            <a:endParaRPr lang="en-US" dirty="0" smtClean="0"/>
          </a:p>
          <a:p>
            <a:pPr lvl="0"/>
            <a:r>
              <a:rPr lang="en-US" dirty="0" smtClean="0"/>
              <a:t>Our </a:t>
            </a:r>
            <a:r>
              <a:rPr lang="en-US" dirty="0"/>
              <a:t>approach is to recognize handwriting by using </a:t>
            </a:r>
            <a:r>
              <a:rPr lang="en-US" dirty="0" smtClean="0"/>
              <a:t>images. </a:t>
            </a:r>
          </a:p>
          <a:p>
            <a:pPr lvl="0"/>
            <a:r>
              <a:rPr lang="en-US" dirty="0" smtClean="0"/>
              <a:t>The HTR </a:t>
            </a:r>
            <a:r>
              <a:rPr lang="en-US" dirty="0"/>
              <a:t>system has an objective to transform a document image into text data</a:t>
            </a:r>
            <a:r>
              <a:rPr lang="en-US" dirty="0" smtClean="0"/>
              <a:t>.</a:t>
            </a:r>
          </a:p>
          <a:p>
            <a:pPr lvl="0"/>
            <a:r>
              <a:rPr lang="en-US" dirty="0"/>
              <a:t>dealing with handwritten English characters is that characters written by different persons representing the same character are not identical but can vary in both size and shape</a:t>
            </a:r>
            <a:r>
              <a:rPr lang="en-US" dirty="0" smtClean="0"/>
              <a:t>.</a:t>
            </a:r>
          </a:p>
          <a:p>
            <a:pPr lvl="0"/>
            <a:r>
              <a:rPr lang="en-US" dirty="0" smtClean="0"/>
              <a:t>To handle </a:t>
            </a:r>
            <a:r>
              <a:rPr lang="en-US" dirty="0"/>
              <a:t>formatting, </a:t>
            </a:r>
            <a:r>
              <a:rPr lang="en-US" dirty="0" smtClean="0"/>
              <a:t>perform </a:t>
            </a:r>
            <a:r>
              <a:rPr lang="en-US" dirty="0"/>
              <a:t>correct segmentation into characters and finds the most plausible </a:t>
            </a:r>
            <a:r>
              <a:rPr lang="en-US" dirty="0" smtClean="0"/>
              <a:t>words.</a:t>
            </a: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dirty="0" smtClean="0"/>
              <a:t>Neural </a:t>
            </a:r>
            <a:r>
              <a:rPr lang="en-US" dirty="0"/>
              <a:t>Networks For Handwritten English Alphabet Recognition The paper makes use of Neural Networks to recognize the English handwritten alphabets.</a:t>
            </a:r>
          </a:p>
          <a:p>
            <a:r>
              <a:rPr lang="en-US" dirty="0" smtClean="0"/>
              <a:t>Direction </a:t>
            </a:r>
            <a:r>
              <a:rPr lang="en-US" dirty="0"/>
              <a:t>Based Feature Extraction Paper presents a feature extraction method referred as the direction feature to recognize the handwritten characters. </a:t>
            </a:r>
          </a:p>
          <a:p>
            <a:r>
              <a:rPr lang="en-US" dirty="0" smtClean="0"/>
              <a:t>Diagonal </a:t>
            </a:r>
            <a:r>
              <a:rPr lang="en-US" dirty="0"/>
              <a:t>Based Feature Extraction System Using Neural Network The characters in this paper are recognized using a new technique called the diagonal feature extraction technique. </a:t>
            </a:r>
          </a:p>
          <a:p>
            <a:r>
              <a:rPr lang="en-US" dirty="0"/>
              <a:t>Recognition of Handwritten Textual Annotations using </a:t>
            </a:r>
            <a:r>
              <a:rPr lang="en-US" dirty="0" err="1"/>
              <a:t>Tesseract</a:t>
            </a:r>
            <a:r>
              <a:rPr lang="en-US" dirty="0"/>
              <a:t> Open Source OCR Engine for information Just In Time </a:t>
            </a:r>
          </a:p>
          <a:p>
            <a:r>
              <a:rPr lang="en-US" dirty="0"/>
              <a:t>(Link </a:t>
            </a:r>
            <a:r>
              <a:rPr lang="en-US" i="1" dirty="0"/>
              <a:t>https://</a:t>
            </a:r>
            <a:r>
              <a:rPr lang="en-US" i="1" dirty="0" smtClean="0"/>
              <a:t>arxiv.org/ftp/arxiv/papers/1003/1003.5893.pdf</a:t>
            </a:r>
            <a:r>
              <a:rPr lang="en-US" dirty="0" smtClean="0"/>
              <a:t>) </a:t>
            </a:r>
            <a:r>
              <a:rPr lang="en" dirty="0" smtClean="0"/>
              <a:t>                           </a:t>
            </a:r>
            <a:endParaRPr dirty="0" smtClean="0"/>
          </a:p>
          <a:p>
            <a:pPr marL="457200" lvl="0" indent="-342900" algn="l" rtl="0">
              <a:spcBef>
                <a:spcPts val="0"/>
              </a:spcBef>
              <a:spcAft>
                <a:spcPts val="0"/>
              </a:spcAft>
              <a:buSzPts val="1800"/>
              <a:buChar char="●"/>
            </a:pPr>
            <a:endParaRPr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249823" y="1058224"/>
            <a:ext cx="8520600" cy="3940037"/>
          </a:xfrm>
          <a:prstGeom prst="rect">
            <a:avLst/>
          </a:prstGeom>
        </p:spPr>
        <p:txBody>
          <a:bodyPr spcFirstLastPara="1" wrap="square" lIns="91425" tIns="91425" rIns="91425" bIns="91425" anchor="t" anchorCtr="0">
            <a:noAutofit/>
          </a:bodyPr>
          <a:lstStyle/>
          <a:p>
            <a:pPr lvl="0"/>
            <a:r>
              <a:rPr lang="en-US" dirty="0"/>
              <a:t>During the past thirty years, substantial research efforts have been devoted to character recognition that is used to translate human readable characters to machine-readable codes. </a:t>
            </a:r>
            <a:endParaRPr lang="en-US" dirty="0" smtClean="0"/>
          </a:p>
          <a:p>
            <a:pPr lvl="0"/>
            <a:r>
              <a:rPr lang="en-US" dirty="0" smtClean="0"/>
              <a:t>Immense </a:t>
            </a:r>
            <a:r>
              <a:rPr lang="en-US" dirty="0"/>
              <a:t>effort has been made on character recognition, as it provides a solution for processing large volumes of data automatically in a large variety of scientific and business applications. </a:t>
            </a:r>
            <a:endParaRPr lang="en-US" dirty="0" smtClean="0"/>
          </a:p>
          <a:p>
            <a:pPr lvl="0"/>
            <a:r>
              <a:rPr lang="en-US" dirty="0" smtClean="0"/>
              <a:t>The </a:t>
            </a:r>
            <a:r>
              <a:rPr lang="en-US" dirty="0"/>
              <a:t>main problem encountered when dealing with handwritten English characters is that characters written by different persons representing the same character are not identical but can vary in both size and shape. </a:t>
            </a:r>
            <a:endParaRPr lang="en-US" dirty="0" smtClean="0"/>
          </a:p>
          <a:p>
            <a:pPr lvl="0"/>
            <a:r>
              <a:rPr lang="en-US" dirty="0" smtClean="0"/>
              <a:t>The </a:t>
            </a:r>
            <a:r>
              <a:rPr lang="en-US" dirty="0"/>
              <a:t>fast variation in personal writing styles and differences in one person’s writing style depending on the context is another problem encountered when trying to recognize English handwritten </a:t>
            </a:r>
            <a:r>
              <a:rPr lang="en-US" dirty="0" smtClean="0"/>
              <a:t>characters. </a:t>
            </a: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058224"/>
            <a:ext cx="8520600" cy="3943679"/>
          </a:xfrm>
          <a:prstGeom prst="rect">
            <a:avLst/>
          </a:prstGeom>
        </p:spPr>
        <p:txBody>
          <a:bodyPr spcFirstLastPara="1" wrap="square" lIns="91425" tIns="91425" rIns="91425" bIns="91425" anchor="t" anchorCtr="0">
            <a:noAutofit/>
          </a:bodyPr>
          <a:lstStyle/>
          <a:p>
            <a:pPr lvl="0"/>
            <a:r>
              <a:rPr lang="en-US" dirty="0"/>
              <a:t>We can develop an android application which will directly use the camera to take picture of documents instead of taking the images from other sources</a:t>
            </a:r>
            <a:r>
              <a:rPr lang="en-US" dirty="0" smtClean="0"/>
              <a:t>.</a:t>
            </a:r>
            <a:endParaRPr lang="en-US" dirty="0"/>
          </a:p>
          <a:p>
            <a:pPr lvl="0"/>
            <a:r>
              <a:rPr lang="en-US" dirty="0"/>
              <a:t>This can be further developed into a system which will recognize </a:t>
            </a:r>
            <a:r>
              <a:rPr lang="en-US" dirty="0" err="1"/>
              <a:t>devnagri</a:t>
            </a:r>
            <a:r>
              <a:rPr lang="en-US" dirty="0"/>
              <a:t> scripts</a:t>
            </a:r>
            <a:r>
              <a:rPr lang="en-US" dirty="0" smtClean="0"/>
              <a:t>.</a:t>
            </a:r>
            <a:r>
              <a:rPr lang="en" dirty="0" smtClean="0"/>
              <a:t>    </a:t>
            </a:r>
          </a:p>
          <a:p>
            <a:pPr indent="-355600">
              <a:lnSpc>
                <a:spcPct val="150000"/>
              </a:lnSpc>
              <a:spcBef>
                <a:spcPts val="800"/>
              </a:spcBef>
              <a:buClr>
                <a:srgbClr val="000000"/>
              </a:buClr>
              <a:buSzPts val="2000"/>
            </a:pPr>
            <a:r>
              <a:rPr lang="en-US" dirty="0">
                <a:solidFill>
                  <a:srgbClr val="000000"/>
                </a:solidFill>
                <a:latin typeface="Old Standard TT" panose="020B0604020202020204" charset="0"/>
                <a:ea typeface="Open Sans"/>
                <a:cs typeface="Times New Roman" panose="02020603050405020304" pitchFamily="18" charset="0"/>
                <a:sym typeface="Open Sans"/>
              </a:rPr>
              <a:t>Handwritten Notes to Digital Notes</a:t>
            </a:r>
          </a:p>
          <a:p>
            <a:pPr indent="-355600">
              <a:lnSpc>
                <a:spcPct val="150000"/>
              </a:lnSpc>
              <a:buClr>
                <a:srgbClr val="000000"/>
              </a:buClr>
              <a:buSzPts val="2000"/>
            </a:pPr>
            <a:r>
              <a:rPr lang="en-US" dirty="0">
                <a:solidFill>
                  <a:srgbClr val="000000"/>
                </a:solidFill>
                <a:latin typeface="Old Standard TT" panose="020B0604020202020204" charset="0"/>
                <a:ea typeface="Open Sans"/>
                <a:cs typeface="Times New Roman" panose="02020603050405020304" pitchFamily="18" charset="0"/>
                <a:sym typeface="Open Sans"/>
              </a:rPr>
              <a:t>Converting old scriptures to digital library</a:t>
            </a:r>
          </a:p>
          <a:p>
            <a:pPr indent="-355600">
              <a:lnSpc>
                <a:spcPct val="150000"/>
              </a:lnSpc>
              <a:buClr>
                <a:srgbClr val="000000"/>
              </a:buClr>
              <a:buSzPts val="2000"/>
            </a:pPr>
            <a:r>
              <a:rPr lang="en-US" dirty="0">
                <a:solidFill>
                  <a:srgbClr val="000000"/>
                </a:solidFill>
                <a:latin typeface="Old Standard TT" panose="020B0604020202020204" charset="0"/>
                <a:ea typeface="Open Sans"/>
                <a:cs typeface="Times New Roman" panose="02020603050405020304" pitchFamily="18" charset="0"/>
                <a:sym typeface="Open Sans"/>
              </a:rPr>
              <a:t>House Number Recognition through Google street images</a:t>
            </a:r>
          </a:p>
          <a:p>
            <a:pPr indent="-355600">
              <a:lnSpc>
                <a:spcPct val="150000"/>
              </a:lnSpc>
              <a:buClr>
                <a:srgbClr val="000000"/>
              </a:buClr>
              <a:buSzPts val="2000"/>
            </a:pPr>
            <a:r>
              <a:rPr lang="en-US" dirty="0">
                <a:solidFill>
                  <a:srgbClr val="000000"/>
                </a:solidFill>
                <a:latin typeface="Old Standard TT" panose="020B0604020202020204" charset="0"/>
                <a:ea typeface="Open Sans"/>
                <a:cs typeface="Times New Roman" panose="02020603050405020304" pitchFamily="18" charset="0"/>
                <a:sym typeface="Open Sans"/>
              </a:rPr>
              <a:t>Physical written regional language to other</a:t>
            </a:r>
          </a:p>
          <a:p>
            <a:pPr indent="-355600">
              <a:lnSpc>
                <a:spcPct val="150000"/>
              </a:lnSpc>
              <a:buClr>
                <a:srgbClr val="000000"/>
              </a:buClr>
              <a:buSzPts val="2000"/>
            </a:pPr>
            <a:r>
              <a:rPr lang="en-US" dirty="0">
                <a:solidFill>
                  <a:srgbClr val="000000"/>
                </a:solidFill>
                <a:latin typeface="Old Standard TT" panose="020B0604020202020204" charset="0"/>
                <a:ea typeface="Open Sans"/>
                <a:cs typeface="Times New Roman" panose="02020603050405020304" pitchFamily="18" charset="0"/>
                <a:sym typeface="Open Sans"/>
              </a:rPr>
              <a:t>Quick digitization of printed hand-filled forms</a:t>
            </a:r>
          </a:p>
          <a:p>
            <a:pPr indent="-355600">
              <a:lnSpc>
                <a:spcPct val="150000"/>
              </a:lnSpc>
              <a:buClr>
                <a:srgbClr val="000000"/>
              </a:buClr>
              <a:buSzPts val="2000"/>
            </a:pPr>
            <a:r>
              <a:rPr lang="en-US" dirty="0">
                <a:solidFill>
                  <a:srgbClr val="000000"/>
                </a:solidFill>
                <a:latin typeface="Old Standard TT" panose="020B0604020202020204" charset="0"/>
                <a:ea typeface="Open Sans"/>
                <a:cs typeface="Times New Roman" panose="02020603050405020304" pitchFamily="18" charset="0"/>
                <a:sym typeface="Open Sans"/>
              </a:rPr>
              <a:t>Postal address to digital texts.</a:t>
            </a:r>
          </a:p>
          <a:p>
            <a:pPr marL="114300" lvl="0" indent="0">
              <a:buNone/>
            </a:pP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smtClean="0"/>
              <a:t>Tensorflow</a:t>
            </a:r>
          </a:p>
          <a:p>
            <a:pPr marL="457200" lvl="0" indent="-342900" algn="l" rtl="0">
              <a:spcBef>
                <a:spcPts val="0"/>
              </a:spcBef>
              <a:spcAft>
                <a:spcPts val="0"/>
              </a:spcAft>
              <a:buSzPts val="1800"/>
              <a:buChar char="●"/>
            </a:pPr>
            <a:r>
              <a:rPr lang="en" dirty="0" smtClean="0"/>
              <a:t>Keras</a:t>
            </a:r>
          </a:p>
          <a:p>
            <a:pPr marL="457200" lvl="0" indent="-342900" algn="l" rtl="0">
              <a:spcBef>
                <a:spcPts val="0"/>
              </a:spcBef>
              <a:spcAft>
                <a:spcPts val="0"/>
              </a:spcAft>
              <a:buSzPts val="1800"/>
              <a:buChar char="●"/>
            </a:pPr>
            <a:r>
              <a:rPr lang="en" dirty="0" smtClean="0"/>
              <a:t>Python OpenCV</a:t>
            </a:r>
          </a:p>
          <a:p>
            <a:pPr marL="457200" lvl="0" indent="-342900" algn="l" rtl="0">
              <a:spcBef>
                <a:spcPts val="0"/>
              </a:spcBef>
              <a:spcAft>
                <a:spcPts val="0"/>
              </a:spcAft>
              <a:buSzPts val="1800"/>
              <a:buChar char="●"/>
            </a:pPr>
            <a:r>
              <a:rPr lang="en" dirty="0" smtClean="0"/>
              <a:t>Numpy, Pandas, matplotlib</a:t>
            </a:r>
            <a:r>
              <a:rPr lang="en" dirty="0" smtClean="0"/>
              <a:t>                               </a:t>
            </a:r>
            <a:endParaRPr dirty="0"/>
          </a:p>
          <a:p>
            <a:pPr marL="457200" lvl="0" indent="-342900" algn="l" rtl="0">
              <a:spcBef>
                <a:spcPts val="0"/>
              </a:spcBef>
              <a:spcAft>
                <a:spcPts val="0"/>
              </a:spcAft>
              <a:buSzPts val="1800"/>
              <a:buChar char="●"/>
            </a:pPr>
            <a:r>
              <a:rPr lang="en" dirty="0" smtClean="0"/>
              <a:t>Google Colab</a:t>
            </a:r>
            <a:endParaRPr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792</TotalTime>
  <Words>1051</Words>
  <Application>Microsoft Office PowerPoint</Application>
  <PresentationFormat>On-screen Show (16:9)</PresentationFormat>
  <Paragraphs>101</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Open Sans</vt:lpstr>
      <vt:lpstr>Times New Roman</vt:lpstr>
      <vt:lpstr>Old Standard TT</vt:lpstr>
      <vt:lpstr>Arial</vt:lpstr>
      <vt:lpstr>Open Sans SemiBold</vt:lpstr>
      <vt:lpstr>Paperback</vt:lpstr>
      <vt:lpstr>Computer Engineering Department A.P. Shah Institute of Technology G.B.Road,Kasarvadavali, Thane(W), Mumbai-400615 UNIVERSITY OF MUMBAI Academic Year 2020-2021</vt:lpstr>
      <vt:lpstr>                                                    A Project Report on       HANDWRITING CHARACTER RECOGNITION   Submitted in partial fulfillment of the degree of Bachelor of Engineering(Sem-7) in Computer Engineering By  Shweta Chauhan (17102009) Nehal Barot (17102060) Anjali Solanki (18202003) Yash Awasthi (15202013)  Under the Guidance of Prof. Amol Kalugade     </vt:lpstr>
      <vt:lpstr>1.Project Conception and Initiation</vt:lpstr>
      <vt:lpstr>1.1 Abstract</vt:lpstr>
      <vt:lpstr>1.2 Objectives</vt:lpstr>
      <vt:lpstr>1.3 Literature Review</vt:lpstr>
      <vt:lpstr>1.4 Problem Definition</vt:lpstr>
      <vt:lpstr>1.5 Scope</vt:lpstr>
      <vt:lpstr>1.6 Technology stack</vt:lpstr>
      <vt:lpstr>1.7 Benefits for environment &amp; Society</vt:lpstr>
      <vt:lpstr>2. Project Design</vt:lpstr>
      <vt:lpstr>2.1 Proposed System</vt:lpstr>
      <vt:lpstr>2.2 Design(Flow Of Modules)</vt:lpstr>
      <vt:lpstr>2.5 Pre-Processing</vt:lpstr>
      <vt:lpstr>2.5 Segmentation</vt:lpstr>
      <vt:lpstr>Feature Extraction</vt:lpstr>
      <vt:lpstr>Recognition</vt:lpstr>
      <vt:lpstr>3.Implementation</vt:lpstr>
      <vt:lpstr>3.1.2 algorithms</vt:lpstr>
      <vt:lpstr>CNN-RNN-CTC</vt:lpstr>
      <vt:lpstr>3.1.3 pseudo code</vt:lpstr>
      <vt:lpstr>3.1.3 pseudo code</vt:lpstr>
      <vt:lpstr>3.1.4 platforms for execution</vt:lpstr>
      <vt:lpstr>4. Results</vt:lpstr>
      <vt:lpstr>5.Conclusion</vt:lpstr>
      <vt:lpstr>6. References</vt:lpstr>
      <vt:lpstr>7.Bibliography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G.B.Road,Kasarvadavali, Thane(W), Mumbai-400615 UNIVERSITY OF MUMBAI Academic Year 2020-2021</dc:title>
  <dc:creator>Shweta Chauhan</dc:creator>
  <cp:lastModifiedBy>lenovo</cp:lastModifiedBy>
  <cp:revision>13</cp:revision>
  <dcterms:modified xsi:type="dcterms:W3CDTF">2021-05-29T04:05:15Z</dcterms:modified>
</cp:coreProperties>
</file>