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3" r:id="rId16"/>
    <p:sldId id="274" r:id="rId17"/>
    <p:sldId id="275" r:id="rId18"/>
    <p:sldId id="276" r:id="rId19"/>
  </p:sldIdLst>
  <p:sldSz cx="9144000" cy="5143500" type="screen16x9"/>
  <p:notesSz cx="6858000" cy="9144000"/>
  <p:embeddedFontLst>
    <p:embeddedFont>
      <p:font typeface="Old Standard TT" panose="020B0604020202020204" charset="0"/>
      <p:regular r:id="rId21"/>
      <p:bold r:id="rId22"/>
      <p: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26649550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76293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63e7c4c73d_0_1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63e7c4c73d_0_1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81695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63e7c4c73d_0_17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63e7c4c73d_0_17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24996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63e7c4c73d_0_17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63e7c4c73d_0_17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68279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63e7c4c73d_0_18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63e7c4c73d_0_18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78923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63e7c4c73d_0_19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63e7c4c73d_0_19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19655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63e7c4c73d_0_2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63e7c4c73d_0_2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08721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63e7c4c73d_0_19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63e7c4c73d_0_19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44600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63e7c4c73d_0_2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63e7c4c73d_0_2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97284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63e7c4c73d_0_2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63e7c4c73d_0_2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70860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63e7c4c73d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63e7c4c73d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66430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63e7c4c73d_0_17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63e7c4c73d_0_17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56750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63e7c4c7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 name="Google Shape;74;g63e7c4c7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5639884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63e7c4c73d_0_17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63e7c4c73d_0_17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04180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63e7c4c73d_0_17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g63e7c4c73d_0_17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9057945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63e7c4c73d_0_17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63e7c4c73d_0_17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15704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63e7c4c73d_0_1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63e7c4c73d_0_1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11477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63e7c4c73d_0_17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63e7c4c73d_0_17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6043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no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1600"/>
              </a:spcBef>
              <a:spcAft>
                <a:spcPts val="0"/>
              </a:spcAft>
              <a:buClr>
                <a:schemeClr val="accent1"/>
              </a:buClr>
              <a:buSzPts val="1400"/>
              <a:buChar char="○"/>
              <a:defRPr>
                <a:solidFill>
                  <a:schemeClr val="accent1"/>
                </a:solidFill>
              </a:defRPr>
            </a:lvl2pPr>
            <a:lvl3pPr marL="1371600" lvl="2" indent="-317500">
              <a:spcBef>
                <a:spcPts val="1600"/>
              </a:spcBef>
              <a:spcAft>
                <a:spcPts val="0"/>
              </a:spcAft>
              <a:buClr>
                <a:schemeClr val="accent1"/>
              </a:buClr>
              <a:buSzPts val="1400"/>
              <a:buChar char="■"/>
              <a:defRPr>
                <a:solidFill>
                  <a:schemeClr val="accent1"/>
                </a:solidFill>
              </a:defRPr>
            </a:lvl3pPr>
            <a:lvl4pPr marL="1828800" lvl="3" indent="-317500">
              <a:spcBef>
                <a:spcPts val="1600"/>
              </a:spcBef>
              <a:spcAft>
                <a:spcPts val="0"/>
              </a:spcAft>
              <a:buClr>
                <a:schemeClr val="accent1"/>
              </a:buClr>
              <a:buSzPts val="1400"/>
              <a:buChar char="●"/>
              <a:defRPr>
                <a:solidFill>
                  <a:schemeClr val="accent1"/>
                </a:solidFill>
              </a:defRPr>
            </a:lvl4pPr>
            <a:lvl5pPr marL="2286000" lvl="4" indent="-317500">
              <a:spcBef>
                <a:spcPts val="1600"/>
              </a:spcBef>
              <a:spcAft>
                <a:spcPts val="0"/>
              </a:spcAft>
              <a:buClr>
                <a:schemeClr val="accent1"/>
              </a:buClr>
              <a:buSzPts val="1400"/>
              <a:buChar char="○"/>
              <a:defRPr>
                <a:solidFill>
                  <a:schemeClr val="accent1"/>
                </a:solidFill>
              </a:defRPr>
            </a:lvl5pPr>
            <a:lvl6pPr marL="2743200" lvl="5" indent="-317500">
              <a:spcBef>
                <a:spcPts val="1600"/>
              </a:spcBef>
              <a:spcAft>
                <a:spcPts val="0"/>
              </a:spcAft>
              <a:buClr>
                <a:schemeClr val="accent1"/>
              </a:buClr>
              <a:buSzPts val="1400"/>
              <a:buChar char="■"/>
              <a:defRPr>
                <a:solidFill>
                  <a:schemeClr val="accent1"/>
                </a:solidFill>
              </a:defRPr>
            </a:lvl6pPr>
            <a:lvl7pPr marL="3200400" lvl="6" indent="-317500">
              <a:spcBef>
                <a:spcPts val="1600"/>
              </a:spcBef>
              <a:spcAft>
                <a:spcPts val="0"/>
              </a:spcAft>
              <a:buClr>
                <a:schemeClr val="accent1"/>
              </a:buClr>
              <a:buSzPts val="1400"/>
              <a:buChar char="●"/>
              <a:defRPr>
                <a:solidFill>
                  <a:schemeClr val="accent1"/>
                </a:solidFill>
              </a:defRPr>
            </a:lvl7pPr>
            <a:lvl8pPr marL="3657600" lvl="7" indent="-317500">
              <a:spcBef>
                <a:spcPts val="1600"/>
              </a:spcBef>
              <a:spcAft>
                <a:spcPts val="0"/>
              </a:spcAft>
              <a:buClr>
                <a:schemeClr val="accent1"/>
              </a:buClr>
              <a:buSzPts val="1400"/>
              <a:buChar char="○"/>
              <a:defRPr>
                <a:solidFill>
                  <a:schemeClr val="accent1"/>
                </a:solidFill>
              </a:defRPr>
            </a:lvl8pPr>
            <a:lvl9pPr marL="4114800" lvl="8" indent="-317500">
              <a:spcBef>
                <a:spcPts val="1600"/>
              </a:spcBef>
              <a:spcAft>
                <a:spcPts val="160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3"/>
          <p:cNvPicPr preferRelativeResize="0"/>
          <p:nvPr/>
        </p:nvPicPr>
        <p:blipFill rotWithShape="1">
          <a:blip r:embed="rId3">
            <a:alphaModFix/>
          </a:blip>
          <a:srcRect/>
          <a:stretch/>
        </p:blipFill>
        <p:spPr>
          <a:xfrm>
            <a:off x="3072000" y="170525"/>
            <a:ext cx="3000000" cy="1994099"/>
          </a:xfrm>
          <a:prstGeom prst="rect">
            <a:avLst/>
          </a:prstGeom>
          <a:noFill/>
          <a:ln>
            <a:noFill/>
          </a:ln>
        </p:spPr>
      </p:pic>
      <p:sp>
        <p:nvSpPr>
          <p:cNvPr id="60" name="Google Shape;60;p13"/>
          <p:cNvSpPr txBox="1">
            <a:spLocks noGrp="1"/>
          </p:cNvSpPr>
          <p:nvPr>
            <p:ph type="ctrTitle"/>
          </p:nvPr>
        </p:nvSpPr>
        <p:spPr>
          <a:xfrm>
            <a:off x="512700" y="2230250"/>
            <a:ext cx="8118600" cy="234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000" b="1">
                <a:latin typeface="Times New Roman"/>
                <a:ea typeface="Times New Roman"/>
                <a:cs typeface="Times New Roman"/>
                <a:sym typeface="Times New Roman"/>
              </a:rPr>
              <a:t>Computer Engineering Department</a:t>
            </a:r>
            <a:endParaRPr sz="3000" b="1">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2400">
                <a:latin typeface="Times New Roman"/>
                <a:ea typeface="Times New Roman"/>
                <a:cs typeface="Times New Roman"/>
                <a:sym typeface="Times New Roman"/>
              </a:rPr>
              <a:t>A.P. Shah Institute of Technology</a:t>
            </a:r>
            <a:endParaRPr sz="240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2400">
                <a:latin typeface="Times New Roman"/>
                <a:ea typeface="Times New Roman"/>
                <a:cs typeface="Times New Roman"/>
                <a:sym typeface="Times New Roman"/>
              </a:rPr>
              <a:t>G.B.Road,Kasarvadavli, Thane(W), Mumbai-400615</a:t>
            </a:r>
            <a:endParaRPr sz="2400">
              <a:latin typeface="Times New Roman"/>
              <a:ea typeface="Times New Roman"/>
              <a:cs typeface="Times New Roman"/>
              <a:sym typeface="Times New Roman"/>
            </a:endParaRPr>
          </a:p>
          <a:p>
            <a:pPr marL="0" lvl="0" indent="0" algn="ctr" rtl="0">
              <a:spcBef>
                <a:spcPts val="0"/>
              </a:spcBef>
              <a:spcAft>
                <a:spcPts val="0"/>
              </a:spcAft>
              <a:buNone/>
            </a:pPr>
            <a:r>
              <a:rPr lang="en" sz="2400">
                <a:latin typeface="Times New Roman"/>
                <a:ea typeface="Times New Roman"/>
                <a:cs typeface="Times New Roman"/>
                <a:sym typeface="Times New Roman"/>
              </a:rPr>
              <a:t>UNIVERSITY OF MUMBAI</a:t>
            </a:r>
            <a:endParaRPr sz="2400">
              <a:latin typeface="Times New Roman"/>
              <a:ea typeface="Times New Roman"/>
              <a:cs typeface="Times New Roman"/>
              <a:sym typeface="Times New Roman"/>
            </a:endParaRPr>
          </a:p>
          <a:p>
            <a:pPr marL="0" lvl="0" indent="0" algn="ctr" rtl="0">
              <a:spcBef>
                <a:spcPts val="0"/>
              </a:spcBef>
              <a:spcAft>
                <a:spcPts val="0"/>
              </a:spcAft>
              <a:buNone/>
            </a:pPr>
            <a:r>
              <a:rPr lang="en" sz="2400">
                <a:latin typeface="Times New Roman"/>
                <a:ea typeface="Times New Roman"/>
                <a:cs typeface="Times New Roman"/>
                <a:sym typeface="Times New Roman"/>
              </a:rPr>
              <a:t>Academic Year 2020-2021</a:t>
            </a:r>
            <a:endParaRPr sz="24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1.7 Benefits for environment &amp; Society</a:t>
            </a:r>
            <a:endParaRPr b="1">
              <a:latin typeface="Times New Roman"/>
              <a:ea typeface="Times New Roman"/>
              <a:cs typeface="Times New Roman"/>
              <a:sym typeface="Times New Roman"/>
            </a:endParaRPr>
          </a:p>
        </p:txBody>
      </p:sp>
      <p:sp>
        <p:nvSpPr>
          <p:cNvPr id="113" name="Google Shape;113;p22"/>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r>
              <a:rPr lang="en-US" sz="1050" dirty="0"/>
              <a:t>Healthcare and pharmaceuticals</a:t>
            </a:r>
            <a:endParaRPr lang="en-US" sz="1050" b="1" dirty="0"/>
          </a:p>
          <a:p>
            <a:r>
              <a:rPr lang="en-IN" sz="1050" dirty="0"/>
              <a:t>Patient prescription digitization is a major pain point in healthcare/pharmaceutical industry. For example Roche is handling millions of petabytes of medical PDFs daily. Another area where handwritten text detection has key impact is patient </a:t>
            </a:r>
            <a:r>
              <a:rPr lang="en-IN" sz="1050" dirty="0" err="1"/>
              <a:t>enrollment</a:t>
            </a:r>
            <a:r>
              <a:rPr lang="en-IN" sz="1050" dirty="0"/>
              <a:t> and form digitization. By adding handwriting recognition to their toolkit of services, hospitals/pharmaceuticals can significantly improve user experience</a:t>
            </a:r>
            <a:endParaRPr lang="en-US" sz="1050" dirty="0"/>
          </a:p>
          <a:p>
            <a:r>
              <a:rPr lang="en-US" sz="1050" dirty="0"/>
              <a:t>Insurance</a:t>
            </a:r>
            <a:endParaRPr lang="en-US" sz="1050" b="1" dirty="0"/>
          </a:p>
          <a:p>
            <a:r>
              <a:rPr lang="en-IN" sz="1050" dirty="0"/>
              <a:t>A large insurance industry receives more than 20 million documents a day and a delay in processing the claim can impact the company terribly. The claims document can contain various different handwriting styles and pure manual automation of processing claims is going to completely slow down the pipeline</a:t>
            </a:r>
            <a:endParaRPr lang="en-US" sz="1050" dirty="0"/>
          </a:p>
          <a:p>
            <a:r>
              <a:rPr lang="en-US" sz="1050" dirty="0"/>
              <a:t>Banking</a:t>
            </a:r>
            <a:endParaRPr lang="en-US" sz="1050" b="1" dirty="0"/>
          </a:p>
          <a:p>
            <a:r>
              <a:rPr lang="en-IN" sz="1050" dirty="0"/>
              <a:t>People write cheques on a regular basis and cheques still play a major role in most non-cash transactions. In many developing countries, the present cheque processing procedure requires a bank employee to read and manually enter the information present on a cheque and also verify the entries like signature and date. As a large number of cheques have to be processed every day in a bank a handwriting text recognition system can save costs and hours of human work</a:t>
            </a:r>
            <a:endParaRPr lang="en-US" sz="1050" dirty="0"/>
          </a:p>
          <a:p>
            <a:r>
              <a:rPr lang="en-US" sz="1050" dirty="0"/>
              <a:t>Online Libraries</a:t>
            </a:r>
            <a:endParaRPr lang="en-US" sz="1050" b="1" dirty="0"/>
          </a:p>
          <a:p>
            <a:r>
              <a:rPr lang="en-IN" sz="1050" dirty="0"/>
              <a:t>Huge amounts of historical knowledge is being digitized by uploading the image scans for access to the entire world. But this effort is not very useful until the text in the images can be identified which can be indexed, queried and browsed. Handwriting recognition plays a key role in bringing alive the medieval and 20th century documents, postcards, research studies etc.</a:t>
            </a:r>
            <a:r>
              <a:rPr lang="en" sz="1050" dirty="0"/>
              <a:t>                       </a:t>
            </a:r>
            <a:endParaRPr sz="1050" dirty="0"/>
          </a:p>
          <a:p>
            <a:pPr marL="457200" lvl="0" indent="-342900" algn="l" rtl="0">
              <a:spcBef>
                <a:spcPts val="0"/>
              </a:spcBef>
              <a:spcAft>
                <a:spcPts val="0"/>
              </a:spcAft>
              <a:buSzPts val="1800"/>
              <a:buChar char="●"/>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3"/>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latin typeface="Times New Roman"/>
                <a:ea typeface="Times New Roman"/>
                <a:cs typeface="Times New Roman"/>
                <a:sym typeface="Times New Roman"/>
              </a:rPr>
              <a:t>2. Project Design</a:t>
            </a:r>
            <a:endParaRPr b="1">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2.1 Proposed System</a:t>
            </a:r>
            <a:endParaRPr b="1">
              <a:latin typeface="Times New Roman"/>
              <a:ea typeface="Times New Roman"/>
              <a:cs typeface="Times New Roman"/>
              <a:sym typeface="Times New Roman"/>
            </a:endParaRPr>
          </a:p>
        </p:txBody>
      </p:sp>
      <p:sp>
        <p:nvSpPr>
          <p:cNvPr id="125" name="Google Shape;125;p24"/>
          <p:cNvSpPr txBox="1">
            <a:spLocks noGrp="1"/>
          </p:cNvSpPr>
          <p:nvPr>
            <p:ph type="body" idx="1"/>
          </p:nvPr>
        </p:nvSpPr>
        <p:spPr>
          <a:xfrm>
            <a:off x="311700" y="1171599"/>
            <a:ext cx="8707172" cy="3727659"/>
          </a:xfrm>
          <a:prstGeom prst="rect">
            <a:avLst/>
          </a:prstGeom>
        </p:spPr>
        <p:txBody>
          <a:bodyPr spcFirstLastPara="1" wrap="square" lIns="91425" tIns="91425" rIns="91425" bIns="91425" anchor="t" anchorCtr="0">
            <a:noAutofit/>
          </a:bodyPr>
          <a:lstStyle/>
          <a:p>
            <a:r>
              <a:rPr lang="en-IN" sz="1000" dirty="0"/>
              <a:t>In this section, the proposed recognition system is described. A typical handwriting recognition system consists of pre-processing, segmentation, classification and post processing stages. Image acquisition, the recognition system acquires a scanned image as an input image. The image should have a specific format such as JPEG, BMT etc. This image is acquired through a scanner, digital camera or any other suitable digital input device.</a:t>
            </a:r>
            <a:endParaRPr lang="en-US" sz="1000" dirty="0"/>
          </a:p>
          <a:p>
            <a:r>
              <a:rPr lang="en-IN" sz="1000" dirty="0"/>
              <a:t>Pre-processing: The pre-processing is a series of operations performed on the scanned input image. It essentially enhances the image rendering it suitable for segmentation. The various tasks performed on the image in pre-processing stage are shown in Fig.2. </a:t>
            </a:r>
            <a:r>
              <a:rPr lang="en-IN" sz="1000" dirty="0" err="1"/>
              <a:t>Binarization</a:t>
            </a:r>
            <a:r>
              <a:rPr lang="en-IN" sz="1000" dirty="0"/>
              <a:t>: process converts a </a:t>
            </a:r>
            <a:r>
              <a:rPr lang="en-IN" sz="1000" dirty="0" err="1"/>
              <a:t>gray</a:t>
            </a:r>
            <a:r>
              <a:rPr lang="en-IN" sz="1000" dirty="0"/>
              <a:t> scale image into a binary image using global </a:t>
            </a:r>
            <a:r>
              <a:rPr lang="en-IN" sz="1000" dirty="0" err="1"/>
              <a:t>thresholding</a:t>
            </a:r>
            <a:r>
              <a:rPr lang="en-IN" sz="1000" dirty="0"/>
              <a:t> technique. Dilation of edges in the </a:t>
            </a:r>
            <a:r>
              <a:rPr lang="en-IN" sz="1000" dirty="0" err="1"/>
              <a:t>binarized</a:t>
            </a:r>
            <a:r>
              <a:rPr lang="en-IN" sz="1000" dirty="0"/>
              <a:t> image is done using </a:t>
            </a:r>
            <a:r>
              <a:rPr lang="en-IN" sz="1000" dirty="0" err="1"/>
              <a:t>sobel</a:t>
            </a:r>
            <a:r>
              <a:rPr lang="en-IN" sz="1000" dirty="0"/>
              <a:t> technique, dilation the image and filling the holes present in it are the operations performed in the last two stages to produce the pre-processed image suitable for segmentation.</a:t>
            </a:r>
            <a:endParaRPr lang="en-US" sz="1000" dirty="0"/>
          </a:p>
          <a:p>
            <a:r>
              <a:rPr lang="en-IN" sz="1000" dirty="0"/>
              <a:t>Segmentation: In the segmentation stage, an image of sequence of characters is decomposed into sub-images of individual character In the proposed system, the pre-processed input image is segmented into isolated characters by assigning a number to each character using a </a:t>
            </a:r>
            <a:r>
              <a:rPr lang="en-IN" sz="1000" dirty="0" err="1"/>
              <a:t>labeling</a:t>
            </a:r>
            <a:r>
              <a:rPr lang="en-IN" sz="1000" dirty="0"/>
              <a:t> process. This </a:t>
            </a:r>
            <a:r>
              <a:rPr lang="en-IN" sz="1000" dirty="0" err="1"/>
              <a:t>labeling</a:t>
            </a:r>
            <a:r>
              <a:rPr lang="en-IN" sz="1000" dirty="0"/>
              <a:t> provides information about number of characters in the image. Each individual character is uniformly resized into 30X20 pixels.</a:t>
            </a:r>
            <a:endParaRPr lang="en-US" sz="1000" dirty="0"/>
          </a:p>
          <a:p>
            <a:r>
              <a:rPr lang="en-IN" sz="1000" dirty="0"/>
              <a:t>Classification and Recognition: The classification stage is the decision making part of the recognition system . A feed forward back propagation neural network is used in this work for classifying and recognizing the handwritten .characters. The 600 pixel derived from the resized character in the segmentation stage form the input to the classifier. The neural classifier consists of two hidden layers besides an input layer and an output layer as shown in. The hidden layers use log sigmoid activation function and the output layer is a competitive layer as one of the characters is required to be identified at any point in time. The total number of neurons in the output layer is 26 as the proposed system is designed to recognize English alphabets</a:t>
            </a:r>
            <a:endParaRPr lang="en-US" sz="1000" dirty="0"/>
          </a:p>
          <a:p>
            <a:r>
              <a:rPr lang="en-IN" sz="1000" dirty="0"/>
              <a:t>Post-processing: Post-processing stage is the final stage of the proposed recognition system. It prints the corresponding recognized characters in the structured text form by calculating equivalent ASCII value using recognition index of the test samples.</a:t>
            </a:r>
            <a:endParaRPr lang="en-US" sz="1000" dirty="0"/>
          </a:p>
          <a:p>
            <a:pPr marL="114300" lvl="0" indent="0" algn="l" rtl="0">
              <a:spcBef>
                <a:spcPts val="0"/>
              </a:spcBef>
              <a:spcAft>
                <a:spcPts val="0"/>
              </a:spcAft>
              <a:buSzPts val="1800"/>
              <a:buNone/>
            </a:pPr>
            <a:r>
              <a:rPr lang="en" sz="1000" dirty="0"/>
              <a:t>                  </a:t>
            </a:r>
            <a:endParaRPr sz="1000" dirty="0"/>
          </a:p>
          <a:p>
            <a:pPr marL="457200" lvl="0" indent="-342900" algn="l" rtl="0">
              <a:spcBef>
                <a:spcPts val="0"/>
              </a:spcBef>
              <a:spcAft>
                <a:spcPts val="0"/>
              </a:spcAft>
              <a:buSzPts val="1800"/>
              <a:buChar char="●"/>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2.2 Design(Flow Of Modules)</a:t>
            </a:r>
            <a:endParaRPr b="1">
              <a:latin typeface="Times New Roman"/>
              <a:ea typeface="Times New Roman"/>
              <a:cs typeface="Times New Roman"/>
              <a:sym typeface="Times New Roman"/>
            </a:endParaRPr>
          </a:p>
        </p:txBody>
      </p:sp>
      <p:sp>
        <p:nvSpPr>
          <p:cNvPr id="131" name="Google Shape;131;p25"/>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SzPts val="1800"/>
              <a:buNone/>
            </a:pPr>
            <a:r>
              <a:rPr lang="en" dirty="0"/>
              <a:t>                </a:t>
            </a:r>
            <a:endParaRPr dirty="0"/>
          </a:p>
          <a:p>
            <a:pPr marL="457200" lvl="0" indent="-342900" algn="l" rtl="0">
              <a:spcBef>
                <a:spcPts val="0"/>
              </a:spcBef>
              <a:spcAft>
                <a:spcPts val="0"/>
              </a:spcAft>
              <a:buSzPts val="1800"/>
              <a:buChar char="●"/>
            </a:pPr>
            <a:endParaRPr dirty="0"/>
          </a:p>
        </p:txBody>
      </p:sp>
      <p:pic>
        <p:nvPicPr>
          <p:cNvPr id="4" name="Picture 3"/>
          <p:cNvPicPr/>
          <p:nvPr/>
        </p:nvPicPr>
        <p:blipFill>
          <a:blip r:embed="rId3"/>
          <a:stretch>
            <a:fillRect/>
          </a:stretch>
        </p:blipFill>
        <p:spPr>
          <a:xfrm>
            <a:off x="1704975" y="1059180"/>
            <a:ext cx="5734050" cy="302514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2.3 Class Diagram</a:t>
            </a:r>
            <a:endParaRPr b="1">
              <a:latin typeface="Times New Roman"/>
              <a:ea typeface="Times New Roman"/>
              <a:cs typeface="Times New Roman"/>
              <a:sym typeface="Times New Roman"/>
            </a:endParaRPr>
          </a:p>
        </p:txBody>
      </p:sp>
      <p:pic>
        <p:nvPicPr>
          <p:cNvPr id="4" name="Picture 3"/>
          <p:cNvPicPr/>
          <p:nvPr/>
        </p:nvPicPr>
        <p:blipFill>
          <a:blip r:embed="rId3"/>
          <a:stretch>
            <a:fillRect/>
          </a:stretch>
        </p:blipFill>
        <p:spPr>
          <a:xfrm>
            <a:off x="1250782" y="1058225"/>
            <a:ext cx="6536055" cy="353302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2.5 References</a:t>
            </a:r>
            <a:endParaRPr b="1">
              <a:latin typeface="Times New Roman"/>
              <a:ea typeface="Times New Roman"/>
              <a:cs typeface="Times New Roman"/>
              <a:sym typeface="Times New Roman"/>
            </a:endParaRPr>
          </a:p>
        </p:txBody>
      </p:sp>
      <p:sp>
        <p:nvSpPr>
          <p:cNvPr id="161" name="Google Shape;161;p30"/>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SzPts val="1800"/>
              <a:buNone/>
            </a:pPr>
            <a:r>
              <a:rPr lang="en" dirty="0"/>
              <a:t>It has been References From IEEE paper.</a:t>
            </a:r>
          </a:p>
          <a:p>
            <a:pPr marL="114300" indent="0">
              <a:buNone/>
            </a:pPr>
            <a:r>
              <a:rPr lang="en-US" sz="1000" dirty="0"/>
              <a:t>[1]  L. Spitz 'Shape-based word recognition' in International Journal on Document Analysis and recognition October 1998, pages 178-190Optical Character Recognition by Line </a:t>
            </a:r>
            <a:r>
              <a:rPr lang="en-US" sz="1000" dirty="0" err="1"/>
              <a:t>Eikvil,Issue</a:t>
            </a:r>
            <a:r>
              <a:rPr lang="en-US" sz="1000" dirty="0"/>
              <a:t> December 1993 </a:t>
            </a:r>
          </a:p>
          <a:p>
            <a:pPr marL="114300" indent="0">
              <a:buNone/>
            </a:pPr>
            <a:r>
              <a:rPr lang="en-US" sz="1000" dirty="0"/>
              <a:t>[2]   Steps Involved in Text Recognition and Recent Research in OCR ;      A Study </a:t>
            </a:r>
            <a:r>
              <a:rPr lang="en-US" sz="1000" dirty="0" err="1"/>
              <a:t>K.Karthick</a:t>
            </a:r>
            <a:r>
              <a:rPr lang="en-US" sz="1000" dirty="0"/>
              <a:t>,       </a:t>
            </a:r>
            <a:r>
              <a:rPr lang="en-US" sz="1000" dirty="0" err="1"/>
              <a:t>K.B.Ravindrakumar</a:t>
            </a:r>
            <a:r>
              <a:rPr lang="en-US" sz="1000" dirty="0"/>
              <a:t>, </a:t>
            </a:r>
            <a:r>
              <a:rPr lang="en-US" sz="1000" dirty="0" err="1"/>
              <a:t>R.Francis</a:t>
            </a:r>
            <a:r>
              <a:rPr lang="en-US" sz="1000" dirty="0"/>
              <a:t>, </a:t>
            </a:r>
            <a:r>
              <a:rPr lang="en-US" sz="1000" dirty="0" err="1"/>
              <a:t>S.Ilankannan</a:t>
            </a:r>
            <a:r>
              <a:rPr lang="en-US" sz="1000" dirty="0"/>
              <a:t> - International Journal of Recent Technology and Engineering (IJRTE) ISSN: 2277-3878, Volume-8, Issue-1, May 2019</a:t>
            </a:r>
          </a:p>
          <a:p>
            <a:pPr marL="114300" indent="0">
              <a:buNone/>
            </a:pPr>
            <a:r>
              <a:rPr lang="en-US" sz="1000" dirty="0"/>
              <a:t> [3]  </a:t>
            </a:r>
            <a:r>
              <a:rPr lang="en-US" sz="1000" dirty="0" err="1"/>
              <a:t>Srikanta</a:t>
            </a:r>
            <a:r>
              <a:rPr lang="en-US" sz="1000" dirty="0"/>
              <a:t> Pal </a:t>
            </a:r>
            <a:r>
              <a:rPr lang="en-US" sz="1000" dirty="0" err="1"/>
              <a:t>Nallapareddy</a:t>
            </a:r>
            <a:r>
              <a:rPr lang="en-US" sz="1000" dirty="0"/>
              <a:t> </a:t>
            </a:r>
            <a:r>
              <a:rPr lang="en-US" sz="1000" dirty="0" err="1"/>
              <a:t>Priyanka</a:t>
            </a:r>
            <a:r>
              <a:rPr lang="en-US" sz="1000" dirty="0"/>
              <a:t> and </a:t>
            </a:r>
            <a:r>
              <a:rPr lang="en-US" sz="1000" dirty="0" err="1"/>
              <a:t>Ranju</a:t>
            </a:r>
            <a:r>
              <a:rPr lang="en-US" sz="1000" dirty="0"/>
              <a:t> </a:t>
            </a:r>
            <a:r>
              <a:rPr lang="en-US" sz="1000" dirty="0" err="1"/>
              <a:t>Manda</a:t>
            </a:r>
            <a:r>
              <a:rPr lang="en-US" sz="1000" dirty="0"/>
              <a:t>. </a:t>
            </a:r>
            <a:r>
              <a:rPr lang="en-US" sz="1000" dirty="0" err="1"/>
              <a:t>Article:line</a:t>
            </a:r>
            <a:r>
              <a:rPr lang="en-US" sz="1000" dirty="0"/>
              <a:t> and word segmentation approach for printed documents. </a:t>
            </a:r>
            <a:r>
              <a:rPr lang="en-US" sz="1000" dirty="0" err="1"/>
              <a:t>IJCA,Special</a:t>
            </a:r>
            <a:r>
              <a:rPr lang="en-US" sz="1000" dirty="0"/>
              <a:t> Issue on RTIPPR, pages 30–36, 2010.</a:t>
            </a:r>
          </a:p>
          <a:p>
            <a:pPr marL="114300" indent="0">
              <a:buNone/>
            </a:pPr>
            <a:r>
              <a:rPr lang="en-US" sz="1000" dirty="0"/>
              <a:t>[4]   </a:t>
            </a:r>
            <a:r>
              <a:rPr lang="en-US" sz="1000" dirty="0" err="1"/>
              <a:t>Mohamad</a:t>
            </a:r>
            <a:r>
              <a:rPr lang="en-US" sz="1000" dirty="0"/>
              <a:t> MA Hassan, H </a:t>
            </a:r>
            <a:r>
              <a:rPr lang="en-US" sz="1000" dirty="0" err="1"/>
              <a:t>Nasien</a:t>
            </a:r>
            <a:r>
              <a:rPr lang="en-US" sz="1000" dirty="0"/>
              <a:t> D &amp; </a:t>
            </a:r>
            <a:r>
              <a:rPr lang="en-US" sz="1000" dirty="0" err="1"/>
              <a:t>Haron</a:t>
            </a:r>
            <a:r>
              <a:rPr lang="en-US" sz="1000" dirty="0"/>
              <a:t> H 2015 ‘A Review on feature extraction and feature selection for handwritten character recognition’ International Journal of Advanced Computer Science and Applications, vol. 6, no. 2, pp. 204-212 </a:t>
            </a:r>
          </a:p>
          <a:p>
            <a:pPr marL="114300" indent="0">
              <a:buNone/>
            </a:pPr>
            <a:r>
              <a:rPr lang="en-US" sz="1000" dirty="0"/>
              <a:t>[5]  Recognition of Handwritten Textual Annotations using </a:t>
            </a:r>
            <a:r>
              <a:rPr lang="en-US" sz="1000" dirty="0" err="1"/>
              <a:t>Tesseract</a:t>
            </a:r>
            <a:r>
              <a:rPr lang="en-US" sz="1000" dirty="0"/>
              <a:t> Open Source OCR Engine for information Just In Time </a:t>
            </a:r>
          </a:p>
          <a:p>
            <a:pPr marL="114300" indent="0">
              <a:buNone/>
            </a:pPr>
            <a:r>
              <a:rPr lang="en-US" sz="1000" dirty="0"/>
              <a:t>(Link </a:t>
            </a:r>
            <a:r>
              <a:rPr lang="en-US" sz="1000" i="1" dirty="0"/>
              <a:t>https://arxiv.org/ftp/arxiv/papers/1003/1003.5893.pdf</a:t>
            </a:r>
            <a:r>
              <a:rPr lang="en-US" sz="1000" dirty="0"/>
              <a:t>) </a:t>
            </a:r>
          </a:p>
          <a:p>
            <a:pPr marL="114300" indent="0">
              <a:buNone/>
            </a:pPr>
            <a:r>
              <a:rPr lang="en-US" sz="1000" dirty="0"/>
              <a:t>[6]   ‘An overview of character recognition focused on off-line handwriting’ IEEE Transactions on Systems, Man, and Cybernetics, Part C (Applications and Reviews), vol. 31, no. 2, pp. 216- 233 </a:t>
            </a:r>
          </a:p>
          <a:p>
            <a:pPr marL="114300" lvl="0" indent="0" algn="l" rtl="0">
              <a:spcBef>
                <a:spcPts val="0"/>
              </a:spcBef>
              <a:spcAft>
                <a:spcPts val="0"/>
              </a:spcAft>
              <a:buSzPts val="1800"/>
              <a:buNone/>
            </a:pPr>
            <a:r>
              <a:rPr lang="en" sz="1000" dirty="0"/>
              <a:t>                </a:t>
            </a:r>
            <a:endParaRPr sz="1000" dirty="0"/>
          </a:p>
          <a:p>
            <a:pPr marL="457200" lvl="0" indent="-342900" algn="l" rtl="0">
              <a:spcBef>
                <a:spcPts val="0"/>
              </a:spcBef>
              <a:spcAft>
                <a:spcPts val="0"/>
              </a:spcAft>
              <a:buSzPts val="1800"/>
              <a:buChar char="●"/>
            </a:pP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1"/>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t>3.Planning for next semester</a:t>
            </a:r>
            <a:endParaRPr b="1"/>
          </a:p>
        </p:txBody>
      </p:sp>
      <p:sp>
        <p:nvSpPr>
          <p:cNvPr id="167" name="Google Shape;167;p31"/>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Planning</a:t>
            </a:r>
            <a:endParaRPr b="1">
              <a:latin typeface="Times New Roman"/>
              <a:ea typeface="Times New Roman"/>
              <a:cs typeface="Times New Roman"/>
              <a:sym typeface="Times New Roman"/>
            </a:endParaRPr>
          </a:p>
        </p:txBody>
      </p:sp>
      <p:sp>
        <p:nvSpPr>
          <p:cNvPr id="173" name="Google Shape;173;p32"/>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indent="0">
              <a:spcAft>
                <a:spcPts val="1600"/>
              </a:spcAft>
              <a:buNone/>
            </a:pPr>
            <a:r>
              <a:rPr lang="en-US" dirty="0"/>
              <a:t>1.To train Dataset  using optical character recognition tools.</a:t>
            </a:r>
          </a:p>
          <a:p>
            <a:pPr marL="0" indent="0">
              <a:spcAft>
                <a:spcPts val="1600"/>
              </a:spcAft>
              <a:buNone/>
            </a:pPr>
            <a:r>
              <a:rPr lang="en-US" dirty="0"/>
              <a:t>2.Build a GUI for the program</a:t>
            </a:r>
          </a:p>
          <a:p>
            <a:pPr marL="0" indent="0">
              <a:spcAft>
                <a:spcPts val="1600"/>
              </a:spcAft>
              <a:buNone/>
            </a:pPr>
            <a:r>
              <a:rPr lang="en-US" dirty="0"/>
              <a:t>3.Make the HCR work Without any errors.</a:t>
            </a:r>
          </a:p>
          <a:p>
            <a:pPr marL="0" lvl="0" indent="0" algn="l" rtl="0">
              <a:spcBef>
                <a:spcPts val="0"/>
              </a:spcBef>
              <a:spcAft>
                <a:spcPts val="1600"/>
              </a:spcAft>
              <a:buNone/>
            </a:pP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3"/>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latin typeface="Times New Roman"/>
                <a:ea typeface="Times New Roman"/>
                <a:cs typeface="Times New Roman"/>
                <a:sym typeface="Times New Roman"/>
              </a:rPr>
              <a:t>Thank You</a:t>
            </a:r>
            <a:endParaRPr b="1">
              <a:latin typeface="Times New Roman"/>
              <a:ea typeface="Times New Roman"/>
              <a:cs typeface="Times New Roman"/>
              <a:sym typeface="Times New Roman"/>
            </a:endParaRPr>
          </a:p>
        </p:txBody>
      </p:sp>
      <p:sp>
        <p:nvSpPr>
          <p:cNvPr id="179" name="Google Shape;179;p33"/>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ctrTitle"/>
          </p:nvPr>
        </p:nvSpPr>
        <p:spPr>
          <a:xfrm>
            <a:off x="512700" y="275500"/>
            <a:ext cx="8118600" cy="476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A Project Report on</a:t>
            </a:r>
            <a:br>
              <a:rPr lang="en" sz="1800" dirty="0">
                <a:latin typeface="Times New Roman"/>
                <a:ea typeface="Times New Roman"/>
                <a:cs typeface="Times New Roman"/>
                <a:sym typeface="Times New Roman"/>
              </a:rPr>
            </a:br>
            <a:r>
              <a:rPr lang="en" sz="1800" dirty="0">
                <a:latin typeface="Times New Roman"/>
                <a:ea typeface="Times New Roman"/>
                <a:cs typeface="Times New Roman"/>
                <a:sym typeface="Times New Roman"/>
              </a:rPr>
              <a:t>HANDRITTEN CHARACTER RECOGNITION</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Submitted in partial fulfillment of the degree of</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Bachelor of Engineering(Sem-7)</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in</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b="1" dirty="0">
                <a:latin typeface="Times New Roman"/>
                <a:ea typeface="Times New Roman"/>
                <a:cs typeface="Times New Roman"/>
                <a:sym typeface="Times New Roman"/>
              </a:rPr>
              <a:t>Computer Engineering</a:t>
            </a:r>
            <a:endParaRPr sz="1800" b="1"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By</a:t>
            </a:r>
            <a:endParaRPr sz="1800" dirty="0">
              <a:latin typeface="Times New Roman"/>
              <a:ea typeface="Times New Roman"/>
              <a:cs typeface="Times New Roman"/>
              <a:sym typeface="Times New Roman"/>
            </a:endParaRPr>
          </a:p>
          <a:p>
            <a:pPr algn="ctr"/>
            <a:r>
              <a:rPr lang="en-US" sz="1800" b="1" dirty="0" err="1"/>
              <a:t>Shweta</a:t>
            </a:r>
            <a:r>
              <a:rPr lang="en-US" sz="1800" b="1" dirty="0"/>
              <a:t> </a:t>
            </a:r>
            <a:r>
              <a:rPr lang="en-US" sz="1800" b="1" dirty="0" err="1"/>
              <a:t>chauhan</a:t>
            </a:r>
            <a:r>
              <a:rPr lang="en-US" sz="1800" b="1" dirty="0"/>
              <a:t>(17102009) </a:t>
            </a:r>
            <a:br>
              <a:rPr lang="en-US" sz="1800" b="1" dirty="0"/>
            </a:br>
            <a:r>
              <a:rPr lang="en-US" sz="1800" b="1" dirty="0" err="1"/>
              <a:t>Nehal</a:t>
            </a:r>
            <a:r>
              <a:rPr lang="en-US" sz="1800" b="1" dirty="0"/>
              <a:t> </a:t>
            </a:r>
            <a:r>
              <a:rPr lang="en-US" sz="1800" b="1" dirty="0" err="1"/>
              <a:t>Barot</a:t>
            </a:r>
            <a:r>
              <a:rPr lang="en-US" sz="1800" b="1" dirty="0"/>
              <a:t>(17102060)</a:t>
            </a:r>
            <a:br>
              <a:rPr lang="en-US" sz="1800" b="1" dirty="0"/>
            </a:br>
            <a:r>
              <a:rPr lang="en-US" sz="1800" b="1" dirty="0" err="1"/>
              <a:t>Yash</a:t>
            </a:r>
            <a:r>
              <a:rPr lang="en-US" sz="1800" b="1" dirty="0"/>
              <a:t> </a:t>
            </a:r>
            <a:r>
              <a:rPr lang="en-US" sz="1800" b="1" dirty="0" err="1"/>
              <a:t>awasthi</a:t>
            </a:r>
            <a:r>
              <a:rPr lang="en-US" sz="1800" b="1" dirty="0"/>
              <a:t>(15202013)</a:t>
            </a:r>
            <a:br>
              <a:rPr lang="en-US" sz="1800" b="1" dirty="0"/>
            </a:br>
            <a:r>
              <a:rPr lang="en-US" sz="1800" dirty="0"/>
              <a:t>Anjali Solanki(18202003)</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Under the Guidance of</a:t>
            </a:r>
            <a:br>
              <a:rPr lang="en" sz="1800" dirty="0">
                <a:latin typeface="Times New Roman"/>
                <a:ea typeface="Times New Roman"/>
                <a:cs typeface="Times New Roman"/>
                <a:sym typeface="Times New Roman"/>
              </a:rPr>
            </a:br>
            <a:r>
              <a:rPr lang="en" sz="1800" dirty="0">
                <a:latin typeface="Times New Roman"/>
                <a:ea typeface="Times New Roman"/>
                <a:cs typeface="Times New Roman"/>
                <a:sym typeface="Times New Roman"/>
              </a:rPr>
              <a:t>Prof.Amol kalugade</a:t>
            </a:r>
            <a:endParaRPr sz="1800" dirty="0">
              <a:latin typeface="Times New Roman"/>
              <a:ea typeface="Times New Roman"/>
              <a:cs typeface="Times New Roman"/>
              <a:sym typeface="Times New Roman"/>
            </a:endParaRPr>
          </a:p>
          <a:p>
            <a:pPr marL="0" lvl="0" indent="0" algn="ctr" rtl="0">
              <a:spcBef>
                <a:spcPts val="0"/>
              </a:spcBef>
              <a:spcAft>
                <a:spcPts val="0"/>
              </a:spcAft>
              <a:buNone/>
            </a:pPr>
            <a:endParaRPr sz="1800" dirty="0">
              <a:latin typeface="Times New Roman"/>
              <a:ea typeface="Times New Roman"/>
              <a:cs typeface="Times New Roman"/>
              <a:sym typeface="Times New Roman"/>
            </a:endParaRPr>
          </a:p>
          <a:p>
            <a:pPr marL="0" lvl="0" indent="0" algn="ctr" rtl="0">
              <a:spcBef>
                <a:spcPts val="0"/>
              </a:spcBef>
              <a:spcAft>
                <a:spcPts val="0"/>
              </a:spcAft>
              <a:buNone/>
            </a:pPr>
            <a:endParaRPr sz="1800" dirty="0">
              <a:latin typeface="Times New Roman"/>
              <a:ea typeface="Times New Roman"/>
              <a:cs typeface="Times New Roman"/>
              <a:sym typeface="Times New Roman"/>
            </a:endParaRPr>
          </a:p>
          <a:p>
            <a:pPr marL="0" lvl="0" indent="0" algn="l" rtl="0">
              <a:spcBef>
                <a:spcPts val="0"/>
              </a:spcBef>
              <a:spcAft>
                <a:spcPts val="0"/>
              </a:spcAft>
              <a:buNone/>
            </a:pPr>
            <a:endParaRPr sz="1800" dirty="0"/>
          </a:p>
          <a:p>
            <a:pPr marL="0" lvl="0" indent="0" algn="l" rtl="0">
              <a:spcBef>
                <a:spcPts val="0"/>
              </a:spcBef>
              <a:spcAft>
                <a:spcPts val="0"/>
              </a:spcAft>
              <a:buNone/>
            </a:pPr>
            <a:endParaRPr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b="1">
                <a:latin typeface="Times New Roman"/>
                <a:ea typeface="Times New Roman"/>
                <a:cs typeface="Times New Roman"/>
                <a:sym typeface="Times New Roman"/>
              </a:rPr>
              <a:t>1.Project Conception and Initiation</a:t>
            </a:r>
            <a:endParaRPr sz="4000" b="1">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1.1 Abstract</a:t>
            </a:r>
            <a:endParaRPr b="1">
              <a:latin typeface="Times New Roman"/>
              <a:ea typeface="Times New Roman"/>
              <a:cs typeface="Times New Roman"/>
              <a:sym typeface="Times New Roman"/>
            </a:endParaRPr>
          </a:p>
        </p:txBody>
      </p:sp>
      <p:sp>
        <p:nvSpPr>
          <p:cNvPr id="77" name="Google Shape;77;p16"/>
          <p:cNvSpPr txBox="1">
            <a:spLocks noGrp="1"/>
          </p:cNvSpPr>
          <p:nvPr>
            <p:ph type="body" idx="1"/>
          </p:nvPr>
        </p:nvSpPr>
        <p:spPr>
          <a:xfrm>
            <a:off x="311700" y="1171600"/>
            <a:ext cx="8832300" cy="3971900"/>
          </a:xfrm>
          <a:prstGeom prst="rect">
            <a:avLst/>
          </a:prstGeom>
        </p:spPr>
        <p:txBody>
          <a:bodyPr spcFirstLastPara="1" wrap="square" lIns="91425" tIns="91425" rIns="91425" bIns="91425" anchor="t" anchorCtr="0">
            <a:noAutofit/>
          </a:bodyPr>
          <a:lstStyle/>
          <a:p>
            <a:r>
              <a:rPr lang="en-US" sz="1200" dirty="0"/>
              <a:t>Handwriting character recognition remains largely unsolved problems due to the presence of many handwritten characters present around the world. There are many existing advance methods which do not lead to a proper solution for handwriting character recognition. In this paper we will describe the approach to get</a:t>
            </a:r>
          </a:p>
          <a:p>
            <a:r>
              <a:rPr lang="en-US" sz="1200" dirty="0"/>
              <a:t>maximum accuracy (90%) in the field of handwriting character recognition. The handwriting character recognition will be done by using </a:t>
            </a:r>
            <a:r>
              <a:rPr lang="en-US" sz="1200" dirty="0" err="1"/>
              <a:t>PyTesseract</a:t>
            </a:r>
            <a:r>
              <a:rPr lang="en-US" sz="1200" dirty="0"/>
              <a:t>, </a:t>
            </a:r>
            <a:r>
              <a:rPr lang="en-US" sz="1200" dirty="0" err="1"/>
              <a:t>Convutional</a:t>
            </a:r>
            <a:r>
              <a:rPr lang="en-US" sz="1200" dirty="0"/>
              <a:t> Neural Network and Tensor </a:t>
            </a:r>
            <a:r>
              <a:rPr lang="en-US" sz="1200" dirty="0" err="1"/>
              <a:t>Flow.Automatic</a:t>
            </a:r>
            <a:r>
              <a:rPr lang="en-US" sz="1200" dirty="0"/>
              <a:t> identification of handwritten script facilitates many important applications such as automatic transcription of</a:t>
            </a:r>
          </a:p>
          <a:p>
            <a:r>
              <a:rPr lang="en-US" sz="1200" dirty="0"/>
              <a:t>multilingual documents and search for documents on the Web containing different particular scripts. The increase in usage of handheld devices which accept handwritten input has created a growing demand for algorithms that can efficiently analyze and retrieve handwritten data. Handwritten character recognition is an</a:t>
            </a:r>
          </a:p>
          <a:p>
            <a:r>
              <a:rPr lang="en-US" sz="1200" dirty="0"/>
              <a:t>area of research where many researchers have presented been done and is still an area under research to achieve more accuracy. This project is aimed at developing software which is helpful to recognize English characters. Our project is restricted to English characters only. It is still possible to further develop to recognize the characters of many languages present in the world. The most common use of neural network is</a:t>
            </a:r>
          </a:p>
          <a:p>
            <a:r>
              <a:rPr lang="en-US" sz="1200" dirty="0"/>
              <a:t>pattern recognition. Neural network is used for solving problems such as the recognition of patterns, classifying the patterns into groups, data mining etc. Neural network contains a vector which have the pattern</a:t>
            </a:r>
          </a:p>
          <a:p>
            <a:r>
              <a:rPr lang="en-US" sz="1200" dirty="0"/>
              <a:t>information as well as a target vector. Here the pattern information could be an image and handwritten data. Neural network attempts to determine the handwritten characters or image that the neural network has learned. Neural network is designed to take the input data and classify the data into groups. These groups can be fuzzy or not clear.</a:t>
            </a:r>
          </a:p>
          <a:p>
            <a:pPr marL="114300" lvl="0" indent="0" algn="l" rtl="0">
              <a:spcBef>
                <a:spcPts val="0"/>
              </a:spcBef>
              <a:spcAft>
                <a:spcPts val="0"/>
              </a:spcAft>
              <a:buSzPts val="1800"/>
              <a:buNone/>
            </a:pPr>
            <a:endParaRPr dirty="0"/>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1.2 Objectives</a:t>
            </a:r>
            <a:endParaRPr b="1">
              <a:latin typeface="Times New Roman"/>
              <a:ea typeface="Times New Roman"/>
              <a:cs typeface="Times New Roman"/>
              <a:sym typeface="Times New Roman"/>
            </a:endParaRPr>
          </a:p>
        </p:txBody>
      </p:sp>
      <p:sp>
        <p:nvSpPr>
          <p:cNvPr id="83" name="Google Shape;83;p17"/>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r>
              <a:rPr lang="en-US" dirty="0"/>
              <a:t> To provide an easy user interface to input the source image.</a:t>
            </a:r>
          </a:p>
          <a:p>
            <a:r>
              <a:rPr lang="en-US" dirty="0"/>
              <a:t> User should be able to upload the image.</a:t>
            </a:r>
          </a:p>
          <a:p>
            <a:r>
              <a:rPr lang="en-US" dirty="0"/>
              <a:t> System should be able to pre-process the given input to suppress the     </a:t>
            </a:r>
          </a:p>
          <a:p>
            <a:r>
              <a:rPr lang="en-US" dirty="0"/>
              <a:t>    Background.</a:t>
            </a:r>
          </a:p>
          <a:p>
            <a:r>
              <a:rPr lang="en-US" dirty="0"/>
              <a:t> System should detect text regions present in the image.</a:t>
            </a:r>
          </a:p>
          <a:p>
            <a:r>
              <a:rPr lang="en-US" dirty="0"/>
              <a:t> System should retrieve text present in the image and display them to the       User.</a:t>
            </a:r>
          </a:p>
          <a:p>
            <a:pPr marL="114300" lvl="0" indent="0" algn="l" rtl="0">
              <a:spcBef>
                <a:spcPts val="0"/>
              </a:spcBef>
              <a:spcAft>
                <a:spcPts val="0"/>
              </a:spcAft>
              <a:buSzPts val="1800"/>
              <a:buNone/>
            </a:pPr>
            <a:r>
              <a:rPr lang="en" dirty="0"/>
              <a:t>                    </a:t>
            </a:r>
            <a:endParaRPr dirty="0"/>
          </a:p>
          <a:p>
            <a:pPr marL="457200" lvl="0" indent="-342900" algn="l" rtl="0">
              <a:spcBef>
                <a:spcPts val="0"/>
              </a:spcBef>
              <a:spcAft>
                <a:spcPts val="0"/>
              </a:spcAft>
              <a:buSzPts val="1800"/>
              <a:buChar char="●"/>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434343"/>
                </a:solidFill>
                <a:latin typeface="Times New Roman"/>
                <a:ea typeface="Times New Roman"/>
                <a:cs typeface="Times New Roman"/>
                <a:sym typeface="Times New Roman"/>
              </a:rPr>
              <a:t>1.3 Literature Review</a:t>
            </a:r>
            <a:endParaRPr b="1">
              <a:latin typeface="Times New Roman"/>
              <a:ea typeface="Times New Roman"/>
              <a:cs typeface="Times New Roman"/>
              <a:sym typeface="Times New Roman"/>
            </a:endParaRPr>
          </a:p>
        </p:txBody>
      </p:sp>
      <p:sp>
        <p:nvSpPr>
          <p:cNvPr id="89" name="Google Shape;89;p18"/>
          <p:cNvSpPr txBox="1">
            <a:spLocks noGrp="1"/>
          </p:cNvSpPr>
          <p:nvPr>
            <p:ph type="body" idx="1"/>
          </p:nvPr>
        </p:nvSpPr>
        <p:spPr>
          <a:xfrm>
            <a:off x="311700" y="1171600"/>
            <a:ext cx="8707172" cy="3775786"/>
          </a:xfrm>
          <a:prstGeom prst="rect">
            <a:avLst/>
          </a:prstGeom>
        </p:spPr>
        <p:txBody>
          <a:bodyPr spcFirstLastPara="1" wrap="square" lIns="91425" tIns="91425" rIns="91425" bIns="91425" anchor="t" anchorCtr="0">
            <a:noAutofit/>
          </a:bodyPr>
          <a:lstStyle/>
          <a:p>
            <a:pPr marL="114300" indent="0">
              <a:buNone/>
            </a:pPr>
            <a:r>
              <a:rPr lang="en-US" sz="1050" dirty="0" err="1"/>
              <a:t>A..Neural</a:t>
            </a:r>
            <a:r>
              <a:rPr lang="en-US" sz="1050" dirty="0"/>
              <a:t> Networks For Handwritten English Alphabet Recognition The paper makes  use of Neural Networks to recognize the English handwritten alphabets. The alphabets are represented as binary values in the form of 0 and 1. These binary images are then used as an input to the feature extraction phase, and the output of this phase is fed as an input in Neural Network system. Similar appearing alphabets were seen to be misclassified in the experiments carried out, as the data set over which the tests were carried out was small. The larger the data set used the more accurate results the system would generate</a:t>
            </a:r>
          </a:p>
          <a:p>
            <a:pPr marL="114300" indent="0">
              <a:buNone/>
            </a:pPr>
            <a:r>
              <a:rPr lang="en-US" sz="1050" dirty="0"/>
              <a:t>B. Direction Based Feature Extraction Paper presents a feature extraction method referred as the direction feature to recognize the handwritten characters. This new direction feature extraction method proved to give better accuracy result on the segmented characters when compared to the transition feature extraction method and other methods as well. The recognition rate is above 80% proven experimentally. The characters are segmented automatically from the Cursive Digit and character Recognition (CEDAR) benchmark</a:t>
            </a:r>
          </a:p>
          <a:p>
            <a:pPr marL="114300" indent="0">
              <a:buNone/>
            </a:pPr>
            <a:r>
              <a:rPr lang="en-US" sz="1050" dirty="0"/>
              <a:t>C. Diagonal Based Feature Extraction System Using Neural Network The characters in this paper are recognized using a new technique called the diagonal feature extraction </a:t>
            </a:r>
            <a:r>
              <a:rPr lang="en-US" sz="1050" dirty="0" err="1"/>
              <a:t>technique.There</a:t>
            </a:r>
            <a:r>
              <a:rPr lang="en-US" sz="1050" dirty="0"/>
              <a:t> were two approaches used, firstly with 54 features and secondly with 69 features which constituted the Neural Network character recognition system. The diagonal feature extraction method was compared with the traditional horizontal and vertical feature extraction methods, by training the neural network with both the methods. Six recognition neural networks were built in process. The results experimentally revealed that 69 features gave a better accuracy rate than 54 features. The system presented in the paper seems ideal to convert handwritten text documents into structural format.</a:t>
            </a:r>
          </a:p>
          <a:p>
            <a:pPr marL="114300" indent="0">
              <a:buNone/>
            </a:pPr>
            <a:r>
              <a:rPr lang="en-US" sz="1050" dirty="0"/>
              <a:t>D. Handwritten English Character Recognition Using Neural Network The paper demonstrates the use of Feed Forward Algorithm along with Back Propagation Algorithm. We paper successfully recognizes characters using a multilayer perceptron with 1 hidden layer. Higher performance can be achieved in Back Propagation once the number of hidden nodes to be used is successfully determined. The recognition of characters is proved to be better and gives an accuracy of 70% and above for English handwritten characters.</a:t>
            </a:r>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1.4 Problem Definition</a:t>
            </a:r>
            <a:endParaRPr b="1">
              <a:latin typeface="Times New Roman"/>
              <a:ea typeface="Times New Roman"/>
              <a:cs typeface="Times New Roman"/>
              <a:sym typeface="Times New Roman"/>
            </a:endParaRPr>
          </a:p>
        </p:txBody>
      </p:sp>
      <p:sp>
        <p:nvSpPr>
          <p:cNvPr id="95" name="Google Shape;95;p19"/>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114300" indent="0">
              <a:buNone/>
            </a:pPr>
            <a:r>
              <a:rPr lang="en-US" dirty="0"/>
              <a:t>Traditionally, the system exists only for the character recognition but our project extends this further and converts those characters into digital texts and store them in textual form. Moreover characters are only read through OCR (Optical Character Reader). These text are read by OCR are printed on product items, in our project we aim to recognize and convert the handwritten notes to their digital textual from. Traditional systems are not highly efficient but our project gives 85-90 per cent efficiency due to large datasets and precisely trained neural network model for character recognition and correction.</a:t>
            </a:r>
          </a:p>
          <a:p>
            <a:pPr marL="114300" lvl="0" indent="0" algn="l" rtl="0">
              <a:spcBef>
                <a:spcPts val="0"/>
              </a:spcBef>
              <a:spcAft>
                <a:spcPts val="0"/>
              </a:spcAft>
              <a:buSzPts val="1800"/>
              <a:buNone/>
            </a:pPr>
            <a:r>
              <a:rPr lang="en" dirty="0"/>
              <a:t>                              </a:t>
            </a:r>
            <a:endParaRPr dirty="0"/>
          </a:p>
          <a:p>
            <a:pPr marL="457200" lvl="0" indent="-342900" algn="l" rtl="0">
              <a:spcBef>
                <a:spcPts val="0"/>
              </a:spcBef>
              <a:spcAft>
                <a:spcPts val="0"/>
              </a:spcAft>
              <a:buSzPts val="1800"/>
              <a:buChar char="●"/>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1.5 Scope</a:t>
            </a:r>
            <a:endParaRPr b="1">
              <a:latin typeface="Times New Roman"/>
              <a:ea typeface="Times New Roman"/>
              <a:cs typeface="Times New Roman"/>
              <a:sym typeface="Times New Roman"/>
            </a:endParaRPr>
          </a:p>
        </p:txBody>
      </p:sp>
      <p:sp>
        <p:nvSpPr>
          <p:cNvPr id="101" name="Google Shape;101;p20"/>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r>
              <a:rPr lang="en-US" dirty="0"/>
              <a:t> Converting handwritten notes to digital notes.</a:t>
            </a:r>
          </a:p>
          <a:p>
            <a:r>
              <a:rPr lang="en-US" dirty="0"/>
              <a:t> Converting old scriptures to digital library.</a:t>
            </a:r>
          </a:p>
          <a:p>
            <a:r>
              <a:rPr lang="en-US" dirty="0"/>
              <a:t> House Number Recognition through Google street images.</a:t>
            </a:r>
          </a:p>
          <a:p>
            <a:r>
              <a:rPr lang="en-US" dirty="0"/>
              <a:t> Physical written regional language to other.</a:t>
            </a:r>
          </a:p>
          <a:p>
            <a:r>
              <a:rPr lang="en-US" dirty="0"/>
              <a:t> Quick digitization of printed hand-filled form.</a:t>
            </a:r>
          </a:p>
          <a:p>
            <a:r>
              <a:rPr lang="en-US" dirty="0"/>
              <a:t> Converting postal address to digital texts.</a:t>
            </a:r>
          </a:p>
          <a:p>
            <a:pPr marL="114300" lvl="0" indent="0" algn="l" rtl="0">
              <a:spcBef>
                <a:spcPts val="0"/>
              </a:spcBef>
              <a:spcAft>
                <a:spcPts val="0"/>
              </a:spcAft>
              <a:buSzPts val="1800"/>
              <a:buNone/>
            </a:pPr>
            <a:r>
              <a:rPr lang="en" dirty="0"/>
              <a:t>                   </a:t>
            </a:r>
            <a:endParaRPr dirty="0"/>
          </a:p>
          <a:p>
            <a:pPr marL="457200" lvl="0" indent="-342900" algn="l" rtl="0">
              <a:spcBef>
                <a:spcPts val="0"/>
              </a:spcBef>
              <a:spcAft>
                <a:spcPts val="0"/>
              </a:spcAft>
              <a:buSzPts val="1800"/>
              <a:buChar char="●"/>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1.6 Technology stack</a:t>
            </a:r>
            <a:endParaRPr b="1">
              <a:latin typeface="Times New Roman"/>
              <a:ea typeface="Times New Roman"/>
              <a:cs typeface="Times New Roman"/>
              <a:sym typeface="Times New Roman"/>
            </a:endParaRPr>
          </a:p>
        </p:txBody>
      </p:sp>
      <p:sp>
        <p:nvSpPr>
          <p:cNvPr id="107" name="Google Shape;107;p21"/>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r>
              <a:rPr lang="en-US" dirty="0" err="1"/>
              <a:t>PyTesseract</a:t>
            </a:r>
            <a:r>
              <a:rPr lang="en-US" dirty="0"/>
              <a:t>: Simple Python Optical Character Recognition</a:t>
            </a:r>
            <a:endParaRPr lang="en-US" b="1" dirty="0"/>
          </a:p>
          <a:p>
            <a:r>
              <a:rPr lang="en-US" dirty="0"/>
              <a:t>Python </a:t>
            </a:r>
            <a:r>
              <a:rPr lang="en-US" dirty="0" err="1"/>
              <a:t>OpenCV</a:t>
            </a:r>
            <a:endParaRPr lang="en-US" dirty="0"/>
          </a:p>
          <a:p>
            <a:r>
              <a:rPr lang="en-US" dirty="0"/>
              <a:t>Tensor Flow</a:t>
            </a:r>
          </a:p>
          <a:p>
            <a:r>
              <a:rPr lang="en-US" dirty="0"/>
              <a:t>Neural Networks</a:t>
            </a:r>
          </a:p>
          <a:p>
            <a:pPr marL="114300" lvl="0" indent="0" algn="l" rtl="0">
              <a:spcBef>
                <a:spcPts val="0"/>
              </a:spcBef>
              <a:spcAft>
                <a:spcPts val="0"/>
              </a:spcAft>
              <a:buSzPts val="1800"/>
              <a:buNone/>
            </a:pPr>
            <a:r>
              <a:rPr lang="en" dirty="0"/>
              <a:t>                        </a:t>
            </a:r>
            <a:endParaRPr dirty="0"/>
          </a:p>
          <a:p>
            <a:pPr marL="457200" lvl="0" indent="-342900" algn="l" rtl="0">
              <a:spcBef>
                <a:spcPts val="0"/>
              </a:spcBef>
              <a:spcAft>
                <a:spcPts val="0"/>
              </a:spcAft>
              <a:buSzPts val="1800"/>
              <a:buChar char="●"/>
            </a:pPr>
            <a:endParaRPr dirty="0"/>
          </a:p>
        </p:txBody>
      </p:sp>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TotalTime>
  <Words>2049</Words>
  <Application>Microsoft Office PowerPoint</Application>
  <PresentationFormat>On-screen Show (16:9)</PresentationFormat>
  <Paragraphs>89</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Old Standard TT</vt:lpstr>
      <vt:lpstr>Arial</vt:lpstr>
      <vt:lpstr>Times New Roman</vt:lpstr>
      <vt:lpstr>Paperback</vt:lpstr>
      <vt:lpstr>Computer Engineering Department A.P. Shah Institute of Technology G.B.Road,Kasarvadavli, Thane(W), Mumbai-400615 UNIVERSITY OF MUMBAI Academic Year 2020-2021</vt:lpstr>
      <vt:lpstr>A Project Report on HANDRITTEN CHARACTER RECOGNITION Submitted in partial fulfillment of the degree of Bachelor of Engineering(Sem-7) in Computer Engineering By Shweta chauhan(17102009)  Nehal Barot(17102060) Yash awasthi(15202013) Anjali Solanki(18202003) Under the Guidance of Prof.Amol kalugade    </vt:lpstr>
      <vt:lpstr>1.Project Conception and Initiation</vt:lpstr>
      <vt:lpstr>1.1 Abstract</vt:lpstr>
      <vt:lpstr>1.2 Objectives</vt:lpstr>
      <vt:lpstr>1.3 Literature Review</vt:lpstr>
      <vt:lpstr>1.4 Problem Definition</vt:lpstr>
      <vt:lpstr>1.5 Scope</vt:lpstr>
      <vt:lpstr>1.6 Technology stack</vt:lpstr>
      <vt:lpstr>1.7 Benefits for environment &amp; Society</vt:lpstr>
      <vt:lpstr>2. Project Design</vt:lpstr>
      <vt:lpstr>2.1 Proposed System</vt:lpstr>
      <vt:lpstr>2.2 Design(Flow Of Modules)</vt:lpstr>
      <vt:lpstr>2.3 Class Diagram</vt:lpstr>
      <vt:lpstr>2.5 References</vt:lpstr>
      <vt:lpstr>3.Planning for next semester</vt:lpstr>
      <vt:lpstr>Planning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Engineering Department A.P. Shah Institute of Technology G.B.Road,Kasarvadavli, Thane(W), Mumbai-400615 UNIVERSITY OF MUMBAI Academic Year 2020-2021</dc:title>
  <dc:creator>anjali</dc:creator>
  <cp:lastModifiedBy>Nehal</cp:lastModifiedBy>
  <cp:revision>7</cp:revision>
  <dcterms:modified xsi:type="dcterms:W3CDTF">2020-12-17T12:07:43Z</dcterms:modified>
</cp:coreProperties>
</file>