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64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752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41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225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99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72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282545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70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538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271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2757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978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9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153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8062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920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407144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t>
            </a:r>
            <a:br>
              <a:rPr lang="en-IN" dirty="0" smtClean="0"/>
            </a:br>
            <a:endParaRPr lang="en-IN" dirty="0"/>
          </a:p>
        </p:txBody>
      </p:sp>
      <p:pic>
        <p:nvPicPr>
          <p:cNvPr id="2053" name="image1.jpg" descr="WhatsApp Image 2022-02-03 at 5.24.38 PM"/>
          <p:cNvPicPr>
            <a:picLocks noChangeAspect="1" noChangeArrowheads="1"/>
          </p:cNvPicPr>
          <p:nvPr/>
        </p:nvPicPr>
        <p:blipFill>
          <a:blip r:embed="rId2">
            <a:extLst>
              <a:ext uri="{28A0092B-C50C-407E-A947-70E740481C1C}">
                <a14:useLocalDpi xmlns:a14="http://schemas.microsoft.com/office/drawing/2010/main" val="0"/>
              </a:ext>
            </a:extLst>
          </a:blip>
          <a:srcRect l="51668" t="14664" b="72343"/>
          <a:stretch>
            <a:fillRect/>
          </a:stretch>
        </p:blipFill>
        <p:spPr bwMode="auto">
          <a:xfrm>
            <a:off x="2901992" y="20725"/>
            <a:ext cx="2870200" cy="1009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1"/>
          <p:cNvSpPr>
            <a:spLocks noChangeArrowheads="1"/>
          </p:cNvSpPr>
          <p:nvPr/>
        </p:nvSpPr>
        <p:spPr bwMode="auto">
          <a:xfrm>
            <a:off x="0" y="1030375"/>
            <a:ext cx="914400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 pos="5151438" algn="l"/>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151438" algn="l"/>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151438" algn="l"/>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151438" algn="l"/>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151438" algn="l"/>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151438" algn="l"/>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151438" algn="l"/>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151438" algn="l"/>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1514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2200" b="1" i="0" u="none" strike="noStrike" cap="none" normalizeH="0" baseline="0" dirty="0" smtClean="0">
                <a:ln>
                  <a:noFill/>
                </a:ln>
                <a:solidFill>
                  <a:srgbClr val="31849B"/>
                </a:solidFill>
                <a:effectLst/>
                <a:latin typeface="Arial" panose="020B0604020202020204" pitchFamily="34" charset="0"/>
                <a:ea typeface="Times New Roman" panose="02020603050405020304" pitchFamily="18" charset="0"/>
                <a:cs typeface="Arial" panose="020B0604020202020204" pitchFamily="34" charset="0"/>
              </a:rPr>
              <a:t>‘’ASSESSMENT OF SEDIMENT QUALITY WITH SPECIAL REFERENCE TO ORGANIC CARBON CONTENT’’</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2200" b="1" i="0" u="none" strike="noStrike" cap="none" normalizeH="0" baseline="0" dirty="0" smtClean="0">
                <a:ln>
                  <a:noFill/>
                </a:ln>
                <a:solidFill>
                  <a:srgbClr val="205968"/>
                </a:solidFill>
                <a:effectLst/>
                <a:latin typeface="Arial" panose="020B0604020202020204" pitchFamily="34" charset="0"/>
                <a:ea typeface="Bookman Old Style" panose="02050604050505020204" pitchFamily="18" charset="0"/>
                <a:cs typeface="Bookman Old Style" panose="02050604050505020204" pitchFamily="18" charset="0"/>
              </a:rPr>
              <a:t>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2200" b="1" i="0" u="none" strike="noStrike" cap="none" normalizeH="0" baseline="0" dirty="0" smtClean="0">
                <a:ln>
                  <a:noFill/>
                </a:ln>
                <a:solidFill>
                  <a:srgbClr val="205968"/>
                </a:solidFill>
                <a:effectLst/>
                <a:latin typeface="Arial" panose="020B0604020202020204" pitchFamily="34" charset="0"/>
                <a:ea typeface="Bookman Old Style" panose="02050604050505020204" pitchFamily="18" charset="0"/>
                <a:cs typeface="Bookman Old Style" panose="02050604050505020204" pitchFamily="18" charset="0"/>
              </a:rPr>
              <a:t>                   </a:t>
            </a:r>
            <a:r>
              <a:rPr kumimoji="0" lang="en-US" sz="1400" b="1" i="0" u="none" strike="noStrike" cap="none" normalizeH="0" baseline="0" dirty="0" smtClean="0">
                <a:ln>
                  <a:noFill/>
                </a:ln>
                <a:solidFill>
                  <a:srgbClr val="205968"/>
                </a:solidFill>
                <a:effectLst/>
                <a:latin typeface="Arial" panose="020B0604020202020204" pitchFamily="34" charset="0"/>
                <a:ea typeface="Times New Roman" panose="02020603050405020304" pitchFamily="18" charset="0"/>
              </a:rPr>
              <a:t>A DISSERTATION PROJECT</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600" b="0" i="1" u="none" strike="noStrike" cap="none" normalizeH="0" baseline="0" dirty="0" smtClean="0">
                <a:ln>
                  <a:noFill/>
                </a:ln>
                <a:solidFill>
                  <a:srgbClr val="205968"/>
                </a:solidFill>
                <a:effectLst/>
                <a:latin typeface="Arial" panose="020B0604020202020204" pitchFamily="34" charset="0"/>
                <a:ea typeface="Times New Roman" panose="02020603050405020304" pitchFamily="18" charset="0"/>
              </a:rPr>
              <a:t>Submitted</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600" b="0" i="1" u="none" strike="noStrike" cap="none" normalizeH="0" baseline="0" dirty="0" smtClean="0">
                <a:ln>
                  <a:noFill/>
                </a:ln>
                <a:solidFill>
                  <a:srgbClr val="205968"/>
                </a:solidFill>
                <a:effectLst/>
                <a:latin typeface="Arial" panose="020B0604020202020204" pitchFamily="34" charset="0"/>
                <a:ea typeface="Times New Roman" panose="02020603050405020304" pitchFamily="18" charset="0"/>
              </a:rPr>
              <a:t>to</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400" b="1" i="0"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DEPARTMENT OF CHEMISTRY,</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400" b="1" i="0"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INSTITUTE OF SCIENCES, SILVER OAK UNIVERSITY</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800" b="0" i="0" u="none" strike="noStrike" cap="none" normalizeH="0" baseline="0" dirty="0" smtClean="0">
                <a:ln>
                  <a:noFill/>
                </a:ln>
                <a:solidFill>
                  <a:srgbClr val="205968"/>
                </a:solidFill>
                <a:effectLst/>
                <a:latin typeface="Arial" panose="020B0604020202020204" pitchFamily="34" charset="0"/>
                <a:ea typeface="Times New Roman" panose="02020603050405020304" pitchFamily="18" charset="0"/>
              </a:rPr>
              <a:t>For the Award of the Degree of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800" b="0" i="0" u="none" strike="noStrike" cap="none" normalizeH="0" baseline="0" dirty="0" smtClean="0">
                <a:ln>
                  <a:noFill/>
                </a:ln>
                <a:solidFill>
                  <a:srgbClr val="205968"/>
                </a:solidFill>
                <a:effectLst/>
                <a:latin typeface="Arial" panose="020B0604020202020204" pitchFamily="34" charset="0"/>
                <a:ea typeface="Times New Roman" panose="02020603050405020304" pitchFamily="18" charset="0"/>
              </a:rPr>
              <a:t>Master of Science</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800" b="0" i="0" u="none" strike="noStrike" cap="none" normalizeH="0" baseline="0" dirty="0" smtClean="0">
                <a:ln>
                  <a:noFill/>
                </a:ln>
                <a:solidFill>
                  <a:srgbClr val="205968"/>
                </a:solidFill>
                <a:effectLst/>
                <a:latin typeface="Arial" panose="020B0604020202020204" pitchFamily="34" charset="0"/>
                <a:ea typeface="Times New Roman" panose="02020603050405020304" pitchFamily="18" charset="0"/>
              </a:rPr>
              <a:t>in Chemistry</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800" b="1" i="0" u="none" strike="noStrike" cap="none" normalizeH="0" baseline="0" dirty="0" smtClean="0">
                <a:ln>
                  <a:noFill/>
                </a:ln>
                <a:solidFill>
                  <a:srgbClr val="205968"/>
                </a:solidFill>
                <a:effectLst/>
                <a:latin typeface="Arial" panose="020B0604020202020204" pitchFamily="34" charset="0"/>
                <a:ea typeface="Times New Roman" panose="02020603050405020304" pitchFamily="18" charset="0"/>
              </a:rPr>
              <a:t>FEBRUARY-2022</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600" b="0"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By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800" b="1" i="0"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  KANANI SAHILBHAI SHAILESHBHAI</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800" b="0" i="0"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[200507021130]</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800" b="0" i="1"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Under the Guidance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600" b="0" i="1"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of</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800" b="1" i="0"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Dr. SHALINI CHATURVEDI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400" b="0" i="0"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Assistant Professor, </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400" b="0" i="0"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Department of Chemistry,</a:t>
            </a:r>
            <a:endParaRPr kumimoji="0" 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151438" algn="l"/>
              </a:tabLst>
            </a:pPr>
            <a:r>
              <a:rPr kumimoji="0" lang="en-US" sz="1400" b="0" i="0" u="none" strike="noStrike" cap="none" normalizeH="0" baseline="0" dirty="0" smtClean="0">
                <a:ln>
                  <a:noFill/>
                </a:ln>
                <a:solidFill>
                  <a:srgbClr val="632423"/>
                </a:solidFill>
                <a:effectLst/>
                <a:latin typeface="Arial" panose="020B0604020202020204" pitchFamily="34" charset="0"/>
                <a:ea typeface="Times New Roman" panose="02020603050405020304" pitchFamily="18" charset="0"/>
              </a:rPr>
              <a:t>Institute of Sciences, Silver Oak University, Ahmedabad, Gujarat, India-382481</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3586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IN" dirty="0" smtClean="0"/>
              <a:t>INTRODUCTION</a:t>
            </a:r>
            <a:br>
              <a:rPr lang="en-IN" dirty="0" smtClean="0"/>
            </a:br>
            <a:r>
              <a:rPr lang="en-IN" dirty="0"/>
              <a:t/>
            </a:r>
            <a:br>
              <a:rPr lang="en-IN" dirty="0"/>
            </a:br>
            <a:r>
              <a:rPr lang="en-IN" dirty="0" smtClean="0"/>
              <a:t/>
            </a:r>
            <a:br>
              <a:rPr lang="en-IN" dirty="0" smtClean="0"/>
            </a:br>
            <a:r>
              <a:rPr lang="en-IN" dirty="0"/>
              <a:t/>
            </a:r>
            <a:br>
              <a:rPr lang="en-IN" dirty="0"/>
            </a:br>
            <a:endParaRPr lang="en-IN" dirty="0"/>
          </a:p>
        </p:txBody>
      </p:sp>
      <p:sp>
        <p:nvSpPr>
          <p:cNvPr id="3" name="Content Placeholder 2"/>
          <p:cNvSpPr>
            <a:spLocks noGrp="1"/>
          </p:cNvSpPr>
          <p:nvPr>
            <p:ph idx="1"/>
          </p:nvPr>
        </p:nvSpPr>
        <p:spPr>
          <a:xfrm>
            <a:off x="274320" y="1115569"/>
            <a:ext cx="9127698" cy="494408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Sediment pollution is the single most common source of pollution in waters. Approximately 30% is caused by natural erosion, and the remaining 70% is caused by human activity. Construction activity is the most common source of sediment </a:t>
            </a:r>
            <a:r>
              <a:rPr lang="en-US" sz="2000" dirty="0" smtClean="0">
                <a:latin typeface="Times New Roman" panose="02020603050405020304" pitchFamily="18" charset="0"/>
                <a:cs typeface="Times New Roman" panose="02020603050405020304" pitchFamily="18" charset="0"/>
              </a:rPr>
              <a:t>pollution. Human </a:t>
            </a:r>
            <a:r>
              <a:rPr lang="en-US" sz="2000" dirty="0">
                <a:latin typeface="Times New Roman" panose="02020603050405020304" pitchFamily="18" charset="0"/>
                <a:cs typeface="Times New Roman" panose="02020603050405020304" pitchFamily="18" charset="0"/>
              </a:rPr>
              <a:t>activities such as the burning of oil, coal and gas, as well as deforestation are the primary cause of the increased carbon dioxide concentrations in the </a:t>
            </a:r>
            <a:r>
              <a:rPr lang="en-US" sz="2000" dirty="0" smtClean="0">
                <a:latin typeface="Times New Roman" panose="02020603050405020304" pitchFamily="18" charset="0"/>
                <a:cs typeface="Times New Roman" panose="02020603050405020304" pitchFamily="18" charset="0"/>
              </a:rPr>
              <a:t>atmosphere</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Organic matter is an essential and characteristic constituent of soils. It is present in a variety of forms ranging from undecomposed plant and animal remains to amorphous dark </a:t>
            </a:r>
            <a:r>
              <a:rPr lang="en-US" sz="2000" dirty="0" err="1">
                <a:latin typeface="Times New Roman" panose="02020603050405020304" pitchFamily="18" charset="0"/>
                <a:cs typeface="Times New Roman" panose="02020603050405020304" pitchFamily="18" charset="0"/>
              </a:rPr>
              <a:t>coloured</a:t>
            </a:r>
            <a:r>
              <a:rPr lang="en-US" sz="2000" dirty="0">
                <a:latin typeface="Times New Roman" panose="02020603050405020304" pitchFamily="18" charset="0"/>
                <a:cs typeface="Times New Roman" panose="02020603050405020304" pitchFamily="18" charset="0"/>
              </a:rPr>
              <a:t> stable products of substances which are decomposition known as humus. The sources of organic matter subjected to decay in the soil include: •Plant remains; Animal remains and excretory products and Microbial cells</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842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016"/>
            <a:ext cx="9274002" cy="1802384"/>
          </a:xfrm>
        </p:spPr>
        <p:txBody>
          <a:bodyPr/>
          <a:lstStyle/>
          <a:p>
            <a:r>
              <a:rPr lang="en-IN" dirty="0" smtClean="0"/>
              <a:t>LITERATURE REVIEW</a:t>
            </a:r>
            <a:br>
              <a:rPr lang="en-IN"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9355270"/>
              </p:ext>
            </p:extLst>
          </p:nvPr>
        </p:nvGraphicFramePr>
        <p:xfrm>
          <a:off x="677863" y="1122628"/>
          <a:ext cx="8596311" cy="2706988"/>
        </p:xfrm>
        <a:graphic>
          <a:graphicData uri="http://schemas.openxmlformats.org/drawingml/2006/table">
            <a:tbl>
              <a:tblPr firstRow="1" bandRow="1">
                <a:tableStyleId>{5C22544A-7EE6-4342-B048-85BDC9FD1C3A}</a:tableStyleId>
              </a:tblPr>
              <a:tblGrid>
                <a:gridCol w="2865437"/>
                <a:gridCol w="2865437"/>
                <a:gridCol w="2865437"/>
              </a:tblGrid>
              <a:tr h="676747">
                <a:tc>
                  <a:txBody>
                    <a:bodyPr/>
                    <a:lstStyle/>
                    <a:p>
                      <a:r>
                        <a:rPr lang="en-IN" dirty="0" err="1" smtClean="0"/>
                        <a:t>Sr.No</a:t>
                      </a:r>
                      <a:r>
                        <a:rPr lang="en-IN" dirty="0" smtClean="0"/>
                        <a:t>.</a:t>
                      </a:r>
                      <a:endParaRPr lang="en-IN" dirty="0"/>
                    </a:p>
                  </a:txBody>
                  <a:tcPr/>
                </a:tc>
                <a:tc>
                  <a:txBody>
                    <a:bodyPr/>
                    <a:lstStyle/>
                    <a:p>
                      <a:r>
                        <a:rPr lang="en-IN" dirty="0" smtClean="0"/>
                        <a:t>Scientist</a:t>
                      </a:r>
                      <a:endParaRPr lang="en-IN" dirty="0"/>
                    </a:p>
                  </a:txBody>
                  <a:tcPr/>
                </a:tc>
                <a:tc>
                  <a:txBody>
                    <a:bodyPr/>
                    <a:lstStyle/>
                    <a:p>
                      <a:r>
                        <a:rPr lang="en-IN" dirty="0" smtClean="0"/>
                        <a:t>Results</a:t>
                      </a:r>
                      <a:endParaRPr lang="en-IN" dirty="0"/>
                    </a:p>
                  </a:txBody>
                  <a:tcPr/>
                </a:tc>
              </a:tr>
              <a:tr h="676747">
                <a:tc>
                  <a:txBody>
                    <a:bodyPr/>
                    <a:lstStyle/>
                    <a:p>
                      <a:r>
                        <a:rPr lang="en-IN" dirty="0" smtClean="0"/>
                        <a:t>1</a:t>
                      </a:r>
                      <a:endParaRPr lang="en-IN" dirty="0"/>
                    </a:p>
                  </a:txBody>
                  <a:tcPr/>
                </a:tc>
                <a:tc>
                  <a:txBody>
                    <a:bodyPr/>
                    <a:lstStyle/>
                    <a:p>
                      <a:r>
                        <a:rPr lang="en-IN" dirty="0" err="1" smtClean="0"/>
                        <a:t>Hayland</a:t>
                      </a:r>
                      <a:r>
                        <a:rPr lang="en-IN" baseline="0" dirty="0" smtClean="0"/>
                        <a:t> j. And Warwick R. (1991)</a:t>
                      </a:r>
                      <a:endParaRPr lang="en-IN" dirty="0"/>
                    </a:p>
                  </a:txBody>
                  <a:tcPr/>
                </a:tc>
                <a:tc>
                  <a:txBody>
                    <a:bodyPr/>
                    <a:lstStyle/>
                    <a:p>
                      <a:r>
                        <a:rPr lang="en-IN" dirty="0" smtClean="0"/>
                        <a:t>Reduce</a:t>
                      </a:r>
                      <a:r>
                        <a:rPr lang="en-IN" baseline="0" dirty="0" smtClean="0"/>
                        <a:t>d sediment quality and associated </a:t>
                      </a:r>
                      <a:r>
                        <a:rPr lang="en-IN" baseline="0" dirty="0" err="1" smtClean="0"/>
                        <a:t>bioefeect</a:t>
                      </a:r>
                      <a:endParaRPr lang="en-IN" dirty="0"/>
                    </a:p>
                  </a:txBody>
                  <a:tcPr/>
                </a:tc>
              </a:tr>
              <a:tr h="676747">
                <a:tc>
                  <a:txBody>
                    <a:bodyPr/>
                    <a:lstStyle/>
                    <a:p>
                      <a:r>
                        <a:rPr lang="en-IN" dirty="0" smtClean="0"/>
                        <a:t>2</a:t>
                      </a:r>
                      <a:endParaRPr lang="en-IN" dirty="0"/>
                    </a:p>
                  </a:txBody>
                  <a:tcPr/>
                </a:tc>
                <a:tc>
                  <a:txBody>
                    <a:bodyPr/>
                    <a:lstStyle/>
                    <a:p>
                      <a:r>
                        <a:rPr lang="en-IN" dirty="0" smtClean="0"/>
                        <a:t>Di</a:t>
                      </a:r>
                      <a:r>
                        <a:rPr lang="en-IN" baseline="0" dirty="0" smtClean="0"/>
                        <a:t> Toro And </a:t>
                      </a:r>
                      <a:r>
                        <a:rPr lang="en-IN" baseline="0" dirty="0" err="1" smtClean="0"/>
                        <a:t>paquin</a:t>
                      </a:r>
                      <a:r>
                        <a:rPr lang="en-IN" baseline="0" dirty="0" smtClean="0"/>
                        <a:t> (2005)</a:t>
                      </a:r>
                      <a:endParaRPr lang="en-IN" dirty="0"/>
                    </a:p>
                  </a:txBody>
                  <a:tcPr/>
                </a:tc>
                <a:tc>
                  <a:txBody>
                    <a:bodyPr/>
                    <a:lstStyle/>
                    <a:p>
                      <a:r>
                        <a:rPr lang="en-IN" dirty="0" smtClean="0"/>
                        <a:t>Verify bioactivity of chemicals</a:t>
                      </a:r>
                      <a:endParaRPr lang="en-IN" dirty="0"/>
                    </a:p>
                  </a:txBody>
                  <a:tcPr/>
                </a:tc>
              </a:tr>
              <a:tr h="676747">
                <a:tc>
                  <a:txBody>
                    <a:bodyPr/>
                    <a:lstStyle/>
                    <a:p>
                      <a:r>
                        <a:rPr lang="en-IN" dirty="0" smtClean="0"/>
                        <a:t>3</a:t>
                      </a:r>
                      <a:endParaRPr lang="en-IN" dirty="0"/>
                    </a:p>
                  </a:txBody>
                  <a:tcPr/>
                </a:tc>
                <a:tc>
                  <a:txBody>
                    <a:bodyPr/>
                    <a:lstStyle/>
                    <a:p>
                      <a:r>
                        <a:rPr lang="en-IN" dirty="0" err="1" smtClean="0"/>
                        <a:t>Miralles</a:t>
                      </a:r>
                      <a:r>
                        <a:rPr lang="en-IN" dirty="0" smtClean="0"/>
                        <a:t> </a:t>
                      </a:r>
                      <a:r>
                        <a:rPr lang="en-IN" smtClean="0"/>
                        <a:t>And</a:t>
                      </a:r>
                      <a:r>
                        <a:rPr lang="en-IN" baseline="0" smtClean="0"/>
                        <a:t> Soriano (2009)</a:t>
                      </a:r>
                      <a:endParaRPr lang="en-IN" dirty="0"/>
                    </a:p>
                  </a:txBody>
                  <a:tcPr/>
                </a:tc>
                <a:tc>
                  <a:txBody>
                    <a:bodyPr/>
                    <a:lstStyle/>
                    <a:p>
                      <a:r>
                        <a:rPr lang="en-IN" dirty="0" smtClean="0"/>
                        <a:t>Sediment accuracy a</a:t>
                      </a:r>
                      <a:r>
                        <a:rPr lang="en-IN" baseline="0" dirty="0" smtClean="0"/>
                        <a:t> </a:t>
                      </a:r>
                      <a:r>
                        <a:rPr lang="en-IN" dirty="0" smtClean="0"/>
                        <a:t>14%</a:t>
                      </a:r>
                      <a:endParaRPr lang="en-IN" dirty="0"/>
                    </a:p>
                  </a:txBody>
                  <a:tcPr/>
                </a:tc>
              </a:tr>
            </a:tbl>
          </a:graphicData>
        </a:graphic>
      </p:graphicFrame>
    </p:spTree>
    <p:extLst>
      <p:ext uri="{BB962C8B-B14F-4D97-AF65-F5344CB8AC3E}">
        <p14:creationId xmlns:p14="http://schemas.microsoft.com/office/powerpoint/2010/main" val="4001430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IN" dirty="0" smtClean="0"/>
              <a:t>MATERIALS AND METHODS</a:t>
            </a:r>
            <a:endParaRPr lang="en-IN" dirty="0"/>
          </a:p>
        </p:txBody>
      </p:sp>
      <p:sp>
        <p:nvSpPr>
          <p:cNvPr id="3" name="Content Placeholder 2"/>
          <p:cNvSpPr>
            <a:spLocks noGrp="1"/>
          </p:cNvSpPr>
          <p:nvPr>
            <p:ph idx="1"/>
          </p:nvPr>
        </p:nvSpPr>
        <p:spPr>
          <a:xfrm>
            <a:off x="475488" y="679010"/>
            <a:ext cx="8579058" cy="5319454"/>
          </a:xfrm>
        </p:spPr>
        <p:txBody>
          <a:bodyPr>
            <a:noAutofit/>
          </a:bodyPr>
          <a:lstStyle/>
          <a:p>
            <a:r>
              <a:rPr lang="en-US" sz="2000" dirty="0">
                <a:latin typeface="Times New Roman" panose="02020603050405020304" pitchFamily="18" charset="0"/>
                <a:cs typeface="Times New Roman" panose="02020603050405020304" pitchFamily="18" charset="0"/>
              </a:rPr>
              <a:t>The organic matter in the soil gets oxidized by potassium dichromate and concentrated </a:t>
            </a:r>
            <a:r>
              <a:rPr lang="en-US" sz="2000" dirty="0" err="1">
                <a:latin typeface="Times New Roman" panose="02020603050405020304" pitchFamily="18" charset="0"/>
                <a:cs typeface="Times New Roman" panose="02020603050405020304" pitchFamily="18" charset="0"/>
              </a:rPr>
              <a:t>sulphuric</a:t>
            </a:r>
            <a:r>
              <a:rPr lang="en-US" sz="2000" dirty="0">
                <a:latin typeface="Times New Roman" panose="02020603050405020304" pitchFamily="18" charset="0"/>
                <a:cs typeface="Times New Roman" panose="02020603050405020304" pitchFamily="18" charset="0"/>
              </a:rPr>
              <a:t> acid utilizing the heat of dilution of H2SO4. The excess potassium dichromate, not reduce by the organic matter of the soil is determine by back titration with standard ferrous sulphate (FeSO,7H20) ferrous ammonium sulphate.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Reaction </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K.Cr2O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+ 4H2S04 + K2SO4 + Cr2 (SO4)3 + 4H2O + </a:t>
            </a:r>
            <a:r>
              <a:rPr lang="en-US" sz="2000" dirty="0" smtClean="0">
                <a:latin typeface="Times New Roman" panose="02020603050405020304" pitchFamily="18" charset="0"/>
                <a:cs typeface="Times New Roman" panose="02020603050405020304" pitchFamily="18" charset="0"/>
              </a:rPr>
              <a:t>30</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 (Organic Carbon) + 20 + CO2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2FESO</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H2SO4</a:t>
            </a:r>
            <a:r>
              <a:rPr lang="en-US" sz="2000" dirty="0">
                <a:latin typeface="Times New Roman" panose="02020603050405020304" pitchFamily="18" charset="0"/>
                <a:cs typeface="Times New Roman" panose="02020603050405020304" pitchFamily="18" charset="0"/>
              </a:rPr>
              <a:t>+ O + Fe; (SO4)2+ H2O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Reagents :-</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Standard IN potassium dichromate: 49.04 </a:t>
            </a:r>
            <a:r>
              <a:rPr lang="en-US" sz="2000" dirty="0" err="1">
                <a:latin typeface="Times New Roman" panose="02020603050405020304" pitchFamily="18" charset="0"/>
                <a:cs typeface="Times New Roman" panose="02020603050405020304" pitchFamily="18" charset="0"/>
              </a:rPr>
              <a:t>gm</a:t>
            </a:r>
            <a:r>
              <a:rPr lang="en-US" sz="2000" dirty="0">
                <a:latin typeface="Times New Roman" panose="02020603050405020304" pitchFamily="18" charset="0"/>
                <a:cs typeface="Times New Roman" panose="02020603050405020304" pitchFamily="18" charset="0"/>
              </a:rPr>
              <a:t> of AR grade K.Cr20, (oven dried at 90° C) is dissolved in distilled water and make up the volume to one Litre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 0.5 N ferrous ammonium </a:t>
            </a:r>
            <a:r>
              <a:rPr lang="en-US" sz="2000" dirty="0" smtClean="0">
                <a:latin typeface="Times New Roman" panose="02020603050405020304" pitchFamily="18" charset="0"/>
                <a:cs typeface="Times New Roman" panose="02020603050405020304" pitchFamily="18" charset="0"/>
              </a:rPr>
              <a:t>sulphate : </a:t>
            </a:r>
            <a:r>
              <a:rPr lang="en-US" sz="2000" dirty="0">
                <a:latin typeface="Times New Roman" panose="02020603050405020304" pitchFamily="18" charset="0"/>
                <a:cs typeface="Times New Roman" panose="02020603050405020304" pitchFamily="18" charset="0"/>
              </a:rPr>
              <a:t>196 g of the hydrate crystalline salt dissolved in one Litre of distilled water containing 20 ml of conc. H2SO4. This solution is relatively more stable and convenient to work than that of ferrous sulphate. However, it should be prepared fresh for each set of samples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69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470" y="402337"/>
            <a:ext cx="8596668" cy="5840194"/>
          </a:xfrm>
        </p:spPr>
        <p:txBody>
          <a:bodyPr>
            <a:normAutofit/>
          </a:bodyPr>
          <a:lstStyle/>
          <a:p>
            <a:r>
              <a:rPr lang="en-US" dirty="0">
                <a:latin typeface="Times New Roman" panose="02020603050405020304" pitchFamily="18" charset="0"/>
                <a:cs typeface="Times New Roman" panose="02020603050405020304" pitchFamily="18" charset="0"/>
              </a:rPr>
              <a:t>3. Diphenylamine indicator: 0.5 g diphenylamine dissolved in a mixture f 20 ml of water and 100 ml of conc. H2SO4.</a:t>
            </a:r>
          </a:p>
          <a:p>
            <a:r>
              <a:rPr lang="en-US" dirty="0">
                <a:latin typeface="Times New Roman" panose="02020603050405020304" pitchFamily="18" charset="0"/>
                <a:cs typeface="Times New Roman" panose="02020603050405020304" pitchFamily="18" charset="0"/>
              </a:rPr>
              <a:t> 4. Concentrated </a:t>
            </a:r>
            <a:r>
              <a:rPr lang="en-US" dirty="0" err="1">
                <a:latin typeface="Times New Roman" panose="02020603050405020304" pitchFamily="18" charset="0"/>
                <a:cs typeface="Times New Roman" panose="02020603050405020304" pitchFamily="18" charset="0"/>
              </a:rPr>
              <a:t>sulphuric</a:t>
            </a:r>
            <a:r>
              <a:rPr lang="en-US" dirty="0">
                <a:latin typeface="Times New Roman" panose="02020603050405020304" pitchFamily="18" charset="0"/>
                <a:cs typeface="Times New Roman" panose="02020603050405020304" pitchFamily="18" charset="0"/>
              </a:rPr>
              <a:t> acid (sp. gr. 1.84) containing 1.25 percent silver sulphate (In case of soil free from chlorides use </a:t>
            </a:r>
            <a:r>
              <a:rPr lang="en-US">
                <a:latin typeface="Times New Roman" panose="02020603050405020304" pitchFamily="18" charset="0"/>
                <a:cs typeface="Times New Roman" panose="02020603050405020304" pitchFamily="18" charset="0"/>
              </a:rPr>
              <a:t>of </a:t>
            </a:r>
            <a:r>
              <a:rPr lang="en-US" smtClean="0">
                <a:latin typeface="Times New Roman" panose="02020603050405020304" pitchFamily="18" charset="0"/>
                <a:cs typeface="Times New Roman" panose="02020603050405020304" pitchFamily="18" charset="0"/>
              </a:rPr>
              <a:t>AgS04 </a:t>
            </a:r>
            <a:r>
              <a:rPr lang="en-US" dirty="0">
                <a:latin typeface="Times New Roman" panose="02020603050405020304" pitchFamily="18" charset="0"/>
                <a:cs typeface="Times New Roman" panose="02020603050405020304" pitchFamily="18" charset="0"/>
              </a:rPr>
              <a:t>can be avoided).</a:t>
            </a:r>
          </a:p>
          <a:p>
            <a:r>
              <a:rPr lang="en-US" dirty="0">
                <a:latin typeface="Times New Roman" panose="02020603050405020304" pitchFamily="18" charset="0"/>
                <a:cs typeface="Times New Roman" panose="02020603050405020304" pitchFamily="18" charset="0"/>
              </a:rPr>
              <a:t> 5. Ortho-</a:t>
            </a:r>
            <a:r>
              <a:rPr lang="en-US" dirty="0" err="1">
                <a:latin typeface="Times New Roman" panose="02020603050405020304" pitchFamily="18" charset="0"/>
                <a:cs typeface="Times New Roman" panose="02020603050405020304" pitchFamily="18" charset="0"/>
              </a:rPr>
              <a:t>phosphori</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calculation </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Total organic carbon % </a:t>
            </a: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N(B-T)x0.003x100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Weight </a:t>
            </a:r>
            <a:r>
              <a:rPr lang="en-US" dirty="0">
                <a:latin typeface="Times New Roman" panose="02020603050405020304" pitchFamily="18" charset="0"/>
                <a:cs typeface="Times New Roman" panose="02020603050405020304" pitchFamily="18" charset="0"/>
              </a:rPr>
              <a:t>of sample (0.5) </a:t>
            </a:r>
            <a:r>
              <a:rPr lang="en-US" dirty="0" err="1">
                <a:latin typeface="Times New Roman" panose="02020603050405020304" pitchFamily="18" charset="0"/>
                <a:cs typeface="Times New Roman" panose="02020603050405020304" pitchFamily="18" charset="0"/>
              </a:rPr>
              <a:t>gm</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Where</a:t>
            </a:r>
            <a:r>
              <a:rPr lang="en-US" dirty="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N</a:t>
            </a:r>
            <a:r>
              <a:rPr lang="en-US" dirty="0">
                <a:latin typeface="Times New Roman" panose="02020603050405020304" pitchFamily="18" charset="0"/>
                <a:cs typeface="Times New Roman" panose="02020603050405020304" pitchFamily="18" charset="0"/>
              </a:rPr>
              <a:t>= normality of ferrous ammonium sulphate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a:t>
            </a:r>
            <a:r>
              <a:rPr lang="en-US" dirty="0">
                <a:latin typeface="Times New Roman" panose="02020603050405020304" pitchFamily="18" charset="0"/>
                <a:cs typeface="Times New Roman" panose="02020603050405020304" pitchFamily="18" charset="0"/>
              </a:rPr>
              <a:t>= Blank reading </a:t>
            </a:r>
          </a:p>
          <a:p>
            <a:pPr marL="0" indent="0">
              <a:buNone/>
            </a:pPr>
            <a:r>
              <a:rPr lang="en-US" dirty="0" smtClean="0">
                <a:latin typeface="Times New Roman" panose="02020603050405020304" pitchFamily="18" charset="0"/>
                <a:cs typeface="Times New Roman" panose="02020603050405020304" pitchFamily="18" charset="0"/>
              </a:rPr>
              <a:t>      T</a:t>
            </a:r>
            <a:r>
              <a:rPr lang="en-US" dirty="0">
                <a:latin typeface="Times New Roman" panose="02020603050405020304" pitchFamily="18" charset="0"/>
                <a:cs typeface="Times New Roman" panose="02020603050405020304" pitchFamily="18" charset="0"/>
              </a:rPr>
              <a:t>= Titrate reading 25</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3252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br>
              <a:rPr lang="en-IN" dirty="0" smtClean="0"/>
            </a:br>
            <a:endParaRPr lang="en-IN" dirty="0"/>
          </a:p>
        </p:txBody>
      </p:sp>
      <p:sp>
        <p:nvSpPr>
          <p:cNvPr id="3" name="Content Placeholder 2"/>
          <p:cNvSpPr>
            <a:spLocks noGrp="1"/>
          </p:cNvSpPr>
          <p:nvPr>
            <p:ph idx="1"/>
          </p:nvPr>
        </p:nvSpPr>
        <p:spPr>
          <a:xfrm>
            <a:off x="677334" y="1106877"/>
            <a:ext cx="8596668" cy="4889219"/>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Organic</a:t>
            </a:r>
            <a:r>
              <a:rPr lang="en-US"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carbon is another effective factor which increases the availability of iron and boron but decreases the availability of manganese, zinc and copper to the plants. according to this study, In soil samples 1 and 2 organic carbon was 0.67% and 0.57% and the soil was of medium quality rating as per table-1. TOC contents in soil samples 3 and 4 is  0.63% and 0.67% respectively and TOC of soil sample 5 was 0.50% and these samples were also of medium quality rating. All the soil samples belong to medium class as their TOC was in 0.5 to 0.75% range</a:t>
            </a:r>
            <a:r>
              <a:rPr lang="en-US" dirty="0" smtClean="0"/>
              <a:t>.</a:t>
            </a:r>
          </a:p>
          <a:p>
            <a:endParaRPr lang="en-IN" dirty="0"/>
          </a:p>
        </p:txBody>
      </p:sp>
    </p:spTree>
    <p:extLst>
      <p:ext uri="{BB962C8B-B14F-4D97-AF65-F5344CB8AC3E}">
        <p14:creationId xmlns:p14="http://schemas.microsoft.com/office/powerpoint/2010/main" val="2230981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t>
            </a:r>
            <a:br>
              <a:rPr lang="en-IN" dirty="0" smtClean="0"/>
            </a:br>
            <a:r>
              <a:rPr lang="en-IN" dirty="0"/>
              <a:t/>
            </a:r>
            <a:br>
              <a:rPr lang="en-IN" dirty="0"/>
            </a:br>
            <a:endParaRPr lang="en-IN" dirty="0"/>
          </a:p>
        </p:txBody>
      </p:sp>
      <p:sp>
        <p:nvSpPr>
          <p:cNvPr id="3" name="Content Placeholder 2"/>
          <p:cNvSpPr>
            <a:spLocks noGrp="1"/>
          </p:cNvSpPr>
          <p:nvPr>
            <p:ph idx="1"/>
          </p:nvPr>
        </p:nvSpPr>
        <p:spPr>
          <a:xfrm>
            <a:off x="677334" y="347473"/>
            <a:ext cx="8596668" cy="5693890"/>
          </a:xfrm>
        </p:spPr>
        <p:txBody>
          <a:bodyPr>
            <a:normAutofit/>
          </a:bodyPr>
          <a:lstStyle/>
          <a:p>
            <a:endParaRPr lang="en-IN" dirty="0" smtClean="0"/>
          </a:p>
          <a:p>
            <a:pPr marL="0" indent="0">
              <a:buNone/>
            </a:pPr>
            <a:r>
              <a:rPr lang="en-US" dirty="0" smtClean="0"/>
              <a:t>Table </a:t>
            </a:r>
            <a:r>
              <a:rPr lang="en-US" dirty="0"/>
              <a:t>1 : Interpretation of soil rating base on total organic carbon</a:t>
            </a:r>
          </a:p>
          <a:p>
            <a:pPr marL="0" indent="0" fontAlgn="t">
              <a:buNone/>
            </a:pPr>
            <a:endParaRPr lang="en-IN" dirty="0"/>
          </a:p>
          <a:p>
            <a:endParaRPr lang="en-IN" dirty="0" smtClean="0"/>
          </a:p>
          <a:p>
            <a:endParaRPr lang="en-IN" dirty="0"/>
          </a:p>
          <a:p>
            <a:endParaRPr lang="en-IN" dirty="0" smtClean="0"/>
          </a:p>
          <a:p>
            <a:pPr marL="0" indent="0">
              <a:buNone/>
            </a:pPr>
            <a:endParaRPr lang="en-IN" dirty="0" smtClean="0"/>
          </a:p>
          <a:p>
            <a:pPr marL="0" indent="0">
              <a:buNone/>
            </a:pPr>
            <a:r>
              <a:rPr lang="en-IN" dirty="0" smtClean="0"/>
              <a:t>Table 2 :showing the observed soil characteristics of the sample taking average of the two depths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67624682"/>
              </p:ext>
            </p:extLst>
          </p:nvPr>
        </p:nvGraphicFramePr>
        <p:xfrm>
          <a:off x="677334" y="4034758"/>
          <a:ext cx="8359602" cy="2255525"/>
        </p:xfrm>
        <a:graphic>
          <a:graphicData uri="http://schemas.openxmlformats.org/drawingml/2006/table">
            <a:tbl>
              <a:tblPr firstRow="1" bandRow="1">
                <a:tableStyleId>{5C22544A-7EE6-4342-B048-85BDC9FD1C3A}</a:tableStyleId>
              </a:tblPr>
              <a:tblGrid>
                <a:gridCol w="2786534"/>
                <a:gridCol w="2786534"/>
                <a:gridCol w="2786534"/>
              </a:tblGrid>
              <a:tr h="0">
                <a:tc>
                  <a:txBody>
                    <a:bodyPr/>
                    <a:lstStyle/>
                    <a:p>
                      <a:r>
                        <a:rPr lang="en-IN" dirty="0" smtClean="0"/>
                        <a:t>Sr. No.</a:t>
                      </a:r>
                      <a:endParaRPr lang="en-IN" dirty="0"/>
                    </a:p>
                  </a:txBody>
                  <a:tcPr/>
                </a:tc>
                <a:tc>
                  <a:txBody>
                    <a:bodyPr/>
                    <a:lstStyle/>
                    <a:p>
                      <a:r>
                        <a:rPr lang="en-IN" dirty="0" smtClean="0"/>
                        <a:t>Sample Details</a:t>
                      </a:r>
                      <a:endParaRPr lang="en-IN" dirty="0"/>
                    </a:p>
                  </a:txBody>
                  <a:tcPr/>
                </a:tc>
                <a:tc>
                  <a:txBody>
                    <a:bodyPr/>
                    <a:lstStyle/>
                    <a:p>
                      <a:r>
                        <a:rPr lang="en-IN" dirty="0" smtClean="0"/>
                        <a:t>TOC (%)</a:t>
                      </a:r>
                      <a:endParaRPr lang="en-IN" dirty="0"/>
                    </a:p>
                  </a:txBody>
                  <a:tcPr/>
                </a:tc>
              </a:tr>
              <a:tr h="377953">
                <a:tc>
                  <a:txBody>
                    <a:bodyPr/>
                    <a:lstStyle/>
                    <a:p>
                      <a:r>
                        <a:rPr lang="en-IN" dirty="0" smtClean="0"/>
                        <a:t>1</a:t>
                      </a:r>
                      <a:endParaRPr lang="en-IN" dirty="0"/>
                    </a:p>
                  </a:txBody>
                  <a:tcPr/>
                </a:tc>
                <a:tc>
                  <a:txBody>
                    <a:bodyPr/>
                    <a:lstStyle/>
                    <a:p>
                      <a:r>
                        <a:rPr lang="en-IN" dirty="0" smtClean="0"/>
                        <a:t>Ha-1</a:t>
                      </a:r>
                      <a:endParaRPr lang="en-IN" dirty="0"/>
                    </a:p>
                  </a:txBody>
                  <a:tcPr/>
                </a:tc>
                <a:tc>
                  <a:txBody>
                    <a:bodyPr/>
                    <a:lstStyle/>
                    <a:p>
                      <a:r>
                        <a:rPr lang="en-IN" dirty="0" smtClean="0"/>
                        <a:t>0.61</a:t>
                      </a:r>
                      <a:endParaRPr lang="en-IN" dirty="0"/>
                    </a:p>
                  </a:txBody>
                  <a:tcPr/>
                </a:tc>
              </a:tr>
              <a:tr h="377953">
                <a:tc>
                  <a:txBody>
                    <a:bodyPr/>
                    <a:lstStyle/>
                    <a:p>
                      <a:r>
                        <a:rPr lang="en-IN" dirty="0" smtClean="0"/>
                        <a:t>2</a:t>
                      </a:r>
                      <a:endParaRPr lang="en-IN" dirty="0"/>
                    </a:p>
                  </a:txBody>
                  <a:tcPr/>
                </a:tc>
                <a:tc>
                  <a:txBody>
                    <a:bodyPr/>
                    <a:lstStyle/>
                    <a:p>
                      <a:r>
                        <a:rPr lang="en-IN" dirty="0" smtClean="0"/>
                        <a:t>Hb-2</a:t>
                      </a:r>
                      <a:endParaRPr lang="en-IN" dirty="0"/>
                    </a:p>
                  </a:txBody>
                  <a:tcPr/>
                </a:tc>
                <a:tc>
                  <a:txBody>
                    <a:bodyPr/>
                    <a:lstStyle/>
                    <a:p>
                      <a:r>
                        <a:rPr lang="en-IN" dirty="0" smtClean="0"/>
                        <a:t>0.57</a:t>
                      </a:r>
                      <a:endParaRPr lang="en-IN" dirty="0"/>
                    </a:p>
                  </a:txBody>
                  <a:tcPr/>
                </a:tc>
              </a:tr>
              <a:tr h="377953">
                <a:tc>
                  <a:txBody>
                    <a:bodyPr/>
                    <a:lstStyle/>
                    <a:p>
                      <a:r>
                        <a:rPr lang="en-IN" dirty="0" smtClean="0"/>
                        <a:t>3</a:t>
                      </a:r>
                      <a:endParaRPr lang="en-IN" dirty="0"/>
                    </a:p>
                  </a:txBody>
                  <a:tcPr/>
                </a:tc>
                <a:tc>
                  <a:txBody>
                    <a:bodyPr/>
                    <a:lstStyle/>
                    <a:p>
                      <a:r>
                        <a:rPr lang="en-IN" dirty="0" smtClean="0"/>
                        <a:t>Ea-1</a:t>
                      </a:r>
                      <a:endParaRPr lang="en-IN" dirty="0"/>
                    </a:p>
                  </a:txBody>
                  <a:tcPr/>
                </a:tc>
                <a:tc>
                  <a:txBody>
                    <a:bodyPr/>
                    <a:lstStyle/>
                    <a:p>
                      <a:r>
                        <a:rPr lang="en-IN" dirty="0" smtClean="0"/>
                        <a:t>0.63</a:t>
                      </a:r>
                    </a:p>
                  </a:txBody>
                  <a:tcPr/>
                </a:tc>
              </a:tr>
              <a:tr h="377953">
                <a:tc>
                  <a:txBody>
                    <a:bodyPr/>
                    <a:lstStyle/>
                    <a:p>
                      <a:r>
                        <a:rPr lang="en-IN" dirty="0" smtClean="0"/>
                        <a:t>4</a:t>
                      </a:r>
                      <a:endParaRPr lang="en-IN" dirty="0"/>
                    </a:p>
                  </a:txBody>
                  <a:tcPr/>
                </a:tc>
                <a:tc>
                  <a:txBody>
                    <a:bodyPr/>
                    <a:lstStyle/>
                    <a:p>
                      <a:r>
                        <a:rPr lang="en-IN" dirty="0" smtClean="0"/>
                        <a:t>Ea-2</a:t>
                      </a:r>
                      <a:endParaRPr lang="en-IN" dirty="0"/>
                    </a:p>
                  </a:txBody>
                  <a:tcPr/>
                </a:tc>
                <a:tc>
                  <a:txBody>
                    <a:bodyPr/>
                    <a:lstStyle/>
                    <a:p>
                      <a:r>
                        <a:rPr lang="en-IN" dirty="0" smtClean="0"/>
                        <a:t>0.67</a:t>
                      </a:r>
                      <a:endParaRPr lang="en-IN" dirty="0"/>
                    </a:p>
                  </a:txBody>
                  <a:tcPr/>
                </a:tc>
              </a:tr>
              <a:tr h="377953">
                <a:tc>
                  <a:txBody>
                    <a:bodyPr/>
                    <a:lstStyle/>
                    <a:p>
                      <a:r>
                        <a:rPr lang="en-IN" dirty="0" smtClean="0"/>
                        <a:t>5</a:t>
                      </a:r>
                    </a:p>
                  </a:txBody>
                  <a:tcPr/>
                </a:tc>
                <a:tc>
                  <a:txBody>
                    <a:bodyPr/>
                    <a:lstStyle/>
                    <a:p>
                      <a:r>
                        <a:rPr lang="en-IN" dirty="0" smtClean="0"/>
                        <a:t>V.M</a:t>
                      </a:r>
                      <a:endParaRPr lang="en-IN" dirty="0"/>
                    </a:p>
                  </a:txBody>
                  <a:tcPr/>
                </a:tc>
                <a:tc>
                  <a:txBody>
                    <a:bodyPr/>
                    <a:lstStyle/>
                    <a:p>
                      <a:r>
                        <a:rPr lang="en-IN" dirty="0" smtClean="0"/>
                        <a:t>0.50</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48569365"/>
              </p:ext>
            </p:extLst>
          </p:nvPr>
        </p:nvGraphicFramePr>
        <p:xfrm>
          <a:off x="746408" y="1299088"/>
          <a:ext cx="8325164" cy="1483360"/>
        </p:xfrm>
        <a:graphic>
          <a:graphicData uri="http://schemas.openxmlformats.org/drawingml/2006/table">
            <a:tbl>
              <a:tblPr firstRow="1" bandRow="1">
                <a:tableStyleId>{5C22544A-7EE6-4342-B048-85BDC9FD1C3A}</a:tableStyleId>
              </a:tblPr>
              <a:tblGrid>
                <a:gridCol w="4151517"/>
                <a:gridCol w="4173647"/>
              </a:tblGrid>
              <a:tr h="370840">
                <a:tc>
                  <a:txBody>
                    <a:bodyPr/>
                    <a:lstStyle/>
                    <a:p>
                      <a:r>
                        <a:rPr lang="en-IN" dirty="0" smtClean="0"/>
                        <a:t>Rating</a:t>
                      </a:r>
                      <a:endParaRPr lang="en-IN" dirty="0"/>
                    </a:p>
                  </a:txBody>
                  <a:tcPr/>
                </a:tc>
                <a:tc>
                  <a:txBody>
                    <a:bodyPr/>
                    <a:lstStyle/>
                    <a:p>
                      <a:r>
                        <a:rPr lang="en-IN" dirty="0" smtClean="0"/>
                        <a:t>TOC(%)</a:t>
                      </a:r>
                      <a:endParaRPr lang="en-IN" dirty="0"/>
                    </a:p>
                  </a:txBody>
                  <a:tcPr/>
                </a:tc>
              </a:tr>
              <a:tr h="370840">
                <a:tc>
                  <a:txBody>
                    <a:bodyPr/>
                    <a:lstStyle/>
                    <a:p>
                      <a:r>
                        <a:rPr lang="en-IN" dirty="0" smtClean="0"/>
                        <a:t>Low</a:t>
                      </a:r>
                      <a:endParaRPr lang="en-IN" dirty="0"/>
                    </a:p>
                  </a:txBody>
                  <a:tcPr/>
                </a:tc>
                <a:tc>
                  <a:txBody>
                    <a:bodyPr/>
                    <a:lstStyle/>
                    <a:p>
                      <a:r>
                        <a:rPr lang="en-IN" dirty="0" smtClean="0"/>
                        <a:t>&lt;0.5</a:t>
                      </a:r>
                      <a:endParaRPr lang="en-IN" dirty="0"/>
                    </a:p>
                  </a:txBody>
                  <a:tcPr/>
                </a:tc>
              </a:tr>
              <a:tr h="370840">
                <a:tc>
                  <a:txBody>
                    <a:bodyPr/>
                    <a:lstStyle/>
                    <a:p>
                      <a:r>
                        <a:rPr lang="en-IN" dirty="0" smtClean="0"/>
                        <a:t>Medium</a:t>
                      </a:r>
                      <a:endParaRPr lang="en-IN" dirty="0"/>
                    </a:p>
                  </a:txBody>
                  <a:tcPr/>
                </a:tc>
                <a:tc>
                  <a:txBody>
                    <a:bodyPr/>
                    <a:lstStyle/>
                    <a:p>
                      <a:r>
                        <a:rPr lang="en-IN" dirty="0" smtClean="0"/>
                        <a:t>0.5-0.75</a:t>
                      </a:r>
                      <a:endParaRPr lang="en-IN" dirty="0"/>
                    </a:p>
                  </a:txBody>
                  <a:tcPr/>
                </a:tc>
              </a:tr>
              <a:tr h="370840">
                <a:tc>
                  <a:txBody>
                    <a:bodyPr/>
                    <a:lstStyle/>
                    <a:p>
                      <a:r>
                        <a:rPr lang="en-IN" dirty="0" smtClean="0"/>
                        <a:t>High</a:t>
                      </a:r>
                      <a:endParaRPr lang="en-IN" dirty="0"/>
                    </a:p>
                  </a:txBody>
                  <a:tcPr/>
                </a:tc>
                <a:tc>
                  <a:txBody>
                    <a:bodyPr/>
                    <a:lstStyle/>
                    <a:p>
                      <a:r>
                        <a:rPr lang="en-IN" dirty="0" smtClean="0"/>
                        <a:t>&gt;0.75</a:t>
                      </a:r>
                      <a:endParaRPr lang="en-IN" dirty="0"/>
                    </a:p>
                  </a:txBody>
                  <a:tcPr/>
                </a:tc>
              </a:tr>
            </a:tbl>
          </a:graphicData>
        </a:graphic>
      </p:graphicFrame>
    </p:spTree>
    <p:extLst>
      <p:ext uri="{BB962C8B-B14F-4D97-AF65-F5344CB8AC3E}">
        <p14:creationId xmlns:p14="http://schemas.microsoft.com/office/powerpoint/2010/main" val="681421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304"/>
            <a:ext cx="9274002" cy="1784096"/>
          </a:xfrm>
        </p:spPr>
        <p:txBody>
          <a:bodyPr>
            <a:normAutofit fontScale="90000"/>
          </a:bodyPr>
          <a:lstStyle/>
          <a:p>
            <a:r>
              <a:rPr lang="en-IN" dirty="0" smtClean="0"/>
              <a:t>CONCLUSION</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677334" y="987553"/>
            <a:ext cx="8596668" cy="5053810"/>
          </a:xfrm>
        </p:spPr>
        <p:txBody>
          <a:bodyPr>
            <a:normAutofit/>
          </a:bodyPr>
          <a:lstStyle/>
          <a:p>
            <a:r>
              <a:rPr lang="en-US" sz="2000" dirty="0">
                <a:latin typeface="Times New Roman" panose="02020603050405020304" pitchFamily="18" charset="0"/>
                <a:cs typeface="Times New Roman" panose="02020603050405020304" pitchFamily="18" charset="0"/>
              </a:rPr>
              <a:t>In the present study has been carried out to evaluate of sediment texture and total organic carbon in sediment samples. In the conclusion found to be within the location the sediment texture was observed in increasing order clay, silt and sand and TOC concentration was moderately fluctuation of within the sampling points. The values of all the parameters analyzed during the present study are under permissible limits as per GPCB. The TOC % is high in sample-4. The organic carbon content of soil was higher in the surface layer of the </a:t>
            </a:r>
            <a:r>
              <a:rPr lang="en-US" sz="2000" dirty="0" smtClean="0">
                <a:latin typeface="Times New Roman" panose="02020603050405020304" pitchFamily="18" charset="0"/>
                <a:cs typeface="Times New Roman" panose="02020603050405020304" pitchFamily="18" charset="0"/>
              </a:rPr>
              <a:t>soil</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810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820</Words>
  <Application>Microsoft Office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Times New Roman</vt:lpstr>
      <vt:lpstr>Trebuchet MS</vt:lpstr>
      <vt:lpstr>Wingdings 3</vt:lpstr>
      <vt:lpstr>Facet</vt:lpstr>
      <vt:lpstr>. </vt:lpstr>
      <vt:lpstr>INTRODUCTION    </vt:lpstr>
      <vt:lpstr>LITERATURE REVIEW </vt:lpstr>
      <vt:lpstr>MATERIALS AND METHODS</vt:lpstr>
      <vt:lpstr>PowerPoint Presentation</vt:lpstr>
      <vt:lpstr>RESULT </vt:lpstr>
      <vt:lpstr>.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abc</dc:creator>
  <cp:lastModifiedBy>abc</cp:lastModifiedBy>
  <cp:revision>21</cp:revision>
  <dcterms:created xsi:type="dcterms:W3CDTF">2022-03-31T15:59:40Z</dcterms:created>
  <dcterms:modified xsi:type="dcterms:W3CDTF">2022-05-30T03:17:23Z</dcterms:modified>
</cp:coreProperties>
</file>