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9" r:id="rId4"/>
    <p:sldId id="266" r:id="rId5"/>
    <p:sldId id="267" r:id="rId6"/>
    <p:sldId id="271" r:id="rId7"/>
    <p:sldId id="273" r:id="rId8"/>
    <p:sldId id="270" r:id="rId9"/>
    <p:sldId id="268" r:id="rId10"/>
    <p:sldId id="272" r:id="rId11"/>
    <p:sldId id="28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4" r:id="rId22"/>
    <p:sldId id="285" r:id="rId23"/>
  </p:sldIdLst>
  <p:sldSz cx="9144000" cy="5143500" type="screen16x9"/>
  <p:notesSz cx="6858000" cy="9144000"/>
  <p:embeddedFontLst>
    <p:embeddedFont>
      <p:font typeface="Old Standard TT" panose="020B0604020202020204" charset="0"/>
      <p:regular r:id="rId25"/>
      <p:bold r:id="rId26"/>
      <p:italic r:id="rId27"/>
    </p:embeddedFont>
    <p:embeddedFont>
      <p:font typeface="Bookman Old Style" panose="02050604050505020204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" b="1" dirty="0">
                <a:latin typeface="Bookman Old Style" panose="02050604050505020204" pitchFamily="18" charset="0"/>
              </a:rPr>
              <a:t>Nehal </a:t>
            </a:r>
            <a:r>
              <a:rPr lang="en" b="1" dirty="0" smtClean="0">
                <a:latin typeface="Bookman Old Style" panose="02050604050505020204" pitchFamily="18" charset="0"/>
              </a:rPr>
              <a:t>Patel</a:t>
            </a:r>
          </a:p>
          <a:p>
            <a:pPr marL="76200" lvl="0" indent="0"/>
            <a:r>
              <a:rPr lang="en-IN" sz="1800" dirty="0" smtClean="0">
                <a:latin typeface="Bookman Old Style" panose="02050604050505020204" pitchFamily="18" charset="0"/>
              </a:rPr>
              <a:t>Research Scholar, VNSGU</a:t>
            </a:r>
            <a:endParaRPr sz="1800" dirty="0">
              <a:latin typeface="Bookman Old Style" panose="02050604050505020204" pitchFamily="18" charset="0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650" y="2197400"/>
            <a:ext cx="3892177" cy="24307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85768" y="67459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man Old Style" pitchFamily="18" charset="0"/>
              </a:rPr>
              <a:t>Reflection</a:t>
            </a:r>
            <a:endParaRPr dirty="0">
              <a:latin typeface="Bookman Old Style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Bookman Old Style" pitchFamily="18" charset="0"/>
              </a:rPr>
              <a:t>Object Oriented Programming</a:t>
            </a:r>
            <a:endParaRPr sz="24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Output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251" y="1136485"/>
            <a:ext cx="8660335" cy="335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kindpng.com/picc/m/113-1138696_thinking-clip-art-pictures-free-clipart-images-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0058" y="677822"/>
            <a:ext cx="1893942" cy="200625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068"/>
            <a:ext cx="8520600" cy="613200"/>
          </a:xfrm>
        </p:spPr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OK, We can’t access private members outside the class.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480441"/>
            <a:ext cx="8520600" cy="2088358"/>
          </a:xfrm>
        </p:spPr>
        <p:txBody>
          <a:bodyPr/>
          <a:lstStyle/>
          <a:p>
            <a:r>
              <a:rPr lang="en-US" sz="2400" dirty="0" smtClean="0">
                <a:latin typeface="Bookman Old Style" pitchFamily="18" charset="0"/>
              </a:rPr>
              <a:t>No, access modifiers don't offer security protection. They are merely there for developer convenience.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</a:rPr>
              <a:t>	e.g. they help to enforce good coding practices and help with programming patterns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6255" y="1399846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ookman Old Style" pitchFamily="18" charset="0"/>
                <a:ea typeface="Old Standard TT"/>
                <a:cs typeface="Old Standard TT"/>
                <a:sym typeface="Old Standard TT"/>
              </a:rPr>
              <a:t>So, does Access </a:t>
            </a:r>
            <a:r>
              <a:rPr kumimoji="0" 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ookman Old Style" pitchFamily="18" charset="0"/>
                <a:ea typeface="Old Standard TT"/>
                <a:cs typeface="Old Standard TT"/>
                <a:sym typeface="Old Standard TT"/>
              </a:rPr>
              <a:t>Specifiers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ookman Old Style" pitchFamily="18" charset="0"/>
                <a:ea typeface="Old Standard TT"/>
                <a:cs typeface="Old Standard TT"/>
                <a:sym typeface="Old Standard TT"/>
              </a:rPr>
              <a:t> provide security?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Bookman Old Style" pitchFamily="18" charset="0"/>
              <a:ea typeface="Old Standard TT"/>
              <a:cs typeface="Old Standard TT"/>
              <a:sym typeface="Old Standard TT"/>
            </a:endParaRPr>
          </a:p>
        </p:txBody>
      </p:sp>
    </p:spTree>
    <p:extLst>
      <p:ext uri="{BB962C8B-B14F-4D97-AF65-F5344CB8AC3E}">
        <p14:creationId xmlns:p14="http://schemas.microsoft.com/office/powerpoint/2010/main" val="24501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The </a:t>
            </a:r>
            <a:r>
              <a:rPr lang="en-US" b="1" dirty="0">
                <a:latin typeface="Bookman Old Style" panose="02050604050505020204" pitchFamily="18" charset="0"/>
              </a:rPr>
              <a:t>Object class</a:t>
            </a:r>
            <a:r>
              <a:rPr lang="en-US" dirty="0">
                <a:latin typeface="Bookman Old Style" panose="02050604050505020204" pitchFamily="18" charset="0"/>
              </a:rPr>
              <a:t> is the parent class of all the classes in java by default. In other words, it is the topmost class of </a:t>
            </a:r>
            <a:r>
              <a:rPr lang="en-US" dirty="0" smtClean="0">
                <a:latin typeface="Bookman Old Style" panose="02050604050505020204" pitchFamily="18" charset="0"/>
              </a:rPr>
              <a:t>java.</a:t>
            </a:r>
          </a:p>
          <a:p>
            <a:pPr lvl="1"/>
            <a:r>
              <a:rPr lang="en-IN" dirty="0"/>
              <a:t>public final Class </a:t>
            </a:r>
            <a:r>
              <a:rPr lang="en-IN" dirty="0" err="1"/>
              <a:t>getClass</a:t>
            </a:r>
            <a:r>
              <a:rPr lang="en-IN" dirty="0" smtClean="0"/>
              <a:t>()</a:t>
            </a:r>
          </a:p>
          <a:p>
            <a:pPr lvl="1"/>
            <a:endParaRPr lang="en-US" dirty="0"/>
          </a:p>
          <a:p>
            <a:r>
              <a:rPr lang="en-US" dirty="0">
                <a:latin typeface="Bookman Old Style" panose="02050604050505020204" pitchFamily="18" charset="0"/>
              </a:rPr>
              <a:t>The </a:t>
            </a:r>
            <a:r>
              <a:rPr lang="en-US" b="1" dirty="0" err="1">
                <a:latin typeface="Bookman Old Style" panose="02050604050505020204" pitchFamily="18" charset="0"/>
              </a:rPr>
              <a:t>java.lang.Class</a:t>
            </a:r>
            <a:r>
              <a:rPr lang="en-US" dirty="0">
                <a:latin typeface="Bookman Old Style" panose="02050604050505020204" pitchFamily="18" charset="0"/>
              </a:rPr>
              <a:t> class instance represent classes and interfaces in a running Java </a:t>
            </a:r>
            <a:r>
              <a:rPr lang="en-US" dirty="0" err="1">
                <a:latin typeface="Bookman Old Style" panose="02050604050505020204" pitchFamily="18" charset="0"/>
              </a:rPr>
              <a:t>application.It</a:t>
            </a:r>
            <a:r>
              <a:rPr lang="en-US" dirty="0">
                <a:latin typeface="Bookman Old Style" panose="02050604050505020204" pitchFamily="18" charset="0"/>
              </a:rPr>
              <a:t> has no public constructor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public final class </a:t>
            </a:r>
            <a:r>
              <a:rPr lang="en-US" b="1" dirty="0">
                <a:latin typeface="Bookman Old Style" panose="02050604050505020204" pitchFamily="18" charset="0"/>
              </a:rPr>
              <a:t>Class&lt;T&gt;</a:t>
            </a:r>
            <a:r>
              <a:rPr lang="en-US" dirty="0">
                <a:latin typeface="Bookman Old Style" panose="02050604050505020204" pitchFamily="18" charset="0"/>
              </a:rPr>
              <a:t> extends Object implements Serializable, </a:t>
            </a:r>
            <a:r>
              <a:rPr lang="en-US" dirty="0" err="1">
                <a:latin typeface="Bookman Old Style" panose="02050604050505020204" pitchFamily="18" charset="0"/>
              </a:rPr>
              <a:t>GenericDeclaration</a:t>
            </a:r>
            <a:r>
              <a:rPr lang="en-US" dirty="0">
                <a:latin typeface="Bookman Old Style" panose="02050604050505020204" pitchFamily="18" charset="0"/>
              </a:rPr>
              <a:t>, Type, </a:t>
            </a:r>
            <a:r>
              <a:rPr lang="en-US" dirty="0" err="1">
                <a:latin typeface="Bookman Old Style" panose="02050604050505020204" pitchFamily="18" charset="0"/>
              </a:rPr>
              <a:t>AnnotatedElement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Bookman Old Style" panose="02050604050505020204" pitchFamily="18" charset="0"/>
              </a:rPr>
              <a:t>java.lang.Class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Constructor</a:t>
            </a:r>
            <a:r>
              <a:rPr lang="en-IN" dirty="0"/>
              <a:t>&lt;?&gt;[] </a:t>
            </a:r>
            <a:r>
              <a:rPr lang="en-IN" dirty="0" err="1"/>
              <a:t>getConstructors</a:t>
            </a:r>
            <a:r>
              <a:rPr lang="en-IN" dirty="0" smtClean="0"/>
              <a:t>()</a:t>
            </a:r>
          </a:p>
          <a:p>
            <a:r>
              <a:rPr lang="en-IN" dirty="0"/>
              <a:t>Constructor&lt;?&gt;[] </a:t>
            </a:r>
            <a:r>
              <a:rPr lang="en-IN" dirty="0" err="1"/>
              <a:t>getDeclaredConstructors</a:t>
            </a:r>
            <a:r>
              <a:rPr lang="en-IN" dirty="0" smtClean="0"/>
              <a:t>()</a:t>
            </a:r>
          </a:p>
          <a:p>
            <a:r>
              <a:rPr lang="en-IN" dirty="0"/>
              <a:t>Field[] </a:t>
            </a:r>
            <a:r>
              <a:rPr lang="en-IN" dirty="0" err="1"/>
              <a:t>getDeclaredFields</a:t>
            </a:r>
            <a:r>
              <a:rPr lang="en-IN" dirty="0" smtClean="0"/>
              <a:t>()</a:t>
            </a:r>
          </a:p>
          <a:p>
            <a:r>
              <a:rPr lang="en-IN" dirty="0" smtClean="0"/>
              <a:t>Class</a:t>
            </a:r>
            <a:r>
              <a:rPr lang="en-IN" dirty="0"/>
              <a:t>&lt;?&gt;[] </a:t>
            </a:r>
            <a:r>
              <a:rPr lang="en-IN" dirty="0" err="1"/>
              <a:t>getInterfaces</a:t>
            </a:r>
            <a:r>
              <a:rPr lang="en-IN" dirty="0" smtClean="0"/>
              <a:t>()</a:t>
            </a:r>
          </a:p>
          <a:p>
            <a:r>
              <a:rPr lang="en-IN" dirty="0"/>
              <a:t>Method[] </a:t>
            </a:r>
            <a:r>
              <a:rPr lang="en-IN" dirty="0" err="1"/>
              <a:t>getDeclaredMethods</a:t>
            </a:r>
            <a:r>
              <a:rPr lang="en-IN" dirty="0" smtClean="0"/>
              <a:t>()</a:t>
            </a:r>
          </a:p>
          <a:p>
            <a:r>
              <a:rPr lang="en-IN" dirty="0"/>
              <a:t>Method[] </a:t>
            </a:r>
            <a:r>
              <a:rPr lang="en-IN" dirty="0" err="1"/>
              <a:t>getMethods</a:t>
            </a:r>
            <a:r>
              <a:rPr lang="en-IN" dirty="0" smtClean="0"/>
              <a:t>()</a:t>
            </a:r>
          </a:p>
          <a:p>
            <a:r>
              <a:rPr lang="en-IN" dirty="0"/>
              <a:t>String </a:t>
            </a:r>
            <a:r>
              <a:rPr lang="en-IN" dirty="0" err="1"/>
              <a:t>getName</a:t>
            </a:r>
            <a:r>
              <a:rPr lang="en-IN" dirty="0" smtClean="0"/>
              <a:t>()</a:t>
            </a:r>
          </a:p>
          <a:p>
            <a:r>
              <a:rPr lang="en-US" dirty="0" smtClean="0"/>
              <a:t>…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2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5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05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171600"/>
            <a:ext cx="7250455" cy="343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Get all methods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71600"/>
            <a:ext cx="4908801" cy="2765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926" y="445025"/>
            <a:ext cx="3934374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Constructors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81" y="3343809"/>
            <a:ext cx="3067478" cy="84784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091407"/>
            <a:ext cx="5491467" cy="21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3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ookman Old Style" pitchFamily="18" charset="0"/>
              </a:rPr>
              <a:t>Definition</a:t>
            </a:r>
            <a:endParaRPr b="1">
              <a:latin typeface="Bookman Old Style" pitchFamily="18" charset="0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dirty="0" smtClean="0">
                <a:latin typeface="Bookman Old Style" pitchFamily="18" charset="0"/>
              </a:rPr>
              <a:t>In </a:t>
            </a:r>
            <a:r>
              <a:rPr lang="en-US" b="1" dirty="0">
                <a:latin typeface="Bookman Old Style" pitchFamily="18" charset="0"/>
              </a:rPr>
              <a:t>object-oriented programming </a:t>
            </a:r>
            <a:r>
              <a:rPr lang="en-US" dirty="0">
                <a:latin typeface="Bookman Old Style" pitchFamily="18" charset="0"/>
              </a:rPr>
              <a:t>languages such as Java, </a:t>
            </a:r>
            <a:r>
              <a:rPr lang="en-US" b="1" dirty="0">
                <a:latin typeface="Bookman Old Style" pitchFamily="18" charset="0"/>
              </a:rPr>
              <a:t>reflection</a:t>
            </a:r>
            <a:r>
              <a:rPr lang="en-US" dirty="0">
                <a:latin typeface="Bookman Old Style" pitchFamily="18" charset="0"/>
              </a:rPr>
              <a:t> allows inspection of </a:t>
            </a:r>
            <a:r>
              <a:rPr lang="en-US" b="1" dirty="0">
                <a:latin typeface="Bookman Old Style" pitchFamily="18" charset="0"/>
              </a:rPr>
              <a:t>classes, interfaces, fields </a:t>
            </a:r>
            <a:r>
              <a:rPr lang="en-US" dirty="0">
                <a:latin typeface="Bookman Old Style" pitchFamily="18" charset="0"/>
              </a:rPr>
              <a:t>and </a:t>
            </a:r>
            <a:r>
              <a:rPr lang="en-US" b="1" dirty="0">
                <a:latin typeface="Bookman Old Style" pitchFamily="18" charset="0"/>
              </a:rPr>
              <a:t>methods</a:t>
            </a:r>
            <a:r>
              <a:rPr lang="en-US" dirty="0">
                <a:latin typeface="Bookman Old Style" pitchFamily="18" charset="0"/>
              </a:rPr>
              <a:t> at </a:t>
            </a:r>
            <a:r>
              <a:rPr lang="en-US" b="1" u="sng" dirty="0">
                <a:latin typeface="Bookman Old Style" pitchFamily="18" charset="0"/>
              </a:rPr>
              <a:t>runtime</a:t>
            </a:r>
            <a:r>
              <a:rPr lang="en-US" dirty="0">
                <a:latin typeface="Bookman Old Style" pitchFamily="18" charset="0"/>
              </a:rPr>
              <a:t> without knowing the names of the interfaces, fields, methods at </a:t>
            </a:r>
            <a:r>
              <a:rPr lang="en-US" b="1" u="sng" dirty="0">
                <a:latin typeface="Bookman Old Style" pitchFamily="18" charset="0"/>
              </a:rPr>
              <a:t>compile time</a:t>
            </a:r>
            <a:r>
              <a:rPr lang="en-US" dirty="0">
                <a:latin typeface="Bookman Old Style" pitchFamily="18" charset="0"/>
              </a:rPr>
              <a:t>. It also allows instantiation of new objects and invocation of methods</a:t>
            </a:r>
            <a:r>
              <a:rPr lang="en-US" dirty="0" smtClean="0">
                <a:latin typeface="Bookman Old Style" pitchFamily="18" charset="0"/>
              </a:rPr>
              <a:t>.</a:t>
            </a:r>
            <a:endParaRPr lang="en" dirty="0">
              <a:latin typeface="Bookman Old Style" pitchFamily="18" charset="0"/>
            </a:endParaRPr>
          </a:p>
          <a:p>
            <a:pPr marL="0" lvl="0" indent="0" algn="just">
              <a:spcAft>
                <a:spcPts val="1600"/>
              </a:spcAft>
              <a:buNone/>
            </a:pPr>
            <a:r>
              <a:rPr lang="en-US" dirty="0">
                <a:latin typeface="Bookman Old Style" pitchFamily="18" charset="0"/>
              </a:rPr>
              <a:t>Reflection is an API that is used to examine or modify the behavior of methods, classes, and interfaces at runtime. The required classes for reflection are provided under </a:t>
            </a:r>
            <a:r>
              <a:rPr lang="en-US" b="1" dirty="0" err="1">
                <a:latin typeface="Bookman Old Style" pitchFamily="18" charset="0"/>
              </a:rPr>
              <a:t>java.lang.reflect</a:t>
            </a:r>
            <a:r>
              <a:rPr lang="en-US" dirty="0">
                <a:latin typeface="Bookman Old Style" pitchFamily="18" charset="0"/>
              </a:rPr>
              <a:t> package which is essential in order to understand reflection.</a:t>
            </a:r>
            <a:endParaRPr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Reflection in C#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71600"/>
            <a:ext cx="7205270" cy="33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Use of Reflection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Make </a:t>
            </a:r>
            <a:r>
              <a:rPr lang="en-IN" dirty="0">
                <a:latin typeface="Bookman Old Style" panose="02050604050505020204" pitchFamily="18" charset="0"/>
              </a:rPr>
              <a:t>generic software </a:t>
            </a:r>
            <a:r>
              <a:rPr lang="en-IN" dirty="0" smtClean="0">
                <a:latin typeface="Bookman Old Style" panose="02050604050505020204" pitchFamily="18" charset="0"/>
              </a:rPr>
              <a:t>libraries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Serialization </a:t>
            </a:r>
            <a:r>
              <a:rPr lang="en-IN" dirty="0">
                <a:latin typeface="Bookman Old Style" panose="02050604050505020204" pitchFamily="18" charset="0"/>
              </a:rPr>
              <a:t>or </a:t>
            </a:r>
            <a:r>
              <a:rPr lang="en-IN" dirty="0" smtClean="0">
                <a:latin typeface="Bookman Old Style" panose="02050604050505020204" pitchFamily="18" charset="0"/>
              </a:rPr>
              <a:t>Deserialization</a:t>
            </a:r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IN" dirty="0" smtClean="0">
                <a:latin typeface="Bookman Old Style" panose="02050604050505020204" pitchFamily="18" charset="0"/>
              </a:rPr>
              <a:t>Metaprogramming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Debugging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Documentation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Bookman Old Style" panose="02050604050505020204" pitchFamily="18" charset="0"/>
              </a:rPr>
              <a:t>Software </a:t>
            </a:r>
            <a:r>
              <a:rPr lang="en-US" dirty="0" smtClean="0">
                <a:latin typeface="Bookman Old Style" panose="02050604050505020204" pitchFamily="18" charset="0"/>
              </a:rPr>
              <a:t>Testing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Bookman Old Style" panose="02050604050505020204" pitchFamily="18" charset="0"/>
              </a:rPr>
              <a:t>For </a:t>
            </a:r>
            <a:r>
              <a:rPr lang="en-US" dirty="0">
                <a:latin typeface="Bookman Old Style" panose="02050604050505020204" pitchFamily="18" charset="0"/>
              </a:rPr>
              <a:t>the runtime creation/instantiation of mock objects.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Unit </a:t>
            </a:r>
            <a:r>
              <a:rPr lang="en-US" dirty="0" smtClean="0">
                <a:latin typeface="Bookman Old Style" panose="02050604050505020204" pitchFamily="18" charset="0"/>
              </a:rPr>
              <a:t>Testing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Bookman Old Style" panose="02050604050505020204" pitchFamily="18" charset="0"/>
              </a:rPr>
              <a:t>Code Coverage</a:t>
            </a:r>
            <a:endParaRPr lang="en-US" dirty="0">
              <a:latin typeface="Bookman Old Style" panose="02050604050505020204" pitchFamily="18" charset="0"/>
            </a:endParaRP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3074" name="Picture 2" descr="With great power, comes great responsibility – theQuotes.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11" y="160187"/>
            <a:ext cx="3917904" cy="26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5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Thanks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arship-cla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war-cla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Output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865" y="1155864"/>
            <a:ext cx="8361320" cy="330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kindpng.com/picc/m/113-1138696_thinking-clip-art-pictures-free-clipart-images-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0058" y="677822"/>
            <a:ext cx="1893942" cy="200625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068"/>
            <a:ext cx="8520600" cy="613200"/>
          </a:xfrm>
        </p:spPr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OK, We can’t access private members outside the class.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480441"/>
            <a:ext cx="8520600" cy="2088358"/>
          </a:xfrm>
        </p:spPr>
        <p:txBody>
          <a:bodyPr/>
          <a:lstStyle/>
          <a:p>
            <a:pPr marL="114300" indent="0">
              <a:buNone/>
            </a:pP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6255" y="1399846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ookman Old Style" pitchFamily="18" charset="0"/>
                <a:ea typeface="Old Standard TT"/>
                <a:cs typeface="Old Standard TT"/>
                <a:sym typeface="Old Standard TT"/>
              </a:rPr>
              <a:t>So, does Access Specifiers provide security?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Bookman Old Style" pitchFamily="18" charset="0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latin typeface="Bookman Old Style" pitchFamily="18" charset="0"/>
              </a:rPr>
              <a:t>Reflection in Action</a:t>
            </a:r>
            <a:endParaRPr sz="5400" b="1">
              <a:latin typeface="Bookman Old Style" pitchFamily="18" charset="0"/>
            </a:endParaRPr>
          </a:p>
        </p:txBody>
      </p:sp>
      <p:pic>
        <p:nvPicPr>
          <p:cNvPr id="3" name="Picture 2" descr="5e8b2e6f9b90305d43564a82_Reflection_Pap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756" y="3541986"/>
            <a:ext cx="2491244" cy="1601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war-class-refl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85738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229</Words>
  <Application>Microsoft Office PowerPoint</Application>
  <PresentationFormat>On-screen Show (16:9)</PresentationFormat>
  <Paragraphs>46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Old Standard TT</vt:lpstr>
      <vt:lpstr>Bookman Old Style</vt:lpstr>
      <vt:lpstr>Wingdings</vt:lpstr>
      <vt:lpstr>Arial</vt:lpstr>
      <vt:lpstr>Paperback</vt:lpstr>
      <vt:lpstr>Reflection Object Oriented Programming</vt:lpstr>
      <vt:lpstr>Definition</vt:lpstr>
      <vt:lpstr>Demo</vt:lpstr>
      <vt:lpstr>PowerPoint Presentation</vt:lpstr>
      <vt:lpstr>PowerPoint Presentation</vt:lpstr>
      <vt:lpstr>Output</vt:lpstr>
      <vt:lpstr>OK, We can’t access private members outside the class.</vt:lpstr>
      <vt:lpstr>Reflection in Action</vt:lpstr>
      <vt:lpstr>PowerPoint Presentation</vt:lpstr>
      <vt:lpstr>Output</vt:lpstr>
      <vt:lpstr>OK, We can’t access private members outside the class.</vt:lpstr>
      <vt:lpstr>PowerPoint Presentation</vt:lpstr>
      <vt:lpstr>java.lang.Class</vt:lpstr>
      <vt:lpstr>PowerPoint Presentation</vt:lpstr>
      <vt:lpstr>PowerPoint Presentation</vt:lpstr>
      <vt:lpstr>PowerPoint Presentation</vt:lpstr>
      <vt:lpstr>Get all methods</vt:lpstr>
      <vt:lpstr>Get Constructors</vt:lpstr>
      <vt:lpstr>PowerPoint Presentation</vt:lpstr>
      <vt:lpstr>Reflection in C#</vt:lpstr>
      <vt:lpstr>Use of Reflection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Object Oriented Programming</dc:title>
  <cp:lastModifiedBy>Nehal</cp:lastModifiedBy>
  <cp:revision>35</cp:revision>
  <dcterms:modified xsi:type="dcterms:W3CDTF">2022-07-15T21:52:29Z</dcterms:modified>
</cp:coreProperties>
</file>