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9" r:id="rId4"/>
    <p:sldId id="266" r:id="rId5"/>
    <p:sldId id="267" r:id="rId6"/>
    <p:sldId id="271" r:id="rId7"/>
    <p:sldId id="273" r:id="rId8"/>
    <p:sldId id="270" r:id="rId9"/>
    <p:sldId id="268" r:id="rId10"/>
    <p:sldId id="272" r:id="rId11"/>
  </p:sldIdLst>
  <p:sldSz cx="9144000" cy="5143500" type="screen16x9"/>
  <p:notesSz cx="6858000" cy="9144000"/>
  <p:embeddedFontLst>
    <p:embeddedFont>
      <p:font typeface="Old Standard TT" charset="0"/>
      <p:regular r:id="rId13"/>
      <p:bold r:id="rId14"/>
      <p:italic r:id="rId15"/>
    </p:embeddedFont>
    <p:embeddedFont>
      <p:font typeface="Bookman Old Style" pitchFamily="18"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780"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6f90357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6f90357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6f90357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6f90357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7"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60" name="Google Shape;60;p1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Nehal Patel</a:t>
            </a:r>
            <a:endParaRPr/>
          </a:p>
        </p:txBody>
      </p:sp>
      <p:pic>
        <p:nvPicPr>
          <p:cNvPr id="61" name="Google Shape;61;p13"/>
          <p:cNvPicPr preferRelativeResize="0"/>
          <p:nvPr/>
        </p:nvPicPr>
        <p:blipFill>
          <a:blip r:embed="rId3">
            <a:alphaModFix/>
          </a:blip>
          <a:stretch>
            <a:fillRect/>
          </a:stretch>
        </p:blipFill>
        <p:spPr>
          <a:xfrm>
            <a:off x="4902650" y="2197400"/>
            <a:ext cx="3892177" cy="2430749"/>
          </a:xfrm>
          <a:prstGeom prst="rect">
            <a:avLst/>
          </a:prstGeom>
          <a:noFill/>
          <a:ln>
            <a:noFill/>
          </a:ln>
        </p:spPr>
      </p:pic>
      <p:sp>
        <p:nvSpPr>
          <p:cNvPr id="59" name="Google Shape;59;p1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Bookman Old Style" pitchFamily="18" charset="0"/>
              </a:rPr>
              <a:t>Reflection</a:t>
            </a:r>
            <a:endParaRPr>
              <a:latin typeface="Bookman Old Style" pitchFamily="18" charset="0"/>
            </a:endParaRPr>
          </a:p>
          <a:p>
            <a:pPr marL="0" lvl="0" indent="0" algn="l" rtl="0">
              <a:spcBef>
                <a:spcPts val="0"/>
              </a:spcBef>
              <a:spcAft>
                <a:spcPts val="0"/>
              </a:spcAft>
              <a:buNone/>
            </a:pPr>
            <a:r>
              <a:rPr lang="en" sz="2400" dirty="0">
                <a:latin typeface="Bookman Old Style" pitchFamily="18" charset="0"/>
              </a:rPr>
              <a:t>Object Oriented Programming</a:t>
            </a:r>
            <a:endParaRPr sz="2400">
              <a:latin typeface="Bookman Old Style"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man Old Style" pitchFamily="18" charset="0"/>
              </a:rPr>
              <a:t>Output</a:t>
            </a:r>
            <a:endParaRPr lang="en-US" b="1" dirty="0">
              <a:latin typeface="Bookman Old Style" pitchFamily="18" charset="0"/>
            </a:endParaRPr>
          </a:p>
        </p:txBody>
      </p:sp>
      <p:sp>
        <p:nvSpPr>
          <p:cNvPr id="3" name="Text Placeholder 2"/>
          <p:cNvSpPr>
            <a:spLocks noGrp="1"/>
          </p:cNvSpPr>
          <p:nvPr>
            <p:ph type="body" idx="1"/>
          </p:nvPr>
        </p:nvSpPr>
        <p:spPr/>
        <p:txBody>
          <a:bodyPr/>
          <a:lstStyle/>
          <a:p>
            <a:endParaRPr lang="en-US"/>
          </a:p>
        </p:txBody>
      </p:sp>
      <p:pic>
        <p:nvPicPr>
          <p:cNvPr id="3075" name="Picture 3"/>
          <p:cNvPicPr>
            <a:picLocks noChangeAspect="1" noChangeArrowheads="1"/>
          </p:cNvPicPr>
          <p:nvPr/>
        </p:nvPicPr>
        <p:blipFill>
          <a:blip r:embed="rId2"/>
          <a:srcRect/>
          <a:stretch>
            <a:fillRect/>
          </a:stretch>
        </p:blipFill>
        <p:spPr bwMode="auto">
          <a:xfrm>
            <a:off x="319251" y="1136485"/>
            <a:ext cx="8660335" cy="3351431"/>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Bookman Old Style" pitchFamily="18" charset="0"/>
              </a:rPr>
              <a:t>Definition</a:t>
            </a:r>
            <a:endParaRPr b="1">
              <a:latin typeface="Bookman Old Style" pitchFamily="18" charset="0"/>
            </a:endParaRPr>
          </a:p>
        </p:txBody>
      </p:sp>
      <p:sp>
        <p:nvSpPr>
          <p:cNvPr id="67" name="Google Shape;67;p1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dirty="0">
                <a:latin typeface="Bookman Old Style" pitchFamily="18" charset="0"/>
              </a:rPr>
              <a:t>Reflection allows inspection of classes, interfaces, fields and methods at runtime without knowing the names of the interfaces, fields, methods at compile time. It also allows instantiation of new objects and invocation of methods.</a:t>
            </a:r>
            <a:endParaRPr sz="2400">
              <a:latin typeface="Bookman Old Style"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Demo</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 name="Picture 3" descr="warship-class.png"/>
          <p:cNvPicPr>
            <a:picLocks noChangeAspect="1"/>
          </p:cNvPicPr>
          <p:nvPr/>
        </p:nvPicPr>
        <p:blipFill>
          <a:blip r:embed="rId2"/>
          <a:stretch>
            <a:fillRect/>
          </a:stretch>
        </p:blipFill>
        <p:spPr>
          <a:xfrm>
            <a:off x="0" y="0"/>
            <a:ext cx="9143999" cy="51435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5" name="Picture 4" descr="war-class.pn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man Old Style" pitchFamily="18" charset="0"/>
              </a:rPr>
              <a:t>Output</a:t>
            </a:r>
            <a:endParaRPr lang="en-US" b="1" dirty="0">
              <a:latin typeface="Bookman Old Style" pitchFamily="18" charset="0"/>
            </a:endParaRPr>
          </a:p>
        </p:txBody>
      </p:sp>
      <p:sp>
        <p:nvSpPr>
          <p:cNvPr id="3" name="Text Placeholder 2"/>
          <p:cNvSpPr>
            <a:spLocks noGrp="1"/>
          </p:cNvSpPr>
          <p:nvPr>
            <p:ph type="body"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434865" y="1155864"/>
            <a:ext cx="8361320" cy="330052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www.kindpng.com/picc/m/113-1138696_thinking-clip-art-pictures-free-clipart-images-transparent.png"/>
          <p:cNvPicPr>
            <a:picLocks noChangeAspect="1" noChangeArrowheads="1"/>
          </p:cNvPicPr>
          <p:nvPr/>
        </p:nvPicPr>
        <p:blipFill>
          <a:blip r:embed="rId2"/>
          <a:srcRect/>
          <a:stretch>
            <a:fillRect/>
          </a:stretch>
        </p:blipFill>
        <p:spPr bwMode="auto">
          <a:xfrm>
            <a:off x="7250058" y="677822"/>
            <a:ext cx="1893942" cy="2006257"/>
          </a:xfrm>
          <a:prstGeom prst="rect">
            <a:avLst/>
          </a:prstGeom>
          <a:noFill/>
        </p:spPr>
      </p:pic>
      <p:sp>
        <p:nvSpPr>
          <p:cNvPr id="2" name="Title 1"/>
          <p:cNvSpPr>
            <a:spLocks noGrp="1"/>
          </p:cNvSpPr>
          <p:nvPr>
            <p:ph type="title"/>
          </p:nvPr>
        </p:nvSpPr>
        <p:spPr>
          <a:xfrm>
            <a:off x="457200" y="354068"/>
            <a:ext cx="8520600" cy="613200"/>
          </a:xfrm>
        </p:spPr>
        <p:txBody>
          <a:bodyPr/>
          <a:lstStyle/>
          <a:p>
            <a:r>
              <a:rPr lang="en-US" b="1" dirty="0" smtClean="0">
                <a:latin typeface="Bookman Old Style" pitchFamily="18" charset="0"/>
              </a:rPr>
              <a:t>OK, We can’t access private members outside the class.</a:t>
            </a:r>
            <a:endParaRPr lang="en-US" b="1" dirty="0">
              <a:latin typeface="Bookman Old Style" pitchFamily="18" charset="0"/>
            </a:endParaRPr>
          </a:p>
        </p:txBody>
      </p:sp>
      <p:sp>
        <p:nvSpPr>
          <p:cNvPr id="3" name="Text Placeholder 2"/>
          <p:cNvSpPr>
            <a:spLocks noGrp="1"/>
          </p:cNvSpPr>
          <p:nvPr>
            <p:ph type="body" idx="1"/>
          </p:nvPr>
        </p:nvSpPr>
        <p:spPr>
          <a:xfrm>
            <a:off x="311700" y="2480441"/>
            <a:ext cx="8520600" cy="2088358"/>
          </a:xfrm>
        </p:spPr>
        <p:txBody>
          <a:bodyPr/>
          <a:lstStyle/>
          <a:p>
            <a:r>
              <a:rPr lang="en-US" sz="2400" dirty="0" smtClean="0">
                <a:latin typeface="Bookman Old Style" pitchFamily="18" charset="0"/>
              </a:rPr>
              <a:t>No, access modifiers don't offer security protection. They are merely there for developer convenience, e.g. they help to enforce good coding practices and help with programming patterns</a:t>
            </a:r>
            <a:endParaRPr lang="en-US" sz="2400" dirty="0">
              <a:latin typeface="Bookman Old Style" pitchFamily="18" charset="0"/>
            </a:endParaRPr>
          </a:p>
        </p:txBody>
      </p:sp>
      <p:sp>
        <p:nvSpPr>
          <p:cNvPr id="4" name="Title 1"/>
          <p:cNvSpPr txBox="1">
            <a:spLocks/>
          </p:cNvSpPr>
          <p:nvPr/>
        </p:nvSpPr>
        <p:spPr>
          <a:xfrm>
            <a:off x="476255" y="1399846"/>
            <a:ext cx="8520600" cy="6132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3000"/>
              <a:buFont typeface="Old Standard TT"/>
              <a:buNone/>
              <a:tabLst/>
              <a:defRPr/>
            </a:pPr>
            <a:r>
              <a:rPr kumimoji="0" lang="en-US" sz="3000" b="1" i="0" u="none" strike="noStrike" kern="0" cap="none" spc="0" normalizeH="0" baseline="0" noProof="0" dirty="0" smtClean="0">
                <a:ln>
                  <a:noFill/>
                </a:ln>
                <a:solidFill>
                  <a:schemeClr val="dk1"/>
                </a:solidFill>
                <a:effectLst/>
                <a:uLnTx/>
                <a:uFillTx/>
                <a:latin typeface="Bookman Old Style" pitchFamily="18" charset="0"/>
                <a:ea typeface="Old Standard TT"/>
                <a:cs typeface="Old Standard TT"/>
                <a:sym typeface="Old Standard TT"/>
              </a:rPr>
              <a:t>So, does Access Specifies provide security?</a:t>
            </a:r>
            <a:endParaRPr kumimoji="0" lang="en-US" sz="3000" b="1" i="0" u="none" strike="noStrike" kern="0" cap="none" spc="0" normalizeH="0" baseline="0" noProof="0" dirty="0">
              <a:ln>
                <a:noFill/>
              </a:ln>
              <a:solidFill>
                <a:schemeClr val="dk1"/>
              </a:solidFill>
              <a:effectLst/>
              <a:uLnTx/>
              <a:uFillTx/>
              <a:latin typeface="Bookman Old Style" pitchFamily="18" charset="0"/>
              <a:ea typeface="Old Standard TT"/>
              <a:cs typeface="Old Standard TT"/>
              <a:sym typeface="Old Standard T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b="1" dirty="0" smtClean="0">
                <a:latin typeface="Bookman Old Style" pitchFamily="18" charset="0"/>
              </a:rPr>
              <a:t>Reflection in Action</a:t>
            </a:r>
            <a:endParaRPr sz="5400" b="1">
              <a:latin typeface="Bookman Old Style" pitchFamily="18" charset="0"/>
            </a:endParaRPr>
          </a:p>
        </p:txBody>
      </p:sp>
      <p:pic>
        <p:nvPicPr>
          <p:cNvPr id="3" name="Picture 2" descr="5e8b2e6f9b90305d43564a82_Reflection_Paper.png"/>
          <p:cNvPicPr>
            <a:picLocks noChangeAspect="1"/>
          </p:cNvPicPr>
          <p:nvPr/>
        </p:nvPicPr>
        <p:blipFill>
          <a:blip r:embed="rId3"/>
          <a:stretch>
            <a:fillRect/>
          </a:stretch>
        </p:blipFill>
        <p:spPr>
          <a:xfrm>
            <a:off x="6652756" y="3541986"/>
            <a:ext cx="2491244" cy="160151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6" name="Picture 5" descr="war-class-reflection.png"/>
          <p:cNvPicPr>
            <a:picLocks noChangeAspect="1"/>
          </p:cNvPicPr>
          <p:nvPr/>
        </p:nvPicPr>
        <p:blipFill>
          <a:blip r:embed="rId2"/>
          <a:stretch>
            <a:fillRect/>
          </a:stretch>
        </p:blipFill>
        <p:spPr>
          <a:xfrm>
            <a:off x="0" y="0"/>
            <a:ext cx="9385738" cy="51435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103</Words>
  <PresentationFormat>On-screen Show (16:9)</PresentationFormat>
  <Paragraphs>12</Paragraphs>
  <Slides>10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Old Standard TT</vt:lpstr>
      <vt:lpstr>Bookman Old Style</vt:lpstr>
      <vt:lpstr>Paperback</vt:lpstr>
      <vt:lpstr>Reflection Object Oriented Programming</vt:lpstr>
      <vt:lpstr>Definition</vt:lpstr>
      <vt:lpstr>Demo</vt:lpstr>
      <vt:lpstr>Slide 4</vt:lpstr>
      <vt:lpstr>Slide 5</vt:lpstr>
      <vt:lpstr>Output</vt:lpstr>
      <vt:lpstr>OK, We can’t access private members outside the class.</vt:lpstr>
      <vt:lpstr>Reflection in Action</vt:lpstr>
      <vt:lpstr>Slide 9</vt:lpstr>
      <vt:lpstr>Output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Reflection Object Oriented Programming</dc:title>
  <cp:lastModifiedBy>admin</cp:lastModifiedBy>
  <cp:revision>9</cp:revision>
  <dcterms:modified xsi:type="dcterms:W3CDTF">2022-07-15T08:47:51Z</dcterms:modified>
</cp:coreProperties>
</file>