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Lato Bold" charset="0"/>
      <p:regular r:id="rId15"/>
    </p:embeddedFont>
    <p:embeddedFont>
      <p:font typeface="League Spartan" charset="0"/>
      <p:regular r:id="rId16"/>
    </p:embeddedFont>
    <p:embeddedFont>
      <p:font typeface="Poppins" charset="0"/>
      <p:regular r:id="rId17"/>
    </p:embeddedFont>
    <p:embeddedFont>
      <p:font typeface="Bookman Old Style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717675" y="0"/>
            <a:ext cx="805519" cy="2673350"/>
            <a:chOff x="0" y="0"/>
            <a:chExt cx="212153" cy="704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7675" y="7613650"/>
            <a:ext cx="805519" cy="2673350"/>
            <a:chOff x="0" y="0"/>
            <a:chExt cx="212153" cy="7040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300200" y="3190875"/>
            <a:ext cx="2546350" cy="7410450"/>
            <a:chOff x="0" y="0"/>
            <a:chExt cx="670644" cy="19517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644" cy="1951724"/>
            </a:xfrm>
            <a:custGeom>
              <a:avLst/>
              <a:gdLst/>
              <a:ahLst/>
              <a:cxnLst/>
              <a:rect l="l" t="t" r="r" b="b"/>
              <a:pathLst>
                <a:path w="670644" h="195172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17674" y="3247796"/>
            <a:ext cx="6740525" cy="923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8"/>
              </a:lnSpc>
              <a:spcBef>
                <a:spcPct val="0"/>
              </a:spcBef>
            </a:pPr>
            <a:r>
              <a:rPr lang="en-US" sz="5663" b="1" dirty="0" smtClean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SYBCA – SEM-4</a:t>
            </a:r>
            <a:endParaRPr lang="en-US" sz="5663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2050" name="Picture 2" descr="https://media-private.canva.com/7vMVM/MAGZn97vMVM/1/p.jpg?X-Amz-Algorithm=AWS4-HMAC-SHA256&amp;X-Amz-Credential=AKIAJWF6QO3UH4PAAJ6Q%2F20241217%2Fus-east-1%2Fs3%2Faws4_request&amp;X-Amz-Date=20241217T233839Z&amp;X-Amz-Expires=45419&amp;X-Amz-Signature=3fa487fd050b7a907688051781eb4dac824335773d4bb797fc5a7d995f541f3b&amp;X-Amz-SignedHeaders=host%3Bx-amz-expected-bucket-owner&amp;response-expires=Wed%2C%2018%20Dec%202024%2012%3A15%3A38%20GMT"/>
          <p:cNvPicPr>
            <a:picLocks noChangeAspect="1" noChangeArrowheads="1"/>
          </p:cNvPicPr>
          <p:nvPr/>
        </p:nvPicPr>
        <p:blipFill>
          <a:blip r:embed="rId2">
            <a:lum bright="35000"/>
          </a:blip>
          <a:srcRect t="12672" r="8320"/>
          <a:stretch>
            <a:fillRect/>
          </a:stretch>
        </p:blipFill>
        <p:spPr bwMode="auto">
          <a:xfrm>
            <a:off x="8305800" y="342900"/>
            <a:ext cx="9753600" cy="5251174"/>
          </a:xfrm>
          <a:prstGeom prst="rect">
            <a:avLst/>
          </a:prstGeom>
          <a:noFill/>
        </p:spPr>
      </p:pic>
      <p:sp>
        <p:nvSpPr>
          <p:cNvPr id="13" name="TextBox 13"/>
          <p:cNvSpPr txBox="1"/>
          <p:nvPr/>
        </p:nvSpPr>
        <p:spPr>
          <a:xfrm>
            <a:off x="1717675" y="4102084"/>
            <a:ext cx="13446125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16"/>
              </a:lnSpc>
              <a:spcBef>
                <a:spcPct val="0"/>
              </a:spcBef>
            </a:pPr>
            <a:r>
              <a:rPr lang="en-US" sz="8011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 JSON – JavaScript Object Notation</a:t>
            </a:r>
            <a:endParaRPr lang="en-US" sz="8011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28800" y="6896100"/>
            <a:ext cx="9204044" cy="500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6"/>
              </a:lnSpc>
              <a:spcBef>
                <a:spcPct val="0"/>
              </a:spcBef>
            </a:pPr>
            <a:r>
              <a:rPr lang="en-US" sz="2954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Web Designing - 2</a:t>
            </a:r>
            <a:endParaRPr lang="en-US" sz="2954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696200" y="1181100"/>
            <a:ext cx="39624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72400" y="2095500"/>
            <a:ext cx="4114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Concept &amp; Features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86" name="Picture 2" descr="HT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876300"/>
            <a:ext cx="1847850" cy="1876425"/>
          </a:xfrm>
          <a:prstGeom prst="rect">
            <a:avLst/>
          </a:prstGeom>
          <a:noFill/>
        </p:spPr>
      </p:pic>
      <p:grpSp>
        <p:nvGrpSpPr>
          <p:cNvPr id="15" name="Group 18"/>
          <p:cNvGrpSpPr/>
          <p:nvPr/>
        </p:nvGrpSpPr>
        <p:grpSpPr>
          <a:xfrm>
            <a:off x="1028700" y="3584479"/>
            <a:ext cx="8953500" cy="3814381"/>
            <a:chOff x="0" y="-57150"/>
            <a:chExt cx="9923875" cy="3350340"/>
          </a:xfrm>
        </p:grpSpPr>
        <p:sp>
          <p:nvSpPr>
            <p:cNvPr id="16" name="TextBox 19"/>
            <p:cNvSpPr txBox="1"/>
            <p:nvPr/>
          </p:nvSpPr>
          <p:spPr>
            <a:xfrm>
              <a:off x="943181" y="-57150"/>
              <a:ext cx="4018757" cy="465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Bookman Old Style" pitchFamily="18" charset="0"/>
                  <a:ea typeface="Canva Sans 1 Bold"/>
                  <a:cs typeface="Canva Sans 1 Bold"/>
                  <a:sym typeface="Canva Sans 1 Bold"/>
                </a:rPr>
                <a:t>Characteristics</a:t>
              </a: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0" y="796713"/>
              <a:ext cx="9923875" cy="2496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Lightweight data-interchange </a:t>
              </a:r>
              <a:r>
                <a:rPr lang="en-US" sz="3200" dirty="0" smtClean="0">
                  <a:latin typeface="Bookman Old Style" pitchFamily="18" charset="0"/>
                </a:rPr>
                <a:t>format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Easy </a:t>
              </a:r>
              <a:r>
                <a:rPr lang="en-US" sz="3200" dirty="0" smtClean="0">
                  <a:latin typeface="Bookman Old Style" pitchFamily="18" charset="0"/>
                </a:rPr>
                <a:t>for humans to read and </a:t>
              </a:r>
              <a:r>
                <a:rPr lang="en-US" sz="3200" dirty="0" smtClean="0">
                  <a:latin typeface="Bookman Old Style" pitchFamily="18" charset="0"/>
                </a:rPr>
                <a:t>write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Simple </a:t>
              </a:r>
              <a:r>
                <a:rPr lang="en-US" sz="3200" dirty="0" smtClean="0">
                  <a:latin typeface="Bookman Old Style" pitchFamily="18" charset="0"/>
                </a:rPr>
                <a:t>structure: Key-value </a:t>
              </a:r>
              <a:r>
                <a:rPr lang="en-US" sz="3200" dirty="0" smtClean="0">
                  <a:latin typeface="Bookman Old Style" pitchFamily="18" charset="0"/>
                </a:rPr>
                <a:t>pairs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Language-independent</a:t>
              </a:r>
              <a:r>
                <a:rPr lang="en-US" sz="3200" dirty="0" smtClean="0">
                  <a:latin typeface="Bookman Old Style" pitchFamily="18" charset="0"/>
                </a:rPr>
                <a:t>, yet uses conventions of JavaScript</a:t>
              </a:r>
              <a:endParaRPr lang="en-US" sz="3200" dirty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0" y="2933700"/>
            <a:ext cx="8001000" cy="676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57800" y="1104900"/>
            <a:ext cx="59436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vs. XML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58000" y="2019300"/>
            <a:ext cx="2133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Similarities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" name="Group 18"/>
          <p:cNvGrpSpPr/>
          <p:nvPr/>
        </p:nvGrpSpPr>
        <p:grpSpPr>
          <a:xfrm>
            <a:off x="1028700" y="3584479"/>
            <a:ext cx="8648700" cy="6165857"/>
            <a:chOff x="0" y="-57150"/>
            <a:chExt cx="9923875" cy="5415747"/>
          </a:xfrm>
        </p:grpSpPr>
        <p:sp>
          <p:nvSpPr>
            <p:cNvPr id="16" name="TextBox 19"/>
            <p:cNvSpPr txBox="1"/>
            <p:nvPr/>
          </p:nvSpPr>
          <p:spPr>
            <a:xfrm>
              <a:off x="943181" y="-57150"/>
              <a:ext cx="4018757" cy="462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 smtClean="0">
                  <a:solidFill>
                    <a:srgbClr val="000000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Similarities</a:t>
              </a:r>
              <a:endParaRPr lang="en-US" sz="3200" b="1" dirty="0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endParaRPr>
            </a:p>
          </p:txBody>
        </p:sp>
        <p:sp>
          <p:nvSpPr>
            <p:cNvPr id="17" name="TextBox 20"/>
            <p:cNvSpPr txBox="1"/>
            <p:nvPr/>
          </p:nvSpPr>
          <p:spPr>
            <a:xfrm>
              <a:off x="0" y="796713"/>
              <a:ext cx="9923875" cy="4561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Both are used for data interchange.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Human-readable and machine-readable.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latin typeface="Bookman Old Style" pitchFamily="18" charset="0"/>
                </a:rPr>
                <a:t>Support nested structures</a:t>
              </a:r>
              <a:r>
                <a:rPr lang="en-US" sz="3200" dirty="0" smtClean="0">
                  <a:latin typeface="Bookman Old Style" pitchFamily="18" charset="0"/>
                </a:rPr>
                <a:t>.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Language/Platform Independent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Parsed </a:t>
              </a: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and used by lots of programming </a:t>
              </a: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languages</a:t>
              </a:r>
            </a:p>
            <a:p>
              <a:pPr marL="690881" lvl="1" indent="-345440">
                <a:lnSpc>
                  <a:spcPts val="4480"/>
                </a:lnSpc>
                <a:buFont typeface="Arial"/>
                <a:buChar char="•"/>
              </a:pP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fetched with an </a:t>
              </a:r>
              <a:r>
                <a:rPr lang="en-US" sz="3200" dirty="0" err="1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XMLHttpRequest</a:t>
              </a:r>
              <a:r>
                <a:rPr lang="en-US" sz="3200" dirty="0" smtClean="0">
                  <a:solidFill>
                    <a:srgbClr val="000000"/>
                  </a:solidFill>
                  <a:latin typeface="Bookman Old Style" pitchFamily="18" charset="0"/>
                  <a:ea typeface="Canva Sans 1"/>
                  <a:cs typeface="Canva Sans 1"/>
                  <a:sym typeface="Canva Sans 1"/>
                </a:rPr>
                <a:t>(AJAX)</a:t>
              </a:r>
              <a:endParaRPr lang="en-US" sz="3200" dirty="0">
                <a:solidFill>
                  <a:srgbClr val="000000"/>
                </a:solidFill>
                <a:latin typeface="Bookman Old Style" pitchFamily="18" charset="0"/>
                <a:ea typeface="Canva Sans 1"/>
                <a:cs typeface="Canva Sans 1"/>
                <a:sym typeface="Canva Sans 1"/>
              </a:endParaRPr>
            </a:p>
          </p:txBody>
        </p:sp>
      </p:grpSp>
      <p:sp>
        <p:nvSpPr>
          <p:cNvPr id="16388" name="AutoShape 4" descr="Document representation in XML and JSON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Document representation in XML and JSON.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Document representation in XML and JS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Document representation in XML and JS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6" name="Picture 12" descr="https://media-private.canva.com/fOMLg/MAGZn0fOMLg/1/p.jpg?X-Amz-Algorithm=AWS4-HMAC-SHA256&amp;X-Amz-Credential=AKIAJWF6QO3UH4PAAJ6Q%2F20241217%2Fus-east-1%2Fs3%2Faws4_request&amp;X-Amz-Date=20241217T173440Z&amp;X-Amz-Expires=65945&amp;X-Amz-Signature=20711190543b4bfac569e124a5af132408338282b0ec87e9215e05e1c8a1aa17&amp;X-Amz-SignedHeaders=host%3Bx-amz-expected-bucket-owner&amp;response-expires=Wed%2C%2018%20Dec%202024%2011%3A53%3A45%20GM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3200" y="4686300"/>
            <a:ext cx="7573108" cy="4280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9600" y="495300"/>
            <a:ext cx="59436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vs. XML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5800" y="1485900"/>
            <a:ext cx="2133600" cy="452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Differences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2476500"/>
            <a:ext cx="7810500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JSON is lightweight; </a:t>
            </a:r>
            <a:r>
              <a:rPr lang="en-US" sz="3200" dirty="0" smtClean="0">
                <a:latin typeface="Bookman Old Style" pitchFamily="18" charset="0"/>
              </a:rPr>
              <a:t>XML </a:t>
            </a:r>
            <a:r>
              <a:rPr lang="en-US" sz="3200" dirty="0" smtClean="0">
                <a:latin typeface="Bookman Old Style" pitchFamily="18" charset="0"/>
              </a:rPr>
              <a:t>is verbose</a:t>
            </a:r>
            <a:r>
              <a:rPr lang="en-US" sz="3200" dirty="0" smtClean="0">
                <a:latin typeface="Bookman Old Style" pitchFamily="18" charset="0"/>
              </a:rPr>
              <a:t>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JSON </a:t>
            </a:r>
            <a:r>
              <a:rPr lang="en-US" sz="3200" dirty="0" smtClean="0">
                <a:latin typeface="Bookman Old Style" pitchFamily="18" charset="0"/>
              </a:rPr>
              <a:t>uses key-value pairs; XML uses tags</a:t>
            </a:r>
            <a:r>
              <a:rPr lang="en-US" sz="3200" dirty="0" smtClean="0">
                <a:latin typeface="Bookman Old Style" pitchFamily="18" charset="0"/>
              </a:rPr>
              <a:t>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JSON </a:t>
            </a:r>
            <a:r>
              <a:rPr lang="en-US" sz="3200" dirty="0" smtClean="0">
                <a:latin typeface="Bookman Old Style" pitchFamily="18" charset="0"/>
              </a:rPr>
              <a:t>supports arrays; XML does not natively</a:t>
            </a:r>
            <a:r>
              <a:rPr lang="en-US" sz="3200" dirty="0" smtClean="0">
                <a:latin typeface="Bookman Old Style" pitchFamily="18" charset="0"/>
              </a:rPr>
              <a:t>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JSON </a:t>
            </a:r>
            <a:r>
              <a:rPr lang="en-US" sz="3200" dirty="0" smtClean="0">
                <a:latin typeface="Bookman Old Style" pitchFamily="18" charset="0"/>
              </a:rPr>
              <a:t>does not require closing tags, unlike XML.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sp>
        <p:nvSpPr>
          <p:cNvPr id="15362" name="AutoShape 2" descr="https://www.researchgate.net/publication/348564562/figure/fig2/AS:1023130726330368@1620944782559/Document-representation-in-XML-and-JS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0600" y="302299"/>
            <a:ext cx="8305800" cy="545168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6134100"/>
            <a:ext cx="9410357" cy="35052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15392400" y="495300"/>
            <a:ext cx="1515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Bookman Old Style" pitchFamily="18" charset="0"/>
              </a:rPr>
              <a:t>XML</a:t>
            </a:r>
            <a:endParaRPr lang="en-US" sz="4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544800" y="6210300"/>
            <a:ext cx="1786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Bookman Old Style" pitchFamily="18" charset="0"/>
              </a:rPr>
              <a:t>JSON</a:t>
            </a:r>
            <a:endParaRPr lang="en-US" sz="4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57800" y="1104900"/>
            <a:ext cx="59436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vs. XML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6" name="Picture 2" descr="JSON vs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943100"/>
            <a:ext cx="10250886" cy="769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019800" y="1104900"/>
            <a:ext cx="59436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Objects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72200" y="2095500"/>
            <a:ext cx="5334000" cy="450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Understanding JSON Objects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4515428"/>
            <a:ext cx="8763000" cy="2265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Key-value pairs format: { "key": "value" </a:t>
            </a:r>
            <a:r>
              <a:rPr lang="en-US" sz="3200" dirty="0" smtClean="0">
                <a:latin typeface="Bookman Old Style" pitchFamily="18" charset="0"/>
              </a:rPr>
              <a:t>}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Data </a:t>
            </a:r>
            <a:r>
              <a:rPr lang="en-US" sz="3200" dirty="0" smtClean="0">
                <a:latin typeface="Bookman Old Style" pitchFamily="18" charset="0"/>
              </a:rPr>
              <a:t>types: Strings, Numbers, Booleans, etc.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3543300"/>
            <a:ext cx="625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43600" y="1104900"/>
            <a:ext cx="59436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Arrays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248400" y="2019300"/>
            <a:ext cx="5334000" cy="450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Introduction to JSON Arrays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" y="3543300"/>
            <a:ext cx="7467600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Ordered list of values</a:t>
            </a:r>
            <a:r>
              <a:rPr lang="en-US" sz="3200" dirty="0" smtClean="0">
                <a:latin typeface="Bookman Old Style" pitchFamily="18" charset="0"/>
              </a:rPr>
              <a:t>.</a:t>
            </a:r>
          </a:p>
          <a:p>
            <a:pPr marL="690881" lvl="1" indent="-345440">
              <a:lnSpc>
                <a:spcPts val="448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Can </a:t>
            </a:r>
            <a:r>
              <a:rPr lang="en-US" sz="3200" dirty="0" smtClean="0">
                <a:latin typeface="Bookman Old Style" pitchFamily="18" charset="0"/>
              </a:rPr>
              <a:t>hold strings, numbers, </a:t>
            </a:r>
            <a:r>
              <a:rPr lang="en-US" sz="3200" dirty="0" err="1" smtClean="0">
                <a:latin typeface="Bookman Old Style" pitchFamily="18" charset="0"/>
              </a:rPr>
              <a:t>booleans</a:t>
            </a:r>
            <a:r>
              <a:rPr lang="en-US" sz="3200" dirty="0" smtClean="0">
                <a:latin typeface="Bookman Old Style" pitchFamily="18" charset="0"/>
              </a:rPr>
              <a:t>, objects, or arrays</a:t>
            </a:r>
            <a:r>
              <a:rPr lang="en-US" sz="3200" dirty="0" smtClean="0">
                <a:latin typeface="Bookman Old Style" pitchFamily="18" charset="0"/>
              </a:rPr>
              <a:t>.</a:t>
            </a:r>
          </a:p>
          <a:p>
            <a:pPr marL="690881" lvl="1" indent="-345440">
              <a:lnSpc>
                <a:spcPts val="448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 smtClean="0">
                <a:latin typeface="Bookman Old Style" pitchFamily="18" charset="0"/>
              </a:rPr>
              <a:t>Syntax</a:t>
            </a:r>
            <a:r>
              <a:rPr lang="en-US" sz="3200" dirty="0" smtClean="0">
                <a:latin typeface="Bookman Old Style" pitchFamily="18" charset="0"/>
              </a:rPr>
              <a:t>: [value1, value2, value3]</a:t>
            </a:r>
            <a:endParaRPr lang="en-US" sz="3200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91600" y="3390900"/>
            <a:ext cx="8763000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Array of Strings: </a:t>
            </a:r>
            <a:endParaRPr lang="en-US" sz="3200" b="1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</a:pPr>
            <a:r>
              <a:rPr lang="en-US" sz="3200" i="1" dirty="0" smtClean="0">
                <a:latin typeface="Bookman Old Style" pitchFamily="18" charset="0"/>
              </a:rPr>
              <a:t> </a:t>
            </a:r>
            <a:r>
              <a:rPr lang="en-US" sz="3200" i="1" dirty="0" smtClean="0">
                <a:latin typeface="Bookman Old Style" pitchFamily="18" charset="0"/>
              </a:rPr>
              <a:t>  [“apple”, “banana”, “cherry”]</a:t>
            </a:r>
          </a:p>
          <a:p>
            <a:pPr marL="690881" lvl="1" indent="-345440">
              <a:lnSpc>
                <a:spcPts val="448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Array </a:t>
            </a:r>
            <a:r>
              <a:rPr lang="en-US" sz="3200" b="1" dirty="0" smtClean="0">
                <a:latin typeface="Bookman Old Style" pitchFamily="18" charset="0"/>
              </a:rPr>
              <a:t>of Numbers: </a:t>
            </a:r>
            <a:endParaRPr lang="en-US" sz="3200" b="1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</a:pPr>
            <a:r>
              <a:rPr lang="en-US" sz="3200" i="1" dirty="0" smtClean="0">
                <a:latin typeface="Bookman Old Style" pitchFamily="18" charset="0"/>
              </a:rPr>
              <a:t> </a:t>
            </a:r>
            <a:r>
              <a:rPr lang="en-US" sz="3200" i="1" dirty="0" smtClean="0">
                <a:latin typeface="Bookman Old Style" pitchFamily="18" charset="0"/>
              </a:rPr>
              <a:t>  [</a:t>
            </a:r>
            <a:r>
              <a:rPr lang="en-US" sz="3200" i="1" dirty="0" smtClean="0">
                <a:latin typeface="Bookman Old Style" pitchFamily="18" charset="0"/>
              </a:rPr>
              <a:t>10, 20, 30</a:t>
            </a:r>
            <a:r>
              <a:rPr lang="en-US" sz="3200" i="1" dirty="0" smtClean="0">
                <a:latin typeface="Bookman Old Style" pitchFamily="18" charset="0"/>
              </a:rPr>
              <a:t>]</a:t>
            </a:r>
          </a:p>
          <a:p>
            <a:pPr marL="690881" lvl="1" indent="-345440">
              <a:lnSpc>
                <a:spcPts val="4480"/>
              </a:lnSpc>
            </a:pPr>
            <a:endParaRPr lang="en-US" sz="3200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Array </a:t>
            </a:r>
            <a:r>
              <a:rPr lang="en-US" sz="3200" b="1" dirty="0" smtClean="0">
                <a:latin typeface="Bookman Old Style" pitchFamily="18" charset="0"/>
              </a:rPr>
              <a:t>of Booleans: </a:t>
            </a:r>
            <a:endParaRPr lang="en-US" sz="3200" b="1" dirty="0" smtClean="0">
              <a:latin typeface="Bookman Old Style" pitchFamily="18" charset="0"/>
            </a:endParaRPr>
          </a:p>
          <a:p>
            <a:pPr marL="690881" lvl="1" indent="-345440">
              <a:lnSpc>
                <a:spcPts val="4480"/>
              </a:lnSpc>
            </a:pPr>
            <a:r>
              <a:rPr lang="en-US" sz="3200" i="1" dirty="0" smtClean="0">
                <a:latin typeface="Bookman Old Style" pitchFamily="18" charset="0"/>
              </a:rPr>
              <a:t> </a:t>
            </a:r>
            <a:r>
              <a:rPr lang="en-US" sz="3200" i="1" dirty="0" smtClean="0">
                <a:latin typeface="Bookman Old Style" pitchFamily="18" charset="0"/>
              </a:rPr>
              <a:t>  [</a:t>
            </a:r>
            <a:r>
              <a:rPr lang="en-US" sz="3200" i="1" dirty="0" smtClean="0">
                <a:latin typeface="Bookman Old Style" pitchFamily="18" charset="0"/>
              </a:rPr>
              <a:t>true, false, true]</a:t>
            </a:r>
            <a:endParaRPr lang="en-US" sz="3200" i="1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43600" y="1104900"/>
            <a:ext cx="59436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Arrays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572000" y="2095500"/>
            <a:ext cx="82296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Array of Objects and Multi-Dimensional Arrays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543300"/>
            <a:ext cx="48006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Array of Objects: </a:t>
            </a:r>
            <a:r>
              <a:rPr lang="en-US" sz="3200" i="1" dirty="0" smtClean="0">
                <a:latin typeface="Bookman Old Style" pitchFamily="18" charset="0"/>
              </a:rPr>
              <a:t>   </a:t>
            </a:r>
            <a:endParaRPr lang="en-US" sz="3200" i="1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229100"/>
            <a:ext cx="5257800" cy="21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324600" y="3467100"/>
            <a:ext cx="5181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Multi-Dimensional </a:t>
            </a:r>
            <a:r>
              <a:rPr lang="en-US" sz="3200" b="1" dirty="0" smtClean="0">
                <a:latin typeface="Bookman Old Style" pitchFamily="18" charset="0"/>
              </a:rPr>
              <a:t>Arrays</a:t>
            </a:r>
            <a:r>
              <a:rPr lang="en-US" sz="3200" i="1" dirty="0" smtClean="0">
                <a:latin typeface="Bookman Old Style" pitchFamily="18" charset="0"/>
              </a:rPr>
              <a:t>   </a:t>
            </a:r>
            <a:endParaRPr lang="en-US" sz="3200" i="1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800" y="3162300"/>
            <a:ext cx="4876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b="1" dirty="0" smtClean="0">
                <a:latin typeface="Bookman Old Style" pitchFamily="18" charset="0"/>
              </a:rPr>
              <a:t>Object of Arrays:</a:t>
            </a:r>
            <a:r>
              <a:rPr lang="en-US" sz="3200" i="1" dirty="0" smtClean="0">
                <a:latin typeface="Bookman Old Style" pitchFamily="18" charset="0"/>
              </a:rPr>
              <a:t>  </a:t>
            </a:r>
            <a:endParaRPr lang="en-US" sz="3200" i="1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0" y="4223517"/>
            <a:ext cx="5105400" cy="606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4914900"/>
            <a:ext cx="2438400" cy="2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24400" y="1104900"/>
            <a:ext cx="731520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5812" dirty="0" smtClean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JSON Comments</a:t>
            </a:r>
            <a:endParaRPr lang="en-US" sz="581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572000" y="2095500"/>
            <a:ext cx="8229600" cy="450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00"/>
              </a:lnSpc>
              <a:spcBef>
                <a:spcPct val="0"/>
              </a:spcBef>
            </a:pPr>
            <a:r>
              <a:rPr lang="en-US" sz="2643" dirty="0" smtClean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Handling Comments in JSON</a:t>
            </a:r>
            <a:endParaRPr lang="en-US" sz="2643" dirty="0">
              <a:solidFill>
                <a:srgbClr val="2A094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3695700"/>
            <a:ext cx="152400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</a:pPr>
            <a:r>
              <a:rPr lang="en-US" sz="4800" b="1" dirty="0" smtClean="0">
                <a:latin typeface="Bookman Old Style" pitchFamily="18" charset="0"/>
              </a:rPr>
              <a:t>JSON does not natively support comments. </a:t>
            </a:r>
            <a:endParaRPr lang="en-US" sz="4800" b="1" dirty="0">
              <a:solidFill>
                <a:srgbClr val="000000"/>
              </a:solidFill>
              <a:latin typeface="Bookman Old Style" pitchFamily="18" charset="0"/>
              <a:ea typeface="Canva Sans 1"/>
              <a:cs typeface="Canva Sans 1"/>
              <a:sym typeface="Canva Sans 1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5600700"/>
            <a:ext cx="9422238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60" name="AutoShape 4" descr="Document representation in XML and JS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https://www.researchgate.net/publication/348564562/figure/fig2/AS:1023130726330368@1620944782559/Document-representation-in-XML-and-JS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254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Lato Bold</vt:lpstr>
      <vt:lpstr>League Spartan</vt:lpstr>
      <vt:lpstr>Poppins</vt:lpstr>
      <vt:lpstr>Bookman Old Style</vt:lpstr>
      <vt:lpstr>Canva Sans 1 Bold</vt:lpstr>
      <vt:lpstr>Canva Sans 1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white company business presentation</dc:title>
  <cp:lastModifiedBy>admin</cp:lastModifiedBy>
  <cp:revision>27</cp:revision>
  <dcterms:created xsi:type="dcterms:W3CDTF">2006-08-16T00:00:00Z</dcterms:created>
  <dcterms:modified xsi:type="dcterms:W3CDTF">2024-12-18T07:30:05Z</dcterms:modified>
  <dc:identifier>DAGY4vxS84Y</dc:identifier>
</cp:coreProperties>
</file>