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A89AA2-7F3B-4602-BA71-8E2421902D5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A87527-1A42-4607-A095-6E2B065973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501-01 : Advance Web </a:t>
            </a:r>
            <a:r>
              <a:rPr lang="en-US" dirty="0" smtClean="0">
                <a:latin typeface="Bookman Old Style" pitchFamily="18" charset="0"/>
              </a:rPr>
              <a:t>Designing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r>
              <a:rPr lang="en-US" dirty="0" smtClean="0"/>
              <a:t>TYBCA – SEM 5</a:t>
            </a:r>
          </a:p>
          <a:p>
            <a:r>
              <a:rPr lang="en-US" sz="1800" dirty="0" smtClean="0"/>
              <a:t>SDJ International College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? </a:t>
            </a:r>
            <a:r>
              <a:rPr lang="en-US" dirty="0" err="1" smtClean="0">
                <a:latin typeface="Bookman Old Style" pitchFamily="18" charset="0"/>
              </a:rPr>
              <a:t>NoSQL</a:t>
            </a:r>
            <a:r>
              <a:rPr lang="en-US" dirty="0" smtClean="0">
                <a:latin typeface="Bookman Old Style" pitchFamily="18" charset="0"/>
              </a:rPr>
              <a:t>?</a:t>
            </a:r>
          </a:p>
          <a:p>
            <a:r>
              <a:rPr lang="en-US" dirty="0" smtClean="0">
                <a:latin typeface="Bookman Old Style" pitchFamily="18" charset="0"/>
              </a:rPr>
              <a:t>Advantages</a:t>
            </a:r>
          </a:p>
          <a:p>
            <a:r>
              <a:rPr lang="en-US" dirty="0" smtClean="0">
                <a:latin typeface="Bookman Old Style" pitchFamily="18" charset="0"/>
              </a:rPr>
              <a:t>Features</a:t>
            </a:r>
          </a:p>
          <a:p>
            <a:r>
              <a:rPr lang="en-US" dirty="0" smtClean="0">
                <a:latin typeface="Bookman Old Style" pitchFamily="18" charset="0"/>
              </a:rPr>
              <a:t>Database, Collections, Documents</a:t>
            </a:r>
          </a:p>
          <a:p>
            <a:r>
              <a:rPr lang="en-US" dirty="0" smtClean="0">
                <a:latin typeface="Bookman Old Style" pitchFamily="18" charset="0"/>
              </a:rPr>
              <a:t>CRUD Operations</a:t>
            </a:r>
          </a:p>
          <a:p>
            <a:r>
              <a:rPr lang="en-US" dirty="0" smtClean="0">
                <a:latin typeface="Bookman Old Style" pitchFamily="18" charset="0"/>
              </a:rPr>
              <a:t>Operators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026" name="Picture 2" descr="MongoDB Tutor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28194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dirty="0" smtClean="0"/>
              <a:t>1. RDBMS</a:t>
            </a:r>
          </a:p>
          <a:p>
            <a:pPr marL="624078" indent="-514350">
              <a:buNone/>
            </a:pPr>
            <a:r>
              <a:rPr lang="en-US" sz="1400" dirty="0" smtClean="0"/>
              <a:t>Relational </a:t>
            </a:r>
            <a:r>
              <a:rPr lang="en-US" sz="1400" dirty="0" smtClean="0"/>
              <a:t>Database Management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Types </a:t>
            </a:r>
            <a:r>
              <a:rPr lang="en-US" b="0" dirty="0" smtClean="0"/>
              <a:t>Databases</a:t>
            </a:r>
            <a:endParaRPr lang="en-US" b="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00400" y="1447800"/>
            <a:ext cx="28956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Analytical Processing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172200" y="1447800"/>
            <a:ext cx="2971800" cy="4876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AutoShape 2" descr="IBM Cognos « CoTech « Cooperative Technologi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BM Cognos « CoTech « Cooperative Technologi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data:image/png;base64,iVBORw0KGgoAAAANSUhEUgAAATgAAAChCAMAAABkv1NnAAAAw1BMVEX////MAAAfcMEAaL7JAAAAYbsSbMCov+HY5PNwmtGIrNkLar+TsdoAY7zq8fjg5vOcut94oNRkkc1ei8rVWFjYZGTxwsLsvLzRNDTz0NDjlpbTRETad3fvzMzXa2v88fHRLi4AWrn55OTghIQAV7j44eHLHx/TTU3MEBD2+v2dstr87e3psrL119fhj4/WZ2dLe8RVgsYAULa/zefqqqrQMzPjnZ3PPDzeh4fLFxfjoqLVXFy+1Oyxx+U1d8OYrNjJ1ut+tJYrAAAL4UlEQVR4nO2b+V/iPhPHcQkiKqDIIUcph1xSiqwsgnx1/f//qidpOWZytV4LPq95/7KvJdM0/TSZzExqIkEQBEEQBEEQBEEQBEEQBEEQBHEk5GIQ23Bv/Z67fGho3yRHbPLtZBTZTEzDDbNZOi/dZXRnsW8/GsZmu+PD98oSTT77K4rTULhUpOHugmTqNT2Cdxm1beYF/dDuk5aLZt8vjZ186jSKZCamIeAie3oOpBvd2YxTZ7qRjS5s/R9cuFwhE8llXENEIfPf7i6jG6vplW5kj9Ybnv8jfQiC+NnkLq8ieYxrqOEy2CJGURe/yON6jLgg/a+Fksm3LyLCsotsITSMG8chstfi4tFdxF1eR9K4Zln7BT8ojos21JIVwfAoKghMSlPuLOpuBw9HYkyk1DszB+lqEThYMwdB9hUPK2rCHX7G5a7SkbwFhtF2esRcGkXe5R4PK7JXU5pGEARhAOeTBbMXubYa5qS8tIBLZ8YUtLCrRY2MGaqhjnJg2qj+kL03Gr5aDXNSJSSLhUtnDQWP7OXW5MVYiEl97RN/ETjWurAIh0MwqbaRw7W30xvcnDZW2ZIjbf+Q4xTuDj/GX6Ph6ykylGccFi4rhbZm4bKbN/BiDn6PUziCIH4E0vmbXK8wGr7vFG9ksx5F9f6Nj/9xfqcgbfPmcJqKy2/1aCDdttjz1P3lztbfdz7/h/lgOGIhqTlSkXbVB7xrPkqdz37Crho/AE5aDu72JLO6SZtG0W0ycw8D4uQNak7OpHC5/X1P/wkK15CMJeWKx7l8nh/wlkF3SefxRbj17DGDW7/t4QmC+L/n/BJy/mY0vLqMxZU2EjzDt+GeNHeuv/78P+4RpUF917N/irsLSMocx/1KXsQheaqclibErgptgqPHQlZ7fYpvLvfIOnmcu+rXx3EpzbExjuOCT7zy2o/ATsWJrPSp13HGcd+ROajKpVFm0A5qugVdNnEnopl7nEccZ+bwdoYw54Vn70DxczncHsR6I+2lGmvth3QEQRBxmBUgN+YPqTLYUAo6clI/b7j58Qa1bo623tCvnE1Wmsa/H/xTGy3fczx4IZ9yoXpHcnNSOpJOBFObt3GPqyPHGY58mXC/UHvSdq66FY4HbOiiX5vd+EcI93ADmenC/pCC1TCH+7mZSSf5M9S6PYXO6ftMY+vjXKoEQRwxcfImYadPi+JenTc1gvL6m+ZH43VqLvevmdmO60ICl5z/HWmnpR18dp4x3KUNgpWHrc3dPiX9azos/K090PiX3JzqajqI4OE++tV5+Bdu14a7wL8cfNuUkOD3Tca/IEwdXrjIqmQynHHtWNVLmfCPJBIZfa1y24yG0n7b/4QLmYC7gwt3dR5JEOHmrqMNNVyHvujF1A4Tu7PwFpfgp0djv8f5NQRBEMdGOvqcL/BDpkM8M/CA8cVkhBNdcRo4kn/Qd35wHxe9q2Y3u2q8Q8GQZLb9APe9WLsqfztZ6UOdI95Vo+O403fHcRepX9KuFyeOE5z/xtcdcRw3S2Uj2GQOd1F2W/PXh3vlNCrTNhhLZc6c9P+/huuyh88c8jEQdqM4hjtrmZzJWHZVo5jX5Q+eqxIEQRAEQRAEQRAEQRAEQRAEQcSl1/P9WvOptaVfOvSIfgCut/7DAk72sIF76HEdOZUiEmzPaqIzHzvlctkZ/+tRanBdN3Gwlzv2DaoFk85Htr15c8D23JbmVWvXPc+bd6elHQ3wlE5x9/Pa01xc3beXitIL7Hjd9clmEE3e5nb0A+jNG6UWg9TiSBILzyJbsFz3o/X7ii1jrW5P22/HGzypi/9pr1wFNLBntQMHtsP3M/brm14Zqz/zDp3mig08dQV4f5g64OnXzFB3YJVN0A/fpjM1KMzYWl3Q5bXBur+TuYIUbSpdGITbjYNPeJ+L1asNNyI28Rvs9bUjYC35RX/E53SGigoa5oEQFm2D5bLH9YaWxT/XCcfnovw8WuG242BssOAvtLeAiwBJ1zUOgVXwjapaR25lLHXOnhY1Db7XiJqX0BdWV/bFv3Y1wvHfF5HCdUpb2YRq1eWTPK1ZY3t10TIGyXG771687hPur6T3VsoomOK7oC+cM40tpqMT7oR1I4Sbb9bkkk+R8XNLO4xiqMLC/u6m75UKg5ff0LhBTpE3GjZrZYHfxAuyHhqXkXExtJWoaIWDG5FOOI8Fd+cXuxW+PayXQV/z5h90x5a41sUvrz8Y1BG3pc9sEVXU+x9jV+jtsfLezvVQS7BMJvBxB6YprBeODwI4alm4Mp9dDf7v2CuKsAIMt1yHpiVlyF8XgoSghcqMuiF9b3HA1FnBLkQ01gL/V3dKiE64E+bs2iXhXFaci7kW+LWVtBMuoS0fRg0J935prCBB2NJoVwJmfbnRhcoVsYNr2e+vFQ5seUg4J1EVAdsmyGFlubMB6GI4loRzZOvPAQU5GRpCbz6p4PgrSjNcrWyMJpxqjNALt98Yd8LxMHchVGtsAzPNWx7DHnw51Cl6xsd7P2MUwg2MdtBd3Grab8EAPeiUVxH+1yAcd+VhXLURjvUXQUcwXtO4zjXsgVtLffJNxfuipLaHZrMuWQypA6uuph26l6YP/mN+FyEo5cKPGYzG4VKxkyXfDiZL7uMiei5jj1hW3grvrf5s26zigjcec4/Y09iffwUCHFaPGAC4cCilGsE+6NaaRT5L3LnITCdACe2m40gepapJ+Xg/df/TDm8xKALMdqW90UAX6TmoH2CsOHDLhYlEY9rkBIWUaam4c2JOYyDMBr3J3nqge3Z3XZQMfN3AeEBXrL0/xSK+gAZKgsx20Eo3iTxtUsXxFdMOaG3ypbpH+O3S7n8n/iZMG+t71rnaRB8YbPfzcbmx0ndhDzGtNNDqN9uBQC3Sx/WLoE/Vx8GaQgNdGGx4YmdhbFDjocPE98Lke1JTEvkgXlT7hk8DA6Gxs6yrXXziVACVXSwxF4hatK8aPv+f5meE42HrStQly10xe3p8LjfEFO8s+KwZwOApxq4q3biyVKoBT7GVkpgg4czpHAw3dDcDiRuO45jig6OESzhiiq2CR2QdYcBzUhG6OkUfZii6aB0GCdr1M3nGNQ39go9BB72AvnHmevZ4BCZu/GFB1HeinC5GCpeotLYTIxROrN1iRbRWVvspI1fuBNCjmNJHFyZmIs/5GCjlMk85VKFRpxwcyxrnqsqK6RiEY/sKw65iuhUuaJ4KT1Lt7qVTws6adapvwSUvc9Bvp4dnrlF/tAhk99KQhYIll12VfINWOB6UQgdbk2bcrmuhrbM9xmxJCwRF8+Ydc4mE+/DOCj059+WmxepCv8zQy56UoG7BpMWuEx/rqUuVsZbIREGNL9FkOuEmic5a6Nvxw8W8QpFRE930eVJVmHA8ycl9PIfA+4z+8DmBsxlQahhX8Hg35egltu5PK5Vyzw3oScKxlgjiO3w7gC8t7ECZcSJ3bYghTroiP2P1eThet4IPRNhiaoos0eNGFiEsTHBPbOp1tOUXT7LTDWSfmtaYwRxewNeJUxuLgK0lfkXPsNjvqlA44aFYXyT9Iutn+mGIE1oUoRrRHeXGRq4h8FH0b1XqK/kUUR1Gw9yrxpo9iaU29oebx8YvPzhcUIVLOMPd4g4Om3U9TxLxhPtM7pCQPJKZ0rhkNWQnKECYWA9hxdFxMG3AByvSquE5hE64hPsURigDsSH2fGX1sbpYMXGEY0aXHpNx9En+SZDjVM1isJWSlk4apg8r2KrriGOeZ20ct8VjWuF2w9i6u9otXP7T0OtFC8eGmkjwvcxjKBckhx2tGDya0NePnGXrRJkRw5Iwng/4g1uF43G1Xjg+jGW4vlkr0K7a3BxDrJbbgCpKONb/jHvb0zN95iEJJ+ZJU96oSgtLUbXTW3bX0FjEdZXSpjwByyrquqn1kAEKHRy+r4bbgs+XpvtcZ7ddEBIog0Q0/K8rx3V8TQlCI5zALTu1bsCyXI59BDLu9Tpf+x2bU/b5GBqNxYE/0+t4fn+oxjqbuW0pEBOcycRpBDQxU7UmSRAEQRAEQRAEQRAEQRAEQRAEQRAEQRDEB/kfqGt/cOuCJk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ibmcong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1714500" cy="884726"/>
          </a:xfrm>
          <a:prstGeom prst="rect">
            <a:avLst/>
          </a:prstGeom>
        </p:spPr>
      </p:pic>
      <p:pic>
        <p:nvPicPr>
          <p:cNvPr id="15368" name="Picture 8" descr="http://www.dbtalks.com/article/introduction-to-oracle-olap2/Images/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581400"/>
            <a:ext cx="2343150" cy="1695451"/>
          </a:xfrm>
          <a:prstGeom prst="rect">
            <a:avLst/>
          </a:prstGeom>
          <a:noFill/>
        </p:spPr>
      </p:pic>
      <p:pic>
        <p:nvPicPr>
          <p:cNvPr id="15370" name="Picture 10" descr="MySQL | Most Popular Open Source Relational Database | A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62200"/>
            <a:ext cx="2206625" cy="1142100"/>
          </a:xfrm>
          <a:prstGeom prst="rect">
            <a:avLst/>
          </a:prstGeom>
          <a:noFill/>
        </p:spPr>
      </p:pic>
      <p:pic>
        <p:nvPicPr>
          <p:cNvPr id="15372" name="Picture 12" descr="Oracle Confirms Statem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581400"/>
            <a:ext cx="2514600" cy="779526"/>
          </a:xfrm>
          <a:prstGeom prst="rect">
            <a:avLst/>
          </a:prstGeom>
          <a:noFill/>
        </p:spPr>
      </p:pic>
      <p:sp>
        <p:nvSpPr>
          <p:cNvPr id="15374" name="AutoShape 14" descr="SQL Server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6" name="Picture 16" descr="https://www.commvault.com/wp-content/uploads/2019/08/sql-server_logo.jpg?quality=80&amp;w=9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343400"/>
            <a:ext cx="2133600" cy="1541698"/>
          </a:xfrm>
          <a:prstGeom prst="rect">
            <a:avLst/>
          </a:prstGeom>
          <a:noFill/>
        </p:spPr>
      </p:pic>
      <p:pic>
        <p:nvPicPr>
          <p:cNvPr id="15378" name="Picture 18" descr="https://sebastianbodenstein.net/project/mongolink/featur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1981200"/>
            <a:ext cx="2076450" cy="1038226"/>
          </a:xfrm>
          <a:prstGeom prst="rect">
            <a:avLst/>
          </a:prstGeom>
          <a:noFill/>
        </p:spPr>
      </p:pic>
      <p:pic>
        <p:nvPicPr>
          <p:cNvPr id="15380" name="Picture 20" descr="https://westoahu.hawaii.edu/cyber/wp-content/uploads/2017/06/couchdb-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00" y="2971800"/>
            <a:ext cx="2857500" cy="693568"/>
          </a:xfrm>
          <a:prstGeom prst="rect">
            <a:avLst/>
          </a:prstGeom>
          <a:noFill/>
        </p:spPr>
      </p:pic>
      <p:pic>
        <p:nvPicPr>
          <p:cNvPr id="15382" name="Picture 22" descr="https://encrypted-tbn0.gstatic.com/images?q=tbn:ANd9GcTQeFydKNdJRUCoy0xOoUaIpmTkzMQrs3BmvkeyckxOQ4kLX_lxtd-VURLCmgkHGv-V2lA&amp;usqp=CAU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24600" y="3810000"/>
            <a:ext cx="2362200" cy="1181100"/>
          </a:xfrm>
          <a:prstGeom prst="rect">
            <a:avLst/>
          </a:prstGeom>
          <a:noFill/>
        </p:spPr>
      </p:pic>
      <p:pic>
        <p:nvPicPr>
          <p:cNvPr id="15384" name="Picture 24" descr="https://ubunlog.com/wp-content/uploads/2018/10/Redi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4600" y="5257800"/>
            <a:ext cx="2667000" cy="98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Bookman Old Style" pitchFamily="18" charset="0"/>
              </a:rPr>
              <a:t>"</a:t>
            </a:r>
            <a:r>
              <a:rPr lang="en-US" i="1" dirty="0" err="1" smtClean="0">
                <a:latin typeface="Bookman Old Style" pitchFamily="18" charset="0"/>
              </a:rPr>
              <a:t>MongoDB</a:t>
            </a:r>
            <a:r>
              <a:rPr lang="en-US" i="1" dirty="0" smtClean="0">
                <a:latin typeface="Bookman Old Style" pitchFamily="18" charset="0"/>
              </a:rPr>
              <a:t> is a scalable, open source, high performance, document-oriented database." - </a:t>
            </a:r>
            <a:r>
              <a:rPr lang="en-US" i="1" dirty="0" smtClean="0">
                <a:latin typeface="Bookman Old Style" pitchFamily="18" charset="0"/>
              </a:rPr>
              <a:t>10gen</a:t>
            </a:r>
            <a:endParaRPr lang="en-US" i="1" dirty="0" smtClean="0">
              <a:latin typeface="Bookman Old Style" pitchFamily="18" charset="0"/>
            </a:endParaRPr>
          </a:p>
          <a:p>
            <a:endParaRPr lang="en-US" i="1" dirty="0" smtClean="0">
              <a:latin typeface="Bookman Old Style" pitchFamily="18" charset="0"/>
            </a:endParaRPr>
          </a:p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 began in </a:t>
            </a:r>
            <a:r>
              <a:rPr lang="en-US" dirty="0" smtClean="0">
                <a:latin typeface="Bookman Old Style" pitchFamily="18" charset="0"/>
              </a:rPr>
              <a:t>2007</a:t>
            </a:r>
          </a:p>
          <a:p>
            <a:r>
              <a:rPr lang="en-US" dirty="0" smtClean="0">
                <a:latin typeface="Bookman Old Style" pitchFamily="18" charset="0"/>
              </a:rPr>
              <a:t>Developed </a:t>
            </a:r>
            <a:r>
              <a:rPr lang="en-US" dirty="0" smtClean="0">
                <a:latin typeface="Bookman Old Style" pitchFamily="18" charset="0"/>
              </a:rPr>
              <a:t>as a PAAS (Platform as a Service). Later in </a:t>
            </a:r>
            <a:r>
              <a:rPr lang="en-US" dirty="0" smtClean="0">
                <a:latin typeface="Bookman Old Style" pitchFamily="18" charset="0"/>
              </a:rPr>
              <a:t>2009</a:t>
            </a:r>
          </a:p>
          <a:p>
            <a:r>
              <a:rPr lang="en-US" dirty="0" smtClean="0">
                <a:latin typeface="Bookman Old Style" pitchFamily="18" charset="0"/>
              </a:rPr>
              <a:t>Released </a:t>
            </a:r>
            <a:r>
              <a:rPr lang="en-US" dirty="0" smtClean="0">
                <a:latin typeface="Bookman Old Style" pitchFamily="18" charset="0"/>
              </a:rPr>
              <a:t>in March </a:t>
            </a:r>
            <a:r>
              <a:rPr lang="en-US" dirty="0" smtClean="0">
                <a:latin typeface="Bookman Old Style" pitchFamily="18" charset="0"/>
              </a:rPr>
              <a:t>2010</a:t>
            </a:r>
          </a:p>
          <a:p>
            <a:pPr lvl="1"/>
            <a:r>
              <a:rPr lang="en-US" dirty="0" smtClean="0">
                <a:latin typeface="Bookman Old Style" pitchFamily="18" charset="0"/>
              </a:rPr>
              <a:t>MongoDB2.4.9 was the latest and stable version </a:t>
            </a:r>
            <a:r>
              <a:rPr lang="en-US" dirty="0" smtClean="0">
                <a:latin typeface="Bookman Old Style" pitchFamily="18" charset="0"/>
              </a:rPr>
              <a:t>January </a:t>
            </a:r>
            <a:r>
              <a:rPr lang="en-US" dirty="0" smtClean="0">
                <a:latin typeface="Bookman Old Style" pitchFamily="18" charset="0"/>
              </a:rPr>
              <a:t>10, 2014.</a:t>
            </a:r>
          </a:p>
          <a:p>
            <a:pPr lvl="1"/>
            <a:endParaRPr lang="en-US" dirty="0"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 &amp; </a:t>
            </a:r>
            <a:r>
              <a:rPr lang="en-US" dirty="0" err="1" smtClean="0">
                <a:latin typeface="Bookman Old Style" pitchFamily="18" charset="0"/>
              </a:rPr>
              <a:t>NoSQL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Scalability</a:t>
            </a:r>
          </a:p>
          <a:p>
            <a:r>
              <a:rPr lang="en-US" dirty="0" smtClean="0">
                <a:latin typeface="Bookman Old Style" pitchFamily="18" charset="0"/>
              </a:rPr>
              <a:t>Performance</a:t>
            </a:r>
          </a:p>
          <a:p>
            <a:r>
              <a:rPr lang="en-US" dirty="0" smtClean="0">
                <a:latin typeface="Bookman Old Style" pitchFamily="18" charset="0"/>
              </a:rPr>
              <a:t>High Availability</a:t>
            </a:r>
          </a:p>
          <a:p>
            <a:r>
              <a:rPr lang="en-US" dirty="0" smtClean="0">
                <a:latin typeface="Bookman Old Style" pitchFamily="18" charset="0"/>
              </a:rPr>
              <a:t>Scaling from single server deployments to large, complex multi-site architectures.</a:t>
            </a:r>
          </a:p>
          <a:p>
            <a:r>
              <a:rPr lang="en-US" dirty="0" smtClean="0">
                <a:latin typeface="Bookman Old Style" pitchFamily="18" charset="0"/>
              </a:rPr>
              <a:t>Develop </a:t>
            </a:r>
            <a:r>
              <a:rPr lang="en-US" dirty="0" smtClean="0">
                <a:latin typeface="Bookman Old Style" pitchFamily="18" charset="0"/>
              </a:rPr>
              <a:t>Faster</a:t>
            </a:r>
          </a:p>
          <a:p>
            <a:r>
              <a:rPr lang="en-US" dirty="0" smtClean="0">
                <a:latin typeface="Bookman Old Style" pitchFamily="18" charset="0"/>
              </a:rPr>
              <a:t>Deploy Easier</a:t>
            </a:r>
          </a:p>
          <a:p>
            <a:r>
              <a:rPr lang="en-US" dirty="0" smtClean="0">
                <a:latin typeface="Bookman Old Style" pitchFamily="18" charset="0"/>
              </a:rPr>
              <a:t>Scale </a:t>
            </a:r>
            <a:r>
              <a:rPr lang="en-US" dirty="0" smtClean="0">
                <a:latin typeface="Bookman Old Style" pitchFamily="18" charset="0"/>
              </a:rPr>
              <a:t>Bigger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Primary </a:t>
            </a:r>
            <a:r>
              <a:rPr lang="en-US" dirty="0" smtClean="0">
                <a:latin typeface="Bookman Old Style" pitchFamily="18" charset="0"/>
              </a:rPr>
              <a:t>purpose of building </a:t>
            </a:r>
            <a:r>
              <a:rPr lang="en-US" dirty="0" err="1" smtClean="0">
                <a:latin typeface="Bookman Old Style" pitchFamily="18" charset="0"/>
              </a:rPr>
              <a:t>MongoDB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schema </a:t>
            </a:r>
            <a:r>
              <a:rPr lang="en-US" dirty="0" smtClean="0">
                <a:latin typeface="Bookman Old Style" pitchFamily="18" charset="0"/>
              </a:rPr>
              <a:t>less</a:t>
            </a:r>
          </a:p>
          <a:p>
            <a:r>
              <a:rPr lang="en-US" dirty="0" smtClean="0">
                <a:latin typeface="Bookman Old Style" pitchFamily="18" charset="0"/>
              </a:rPr>
              <a:t>difference between number of </a:t>
            </a:r>
            <a:r>
              <a:rPr lang="en-US" dirty="0" smtClean="0">
                <a:latin typeface="Bookman Old Style" pitchFamily="18" charset="0"/>
              </a:rPr>
              <a:t>fields</a:t>
            </a:r>
          </a:p>
          <a:p>
            <a:r>
              <a:rPr lang="en-US" dirty="0" smtClean="0">
                <a:latin typeface="Bookman Old Style" pitchFamily="18" charset="0"/>
              </a:rPr>
              <a:t>single </a:t>
            </a:r>
            <a:r>
              <a:rPr lang="en-US" dirty="0" smtClean="0">
                <a:latin typeface="Bookman Old Style" pitchFamily="18" charset="0"/>
              </a:rPr>
              <a:t>object</a:t>
            </a:r>
          </a:p>
          <a:p>
            <a:r>
              <a:rPr lang="en-US" dirty="0" smtClean="0">
                <a:latin typeface="Bookman Old Style" pitchFamily="18" charset="0"/>
              </a:rPr>
              <a:t>no complex </a:t>
            </a:r>
            <a:r>
              <a:rPr lang="en-US" dirty="0" smtClean="0">
                <a:latin typeface="Bookman Old Style" pitchFamily="18" charset="0"/>
              </a:rPr>
              <a:t>joins</a:t>
            </a:r>
          </a:p>
          <a:p>
            <a:r>
              <a:rPr lang="en-US" dirty="0" smtClean="0">
                <a:latin typeface="Bookman Old Style" pitchFamily="18" charset="0"/>
              </a:rPr>
              <a:t>deep </a:t>
            </a:r>
            <a:r>
              <a:rPr lang="en-US" dirty="0" smtClean="0">
                <a:latin typeface="Bookman Old Style" pitchFamily="18" charset="0"/>
              </a:rPr>
              <a:t>query</a:t>
            </a:r>
          </a:p>
          <a:p>
            <a:r>
              <a:rPr lang="en-US" dirty="0" smtClean="0">
                <a:latin typeface="Bookman Old Style" pitchFamily="18" charset="0"/>
              </a:rPr>
              <a:t>easy to </a:t>
            </a:r>
            <a:r>
              <a:rPr lang="en-US" dirty="0" smtClean="0">
                <a:latin typeface="Bookman Old Style" pitchFamily="18" charset="0"/>
              </a:rPr>
              <a:t>scale</a:t>
            </a:r>
          </a:p>
          <a:p>
            <a:r>
              <a:rPr lang="en-US" dirty="0" smtClean="0">
                <a:latin typeface="Bookman Old Style" pitchFamily="18" charset="0"/>
              </a:rPr>
              <a:t>fast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 Advantages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NOSQL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21506" name="Picture 2" descr="https://www.researchgate.net/profile/Smaqil-Burney/publication/340622952/figure/fig4/AS:880217438564360@1586871599608/SQL-vs-MongoDB-ter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96250" cy="3829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Data Types</a:t>
            </a:r>
            <a:endParaRPr lang="en-US" dirty="0"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1"/>
          <a:ext cx="8534400" cy="5312256"/>
        </p:xfrm>
        <a:graphic>
          <a:graphicData uri="http://schemas.openxmlformats.org/drawingml/2006/table">
            <a:tbl>
              <a:tblPr/>
              <a:tblGrid>
                <a:gridCol w="1524000"/>
                <a:gridCol w="7010400"/>
              </a:tblGrid>
              <a:tr h="318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Data Types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16" marR="61416" marT="61416" marB="61416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16" marR="61416" marT="61416" marB="61416">
                    <a:lnL>
                      <a:noFill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87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String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String is the most commonly used datatype. It is used to store data. A string must be UTF 8 valid in mongodb.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Integer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Integer is used to store the numeric value. It can be 32 bit or 64 bit depending on the server you are using.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Boolean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This datatype is used to store boolean values. It just shows YES/NO values.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Double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Double datatype stores floating point values.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Min/Max Keys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This datatype compare a value against the lowest and highest bson elements.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Arrays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This datatype is used to store a list or multiple values into a single key.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Object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Object datatype is used for embedded documents.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Null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It is used to store null values.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Symbol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It is generally used for languages that use a specific type.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9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This </a:t>
                      </a:r>
                      <a:r>
                        <a:rPr lang="en-US" sz="1400" dirty="0" err="1">
                          <a:latin typeface="Bookman Old Style"/>
                          <a:ea typeface="Calibri"/>
                          <a:cs typeface="Times New Roman"/>
                        </a:rPr>
                        <a:t>datatype</a:t>
                      </a: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 stores the current date or time in </a:t>
                      </a:r>
                      <a:r>
                        <a:rPr lang="en-US" sz="1400" dirty="0" err="1">
                          <a:latin typeface="Bookman Old Style"/>
                          <a:ea typeface="Calibri"/>
                          <a:cs typeface="Times New Roman"/>
                        </a:rPr>
                        <a:t>unix</a:t>
                      </a: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 time format. It makes you possible to specify your own date time by creating object of date and pass the value of date, month, year into it.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ookman Old Style" pitchFamily="18" charset="0"/>
              </a:rPr>
              <a:t>Create Database</a:t>
            </a:r>
          </a:p>
          <a:p>
            <a:r>
              <a:rPr lang="en-US" dirty="0" smtClean="0">
                <a:latin typeface="Bookman Old Style" pitchFamily="18" charset="0"/>
              </a:rPr>
              <a:t>Switch Database</a:t>
            </a:r>
          </a:p>
          <a:p>
            <a:r>
              <a:rPr lang="en-US" dirty="0" smtClean="0">
                <a:latin typeface="Bookman Old Style" pitchFamily="18" charset="0"/>
              </a:rPr>
              <a:t>List Database</a:t>
            </a:r>
          </a:p>
          <a:p>
            <a:r>
              <a:rPr lang="en-US" dirty="0" smtClean="0">
                <a:latin typeface="Bookman Old Style" pitchFamily="18" charset="0"/>
              </a:rPr>
              <a:t>Drop Database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Create Collection</a:t>
            </a:r>
          </a:p>
          <a:p>
            <a:r>
              <a:rPr lang="en-US" dirty="0" smtClean="0">
                <a:latin typeface="Bookman Old Style" pitchFamily="18" charset="0"/>
              </a:rPr>
              <a:t>Insert Document</a:t>
            </a:r>
          </a:p>
          <a:p>
            <a:r>
              <a:rPr lang="en-US" dirty="0" smtClean="0">
                <a:latin typeface="Bookman Old Style" pitchFamily="18" charset="0"/>
              </a:rPr>
              <a:t>Update Document</a:t>
            </a:r>
          </a:p>
          <a:p>
            <a:r>
              <a:rPr lang="en-US" dirty="0" smtClean="0">
                <a:latin typeface="Bookman Old Style" pitchFamily="18" charset="0"/>
              </a:rPr>
              <a:t>Delete Document</a:t>
            </a:r>
          </a:p>
          <a:p>
            <a:r>
              <a:rPr lang="en-US" dirty="0" smtClean="0">
                <a:latin typeface="Bookman Old Style" pitchFamily="18" charset="0"/>
              </a:rPr>
              <a:t>Find Document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Database Commands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353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501-01 : Advance Web Designing</vt:lpstr>
      <vt:lpstr>MongoDB</vt:lpstr>
      <vt:lpstr>Types Databases</vt:lpstr>
      <vt:lpstr>MongoDB &amp; NoSQL</vt:lpstr>
      <vt:lpstr>Primary purpose of building MongoDB</vt:lpstr>
      <vt:lpstr>MongoDB Advantages</vt:lpstr>
      <vt:lpstr>NOSQL</vt:lpstr>
      <vt:lpstr>Data Types</vt:lpstr>
      <vt:lpstr>Database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501-01 : Advance Web Designing</dc:title>
  <dc:creator>admin</dc:creator>
  <cp:lastModifiedBy>admin</cp:lastModifiedBy>
  <cp:revision>25</cp:revision>
  <dcterms:created xsi:type="dcterms:W3CDTF">2022-06-18T04:34:28Z</dcterms:created>
  <dcterms:modified xsi:type="dcterms:W3CDTF">2022-06-18T06:31:34Z</dcterms:modified>
</cp:coreProperties>
</file>