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6"/>
  </p:notesMasterIdLst>
  <p:handoutMasterIdLst>
    <p:handoutMasterId r:id="rId67"/>
  </p:handoutMasterIdLst>
  <p:sldIdLst>
    <p:sldId id="257" r:id="rId5"/>
    <p:sldId id="389" r:id="rId6"/>
    <p:sldId id="415" r:id="rId7"/>
    <p:sldId id="482" r:id="rId8"/>
    <p:sldId id="398" r:id="rId9"/>
    <p:sldId id="399" r:id="rId10"/>
    <p:sldId id="400" r:id="rId11"/>
    <p:sldId id="401" r:id="rId12"/>
    <p:sldId id="402" r:id="rId13"/>
    <p:sldId id="403" r:id="rId14"/>
    <p:sldId id="483" r:id="rId15"/>
    <p:sldId id="416" r:id="rId16"/>
    <p:sldId id="407" r:id="rId17"/>
    <p:sldId id="410" r:id="rId18"/>
    <p:sldId id="406" r:id="rId19"/>
    <p:sldId id="411" r:id="rId20"/>
    <p:sldId id="404" r:id="rId21"/>
    <p:sldId id="412" r:id="rId22"/>
    <p:sldId id="408" r:id="rId23"/>
    <p:sldId id="413" r:id="rId24"/>
    <p:sldId id="409" r:id="rId25"/>
    <p:sldId id="414" r:id="rId26"/>
    <p:sldId id="484" r:id="rId27"/>
    <p:sldId id="417" r:id="rId28"/>
    <p:sldId id="418" r:id="rId29"/>
    <p:sldId id="419" r:id="rId30"/>
    <p:sldId id="420" r:id="rId31"/>
    <p:sldId id="421" r:id="rId32"/>
    <p:sldId id="317" r:id="rId33"/>
    <p:sldId id="392" r:id="rId34"/>
    <p:sldId id="397" r:id="rId35"/>
    <p:sldId id="448" r:id="rId36"/>
    <p:sldId id="449" r:id="rId37"/>
    <p:sldId id="450" r:id="rId38"/>
    <p:sldId id="451" r:id="rId39"/>
    <p:sldId id="422" r:id="rId40"/>
    <p:sldId id="465" r:id="rId41"/>
    <p:sldId id="466" r:id="rId42"/>
    <p:sldId id="452" r:id="rId43"/>
    <p:sldId id="453" r:id="rId44"/>
    <p:sldId id="477" r:id="rId45"/>
    <p:sldId id="478" r:id="rId46"/>
    <p:sldId id="479" r:id="rId47"/>
    <p:sldId id="457" r:id="rId48"/>
    <p:sldId id="458" r:id="rId49"/>
    <p:sldId id="459" r:id="rId50"/>
    <p:sldId id="460" r:id="rId51"/>
    <p:sldId id="461" r:id="rId52"/>
    <p:sldId id="462" r:id="rId53"/>
    <p:sldId id="481" r:id="rId54"/>
    <p:sldId id="485" r:id="rId55"/>
    <p:sldId id="480" r:id="rId56"/>
    <p:sldId id="464" r:id="rId57"/>
    <p:sldId id="486" r:id="rId58"/>
    <p:sldId id="476" r:id="rId59"/>
    <p:sldId id="493" r:id="rId60"/>
    <p:sldId id="487" r:id="rId61"/>
    <p:sldId id="489" r:id="rId62"/>
    <p:sldId id="490" r:id="rId63"/>
    <p:sldId id="491" r:id="rId64"/>
    <p:sldId id="49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58DCEC-A20A-4188-9888-C393836B49CC}">
          <p14:sldIdLst>
            <p14:sldId id="257"/>
            <p14:sldId id="389"/>
            <p14:sldId id="415"/>
            <p14:sldId id="482"/>
            <p14:sldId id="398"/>
            <p14:sldId id="399"/>
            <p14:sldId id="400"/>
            <p14:sldId id="401"/>
            <p14:sldId id="402"/>
            <p14:sldId id="403"/>
            <p14:sldId id="483"/>
            <p14:sldId id="416"/>
            <p14:sldId id="407"/>
            <p14:sldId id="410"/>
            <p14:sldId id="406"/>
            <p14:sldId id="411"/>
            <p14:sldId id="404"/>
            <p14:sldId id="412"/>
            <p14:sldId id="408"/>
            <p14:sldId id="413"/>
            <p14:sldId id="409"/>
            <p14:sldId id="414"/>
            <p14:sldId id="484"/>
            <p14:sldId id="417"/>
            <p14:sldId id="418"/>
            <p14:sldId id="419"/>
            <p14:sldId id="420"/>
            <p14:sldId id="421"/>
            <p14:sldId id="317"/>
            <p14:sldId id="392"/>
            <p14:sldId id="397"/>
            <p14:sldId id="448"/>
            <p14:sldId id="449"/>
            <p14:sldId id="450"/>
            <p14:sldId id="451"/>
          </p14:sldIdLst>
        </p14:section>
        <p14:section name="Untitled Section" id="{6F184522-6A92-4416-A68E-FA8661B280EB}">
          <p14:sldIdLst>
            <p14:sldId id="422"/>
            <p14:sldId id="465"/>
            <p14:sldId id="466"/>
            <p14:sldId id="452"/>
            <p14:sldId id="453"/>
            <p14:sldId id="477"/>
            <p14:sldId id="478"/>
            <p14:sldId id="479"/>
            <p14:sldId id="457"/>
            <p14:sldId id="458"/>
            <p14:sldId id="459"/>
            <p14:sldId id="460"/>
            <p14:sldId id="461"/>
            <p14:sldId id="462"/>
            <p14:sldId id="481"/>
            <p14:sldId id="485"/>
            <p14:sldId id="480"/>
            <p14:sldId id="464"/>
            <p14:sldId id="486"/>
            <p14:sldId id="476"/>
            <p14:sldId id="493"/>
            <p14:sldId id="487"/>
            <p14:sldId id="489"/>
            <p14:sldId id="490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37642-01EA-4B5F-ABBB-74F23404A4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B97F01-64A6-4414-8C7E-9E8A4344D438}">
      <dgm:prSet/>
      <dgm:spPr/>
      <dgm:t>
        <a:bodyPr/>
        <a:lstStyle/>
        <a:p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divorcenet.results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&lt;- compute(</a:t>
          </a:r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divorcenet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temp_test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A6D5E2-6C83-403F-A0DA-409E9E5EC3AC}" type="parTrans" cxnId="{BADF3ECA-034C-4231-884E-08C29C3BCC59}">
      <dgm:prSet/>
      <dgm:spPr/>
      <dgm:t>
        <a:bodyPr/>
        <a:lstStyle/>
        <a:p>
          <a:endParaRPr lang="en-US"/>
        </a:p>
      </dgm:t>
    </dgm:pt>
    <dgm:pt modelId="{3FC9F36B-5AB2-4E50-8D41-A52F3BDC6E96}" type="sibTrans" cxnId="{BADF3ECA-034C-4231-884E-08C29C3BCC59}">
      <dgm:prSet/>
      <dgm:spPr/>
      <dgm:t>
        <a:bodyPr/>
        <a:lstStyle/>
        <a:p>
          <a:endParaRPr lang="en-US"/>
        </a:p>
      </dgm:t>
    </dgm:pt>
    <dgm:pt modelId="{B7FF1C01-0E26-4821-B9F6-259DB1EB4038}">
      <dgm:prSet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results &lt;- </a:t>
          </a:r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data.frame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(actual=</a:t>
          </a:r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divorce_test$Class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, prediction=</a:t>
          </a:r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divorcenet.results$net.result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FC3878E-A7F5-41E6-8D9E-CC46C3F3F221}" type="parTrans" cxnId="{6A22F77A-01AA-47D0-B0D8-A51F4867F288}">
      <dgm:prSet/>
      <dgm:spPr/>
      <dgm:t>
        <a:bodyPr/>
        <a:lstStyle/>
        <a:p>
          <a:endParaRPr lang="en-US"/>
        </a:p>
      </dgm:t>
    </dgm:pt>
    <dgm:pt modelId="{1341BB27-4E80-4D24-A85E-281B8D0C0B4F}" type="sibTrans" cxnId="{6A22F77A-01AA-47D0-B0D8-A51F4867F288}">
      <dgm:prSet/>
      <dgm:spPr/>
      <dgm:t>
        <a:bodyPr/>
        <a:lstStyle/>
        <a:p>
          <a:endParaRPr lang="en-US"/>
        </a:p>
      </dgm:t>
    </dgm:pt>
    <dgm:pt modelId="{A035D3F2-D0B6-4FFD-BCF7-2A204B34CBCE}">
      <dgm:prSet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results[1:20,]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92E097-47D0-4AEF-9C0C-6D29A3E7B3DC}" type="parTrans" cxnId="{D3CD48D6-0123-4B27-8ECB-65096F94D770}">
      <dgm:prSet/>
      <dgm:spPr/>
      <dgm:t>
        <a:bodyPr/>
        <a:lstStyle/>
        <a:p>
          <a:endParaRPr lang="en-US"/>
        </a:p>
      </dgm:t>
    </dgm:pt>
    <dgm:pt modelId="{763289FE-F6C4-41BA-BDD7-1E32046D7931}" type="sibTrans" cxnId="{D3CD48D6-0123-4B27-8ECB-65096F94D770}">
      <dgm:prSet/>
      <dgm:spPr/>
      <dgm:t>
        <a:bodyPr/>
        <a:lstStyle/>
        <a:p>
          <a:endParaRPr lang="en-US"/>
        </a:p>
      </dgm:t>
    </dgm:pt>
    <dgm:pt modelId="{E486AE1C-B47D-4CAC-A3FE-E392A2E2BD61}">
      <dgm:prSet/>
      <dgm:spPr/>
      <dgm:t>
        <a:bodyPr/>
        <a:lstStyle/>
        <a:p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results$prediction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&lt;- round(</a:t>
          </a:r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results$prediction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CB89B7-1989-4FEE-8B9C-EFED6FAB0C36}" type="parTrans" cxnId="{8CD8A1A4-C6D7-4C03-8A12-69C60D05C426}">
      <dgm:prSet/>
      <dgm:spPr/>
      <dgm:t>
        <a:bodyPr/>
        <a:lstStyle/>
        <a:p>
          <a:endParaRPr lang="en-US"/>
        </a:p>
      </dgm:t>
    </dgm:pt>
    <dgm:pt modelId="{F26D26C4-19AF-4408-91C7-A52045ADE9E3}" type="sibTrans" cxnId="{8CD8A1A4-C6D7-4C03-8A12-69C60D05C426}">
      <dgm:prSet/>
      <dgm:spPr/>
      <dgm:t>
        <a:bodyPr/>
        <a:lstStyle/>
        <a:p>
          <a:endParaRPr lang="en-US"/>
        </a:p>
      </dgm:t>
    </dgm:pt>
    <dgm:pt modelId="{8DACCA27-B723-4CAF-B2D8-2FE1D6CF7998}">
      <dgm:prSet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results [1:20,]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4896D1-AE60-4409-9890-A95EFF3912E1}" type="parTrans" cxnId="{F94BD906-1655-4DE6-9590-51E98AA6096A}">
      <dgm:prSet/>
      <dgm:spPr/>
      <dgm:t>
        <a:bodyPr/>
        <a:lstStyle/>
        <a:p>
          <a:endParaRPr lang="en-US"/>
        </a:p>
      </dgm:t>
    </dgm:pt>
    <dgm:pt modelId="{80C189CE-398A-443F-BF52-CF906997B256}" type="sibTrans" cxnId="{F94BD906-1655-4DE6-9590-51E98AA6096A}">
      <dgm:prSet/>
      <dgm:spPr/>
      <dgm:t>
        <a:bodyPr/>
        <a:lstStyle/>
        <a:p>
          <a:endParaRPr lang="en-US"/>
        </a:p>
      </dgm:t>
    </dgm:pt>
    <dgm:pt modelId="{3EC2E839-717C-479D-AB79-142A611646E9}" type="pres">
      <dgm:prSet presAssocID="{3C337642-01EA-4B5F-ABBB-74F23404A419}" presName="vert0" presStyleCnt="0">
        <dgm:presLayoutVars>
          <dgm:dir/>
          <dgm:animOne val="branch"/>
          <dgm:animLvl val="lvl"/>
        </dgm:presLayoutVars>
      </dgm:prSet>
      <dgm:spPr/>
    </dgm:pt>
    <dgm:pt modelId="{66E13AC8-15EC-4D0F-822E-79BA78D9F379}" type="pres">
      <dgm:prSet presAssocID="{E8B97F01-64A6-4414-8C7E-9E8A4344D438}" presName="thickLine" presStyleLbl="alignNode1" presStyleIdx="0" presStyleCnt="5"/>
      <dgm:spPr/>
    </dgm:pt>
    <dgm:pt modelId="{78BD5771-07B7-4660-8E2E-A507E8446271}" type="pres">
      <dgm:prSet presAssocID="{E8B97F01-64A6-4414-8C7E-9E8A4344D438}" presName="horz1" presStyleCnt="0"/>
      <dgm:spPr/>
    </dgm:pt>
    <dgm:pt modelId="{455940FE-810F-4110-8098-D1106D6D6672}" type="pres">
      <dgm:prSet presAssocID="{E8B97F01-64A6-4414-8C7E-9E8A4344D438}" presName="tx1" presStyleLbl="revTx" presStyleIdx="0" presStyleCnt="5"/>
      <dgm:spPr/>
    </dgm:pt>
    <dgm:pt modelId="{FFE19890-DDB8-45B1-8F8B-20AE5415DB92}" type="pres">
      <dgm:prSet presAssocID="{E8B97F01-64A6-4414-8C7E-9E8A4344D438}" presName="vert1" presStyleCnt="0"/>
      <dgm:spPr/>
    </dgm:pt>
    <dgm:pt modelId="{6D52CA67-58E5-46EB-95BF-367479A62662}" type="pres">
      <dgm:prSet presAssocID="{B7FF1C01-0E26-4821-B9F6-259DB1EB4038}" presName="thickLine" presStyleLbl="alignNode1" presStyleIdx="1" presStyleCnt="5"/>
      <dgm:spPr/>
    </dgm:pt>
    <dgm:pt modelId="{781A4282-D558-49D9-A60B-DA8FCE22A560}" type="pres">
      <dgm:prSet presAssocID="{B7FF1C01-0E26-4821-B9F6-259DB1EB4038}" presName="horz1" presStyleCnt="0"/>
      <dgm:spPr/>
    </dgm:pt>
    <dgm:pt modelId="{070978D3-894F-45EC-95E7-487451F5ABED}" type="pres">
      <dgm:prSet presAssocID="{B7FF1C01-0E26-4821-B9F6-259DB1EB4038}" presName="tx1" presStyleLbl="revTx" presStyleIdx="1" presStyleCnt="5"/>
      <dgm:spPr/>
    </dgm:pt>
    <dgm:pt modelId="{C28C6CCE-E495-4799-B9E2-08E31DC15B88}" type="pres">
      <dgm:prSet presAssocID="{B7FF1C01-0E26-4821-B9F6-259DB1EB4038}" presName="vert1" presStyleCnt="0"/>
      <dgm:spPr/>
    </dgm:pt>
    <dgm:pt modelId="{30A3C9D4-646F-4282-86D9-16A208E9AE74}" type="pres">
      <dgm:prSet presAssocID="{A035D3F2-D0B6-4FFD-BCF7-2A204B34CBCE}" presName="thickLine" presStyleLbl="alignNode1" presStyleIdx="2" presStyleCnt="5"/>
      <dgm:spPr/>
    </dgm:pt>
    <dgm:pt modelId="{A5F8916D-3EF0-44BE-B7F1-DC4C92ADC0FD}" type="pres">
      <dgm:prSet presAssocID="{A035D3F2-D0B6-4FFD-BCF7-2A204B34CBCE}" presName="horz1" presStyleCnt="0"/>
      <dgm:spPr/>
    </dgm:pt>
    <dgm:pt modelId="{ED1B95C1-2C08-488D-9DAE-EE0F355F102A}" type="pres">
      <dgm:prSet presAssocID="{A035D3F2-D0B6-4FFD-BCF7-2A204B34CBCE}" presName="tx1" presStyleLbl="revTx" presStyleIdx="2" presStyleCnt="5"/>
      <dgm:spPr/>
    </dgm:pt>
    <dgm:pt modelId="{4EE3AB70-9F2C-446B-B594-B0F4690D37F1}" type="pres">
      <dgm:prSet presAssocID="{A035D3F2-D0B6-4FFD-BCF7-2A204B34CBCE}" presName="vert1" presStyleCnt="0"/>
      <dgm:spPr/>
    </dgm:pt>
    <dgm:pt modelId="{A1EEABB9-F419-4290-AE4E-CCFD5CFF851D}" type="pres">
      <dgm:prSet presAssocID="{E486AE1C-B47D-4CAC-A3FE-E392A2E2BD61}" presName="thickLine" presStyleLbl="alignNode1" presStyleIdx="3" presStyleCnt="5"/>
      <dgm:spPr/>
    </dgm:pt>
    <dgm:pt modelId="{EEAC7F8E-7A67-4A69-BB5C-BAE447F249B9}" type="pres">
      <dgm:prSet presAssocID="{E486AE1C-B47D-4CAC-A3FE-E392A2E2BD61}" presName="horz1" presStyleCnt="0"/>
      <dgm:spPr/>
    </dgm:pt>
    <dgm:pt modelId="{49F96A28-9E3D-4600-8E5E-59A4CA769209}" type="pres">
      <dgm:prSet presAssocID="{E486AE1C-B47D-4CAC-A3FE-E392A2E2BD61}" presName="tx1" presStyleLbl="revTx" presStyleIdx="3" presStyleCnt="5"/>
      <dgm:spPr/>
    </dgm:pt>
    <dgm:pt modelId="{06899833-5FA4-4757-AF6E-375A112A4D5A}" type="pres">
      <dgm:prSet presAssocID="{E486AE1C-B47D-4CAC-A3FE-E392A2E2BD61}" presName="vert1" presStyleCnt="0"/>
      <dgm:spPr/>
    </dgm:pt>
    <dgm:pt modelId="{53C361EF-EC16-4CE3-A204-03E84E53EBA1}" type="pres">
      <dgm:prSet presAssocID="{8DACCA27-B723-4CAF-B2D8-2FE1D6CF7998}" presName="thickLine" presStyleLbl="alignNode1" presStyleIdx="4" presStyleCnt="5"/>
      <dgm:spPr/>
    </dgm:pt>
    <dgm:pt modelId="{FD00D8D8-3CBE-4477-A49E-17DFF8CE1528}" type="pres">
      <dgm:prSet presAssocID="{8DACCA27-B723-4CAF-B2D8-2FE1D6CF7998}" presName="horz1" presStyleCnt="0"/>
      <dgm:spPr/>
    </dgm:pt>
    <dgm:pt modelId="{D001FFA0-1554-4E3E-9E83-B1EA212DCE08}" type="pres">
      <dgm:prSet presAssocID="{8DACCA27-B723-4CAF-B2D8-2FE1D6CF7998}" presName="tx1" presStyleLbl="revTx" presStyleIdx="4" presStyleCnt="5"/>
      <dgm:spPr/>
    </dgm:pt>
    <dgm:pt modelId="{19AF2304-FAE2-476E-9E55-261173B3057A}" type="pres">
      <dgm:prSet presAssocID="{8DACCA27-B723-4CAF-B2D8-2FE1D6CF7998}" presName="vert1" presStyleCnt="0"/>
      <dgm:spPr/>
    </dgm:pt>
  </dgm:ptLst>
  <dgm:cxnLst>
    <dgm:cxn modelId="{F94BD906-1655-4DE6-9590-51E98AA6096A}" srcId="{3C337642-01EA-4B5F-ABBB-74F23404A419}" destId="{8DACCA27-B723-4CAF-B2D8-2FE1D6CF7998}" srcOrd="4" destOrd="0" parTransId="{D34896D1-AE60-4409-9890-A95EFF3912E1}" sibTransId="{80C189CE-398A-443F-BF52-CF906997B256}"/>
    <dgm:cxn modelId="{85617966-F0A2-474B-9471-51D81848D1E9}" type="presOf" srcId="{B7FF1C01-0E26-4821-B9F6-259DB1EB4038}" destId="{070978D3-894F-45EC-95E7-487451F5ABED}" srcOrd="0" destOrd="0" presId="urn:microsoft.com/office/officeart/2008/layout/LinedList"/>
    <dgm:cxn modelId="{5D6AAD6C-18E2-40A7-9F80-045B3A27CE7F}" type="presOf" srcId="{8DACCA27-B723-4CAF-B2D8-2FE1D6CF7998}" destId="{D001FFA0-1554-4E3E-9E83-B1EA212DCE08}" srcOrd="0" destOrd="0" presId="urn:microsoft.com/office/officeart/2008/layout/LinedList"/>
    <dgm:cxn modelId="{AABA634D-11B0-47C5-BA5D-75AF0C28DB0D}" type="presOf" srcId="{3C337642-01EA-4B5F-ABBB-74F23404A419}" destId="{3EC2E839-717C-479D-AB79-142A611646E9}" srcOrd="0" destOrd="0" presId="urn:microsoft.com/office/officeart/2008/layout/LinedList"/>
    <dgm:cxn modelId="{6A22F77A-01AA-47D0-B0D8-A51F4867F288}" srcId="{3C337642-01EA-4B5F-ABBB-74F23404A419}" destId="{B7FF1C01-0E26-4821-B9F6-259DB1EB4038}" srcOrd="1" destOrd="0" parTransId="{0FC3878E-A7F5-41E6-8D9E-CC46C3F3F221}" sibTransId="{1341BB27-4E80-4D24-A85E-281B8D0C0B4F}"/>
    <dgm:cxn modelId="{8CD8A1A4-C6D7-4C03-8A12-69C60D05C426}" srcId="{3C337642-01EA-4B5F-ABBB-74F23404A419}" destId="{E486AE1C-B47D-4CAC-A3FE-E392A2E2BD61}" srcOrd="3" destOrd="0" parTransId="{95CB89B7-1989-4FEE-8B9C-EFED6FAB0C36}" sibTransId="{F26D26C4-19AF-4408-91C7-A52045ADE9E3}"/>
    <dgm:cxn modelId="{D561FCAA-4A9F-4CDB-9087-A53447D2B1B7}" type="presOf" srcId="{E486AE1C-B47D-4CAC-A3FE-E392A2E2BD61}" destId="{49F96A28-9E3D-4600-8E5E-59A4CA769209}" srcOrd="0" destOrd="0" presId="urn:microsoft.com/office/officeart/2008/layout/LinedList"/>
    <dgm:cxn modelId="{8C631EBA-37D5-4C29-9AA4-E748A6C7548E}" type="presOf" srcId="{E8B97F01-64A6-4414-8C7E-9E8A4344D438}" destId="{455940FE-810F-4110-8098-D1106D6D6672}" srcOrd="0" destOrd="0" presId="urn:microsoft.com/office/officeart/2008/layout/LinedList"/>
    <dgm:cxn modelId="{BADF3ECA-034C-4231-884E-08C29C3BCC59}" srcId="{3C337642-01EA-4B5F-ABBB-74F23404A419}" destId="{E8B97F01-64A6-4414-8C7E-9E8A4344D438}" srcOrd="0" destOrd="0" parTransId="{CAA6D5E2-6C83-403F-A0DA-409E9E5EC3AC}" sibTransId="{3FC9F36B-5AB2-4E50-8D41-A52F3BDC6E96}"/>
    <dgm:cxn modelId="{D3CD48D6-0123-4B27-8ECB-65096F94D770}" srcId="{3C337642-01EA-4B5F-ABBB-74F23404A419}" destId="{A035D3F2-D0B6-4FFD-BCF7-2A204B34CBCE}" srcOrd="2" destOrd="0" parTransId="{BC92E097-47D0-4AEF-9C0C-6D29A3E7B3DC}" sibTransId="{763289FE-F6C4-41BA-BDD7-1E32046D7931}"/>
    <dgm:cxn modelId="{F54B84E8-1F04-4A59-AE9D-3E33A2F453A9}" type="presOf" srcId="{A035D3F2-D0B6-4FFD-BCF7-2A204B34CBCE}" destId="{ED1B95C1-2C08-488D-9DAE-EE0F355F102A}" srcOrd="0" destOrd="0" presId="urn:microsoft.com/office/officeart/2008/layout/LinedList"/>
    <dgm:cxn modelId="{778D1478-0193-4EA0-8468-4E41E039B5B8}" type="presParOf" srcId="{3EC2E839-717C-479D-AB79-142A611646E9}" destId="{66E13AC8-15EC-4D0F-822E-79BA78D9F379}" srcOrd="0" destOrd="0" presId="urn:microsoft.com/office/officeart/2008/layout/LinedList"/>
    <dgm:cxn modelId="{A7EE361E-53F0-4310-813A-BB3773A48DEA}" type="presParOf" srcId="{3EC2E839-717C-479D-AB79-142A611646E9}" destId="{78BD5771-07B7-4660-8E2E-A507E8446271}" srcOrd="1" destOrd="0" presId="urn:microsoft.com/office/officeart/2008/layout/LinedList"/>
    <dgm:cxn modelId="{72E53187-9515-4929-98C9-EF93EEC17603}" type="presParOf" srcId="{78BD5771-07B7-4660-8E2E-A507E8446271}" destId="{455940FE-810F-4110-8098-D1106D6D6672}" srcOrd="0" destOrd="0" presId="urn:microsoft.com/office/officeart/2008/layout/LinedList"/>
    <dgm:cxn modelId="{8B909976-3811-449B-A1F6-3315FC2F9954}" type="presParOf" srcId="{78BD5771-07B7-4660-8E2E-A507E8446271}" destId="{FFE19890-DDB8-45B1-8F8B-20AE5415DB92}" srcOrd="1" destOrd="0" presId="urn:microsoft.com/office/officeart/2008/layout/LinedList"/>
    <dgm:cxn modelId="{CCCF699E-0AE6-4DA1-B449-566B21C24CD7}" type="presParOf" srcId="{3EC2E839-717C-479D-AB79-142A611646E9}" destId="{6D52CA67-58E5-46EB-95BF-367479A62662}" srcOrd="2" destOrd="0" presId="urn:microsoft.com/office/officeart/2008/layout/LinedList"/>
    <dgm:cxn modelId="{E60042B3-4104-4A9A-8828-D48412CF8D45}" type="presParOf" srcId="{3EC2E839-717C-479D-AB79-142A611646E9}" destId="{781A4282-D558-49D9-A60B-DA8FCE22A560}" srcOrd="3" destOrd="0" presId="urn:microsoft.com/office/officeart/2008/layout/LinedList"/>
    <dgm:cxn modelId="{F9509D8D-3DF0-4B54-B4B1-E7BC1103328B}" type="presParOf" srcId="{781A4282-D558-49D9-A60B-DA8FCE22A560}" destId="{070978D3-894F-45EC-95E7-487451F5ABED}" srcOrd="0" destOrd="0" presId="urn:microsoft.com/office/officeart/2008/layout/LinedList"/>
    <dgm:cxn modelId="{91FC2B5B-0BF3-472C-A381-DEA755D31568}" type="presParOf" srcId="{781A4282-D558-49D9-A60B-DA8FCE22A560}" destId="{C28C6CCE-E495-4799-B9E2-08E31DC15B88}" srcOrd="1" destOrd="0" presId="urn:microsoft.com/office/officeart/2008/layout/LinedList"/>
    <dgm:cxn modelId="{4784DBC8-E586-4978-BE57-BCC052A56B02}" type="presParOf" srcId="{3EC2E839-717C-479D-AB79-142A611646E9}" destId="{30A3C9D4-646F-4282-86D9-16A208E9AE74}" srcOrd="4" destOrd="0" presId="urn:microsoft.com/office/officeart/2008/layout/LinedList"/>
    <dgm:cxn modelId="{5706EAAE-A56F-408D-B7A2-D0F68CAF7480}" type="presParOf" srcId="{3EC2E839-717C-479D-AB79-142A611646E9}" destId="{A5F8916D-3EF0-44BE-B7F1-DC4C92ADC0FD}" srcOrd="5" destOrd="0" presId="urn:microsoft.com/office/officeart/2008/layout/LinedList"/>
    <dgm:cxn modelId="{B40208B4-EF70-4BBE-8E5B-7143E03C1F2B}" type="presParOf" srcId="{A5F8916D-3EF0-44BE-B7F1-DC4C92ADC0FD}" destId="{ED1B95C1-2C08-488D-9DAE-EE0F355F102A}" srcOrd="0" destOrd="0" presId="urn:microsoft.com/office/officeart/2008/layout/LinedList"/>
    <dgm:cxn modelId="{690F3961-7B79-4D77-B810-C7F220FEE20C}" type="presParOf" srcId="{A5F8916D-3EF0-44BE-B7F1-DC4C92ADC0FD}" destId="{4EE3AB70-9F2C-446B-B594-B0F4690D37F1}" srcOrd="1" destOrd="0" presId="urn:microsoft.com/office/officeart/2008/layout/LinedList"/>
    <dgm:cxn modelId="{6BDD30F9-F8A6-4B96-B4AA-C9D1FBA1A3DB}" type="presParOf" srcId="{3EC2E839-717C-479D-AB79-142A611646E9}" destId="{A1EEABB9-F419-4290-AE4E-CCFD5CFF851D}" srcOrd="6" destOrd="0" presId="urn:microsoft.com/office/officeart/2008/layout/LinedList"/>
    <dgm:cxn modelId="{E9E085FB-7D8D-46A4-891B-1158406BBC80}" type="presParOf" srcId="{3EC2E839-717C-479D-AB79-142A611646E9}" destId="{EEAC7F8E-7A67-4A69-BB5C-BAE447F249B9}" srcOrd="7" destOrd="0" presId="urn:microsoft.com/office/officeart/2008/layout/LinedList"/>
    <dgm:cxn modelId="{9FA73164-3A62-4BAA-87A9-7D498B6A20CF}" type="presParOf" srcId="{EEAC7F8E-7A67-4A69-BB5C-BAE447F249B9}" destId="{49F96A28-9E3D-4600-8E5E-59A4CA769209}" srcOrd="0" destOrd="0" presId="urn:microsoft.com/office/officeart/2008/layout/LinedList"/>
    <dgm:cxn modelId="{B520B538-A2D3-46A1-BC3C-6ADAA80C44F7}" type="presParOf" srcId="{EEAC7F8E-7A67-4A69-BB5C-BAE447F249B9}" destId="{06899833-5FA4-4757-AF6E-375A112A4D5A}" srcOrd="1" destOrd="0" presId="urn:microsoft.com/office/officeart/2008/layout/LinedList"/>
    <dgm:cxn modelId="{388D9D86-6C95-4496-A12C-E57527750BC0}" type="presParOf" srcId="{3EC2E839-717C-479D-AB79-142A611646E9}" destId="{53C361EF-EC16-4CE3-A204-03E84E53EBA1}" srcOrd="8" destOrd="0" presId="urn:microsoft.com/office/officeart/2008/layout/LinedList"/>
    <dgm:cxn modelId="{536EE00C-4D95-49E8-AD2B-40CDBE694292}" type="presParOf" srcId="{3EC2E839-717C-479D-AB79-142A611646E9}" destId="{FD00D8D8-3CBE-4477-A49E-17DFF8CE1528}" srcOrd="9" destOrd="0" presId="urn:microsoft.com/office/officeart/2008/layout/LinedList"/>
    <dgm:cxn modelId="{1C2B4BCC-61AE-41DB-9819-9DD60B59413C}" type="presParOf" srcId="{FD00D8D8-3CBE-4477-A49E-17DFF8CE1528}" destId="{D001FFA0-1554-4E3E-9E83-B1EA212DCE08}" srcOrd="0" destOrd="0" presId="urn:microsoft.com/office/officeart/2008/layout/LinedList"/>
    <dgm:cxn modelId="{25CB1458-D65B-46E3-8A04-89D31C1238C0}" type="presParOf" srcId="{FD00D8D8-3CBE-4477-A49E-17DFF8CE1528}" destId="{19AF2304-FAE2-476E-9E55-261173B305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28792-BCEE-4D9C-AA1F-5FCC22202F7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26FDD9-6858-4102-99AC-23907A5B3A3F}">
      <dgm:prSet/>
      <dgm:spPr/>
      <dgm:t>
        <a:bodyPr/>
        <a:lstStyle/>
        <a:p>
          <a:r>
            <a:rPr lang="en-US" dirty="0"/>
            <a:t>Accuracy of Neural Network 3 is way too high than Neural Network 2 </a:t>
          </a:r>
        </a:p>
      </dgm:t>
    </dgm:pt>
    <dgm:pt modelId="{3DEDC683-2EC9-4DFF-AB3C-89E6177F5C99}" type="parTrans" cxnId="{9A68A406-2392-493C-B754-D870927D0711}">
      <dgm:prSet/>
      <dgm:spPr/>
      <dgm:t>
        <a:bodyPr/>
        <a:lstStyle/>
        <a:p>
          <a:endParaRPr lang="en-US"/>
        </a:p>
      </dgm:t>
    </dgm:pt>
    <dgm:pt modelId="{CF74C1A7-F46D-497C-AA60-D0E297E31D07}" type="sibTrans" cxnId="{9A68A406-2392-493C-B754-D870927D0711}">
      <dgm:prSet/>
      <dgm:spPr/>
      <dgm:t>
        <a:bodyPr/>
        <a:lstStyle/>
        <a:p>
          <a:endParaRPr lang="en-US"/>
        </a:p>
      </dgm:t>
    </dgm:pt>
    <dgm:pt modelId="{7320FB07-AE50-41EC-9FF3-895039AD5986}">
      <dgm:prSet/>
      <dgm:spPr/>
      <dgm:t>
        <a:bodyPr/>
        <a:lstStyle/>
        <a:p>
          <a:r>
            <a:rPr lang="en-US"/>
            <a:t>There is a very high correlation between Attributes </a:t>
          </a:r>
          <a:r>
            <a:rPr lang="en-IN" b="1"/>
            <a:t>Atr6,Atr47,Atr45,Atr42</a:t>
          </a:r>
          <a:endParaRPr lang="en-US"/>
        </a:p>
      </dgm:t>
    </dgm:pt>
    <dgm:pt modelId="{2CAD2AA0-67C1-4EE0-B7FB-7D7D5361DA18}" type="parTrans" cxnId="{C3D0E89F-01B2-417B-A15B-A73ADDE793FD}">
      <dgm:prSet/>
      <dgm:spPr/>
      <dgm:t>
        <a:bodyPr/>
        <a:lstStyle/>
        <a:p>
          <a:endParaRPr lang="en-US"/>
        </a:p>
      </dgm:t>
    </dgm:pt>
    <dgm:pt modelId="{75171886-AF66-466A-B37C-91914719BEB3}" type="sibTrans" cxnId="{C3D0E89F-01B2-417B-A15B-A73ADDE793FD}">
      <dgm:prSet/>
      <dgm:spPr/>
      <dgm:t>
        <a:bodyPr/>
        <a:lstStyle/>
        <a:p>
          <a:endParaRPr lang="en-US"/>
        </a:p>
      </dgm:t>
    </dgm:pt>
    <dgm:pt modelId="{394A1732-E814-411F-BF42-760909FD640F}" type="pres">
      <dgm:prSet presAssocID="{84328792-BCEE-4D9C-AA1F-5FCC22202F74}" presName="Name0" presStyleCnt="0">
        <dgm:presLayoutVars>
          <dgm:dir/>
          <dgm:animLvl val="lvl"/>
          <dgm:resizeHandles val="exact"/>
        </dgm:presLayoutVars>
      </dgm:prSet>
      <dgm:spPr/>
    </dgm:pt>
    <dgm:pt modelId="{0AC34C2E-0A0E-4445-BA04-8BABC722B9A6}" type="pres">
      <dgm:prSet presAssocID="{7320FB07-AE50-41EC-9FF3-895039AD5986}" presName="boxAndChildren" presStyleCnt="0"/>
      <dgm:spPr/>
    </dgm:pt>
    <dgm:pt modelId="{67C374B2-4381-41DC-B9A6-8776500CB59C}" type="pres">
      <dgm:prSet presAssocID="{7320FB07-AE50-41EC-9FF3-895039AD5986}" presName="parentTextBox" presStyleLbl="node1" presStyleIdx="0" presStyleCnt="2"/>
      <dgm:spPr/>
    </dgm:pt>
    <dgm:pt modelId="{033ACD0B-0F45-4EF7-9ED3-227D394385AC}" type="pres">
      <dgm:prSet presAssocID="{CF74C1A7-F46D-497C-AA60-D0E297E31D07}" presName="sp" presStyleCnt="0"/>
      <dgm:spPr/>
    </dgm:pt>
    <dgm:pt modelId="{27F63DF9-4CAF-4DF6-9C5C-F758215AEB08}" type="pres">
      <dgm:prSet presAssocID="{EB26FDD9-6858-4102-99AC-23907A5B3A3F}" presName="arrowAndChildren" presStyleCnt="0"/>
      <dgm:spPr/>
    </dgm:pt>
    <dgm:pt modelId="{E822BC42-7311-4542-B01C-1D50F1F55F15}" type="pres">
      <dgm:prSet presAssocID="{EB26FDD9-6858-4102-99AC-23907A5B3A3F}" presName="parentTextArrow" presStyleLbl="node1" presStyleIdx="1" presStyleCnt="2"/>
      <dgm:spPr/>
    </dgm:pt>
  </dgm:ptLst>
  <dgm:cxnLst>
    <dgm:cxn modelId="{9A68A406-2392-493C-B754-D870927D0711}" srcId="{84328792-BCEE-4D9C-AA1F-5FCC22202F74}" destId="{EB26FDD9-6858-4102-99AC-23907A5B3A3F}" srcOrd="0" destOrd="0" parTransId="{3DEDC683-2EC9-4DFF-AB3C-89E6177F5C99}" sibTransId="{CF74C1A7-F46D-497C-AA60-D0E297E31D07}"/>
    <dgm:cxn modelId="{03559332-8B9D-4141-BBAB-A51AB2C8DC93}" type="presOf" srcId="{7320FB07-AE50-41EC-9FF3-895039AD5986}" destId="{67C374B2-4381-41DC-B9A6-8776500CB59C}" srcOrd="0" destOrd="0" presId="urn:microsoft.com/office/officeart/2005/8/layout/process4"/>
    <dgm:cxn modelId="{C3D0E89F-01B2-417B-A15B-A73ADDE793FD}" srcId="{84328792-BCEE-4D9C-AA1F-5FCC22202F74}" destId="{7320FB07-AE50-41EC-9FF3-895039AD5986}" srcOrd="1" destOrd="0" parTransId="{2CAD2AA0-67C1-4EE0-B7FB-7D7D5361DA18}" sibTransId="{75171886-AF66-466A-B37C-91914719BEB3}"/>
    <dgm:cxn modelId="{C23979BE-8D93-418B-90D0-A9B7F70545E6}" type="presOf" srcId="{84328792-BCEE-4D9C-AA1F-5FCC22202F74}" destId="{394A1732-E814-411F-BF42-760909FD640F}" srcOrd="0" destOrd="0" presId="urn:microsoft.com/office/officeart/2005/8/layout/process4"/>
    <dgm:cxn modelId="{71FC8CE6-067C-49FA-8507-38CEE7BCD127}" type="presOf" srcId="{EB26FDD9-6858-4102-99AC-23907A5B3A3F}" destId="{E822BC42-7311-4542-B01C-1D50F1F55F15}" srcOrd="0" destOrd="0" presId="urn:microsoft.com/office/officeart/2005/8/layout/process4"/>
    <dgm:cxn modelId="{3097EE7D-13AC-4792-A38E-71EE08ECDC88}" type="presParOf" srcId="{394A1732-E814-411F-BF42-760909FD640F}" destId="{0AC34C2E-0A0E-4445-BA04-8BABC722B9A6}" srcOrd="0" destOrd="0" presId="urn:microsoft.com/office/officeart/2005/8/layout/process4"/>
    <dgm:cxn modelId="{E6DD5D7D-F664-4E09-8E07-BDBC646CD4B6}" type="presParOf" srcId="{0AC34C2E-0A0E-4445-BA04-8BABC722B9A6}" destId="{67C374B2-4381-41DC-B9A6-8776500CB59C}" srcOrd="0" destOrd="0" presId="urn:microsoft.com/office/officeart/2005/8/layout/process4"/>
    <dgm:cxn modelId="{06261671-50D2-430A-B49B-9F9BDD593BC4}" type="presParOf" srcId="{394A1732-E814-411F-BF42-760909FD640F}" destId="{033ACD0B-0F45-4EF7-9ED3-227D394385AC}" srcOrd="1" destOrd="0" presId="urn:microsoft.com/office/officeart/2005/8/layout/process4"/>
    <dgm:cxn modelId="{5533130A-D1C4-42F0-9F61-8FC5BD5CC6D1}" type="presParOf" srcId="{394A1732-E814-411F-BF42-760909FD640F}" destId="{27F63DF9-4CAF-4DF6-9C5C-F758215AEB08}" srcOrd="2" destOrd="0" presId="urn:microsoft.com/office/officeart/2005/8/layout/process4"/>
    <dgm:cxn modelId="{EA0674D7-AB99-43F5-9C8E-599D01CF07F8}" type="presParOf" srcId="{27F63DF9-4CAF-4DF6-9C5C-F758215AEB08}" destId="{E822BC42-7311-4542-B01C-1D50F1F55F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13AC8-15EC-4D0F-822E-79BA78D9F379}">
      <dsp:nvSpPr>
        <dsp:cNvPr id="0" name=""/>
        <dsp:cNvSpPr/>
      </dsp:nvSpPr>
      <dsp:spPr>
        <a:xfrm>
          <a:off x="0" y="703"/>
          <a:ext cx="4500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940FE-810F-4110-8098-D1106D6D6672}">
      <dsp:nvSpPr>
        <dsp:cNvPr id="0" name=""/>
        <dsp:cNvSpPr/>
      </dsp:nvSpPr>
      <dsp:spPr>
        <a:xfrm>
          <a:off x="0" y="703"/>
          <a:ext cx="450056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divorcenet.results</a:t>
          </a: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 &lt;- compute(</a:t>
          </a:r>
          <a:r>
            <a:rPr lang="en-I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divorcenet</a:t>
          </a: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I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temp_test</a:t>
          </a: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703"/>
        <a:ext cx="4500563" cy="1151608"/>
      </dsp:txXfrm>
    </dsp:sp>
    <dsp:sp modelId="{6D52CA67-58E5-46EB-95BF-367479A62662}">
      <dsp:nvSpPr>
        <dsp:cNvPr id="0" name=""/>
        <dsp:cNvSpPr/>
      </dsp:nvSpPr>
      <dsp:spPr>
        <a:xfrm>
          <a:off x="0" y="1152311"/>
          <a:ext cx="4500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978D3-894F-45EC-95E7-487451F5ABED}">
      <dsp:nvSpPr>
        <dsp:cNvPr id="0" name=""/>
        <dsp:cNvSpPr/>
      </dsp:nvSpPr>
      <dsp:spPr>
        <a:xfrm>
          <a:off x="0" y="1152311"/>
          <a:ext cx="450056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results &lt;- </a:t>
          </a:r>
          <a:r>
            <a:rPr lang="en-I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data.frame</a:t>
          </a: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(actual=</a:t>
          </a:r>
          <a:r>
            <a:rPr lang="en-I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divorce_test$Class</a:t>
          </a: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, prediction=</a:t>
          </a:r>
          <a:r>
            <a:rPr lang="en-I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divorcenet.results$net.result</a:t>
          </a: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152311"/>
        <a:ext cx="4500563" cy="1151608"/>
      </dsp:txXfrm>
    </dsp:sp>
    <dsp:sp modelId="{30A3C9D4-646F-4282-86D9-16A208E9AE74}">
      <dsp:nvSpPr>
        <dsp:cNvPr id="0" name=""/>
        <dsp:cNvSpPr/>
      </dsp:nvSpPr>
      <dsp:spPr>
        <a:xfrm>
          <a:off x="0" y="2303920"/>
          <a:ext cx="4500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B95C1-2C08-488D-9DAE-EE0F355F102A}">
      <dsp:nvSpPr>
        <dsp:cNvPr id="0" name=""/>
        <dsp:cNvSpPr/>
      </dsp:nvSpPr>
      <dsp:spPr>
        <a:xfrm>
          <a:off x="0" y="2303920"/>
          <a:ext cx="450056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results[1:20,]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303920"/>
        <a:ext cx="4500563" cy="1151608"/>
      </dsp:txXfrm>
    </dsp:sp>
    <dsp:sp modelId="{A1EEABB9-F419-4290-AE4E-CCFD5CFF851D}">
      <dsp:nvSpPr>
        <dsp:cNvPr id="0" name=""/>
        <dsp:cNvSpPr/>
      </dsp:nvSpPr>
      <dsp:spPr>
        <a:xfrm>
          <a:off x="0" y="3455529"/>
          <a:ext cx="4500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96A28-9E3D-4600-8E5E-59A4CA769209}">
      <dsp:nvSpPr>
        <dsp:cNvPr id="0" name=""/>
        <dsp:cNvSpPr/>
      </dsp:nvSpPr>
      <dsp:spPr>
        <a:xfrm>
          <a:off x="0" y="3455529"/>
          <a:ext cx="450056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results$prediction</a:t>
          </a: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 &lt;- round(</a:t>
          </a:r>
          <a:r>
            <a:rPr lang="en-I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results$prediction</a:t>
          </a: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455529"/>
        <a:ext cx="4500563" cy="1151608"/>
      </dsp:txXfrm>
    </dsp:sp>
    <dsp:sp modelId="{53C361EF-EC16-4CE3-A204-03E84E53EBA1}">
      <dsp:nvSpPr>
        <dsp:cNvPr id="0" name=""/>
        <dsp:cNvSpPr/>
      </dsp:nvSpPr>
      <dsp:spPr>
        <a:xfrm>
          <a:off x="0" y="4607138"/>
          <a:ext cx="4500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1FFA0-1554-4E3E-9E83-B1EA212DCE08}">
      <dsp:nvSpPr>
        <dsp:cNvPr id="0" name=""/>
        <dsp:cNvSpPr/>
      </dsp:nvSpPr>
      <dsp:spPr>
        <a:xfrm>
          <a:off x="0" y="4607138"/>
          <a:ext cx="450056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alibri" panose="020F0502020204030204" pitchFamily="34" charset="0"/>
              <a:cs typeface="Calibri" panose="020F0502020204030204" pitchFamily="34" charset="0"/>
            </a:rPr>
            <a:t>results [1:20,]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607138"/>
        <a:ext cx="4500563" cy="1151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374B2-4381-41DC-B9A6-8776500CB59C}">
      <dsp:nvSpPr>
        <dsp:cNvPr id="0" name=""/>
        <dsp:cNvSpPr/>
      </dsp:nvSpPr>
      <dsp:spPr>
        <a:xfrm>
          <a:off x="0" y="3476133"/>
          <a:ext cx="6373813" cy="2280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There is a very high correlation between Attributes </a:t>
          </a:r>
          <a:r>
            <a:rPr lang="en-IN" sz="3600" b="1" kern="1200"/>
            <a:t>Atr6,Atr47,Atr45,Atr42</a:t>
          </a:r>
          <a:endParaRPr lang="en-US" sz="3600" kern="1200"/>
        </a:p>
      </dsp:txBody>
      <dsp:txXfrm>
        <a:off x="0" y="3476133"/>
        <a:ext cx="6373813" cy="2280719"/>
      </dsp:txXfrm>
    </dsp:sp>
    <dsp:sp modelId="{E822BC42-7311-4542-B01C-1D50F1F55F15}">
      <dsp:nvSpPr>
        <dsp:cNvPr id="0" name=""/>
        <dsp:cNvSpPr/>
      </dsp:nvSpPr>
      <dsp:spPr>
        <a:xfrm rot="10800000">
          <a:off x="0" y="2597"/>
          <a:ext cx="6373813" cy="35077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Accuracy of Neural Network 3 is way too high than Neural Network 2 </a:t>
          </a:r>
        </a:p>
      </dsp:txBody>
      <dsp:txXfrm rot="10800000">
        <a:off x="0" y="2597"/>
        <a:ext cx="6373813" cy="2279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074204"/>
          </a:xfrm>
        </p:spPr>
        <p:txBody>
          <a:bodyPr anchor="b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FOR BUSINESS HW2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–GROUP8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Nehal Taya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Derek Alexander Rice-Porter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Milan Gabriella Caggiano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1136-E8B7-BE42-39CF-B6BFA791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06" y="312999"/>
            <a:ext cx="10612195" cy="8345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SCATTERPLOT MATRIX OF DIVORCE V/S ATTRIBUTES 46-54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0701-01EB-7288-F662-37E2669F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2E96-1D49-52B0-1DAF-F3E7049F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32EC-C3A2-8721-0995-0B419CA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4D57A-7D89-B45A-EF93-6600B606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4" y="844826"/>
            <a:ext cx="11539331" cy="58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9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96" y="1958721"/>
            <a:ext cx="4469006" cy="2724658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GRAPHS WITH NO RELATIONSHIP BETWEEN PAIR OF QUESTIONS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9D73-A822-FBB7-92D0-131DF8ED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549275"/>
            <a:ext cx="11635274" cy="682366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 CODE TO FIND WEAKEST 10 CORRELATION BETWEEN 54 ATTRIBUTES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8BED-A76D-D521-4FEE-E2180A32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08923"/>
            <a:ext cx="11090274" cy="46839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divorce &lt;-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read_excel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("C:/Users/DELL/Desktop/divorce.xlsx")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View(divorce)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my_data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&lt;- divorce[, c(1:54)]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res &lt;-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cor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my_data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sort(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res,decreasing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=F)[1:10]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[1] 0.06984964 0.06984964 0.09482031 0.09482031 0.10284253 0.10284253 0.12775852 0.12775852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[9] 0.14992964 0.14992964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8EC6-D789-E05F-35EE-DA2301DD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3CA7-90E6-9E74-9C4E-D7DF682E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77" y="150247"/>
            <a:ext cx="3565524" cy="1997855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GRAPHS WITH NO RELATIONSHIP BETWEEN PAIRS OF QUESTIONS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7B67-0D47-270C-CF40-ADE568F9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734DA84-4EA0-C290-8576-418B10DE1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704371"/>
              </p:ext>
            </p:extLst>
          </p:nvPr>
        </p:nvGraphicFramePr>
        <p:xfrm>
          <a:off x="391887" y="2379306"/>
          <a:ext cx="4590660" cy="35829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166669431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823802928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306958231"/>
                    </a:ext>
                  </a:extLst>
                </a:gridCol>
              </a:tblGrid>
              <a:tr h="447869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4130965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Atr1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0.51016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0.400296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5617644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Atr2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0.489062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0.389519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7281928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Atr3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0.427409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0.308149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6520115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0.446798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0.34024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170981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0.591656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0.470758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303086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0.09482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0.127759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781470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Atr7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0.199548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0.06985</a:t>
                      </a:r>
                      <a:endParaRPr lang="en-IN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16731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4C756DC-A74C-97A1-385F-D473B714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987" y="608821"/>
            <a:ext cx="5883150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2B9E7-6DC7-284E-B109-01BA8AAC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6" y="789882"/>
            <a:ext cx="9246637" cy="56639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ATTRIBUTE 7 V/S 46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3453-6A3E-6853-6B01-C6D70F77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02C3F2-3472-2DD8-B692-82FCBCABD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169855"/>
              </p:ext>
            </p:extLst>
          </p:nvPr>
        </p:nvGraphicFramePr>
        <p:xfrm>
          <a:off x="1565806" y="1776875"/>
          <a:ext cx="9060387" cy="3449415"/>
        </p:xfrm>
        <a:graphic>
          <a:graphicData uri="http://schemas.openxmlformats.org/drawingml/2006/table">
            <a:tbl>
              <a:tblPr/>
              <a:tblGrid>
                <a:gridCol w="2151685">
                  <a:extLst>
                    <a:ext uri="{9D8B030D-6E8A-4147-A177-3AD203B41FA5}">
                      <a16:colId xmlns:a16="http://schemas.microsoft.com/office/drawing/2014/main" val="2295805472"/>
                    </a:ext>
                  </a:extLst>
                </a:gridCol>
                <a:gridCol w="6908702">
                  <a:extLst>
                    <a:ext uri="{9D8B030D-6E8A-4147-A177-3AD203B41FA5}">
                      <a16:colId xmlns:a16="http://schemas.microsoft.com/office/drawing/2014/main" val="2324807151"/>
                    </a:ext>
                  </a:extLst>
                </a:gridCol>
              </a:tblGrid>
              <a:tr h="63296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ttribute</a:t>
                      </a:r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" marR="14287" marT="142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Questions</a:t>
                      </a:r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" marR="14287" marT="142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01498"/>
                  </a:ext>
                </a:extLst>
              </a:tr>
              <a:tr h="11338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Atr46</a:t>
                      </a:r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" marR="14287" marT="142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Even if I'm right in the discussion, I stay silent to hurt my spouse.</a:t>
                      </a:r>
                    </a:p>
                  </a:txBody>
                  <a:tcPr marL="14287" marR="14287" marT="142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670516"/>
                  </a:ext>
                </a:extLst>
              </a:tr>
              <a:tr h="163477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Atr7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" marR="14287" marT="142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are like two strangers who share the same environment at home rather than family.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" marR="14287" marT="142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65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7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3CA7-90E6-9E74-9C4E-D7DF682E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77" y="150247"/>
            <a:ext cx="3565524" cy="1997855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GRAPHS WITH NO RELATIONSHIP BETWEEN PAIRS OF QUESTIONS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7B67-0D47-270C-CF40-ADE568F9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2562E-BD98-614C-666E-FE003B17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64" y="445511"/>
            <a:ext cx="5951736" cy="5966977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EA77208-6346-018F-2B5A-78D822185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101684"/>
              </p:ext>
            </p:extLst>
          </p:nvPr>
        </p:nvGraphicFramePr>
        <p:xfrm>
          <a:off x="793102" y="2425958"/>
          <a:ext cx="3480318" cy="3986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106">
                  <a:extLst>
                    <a:ext uri="{9D8B030D-6E8A-4147-A177-3AD203B41FA5}">
                      <a16:colId xmlns:a16="http://schemas.microsoft.com/office/drawing/2014/main" val="2268701853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684640029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2467098082"/>
                    </a:ext>
                  </a:extLst>
                </a:gridCol>
              </a:tblGrid>
              <a:tr h="569504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Atr7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8755037"/>
                  </a:ext>
                </a:extLst>
              </a:tr>
              <a:tr h="56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Atr1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0.28714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0.427989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820252"/>
                  </a:ext>
                </a:extLst>
              </a:tr>
              <a:tr h="56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Atr2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0.102843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0.417616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3806093"/>
                  </a:ext>
                </a:extLst>
              </a:tr>
              <a:tr h="56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0.09482</a:t>
                      </a:r>
                      <a:endParaRPr lang="en-IN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0.199548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462701"/>
                  </a:ext>
                </a:extLst>
              </a:tr>
              <a:tr h="56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0.127759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0.06985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6296600"/>
                  </a:ext>
                </a:extLst>
              </a:tr>
              <a:tr h="56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Atr47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0.212979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0.254225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208683"/>
                  </a:ext>
                </a:extLst>
              </a:tr>
              <a:tr h="56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Atr48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0.200673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0.31111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83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9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00F81-5F6A-3743-E520-6EC596BE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13" y="504643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ATTRIBUTE 6 V/S 45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DBF0-1DCA-2C1A-1BD0-4AB9EB00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670D59-BF88-393E-7581-25A4BF196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767576"/>
              </p:ext>
            </p:extLst>
          </p:nvPr>
        </p:nvGraphicFramePr>
        <p:xfrm>
          <a:off x="675861" y="2188650"/>
          <a:ext cx="10525539" cy="2831220"/>
        </p:xfrm>
        <a:graphic>
          <a:graphicData uri="http://schemas.openxmlformats.org/drawingml/2006/table">
            <a:tbl>
              <a:tblPr/>
              <a:tblGrid>
                <a:gridCol w="2136812">
                  <a:extLst>
                    <a:ext uri="{9D8B030D-6E8A-4147-A177-3AD203B41FA5}">
                      <a16:colId xmlns:a16="http://schemas.microsoft.com/office/drawing/2014/main" val="1486738129"/>
                    </a:ext>
                  </a:extLst>
                </a:gridCol>
                <a:gridCol w="8388727">
                  <a:extLst>
                    <a:ext uri="{9D8B030D-6E8A-4147-A177-3AD203B41FA5}">
                      <a16:colId xmlns:a16="http://schemas.microsoft.com/office/drawing/2014/main" val="1413578648"/>
                    </a:ext>
                  </a:extLst>
                </a:gridCol>
              </a:tblGrid>
              <a:tr h="74675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3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ttribute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Questions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93166"/>
                  </a:ext>
                </a:extLst>
              </a:tr>
              <a:tr h="74675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Atr6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don't have time at home as partners.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93342"/>
                  </a:ext>
                </a:extLst>
              </a:tr>
              <a:tr h="133771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Atr45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I'd rather stay silent than discuss with my spouse.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68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3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B3CA7-90E6-9E74-9C4E-D7DF682E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GRAPHS WITH NO RELATIONSHIP BETWEEN PAIRS OF QUESTIONS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1AE3900-B430-2B86-EA27-83E6ACF61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24547"/>
              </p:ext>
            </p:extLst>
          </p:nvPr>
        </p:nvGraphicFramePr>
        <p:xfrm>
          <a:off x="653143" y="2845837"/>
          <a:ext cx="3666930" cy="32470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2310">
                  <a:extLst>
                    <a:ext uri="{9D8B030D-6E8A-4147-A177-3AD203B41FA5}">
                      <a16:colId xmlns:a16="http://schemas.microsoft.com/office/drawing/2014/main" val="1512986429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3991148299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1902753450"/>
                    </a:ext>
                  </a:extLst>
                </a:gridCol>
              </a:tblGrid>
              <a:tr h="463865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Atr1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Atr2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8458586"/>
                  </a:ext>
                </a:extLst>
              </a:tr>
              <a:tr h="463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Atr1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0.819066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1806906"/>
                  </a:ext>
                </a:extLst>
              </a:tr>
              <a:tr h="463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Atr2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0.819066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0672055"/>
                  </a:ext>
                </a:extLst>
              </a:tr>
              <a:tr h="463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Atr3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0.832508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0.805876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17067"/>
                  </a:ext>
                </a:extLst>
              </a:tr>
              <a:tr h="463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0.825066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0.791313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9748568"/>
                  </a:ext>
                </a:extLst>
              </a:tr>
              <a:tr h="463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0.881272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0.81936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6921725"/>
                  </a:ext>
                </a:extLst>
              </a:tr>
              <a:tr h="463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0.28714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0.10284</a:t>
                      </a:r>
                      <a:r>
                        <a:rPr lang="en-IN" sz="2000" b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2301829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83FC4A-AA8A-7DA6-F73A-2EC412D62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46" r="1" b="1"/>
          <a:stretch/>
        </p:blipFill>
        <p:spPr>
          <a:xfrm>
            <a:off x="4963886" y="671804"/>
            <a:ext cx="6764694" cy="5421086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7B67-0D47-270C-CF40-ADE568F9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E628-A5B2-C59C-2AEF-9BC75FB2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ATTRIBUTE  2 V/S 6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24AE-4AD4-8482-9693-EF0A68D2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11090274" cy="35411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E213-1F09-1275-21A2-A07082D3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A2CCCB4-63E6-8323-8CA9-D960DD8A7E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391239"/>
              </p:ext>
            </p:extLst>
          </p:nvPr>
        </p:nvGraphicFramePr>
        <p:xfrm>
          <a:off x="675861" y="2188649"/>
          <a:ext cx="10525539" cy="3212153"/>
        </p:xfrm>
        <a:graphic>
          <a:graphicData uri="http://schemas.openxmlformats.org/drawingml/2006/table">
            <a:tbl>
              <a:tblPr/>
              <a:tblGrid>
                <a:gridCol w="2136812">
                  <a:extLst>
                    <a:ext uri="{9D8B030D-6E8A-4147-A177-3AD203B41FA5}">
                      <a16:colId xmlns:a16="http://schemas.microsoft.com/office/drawing/2014/main" val="1486738129"/>
                    </a:ext>
                  </a:extLst>
                </a:gridCol>
                <a:gridCol w="8388727">
                  <a:extLst>
                    <a:ext uri="{9D8B030D-6E8A-4147-A177-3AD203B41FA5}">
                      <a16:colId xmlns:a16="http://schemas.microsoft.com/office/drawing/2014/main" val="1413578648"/>
                    </a:ext>
                  </a:extLst>
                </a:gridCol>
              </a:tblGrid>
              <a:tr h="847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3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ttribute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Questions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93166"/>
                  </a:ext>
                </a:extLst>
              </a:tr>
              <a:tr h="847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Atr6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don't have time at home as partners.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93342"/>
                  </a:ext>
                </a:extLst>
              </a:tr>
              <a:tr h="151769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3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 know we can ignore our differences, even if things get hard sometimes.</a:t>
                      </a: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68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4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3CA7-90E6-9E74-9C4E-D7DF682E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53132"/>
            <a:ext cx="3565524" cy="1997855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GRAPHS WITH NO RELATIONSHIP BETWEEN PAIRS OF QUESTIONS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7B67-0D47-270C-CF40-ADE568F9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751C1-ECFF-4B23-EF88-232FF7B8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25" y="453132"/>
            <a:ext cx="5966977" cy="5951736"/>
          </a:xfrm>
          <a:prstGeom prst="rect">
            <a:avLst/>
          </a:prstGeom>
        </p:spPr>
      </p:pic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DF705D8-81C5-C26D-F2FC-6C83EB213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915560"/>
              </p:ext>
            </p:extLst>
          </p:nvPr>
        </p:nvGraphicFramePr>
        <p:xfrm>
          <a:off x="550862" y="2789853"/>
          <a:ext cx="4058460" cy="3615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2820">
                  <a:extLst>
                    <a:ext uri="{9D8B030D-6E8A-4147-A177-3AD203B41FA5}">
                      <a16:colId xmlns:a16="http://schemas.microsoft.com/office/drawing/2014/main" val="3317604629"/>
                    </a:ext>
                  </a:extLst>
                </a:gridCol>
                <a:gridCol w="1352820">
                  <a:extLst>
                    <a:ext uri="{9D8B030D-6E8A-4147-A177-3AD203B41FA5}">
                      <a16:colId xmlns:a16="http://schemas.microsoft.com/office/drawing/2014/main" val="764077963"/>
                    </a:ext>
                  </a:extLst>
                </a:gridCol>
                <a:gridCol w="1352820">
                  <a:extLst>
                    <a:ext uri="{9D8B030D-6E8A-4147-A177-3AD203B41FA5}">
                      <a16:colId xmlns:a16="http://schemas.microsoft.com/office/drawing/2014/main" val="2294499272"/>
                    </a:ext>
                  </a:extLst>
                </a:gridCol>
              </a:tblGrid>
              <a:tr h="723003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3285795321"/>
                  </a:ext>
                </a:extLst>
              </a:tr>
              <a:tr h="723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Atr43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0.613142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0.171599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2726595258"/>
                  </a:ext>
                </a:extLst>
              </a:tr>
              <a:tr h="723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Atr44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0.799453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0.339918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1618735583"/>
                  </a:ext>
                </a:extLst>
              </a:tr>
              <a:tr h="723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0.591656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0.09482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1080310226"/>
                  </a:ext>
                </a:extLst>
              </a:tr>
              <a:tr h="723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0.470758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0.127759</a:t>
                      </a:r>
                      <a:endParaRPr lang="en-IN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110910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7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9428"/>
            <a:ext cx="3565524" cy="1298186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6752"/>
            <a:ext cx="5075496" cy="40960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Variance Inflation Factor(VIF)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Neural network – Binary Output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Lessons Learned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E628-A5B2-C59C-2AEF-9BC75FB2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ATTRIBUTE 6 V/S 46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24AE-4AD4-8482-9693-EF0A68D2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E213-1F09-1275-21A2-A07082D3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A2CCCB4-63E6-8323-8CA9-D960DD8A7E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529987"/>
              </p:ext>
            </p:extLst>
          </p:nvPr>
        </p:nvGraphicFramePr>
        <p:xfrm>
          <a:off x="675861" y="2188650"/>
          <a:ext cx="10525539" cy="2579294"/>
        </p:xfrm>
        <a:graphic>
          <a:graphicData uri="http://schemas.openxmlformats.org/drawingml/2006/table">
            <a:tbl>
              <a:tblPr/>
              <a:tblGrid>
                <a:gridCol w="2136812">
                  <a:extLst>
                    <a:ext uri="{9D8B030D-6E8A-4147-A177-3AD203B41FA5}">
                      <a16:colId xmlns:a16="http://schemas.microsoft.com/office/drawing/2014/main" val="1486738129"/>
                    </a:ext>
                  </a:extLst>
                </a:gridCol>
                <a:gridCol w="8388727">
                  <a:extLst>
                    <a:ext uri="{9D8B030D-6E8A-4147-A177-3AD203B41FA5}">
                      <a16:colId xmlns:a16="http://schemas.microsoft.com/office/drawing/2014/main" val="1413578648"/>
                    </a:ext>
                  </a:extLst>
                </a:gridCol>
              </a:tblGrid>
              <a:tr h="6803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3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ttribute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Questions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93166"/>
                  </a:ext>
                </a:extLst>
              </a:tr>
              <a:tr h="6803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Atr6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don't have time at home as partners.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93342"/>
                  </a:ext>
                </a:extLst>
              </a:tr>
              <a:tr h="121868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Atr46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3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Even if I'm right in the discussion, I stay silent to hurt my spouse.</a:t>
                      </a: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68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8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3CA7-90E6-9E74-9C4E-D7DF682E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30" y="196900"/>
            <a:ext cx="3565524" cy="1997855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GRAPHS WITH NO RELATIONSHIP BETWEEN PAIRS OF QUESTIONS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7B67-0D47-270C-CF40-ADE568F9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C2CFE-81F3-D60E-2C7D-F683EFB1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793" y="1045029"/>
            <a:ext cx="5966977" cy="5462183"/>
          </a:xfrm>
          <a:prstGeom prst="rect">
            <a:avLst/>
          </a:pr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0CFE1A8-85DE-945F-194F-EE67E061A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383089"/>
              </p:ext>
            </p:extLst>
          </p:nvPr>
        </p:nvGraphicFramePr>
        <p:xfrm>
          <a:off x="649230" y="2745118"/>
          <a:ext cx="3866787" cy="37620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8929">
                  <a:extLst>
                    <a:ext uri="{9D8B030D-6E8A-4147-A177-3AD203B41FA5}">
                      <a16:colId xmlns:a16="http://schemas.microsoft.com/office/drawing/2014/main" val="2475376501"/>
                    </a:ext>
                  </a:extLst>
                </a:gridCol>
                <a:gridCol w="1288929">
                  <a:extLst>
                    <a:ext uri="{9D8B030D-6E8A-4147-A177-3AD203B41FA5}">
                      <a16:colId xmlns:a16="http://schemas.microsoft.com/office/drawing/2014/main" val="1085607671"/>
                    </a:ext>
                  </a:extLst>
                </a:gridCol>
                <a:gridCol w="1288929">
                  <a:extLst>
                    <a:ext uri="{9D8B030D-6E8A-4147-A177-3AD203B41FA5}">
                      <a16:colId xmlns:a16="http://schemas.microsoft.com/office/drawing/2014/main" val="450683830"/>
                    </a:ext>
                  </a:extLst>
                </a:gridCol>
              </a:tblGrid>
              <a:tr h="537442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Atr7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9337630"/>
                  </a:ext>
                </a:extLst>
              </a:tr>
              <a:tr h="537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Atr43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0.171599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0.14993</a:t>
                      </a:r>
                      <a:endParaRPr lang="en-IN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314929"/>
                  </a:ext>
                </a:extLst>
              </a:tr>
              <a:tr h="537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Atr44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0.339918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0.425874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0923086"/>
                  </a:ext>
                </a:extLst>
              </a:tr>
              <a:tr h="537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0.09482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0.199548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9291766"/>
                  </a:ext>
                </a:extLst>
              </a:tr>
              <a:tr h="537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0.127759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0.06985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3197063"/>
                  </a:ext>
                </a:extLst>
              </a:tr>
              <a:tr h="537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Atr47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0.212979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0.254225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4035631"/>
                  </a:ext>
                </a:extLst>
              </a:tr>
              <a:tr h="537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Atr48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0.200673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0.31111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75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932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E628-A5B2-C59C-2AEF-9BC75FB2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ATTRIBUTE 7 V/S 43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24AE-4AD4-8482-9693-EF0A68D2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E213-1F09-1275-21A2-A07082D3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A2CCCB4-63E6-8323-8CA9-D960DD8A7E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377906"/>
              </p:ext>
            </p:extLst>
          </p:nvPr>
        </p:nvGraphicFramePr>
        <p:xfrm>
          <a:off x="675861" y="2188649"/>
          <a:ext cx="10525539" cy="3393625"/>
        </p:xfrm>
        <a:graphic>
          <a:graphicData uri="http://schemas.openxmlformats.org/drawingml/2006/table">
            <a:tbl>
              <a:tblPr/>
              <a:tblGrid>
                <a:gridCol w="2136812">
                  <a:extLst>
                    <a:ext uri="{9D8B030D-6E8A-4147-A177-3AD203B41FA5}">
                      <a16:colId xmlns:a16="http://schemas.microsoft.com/office/drawing/2014/main" val="1486738129"/>
                    </a:ext>
                  </a:extLst>
                </a:gridCol>
                <a:gridCol w="8388727">
                  <a:extLst>
                    <a:ext uri="{9D8B030D-6E8A-4147-A177-3AD203B41FA5}">
                      <a16:colId xmlns:a16="http://schemas.microsoft.com/office/drawing/2014/main" val="1413578648"/>
                    </a:ext>
                  </a:extLst>
                </a:gridCol>
              </a:tblGrid>
              <a:tr h="847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3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ttribute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Questions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93166"/>
                  </a:ext>
                </a:extLst>
              </a:tr>
              <a:tr h="847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Atr7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 are like two strangers who share the same environment at home rather than family</a:t>
                      </a: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93342"/>
                  </a:ext>
                </a:extLst>
              </a:tr>
              <a:tr h="151769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Atr43</a:t>
                      </a:r>
                      <a:endParaRPr lang="en-IN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3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 mostly stay silent to calm the environment a little bit. </a:t>
                      </a: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68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10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2" y="1891999"/>
            <a:ext cx="4469006" cy="2901172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GRAPHS WITH  PAIRS OF CONTINUOUS VARIABLES AND  DIVORCE EVENTS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A0682A-8237-755B-ABC3-7736CD620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917" y="65315"/>
            <a:ext cx="9770165" cy="644189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42AC-EE87-A5D3-2FA7-38EA364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72CB50-9D7D-B23A-347D-97789374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870" y="196900"/>
            <a:ext cx="11193270" cy="646420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1F11-16DD-3BB9-909E-2DF9CA83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05C8-5E38-8B0C-3A3B-AA86BB08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A2EA-0D8F-B3D7-C8FD-DF4FC975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7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EA633-FE18-7AE1-5D0D-133837B2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7BEE3A-5FFA-A7C0-1DDB-EC69F5FA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15" y="474307"/>
            <a:ext cx="11383347" cy="6032905"/>
          </a:xfrm>
        </p:spPr>
      </p:pic>
    </p:spTree>
    <p:extLst>
      <p:ext uri="{BB962C8B-B14F-4D97-AF65-F5344CB8AC3E}">
        <p14:creationId xmlns:p14="http://schemas.microsoft.com/office/powerpoint/2010/main" val="304256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03C2-88E5-EEF9-E8C9-E8B6FDBD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AFC0A-79C5-FFA2-0249-017229C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430952"/>
            <a:ext cx="10263674" cy="58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8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856667-71B7-50E5-64F8-ECD2FB18D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55" y="289250"/>
            <a:ext cx="10282335" cy="613954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E9C7-1203-2D24-858E-C725147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5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5" name="Rectangle 66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98773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86" name="Rectangle 6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791" y="1239283"/>
            <a:ext cx="3565524" cy="370200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br>
              <a:rPr lang="en-US" sz="4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INFLATION FACTOR</a:t>
            </a:r>
            <a:br>
              <a:rPr lang="en-US" sz="4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(VIF)</a:t>
            </a:r>
          </a:p>
        </p:txBody>
      </p:sp>
      <p:grpSp>
        <p:nvGrpSpPr>
          <p:cNvPr id="87" name="Group 7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7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DD0-AAE8-1D1A-EBF9-C8D293D3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DIVORCE DATASET OVERVIEW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5FF7-EB85-4BEC-52BF-76468CA9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48089"/>
            <a:ext cx="11090274" cy="4960636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170 rows and 56 columns</a:t>
            </a:r>
          </a:p>
          <a:p>
            <a:pPr>
              <a:lnSpc>
                <a:spcPct val="2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Dependent variable – Class</a:t>
            </a:r>
          </a:p>
          <a:p>
            <a:pPr>
              <a:lnSpc>
                <a:spcPct val="2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0 for married and 1 for divorced</a:t>
            </a:r>
          </a:p>
          <a:p>
            <a:pPr>
              <a:lnSpc>
                <a:spcPct val="2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Independent Variables – 54 Attributes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58DE-5E9A-8BE0-779F-F0C08C1D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40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2E36-FBF8-412A-F862-A3354F4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90" y="616482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VIF ANALYSIS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1466F4-8CB1-D07D-AD43-1ED28D8D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007414"/>
            <a:ext cx="11868150" cy="3347085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45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3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4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4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8" name="Group 4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9" name="Freeform: Shape 4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: Shape 4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4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4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3" name="Rectangle 5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5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oup 5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76" name="Freeform: Shape 5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5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6571E7-A037-2178-442F-CFEE9D51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0104695" cy="96403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VIF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8" name="Group 5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144F-E214-6950-A803-632BE40E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F2BA76-4CE7-D1B6-BAAB-A0D0CC526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740977"/>
              </p:ext>
            </p:extLst>
          </p:nvPr>
        </p:nvGraphicFramePr>
        <p:xfrm>
          <a:off x="158620" y="1788453"/>
          <a:ext cx="11482516" cy="3973330"/>
        </p:xfrm>
        <a:graphic>
          <a:graphicData uri="http://schemas.openxmlformats.org/drawingml/2006/table">
            <a:tbl>
              <a:tblPr firstRow="1" bandRow="1"/>
              <a:tblGrid>
                <a:gridCol w="983034">
                  <a:extLst>
                    <a:ext uri="{9D8B030D-6E8A-4147-A177-3AD203B41FA5}">
                      <a16:colId xmlns:a16="http://schemas.microsoft.com/office/drawing/2014/main" val="3962953663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775750064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520753963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2676676132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303467124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1679055308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679410984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2786585751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392243084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3968587135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3861484511"/>
                    </a:ext>
                  </a:extLst>
                </a:gridCol>
                <a:gridCol w="669142">
                  <a:extLst>
                    <a:ext uri="{9D8B030D-6E8A-4147-A177-3AD203B41FA5}">
                      <a16:colId xmlns:a16="http://schemas.microsoft.com/office/drawing/2014/main" val="195463507"/>
                    </a:ext>
                  </a:extLst>
                </a:gridCol>
              </a:tblGrid>
              <a:tr h="3973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97087"/>
                  </a:ext>
                </a:extLst>
              </a:tr>
              <a:tr h="39733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14.45049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10.79691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9.692544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16.14484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30.96799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3.151901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5.15803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26.57378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40.22214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14.69937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36.70936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27493"/>
                  </a:ext>
                </a:extLst>
              </a:tr>
              <a:tr h="3973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Atr15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Atr16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Atr18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Atr19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Atr20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564687"/>
                  </a:ext>
                </a:extLst>
              </a:tr>
              <a:tr h="39733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25.12636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14.73367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19.36661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26.70535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27.60087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52.86156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68.35923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43.43144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47.88234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35.71407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31.43268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68920"/>
                  </a:ext>
                </a:extLst>
              </a:tr>
              <a:tr h="3973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Atr25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Atr26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Atr28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Atr29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Atr30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924524"/>
                  </a:ext>
                </a:extLst>
              </a:tr>
              <a:tr h="39733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31.68384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14.62371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31.06002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32.77017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25.17295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28.47641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51.33848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27.84803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9.829187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11.62395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30.09883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295256"/>
                  </a:ext>
                </a:extLst>
              </a:tr>
              <a:tr h="3973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Atr36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Atr38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Atr39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Atr40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469632"/>
                  </a:ext>
                </a:extLst>
              </a:tr>
              <a:tr h="39733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19.25638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37.29493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49.60746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14.39212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22.65765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20.18015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35.51705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18.58708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6.617568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5.339367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10.17408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843115"/>
                  </a:ext>
                </a:extLst>
              </a:tr>
              <a:tr h="3973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Atr46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Atr48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Atr50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Atr51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Atr52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Atr53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Atr54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53291"/>
                  </a:ext>
                </a:extLst>
              </a:tr>
              <a:tr h="3973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5.781046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4.108797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6.708301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4.401816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3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8.109705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12.53439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9.182539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6.797882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8.545853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12.69358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9" marR="6989" marT="69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0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61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2C6D-A745-263D-3F41-527E2681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59016"/>
            <a:ext cx="11090274" cy="617487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VIF ANALYSIS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8D344D3-3910-120A-4933-2E59F1BBCD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1530490"/>
              </p:ext>
            </p:extLst>
          </p:nvPr>
        </p:nvGraphicFramePr>
        <p:xfrm>
          <a:off x="6447453" y="1371599"/>
          <a:ext cx="4627984" cy="5135625"/>
        </p:xfrm>
        <a:graphic>
          <a:graphicData uri="http://schemas.openxmlformats.org/drawingml/2006/table">
            <a:tbl>
              <a:tblPr/>
              <a:tblGrid>
                <a:gridCol w="1948625">
                  <a:extLst>
                    <a:ext uri="{9D8B030D-6E8A-4147-A177-3AD203B41FA5}">
                      <a16:colId xmlns:a16="http://schemas.microsoft.com/office/drawing/2014/main" val="1195752350"/>
                    </a:ext>
                  </a:extLst>
                </a:gridCol>
                <a:gridCol w="2679359">
                  <a:extLst>
                    <a:ext uri="{9D8B030D-6E8A-4147-A177-3AD203B41FA5}">
                      <a16:colId xmlns:a16="http://schemas.microsoft.com/office/drawing/2014/main" val="3528366145"/>
                    </a:ext>
                  </a:extLst>
                </a:gridCol>
              </a:tblGrid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22.657649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56933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25.126364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14610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25.172946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74725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26.573779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90107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26.705352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99643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27.600872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13411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27.848034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4713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28.476411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86816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30.098833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069674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30.967992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118249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31.060015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52616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31.432679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380998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31.683841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62309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32.77017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03968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35.517048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78637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35.714073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146995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36.709357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3598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37.294931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5923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40.222139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12618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43.431438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81802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47.882343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64545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49.607464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26489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51.33848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890916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52.861564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13784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68.359229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6279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5420D-D7D8-7C06-1601-2939A5D1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1BB28447-CBC0-EEAF-9669-140BB879793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0130832"/>
              </p:ext>
            </p:extLst>
          </p:nvPr>
        </p:nvGraphicFramePr>
        <p:xfrm>
          <a:off x="951722" y="1337927"/>
          <a:ext cx="4208107" cy="5226720"/>
        </p:xfrm>
        <a:graphic>
          <a:graphicData uri="http://schemas.openxmlformats.org/drawingml/2006/table">
            <a:tbl>
              <a:tblPr/>
              <a:tblGrid>
                <a:gridCol w="1771833">
                  <a:extLst>
                    <a:ext uri="{9D8B030D-6E8A-4147-A177-3AD203B41FA5}">
                      <a16:colId xmlns:a16="http://schemas.microsoft.com/office/drawing/2014/main" val="2271905144"/>
                    </a:ext>
                  </a:extLst>
                </a:gridCol>
                <a:gridCol w="2436274">
                  <a:extLst>
                    <a:ext uri="{9D8B030D-6E8A-4147-A177-3AD203B41FA5}">
                      <a16:colId xmlns:a16="http://schemas.microsoft.com/office/drawing/2014/main" val="669513972"/>
                    </a:ext>
                  </a:extLst>
                </a:gridCol>
              </a:tblGrid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VIF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38881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Atr6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3.151901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64094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Atr46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4.108797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087317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Atr48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4.401816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88859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Atr7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5.15803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34727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Atr43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5.339367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99332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Atr45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5.781046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775012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Atr42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6.617568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72496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Atr47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6.708301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1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424026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Atr52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6.797882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40419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Atr49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8.109705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07024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Atr53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8.545853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946222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Atr51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9.182539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06830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9.692544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24925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Atr31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9.829187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08129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Atr44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10.17408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18208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10.796914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9051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Atr32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11.623947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01624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Atr50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12.534393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5351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Atr54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12.693577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391699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Atr37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14.392122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74298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14.450489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58247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Atr24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14.62371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27324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Atr10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14.699374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030624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Atr13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14.733672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62334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16.144843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6193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Atr41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18.587083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92207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Atr34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19.256379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29211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Atr14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19.36661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33995"/>
                  </a:ext>
                </a:extLst>
              </a:tr>
              <a:tr h="165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Atr39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20.18015</a:t>
                      </a:r>
                    </a:p>
                  </a:txBody>
                  <a:tcPr marL="6584" marR="6584" marT="6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8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92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88CB-9E85-97F3-2370-87FA5B34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350788"/>
            <a:ext cx="11091600" cy="57817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ATTRIBUTES WITH VIF&lt;8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5C15982-37A2-8BB1-5C67-469400D95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259232"/>
              </p:ext>
            </p:extLst>
          </p:nvPr>
        </p:nvGraphicFramePr>
        <p:xfrm>
          <a:off x="2453640" y="1275246"/>
          <a:ext cx="7786526" cy="5231966"/>
        </p:xfrm>
        <a:graphic>
          <a:graphicData uri="http://schemas.openxmlformats.org/drawingml/2006/table">
            <a:tbl>
              <a:tblPr/>
              <a:tblGrid>
                <a:gridCol w="1062554">
                  <a:extLst>
                    <a:ext uri="{9D8B030D-6E8A-4147-A177-3AD203B41FA5}">
                      <a16:colId xmlns:a16="http://schemas.microsoft.com/office/drawing/2014/main" val="4251488027"/>
                    </a:ext>
                  </a:extLst>
                </a:gridCol>
                <a:gridCol w="1461011">
                  <a:extLst>
                    <a:ext uri="{9D8B030D-6E8A-4147-A177-3AD203B41FA5}">
                      <a16:colId xmlns:a16="http://schemas.microsoft.com/office/drawing/2014/main" val="1533874326"/>
                    </a:ext>
                  </a:extLst>
                </a:gridCol>
                <a:gridCol w="5262961">
                  <a:extLst>
                    <a:ext uri="{9D8B030D-6E8A-4147-A177-3AD203B41FA5}">
                      <a16:colId xmlns:a16="http://schemas.microsoft.com/office/drawing/2014/main" val="875129937"/>
                    </a:ext>
                  </a:extLst>
                </a:gridCol>
              </a:tblGrid>
              <a:tr h="428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ttribute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Questions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237009"/>
                  </a:ext>
                </a:extLst>
              </a:tr>
              <a:tr h="428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3.151901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don't have time at home as partners.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19732"/>
                  </a:ext>
                </a:extLst>
              </a:tr>
              <a:tr h="428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4.108797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Even if I'm right in the discussion, I stay silent to hurt my spouse.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251"/>
                  </a:ext>
                </a:extLst>
              </a:tr>
              <a:tr h="428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4.401816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feel right in our discussions.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26771"/>
                  </a:ext>
                </a:extLst>
              </a:tr>
              <a:tr h="8027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5.15803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are like two strangers who share the same environment at home rather than family.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761893"/>
                  </a:ext>
                </a:extLst>
              </a:tr>
              <a:tr h="428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5.339367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mostly stay silent to calm the environment a little bit.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27626"/>
                  </a:ext>
                </a:extLst>
              </a:tr>
              <a:tr h="428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5.781046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I'd rather stay silent than discuss with my spouse.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96727"/>
                  </a:ext>
                </a:extLst>
              </a:tr>
              <a:tr h="428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6.617568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I argue with my spouse, ı only go out and I don't say a word.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84977"/>
                  </a:ext>
                </a:extLst>
              </a:tr>
              <a:tr h="8027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6.708301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I discuss with my spouse, I stay silent because I am afraid of not being able to control my anger.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51636"/>
                  </a:ext>
                </a:extLst>
              </a:tr>
              <a:tr h="428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6.797882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wouldn't hesitate to tell my spouse about her/his inadequacy.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4825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E80C-FCF6-71BE-958D-D5118E40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8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F8AF-ED75-C8E6-DF37-F1395B29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17052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CORRELATION MATRIX BETWEEN 9 ATTRIBUTES  WITH VIF&lt;8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019A4F-4D90-A8D7-1A2C-8FDF6299C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06586"/>
              </p:ext>
            </p:extLst>
          </p:nvPr>
        </p:nvGraphicFramePr>
        <p:xfrm>
          <a:off x="970383" y="1315615"/>
          <a:ext cx="9741156" cy="4889240"/>
        </p:xfrm>
        <a:graphic>
          <a:graphicData uri="http://schemas.openxmlformats.org/drawingml/2006/table">
            <a:tbl>
              <a:tblPr/>
              <a:tblGrid>
                <a:gridCol w="1828801">
                  <a:extLst>
                    <a:ext uri="{9D8B030D-6E8A-4147-A177-3AD203B41FA5}">
                      <a16:colId xmlns:a16="http://schemas.microsoft.com/office/drawing/2014/main" val="421941704"/>
                    </a:ext>
                  </a:extLst>
                </a:gridCol>
                <a:gridCol w="1010245">
                  <a:extLst>
                    <a:ext uri="{9D8B030D-6E8A-4147-A177-3AD203B41FA5}">
                      <a16:colId xmlns:a16="http://schemas.microsoft.com/office/drawing/2014/main" val="782459466"/>
                    </a:ext>
                  </a:extLst>
                </a:gridCol>
                <a:gridCol w="1190019">
                  <a:extLst>
                    <a:ext uri="{9D8B030D-6E8A-4147-A177-3AD203B41FA5}">
                      <a16:colId xmlns:a16="http://schemas.microsoft.com/office/drawing/2014/main" val="1893044782"/>
                    </a:ext>
                  </a:extLst>
                </a:gridCol>
                <a:gridCol w="816013">
                  <a:extLst>
                    <a:ext uri="{9D8B030D-6E8A-4147-A177-3AD203B41FA5}">
                      <a16:colId xmlns:a16="http://schemas.microsoft.com/office/drawing/2014/main" val="1298037483"/>
                    </a:ext>
                  </a:extLst>
                </a:gridCol>
                <a:gridCol w="816013">
                  <a:extLst>
                    <a:ext uri="{9D8B030D-6E8A-4147-A177-3AD203B41FA5}">
                      <a16:colId xmlns:a16="http://schemas.microsoft.com/office/drawing/2014/main" val="1547201344"/>
                    </a:ext>
                  </a:extLst>
                </a:gridCol>
                <a:gridCol w="816013">
                  <a:extLst>
                    <a:ext uri="{9D8B030D-6E8A-4147-A177-3AD203B41FA5}">
                      <a16:colId xmlns:a16="http://schemas.microsoft.com/office/drawing/2014/main" val="2569128438"/>
                    </a:ext>
                  </a:extLst>
                </a:gridCol>
                <a:gridCol w="816013">
                  <a:extLst>
                    <a:ext uri="{9D8B030D-6E8A-4147-A177-3AD203B41FA5}">
                      <a16:colId xmlns:a16="http://schemas.microsoft.com/office/drawing/2014/main" val="2403911414"/>
                    </a:ext>
                  </a:extLst>
                </a:gridCol>
                <a:gridCol w="816013">
                  <a:extLst>
                    <a:ext uri="{9D8B030D-6E8A-4147-A177-3AD203B41FA5}">
                      <a16:colId xmlns:a16="http://schemas.microsoft.com/office/drawing/2014/main" val="408680676"/>
                    </a:ext>
                  </a:extLst>
                </a:gridCol>
                <a:gridCol w="816013">
                  <a:extLst>
                    <a:ext uri="{9D8B030D-6E8A-4147-A177-3AD203B41FA5}">
                      <a16:colId xmlns:a16="http://schemas.microsoft.com/office/drawing/2014/main" val="511898675"/>
                    </a:ext>
                  </a:extLst>
                </a:gridCol>
                <a:gridCol w="816013">
                  <a:extLst>
                    <a:ext uri="{9D8B030D-6E8A-4147-A177-3AD203B41FA5}">
                      <a16:colId xmlns:a16="http://schemas.microsoft.com/office/drawing/2014/main" val="1551390780"/>
                    </a:ext>
                  </a:extLst>
                </a:gridCol>
              </a:tblGrid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02126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0.42421224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0.227993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0.171599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0.127759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0.212979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0.200673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0.205056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19482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0.42421224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0.333211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0.199548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0.243104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52199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0.22799335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0.33321101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0.719095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0.675723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0.548272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0.717083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0.618045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0.580543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61048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0.17159894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0.14992964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0.719095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0.775103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0.561868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0.69556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0.409197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38070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0.09482031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0.19954849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0.675723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0.775103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0.592041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0.720692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0.413413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0.495944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15681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0.12775852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0.06984964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0.548272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0.561868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0.592041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0.664794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0.448773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74594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0.21297863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0.25422502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0.717083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0.69556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0.720692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0.664794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0.602951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0.571223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74626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0.20067288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0.31110962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0.618045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0.409197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0.413413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0.448773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0.602951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0.513645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59142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0.20505634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0.24310427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0.580543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0.495944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0.571223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0.513645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2629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B721-F57C-B397-7D80-313238D5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FAF87-A355-4543-B129-4A4EA199F11F}"/>
              </a:ext>
            </a:extLst>
          </p:cNvPr>
          <p:cNvSpPr/>
          <p:nvPr/>
        </p:nvSpPr>
        <p:spPr>
          <a:xfrm>
            <a:off x="6615404" y="3256384"/>
            <a:ext cx="839755" cy="5131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15CE1-A64A-F88D-84D5-854670412768}"/>
              </a:ext>
            </a:extLst>
          </p:cNvPr>
          <p:cNvSpPr/>
          <p:nvPr/>
        </p:nvSpPr>
        <p:spPr>
          <a:xfrm>
            <a:off x="6634065" y="4720134"/>
            <a:ext cx="830425" cy="5131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AE6B59-18D9-19E3-A1C1-CF66B60AC440}"/>
              </a:ext>
            </a:extLst>
          </p:cNvPr>
          <p:cNvSpPr/>
          <p:nvPr/>
        </p:nvSpPr>
        <p:spPr>
          <a:xfrm>
            <a:off x="5010537" y="3256384"/>
            <a:ext cx="811766" cy="5131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5D740-64BE-4B84-3AAE-8052C237773C}"/>
              </a:ext>
            </a:extLst>
          </p:cNvPr>
          <p:cNvSpPr/>
          <p:nvPr/>
        </p:nvSpPr>
        <p:spPr>
          <a:xfrm>
            <a:off x="5010535" y="4720133"/>
            <a:ext cx="830425" cy="5131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8B6987-069A-C608-893A-CDFBC17159EA}"/>
              </a:ext>
            </a:extLst>
          </p:cNvPr>
          <p:cNvSpPr/>
          <p:nvPr/>
        </p:nvSpPr>
        <p:spPr>
          <a:xfrm>
            <a:off x="5805778" y="3748594"/>
            <a:ext cx="830425" cy="5131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F4A6C-9522-41AB-38F7-94379CC22C91}"/>
              </a:ext>
            </a:extLst>
          </p:cNvPr>
          <p:cNvSpPr/>
          <p:nvPr/>
        </p:nvSpPr>
        <p:spPr>
          <a:xfrm>
            <a:off x="5803640" y="2749641"/>
            <a:ext cx="830425" cy="5131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11B7F9-4C8F-3DEB-4076-733B4C22752B}"/>
              </a:ext>
            </a:extLst>
          </p:cNvPr>
          <p:cNvSpPr/>
          <p:nvPr/>
        </p:nvSpPr>
        <p:spPr>
          <a:xfrm>
            <a:off x="8259144" y="2749641"/>
            <a:ext cx="830425" cy="5131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68AF8-03FB-59DD-700E-0F948C80DA46}"/>
              </a:ext>
            </a:extLst>
          </p:cNvPr>
          <p:cNvSpPr/>
          <p:nvPr/>
        </p:nvSpPr>
        <p:spPr>
          <a:xfrm>
            <a:off x="8259144" y="3748593"/>
            <a:ext cx="830425" cy="5131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5B948-AF9F-A830-ED0B-3A5DACF8DCF6}"/>
              </a:ext>
            </a:extLst>
          </p:cNvPr>
          <p:cNvSpPr/>
          <p:nvPr/>
        </p:nvSpPr>
        <p:spPr>
          <a:xfrm>
            <a:off x="5822300" y="4720132"/>
            <a:ext cx="830425" cy="5131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452D-D0FC-2570-7D79-00EC7C60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PAIR OF QUESTIONS WITH HIGH CORRELATION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C162E9C-4B71-C6C2-4651-0D784EE6A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62129"/>
              </p:ext>
            </p:extLst>
          </p:nvPr>
        </p:nvGraphicFramePr>
        <p:xfrm>
          <a:off x="592454" y="1385174"/>
          <a:ext cx="10380345" cy="754380"/>
        </p:xfrm>
        <a:graphic>
          <a:graphicData uri="http://schemas.openxmlformats.org/drawingml/2006/table">
            <a:tbl>
              <a:tblPr/>
              <a:tblGrid>
                <a:gridCol w="1416508">
                  <a:extLst>
                    <a:ext uri="{9D8B030D-6E8A-4147-A177-3AD203B41FA5}">
                      <a16:colId xmlns:a16="http://schemas.microsoft.com/office/drawing/2014/main" val="1210620331"/>
                    </a:ext>
                  </a:extLst>
                </a:gridCol>
                <a:gridCol w="1947698">
                  <a:extLst>
                    <a:ext uri="{9D8B030D-6E8A-4147-A177-3AD203B41FA5}">
                      <a16:colId xmlns:a16="http://schemas.microsoft.com/office/drawing/2014/main" val="2959795515"/>
                    </a:ext>
                  </a:extLst>
                </a:gridCol>
                <a:gridCol w="7016139">
                  <a:extLst>
                    <a:ext uri="{9D8B030D-6E8A-4147-A177-3AD203B41FA5}">
                      <a16:colId xmlns:a16="http://schemas.microsoft.com/office/drawing/2014/main" val="40465033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ttribute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Questions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54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5.339367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mostly stay silent to calm the environment a little bit.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23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6.617568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I argue with my spouse, ı only go out and I don't say a word.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3666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0D8B-EE9F-C7C5-2E13-A199818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C18FA0-23AB-9057-4923-6A80BD88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91211"/>
              </p:ext>
            </p:extLst>
          </p:nvPr>
        </p:nvGraphicFramePr>
        <p:xfrm>
          <a:off x="587829" y="2569184"/>
          <a:ext cx="10384970" cy="998220"/>
        </p:xfrm>
        <a:graphic>
          <a:graphicData uri="http://schemas.openxmlformats.org/drawingml/2006/table">
            <a:tbl>
              <a:tblPr/>
              <a:tblGrid>
                <a:gridCol w="1399591">
                  <a:extLst>
                    <a:ext uri="{9D8B030D-6E8A-4147-A177-3AD203B41FA5}">
                      <a16:colId xmlns:a16="http://schemas.microsoft.com/office/drawing/2014/main" val="3487109893"/>
                    </a:ext>
                  </a:extLst>
                </a:gridCol>
                <a:gridCol w="1968760">
                  <a:extLst>
                    <a:ext uri="{9D8B030D-6E8A-4147-A177-3AD203B41FA5}">
                      <a16:colId xmlns:a16="http://schemas.microsoft.com/office/drawing/2014/main" val="254665588"/>
                    </a:ext>
                  </a:extLst>
                </a:gridCol>
                <a:gridCol w="7016619">
                  <a:extLst>
                    <a:ext uri="{9D8B030D-6E8A-4147-A177-3AD203B41FA5}">
                      <a16:colId xmlns:a16="http://schemas.microsoft.com/office/drawing/2014/main" val="2917967156"/>
                    </a:ext>
                  </a:extLst>
                </a:gridCol>
              </a:tblGrid>
              <a:tr h="44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ttribute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Questions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57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6.617568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I argue with my spouse, ı only go out and I don't say a word.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35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6.708301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I discuss with my spouse, I stay silent because I am afraid of not being able to control my anger.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95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2F3C94-D740-AD2B-CC4F-DA1435FC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96869"/>
              </p:ext>
            </p:extLst>
          </p:nvPr>
        </p:nvGraphicFramePr>
        <p:xfrm>
          <a:off x="618040" y="3837540"/>
          <a:ext cx="10308107" cy="754380"/>
        </p:xfrm>
        <a:graphic>
          <a:graphicData uri="http://schemas.openxmlformats.org/drawingml/2006/table">
            <a:tbl>
              <a:tblPr/>
              <a:tblGrid>
                <a:gridCol w="1319368">
                  <a:extLst>
                    <a:ext uri="{9D8B030D-6E8A-4147-A177-3AD203B41FA5}">
                      <a16:colId xmlns:a16="http://schemas.microsoft.com/office/drawing/2014/main" val="2648551007"/>
                    </a:ext>
                  </a:extLst>
                </a:gridCol>
                <a:gridCol w="2005829">
                  <a:extLst>
                    <a:ext uri="{9D8B030D-6E8A-4147-A177-3AD203B41FA5}">
                      <a16:colId xmlns:a16="http://schemas.microsoft.com/office/drawing/2014/main" val="3689998682"/>
                    </a:ext>
                  </a:extLst>
                </a:gridCol>
                <a:gridCol w="6982910">
                  <a:extLst>
                    <a:ext uri="{9D8B030D-6E8A-4147-A177-3AD203B41FA5}">
                      <a16:colId xmlns:a16="http://schemas.microsoft.com/office/drawing/2014/main" val="2609807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ttribute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List of Questions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83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Atr43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5.339367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 mostly stay silent to calm the environment a little bit.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088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Atr45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5.781046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I'd rather stay silent than discuss with my spouse.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3218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31C74E-7B52-EC6C-61FB-CC09659CC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365"/>
              </p:ext>
            </p:extLst>
          </p:nvPr>
        </p:nvGraphicFramePr>
        <p:xfrm>
          <a:off x="664693" y="5013696"/>
          <a:ext cx="10308107" cy="998220"/>
        </p:xfrm>
        <a:graphic>
          <a:graphicData uri="http://schemas.openxmlformats.org/drawingml/2006/table">
            <a:tbl>
              <a:tblPr/>
              <a:tblGrid>
                <a:gridCol w="1322727">
                  <a:extLst>
                    <a:ext uri="{9D8B030D-6E8A-4147-A177-3AD203B41FA5}">
                      <a16:colId xmlns:a16="http://schemas.microsoft.com/office/drawing/2014/main" val="2246574169"/>
                    </a:ext>
                  </a:extLst>
                </a:gridCol>
                <a:gridCol w="2018067">
                  <a:extLst>
                    <a:ext uri="{9D8B030D-6E8A-4147-A177-3AD203B41FA5}">
                      <a16:colId xmlns:a16="http://schemas.microsoft.com/office/drawing/2014/main" val="3905388915"/>
                    </a:ext>
                  </a:extLst>
                </a:gridCol>
                <a:gridCol w="6967313">
                  <a:extLst>
                    <a:ext uri="{9D8B030D-6E8A-4147-A177-3AD203B41FA5}">
                      <a16:colId xmlns:a16="http://schemas.microsoft.com/office/drawing/2014/main" val="33548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ttribute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Questions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7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5.781046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I'd rather stay silent than discuss with my spouse.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203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6.708301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I discuss with my spouse, I stay silent because I am afraid of not being able to control my anger.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0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733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98773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051550"/>
            <a:ext cx="5066166" cy="291395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NEURAL NETWORK-BINARY OUTPUT</a:t>
            </a:r>
            <a:endParaRPr lang="en-US" sz="4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BC5B-9FDE-BEC6-F094-0991D2A1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02" y="1500997"/>
            <a:ext cx="11091600" cy="1332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Neural network  with Binary Output Class using the Nine Attributes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from the VIF analysis and all data points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5F4B3-77D0-B877-052D-5BFC0A95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5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47965-33C9-DF2F-C05E-FF7FAD88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80364"/>
            <a:ext cx="9764713" cy="828358"/>
          </a:xfrm>
        </p:spPr>
        <p:txBody>
          <a:bodyPr wrap="square" anchor="t">
            <a:normAutofit/>
          </a:bodyPr>
          <a:lstStyle/>
          <a:p>
            <a:pPr algn="ctr"/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NEURAL  NETWORK OUTPUT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F47F7BD-4CBA-BEBF-AE6F-03C225B0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1643063"/>
            <a:ext cx="3545633" cy="4667249"/>
          </a:xfrm>
          <a:custGeom>
            <a:avLst/>
            <a:gdLst/>
            <a:ahLst/>
            <a:cxnLst/>
            <a:rect l="l" t="t" r="r" b="b"/>
            <a:pathLst>
              <a:path w="2887200" h="3779838">
                <a:moveTo>
                  <a:pt x="0" y="0"/>
                </a:moveTo>
                <a:lnTo>
                  <a:pt x="2887200" y="0"/>
                </a:lnTo>
                <a:lnTo>
                  <a:pt x="2887200" y="3779838"/>
                </a:lnTo>
                <a:lnTo>
                  <a:pt x="0" y="3779838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6989CD-3FB7-DD93-A3B8-2C1AFE19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1633731"/>
            <a:ext cx="4171950" cy="4634573"/>
          </a:xfrm>
          <a:custGeom>
            <a:avLst/>
            <a:gdLst/>
            <a:ahLst/>
            <a:cxnLst/>
            <a:rect l="l" t="t" r="r" b="b"/>
            <a:pathLst>
              <a:path w="2887200" h="3779838">
                <a:moveTo>
                  <a:pt x="0" y="0"/>
                </a:moveTo>
                <a:lnTo>
                  <a:pt x="2887200" y="0"/>
                </a:lnTo>
                <a:lnTo>
                  <a:pt x="2887200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4C09-D6F2-2A02-F11F-63AF5EBC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1937" y="1520825"/>
            <a:ext cx="2925174" cy="4572000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neuralnet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(Class ~ Atr6+ Atr46+Atr48+Atr7+Atr43+Atr45+Atr42+Atr47+Atr52, divorce, hidden=2,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lifesign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="minimal",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linear.output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=FALSE, threshold=0.01)</a:t>
            </a:r>
          </a:p>
          <a:p>
            <a:pPr>
              <a:spcAft>
                <a:spcPts val="800"/>
              </a:spcAft>
            </a:pP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divorcenet$result.matrix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9C66-92C3-C39C-5CBB-31A15FA4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7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6F19-7B80-FC20-9FB2-97516F2E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258402"/>
            <a:ext cx="11091600" cy="4162684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Neural Network 2 with Binary Output Class using the Nine Attributes (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Atr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 from the VIF analysis and all Data Points using 50% Training Data, Randomly selected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BC74-84E1-30B0-94AE-09A6D695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73" y="2022864"/>
            <a:ext cx="4469006" cy="1298186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VISUALIZATIONS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54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CD93-704C-CB82-8CD3-07A10103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66820"/>
            <a:ext cx="11091600" cy="449101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NEURAL NETWORK 2  WITH 50% TRAINING  DATA RANDOMLY SELECTED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B78F-B49C-2102-F457-AD169C6B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914401"/>
            <a:ext cx="11090274" cy="517842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divorce_index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sample(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(divorce), 1/2 *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(divorce))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divorce_train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divorce[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divorce_index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divorce_test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divorce[-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divorce_index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divorce_train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divorce_test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neuralnet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(Class ~ Atr6+ Atr46+Atr48+Atr7+Atr43+Atr45+Atr42+Atr47+Atr52,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divorce_train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hidden=2,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lifesign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="minimal",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linear.output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=FALSE, threshold=0.01)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temp_test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&lt;- subset(</a:t>
            </a: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divorce_test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select=c("Atr46","Atr48","Atr7","Atr43","Atr52","Atr6","Atr47","Atr45","Atr42"))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head(</a:t>
            </a: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temp_test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3C8D-7241-A6B5-E85E-79BBA542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F665D-F751-32E5-09B7-DA97368EA7D5}"/>
              </a:ext>
            </a:extLst>
          </p:cNvPr>
          <p:cNvSpPr/>
          <p:nvPr/>
        </p:nvSpPr>
        <p:spPr>
          <a:xfrm>
            <a:off x="727788" y="914401"/>
            <a:ext cx="5868955" cy="4491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2F92E-1F5E-7330-54AA-2364DD7B9518}"/>
              </a:ext>
            </a:extLst>
          </p:cNvPr>
          <p:cNvSpPr/>
          <p:nvPr/>
        </p:nvSpPr>
        <p:spPr>
          <a:xfrm>
            <a:off x="727786" y="3321698"/>
            <a:ext cx="10702213" cy="8864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754E0-39BD-9E18-2AD4-B59498627BC7}"/>
              </a:ext>
            </a:extLst>
          </p:cNvPr>
          <p:cNvSpPr/>
          <p:nvPr/>
        </p:nvSpPr>
        <p:spPr>
          <a:xfrm>
            <a:off x="727788" y="4766711"/>
            <a:ext cx="10702212" cy="4491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63D58-77D6-132D-A927-6FB1F3E3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415" y="248460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50% TRAINING 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20DF3F-9A01-4613-25A4-D3170C85A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" y="1573495"/>
            <a:ext cx="11753850" cy="4527586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2A68-5FCF-B055-3EA0-382A6B30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68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6" name="Freeform: Shape 7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7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7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7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90B8A-50CE-E6BC-A829-D6010B7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4" y="1209779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DIVORCENET PLOT WITH 50% TRAINING DATA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62AE68-BE76-408A-2B9B-E303C4D64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952" y="552976"/>
            <a:ext cx="5437187" cy="5753635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7905-4B0B-350B-A077-EAE8191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97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7EF4-3291-3A5E-88A4-610014ED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802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50% RANDOM  TESTING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C1F9809-5611-96EE-7B2A-D97B03C8D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28925"/>
            <a:ext cx="10963275" cy="4134309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C319-F9BE-4C1B-3CF3-30721184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11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3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3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3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0" name="Freeform: Shape 3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4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4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4" name="Rectangle 4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4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4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EFF8E3-C8BC-AB94-6B94-A9B140A1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91" y="1508649"/>
            <a:ext cx="3565524" cy="3987032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PREDICTION ON  50% TESTING  DATA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Sample being pipetted into a petri dish">
            <a:extLst>
              <a:ext uri="{FF2B5EF4-FFF2-40B4-BE49-F238E27FC236}">
                <a16:creationId xmlns:a16="http://schemas.microsoft.com/office/drawing/2014/main" id="{2AD30D05-4E20-2041-2839-3A0F07445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9" b="6820"/>
          <a:stretch/>
        </p:blipFill>
        <p:spPr>
          <a:xfrm>
            <a:off x="4295776" y="1363905"/>
            <a:ext cx="7345363" cy="413177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8CD5-EA8A-6AA5-011A-9D34ED73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87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4063-FEF8-E2B7-7EAE-AE7F73B8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28625"/>
            <a:ext cx="11090274" cy="5664199"/>
          </a:xfrm>
        </p:spPr>
        <p:txBody>
          <a:bodyPr/>
          <a:lstStyle/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divorcenet.results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compute(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temp_test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&lt;-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data.frame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(actual=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divorce_test$Class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prediction=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divorcenet.results$net.result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results[1:20,]</a:t>
            </a: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results$prediction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round(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results$prediction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results [1:20,]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20DB-942E-2B09-A65B-313B3F86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3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C093C-87ED-C5C6-DE93-83BF5CC8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82176"/>
            <a:ext cx="10608548" cy="52252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PREDICTION OUTCOME FIRST 20 ROWS- ALL CORRECT PREDICTIONS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E5C6-BFC8-C06F-E8F3-B7EFE1F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217C5A-159C-4890-2181-796C5C790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54802"/>
              </p:ext>
            </p:extLst>
          </p:nvPr>
        </p:nvGraphicFramePr>
        <p:xfrm>
          <a:off x="1766076" y="1086877"/>
          <a:ext cx="8182787" cy="5272638"/>
        </p:xfrm>
        <a:graphic>
          <a:graphicData uri="http://schemas.openxmlformats.org/drawingml/2006/table">
            <a:tbl>
              <a:tblPr/>
              <a:tblGrid>
                <a:gridCol w="2760665">
                  <a:extLst>
                    <a:ext uri="{9D8B030D-6E8A-4147-A177-3AD203B41FA5}">
                      <a16:colId xmlns:a16="http://schemas.microsoft.com/office/drawing/2014/main" val="1374867605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578901633"/>
                    </a:ext>
                  </a:extLst>
                </a:gridCol>
                <a:gridCol w="3008693">
                  <a:extLst>
                    <a:ext uri="{9D8B030D-6E8A-4147-A177-3AD203B41FA5}">
                      <a16:colId xmlns:a16="http://schemas.microsoft.com/office/drawing/2014/main" val="2958772066"/>
                    </a:ext>
                  </a:extLst>
                </a:gridCol>
              </a:tblGrid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0221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43602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77332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76911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69217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47425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31180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24636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6038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506214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30627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456242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26033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309490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22801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3302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5184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10114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259154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9405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7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67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6C38-54A5-AABF-B5D1-E9BD6FC3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5" y="1333045"/>
            <a:ext cx="11091600" cy="4694529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Third Neural Network with Binary Output Class using the Attributes  Atr7, Atr43, Atr46, At48, Atr52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CD76-6CC7-4750-C309-4FD1869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3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CD93-704C-CB82-8CD3-07A10103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64" y="342081"/>
            <a:ext cx="11091600" cy="598390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NEURAL  NETWORK 3 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B78F-B49C-2102-F457-AD169C6B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47665"/>
            <a:ext cx="11090274" cy="494515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divorce_index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sample(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(divorce), 1/2 *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(divorce))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divorce_train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divorce[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divorce_index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divorce_test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divorce[-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divorce_index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divorce_train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divorce_test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neuralnet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(Class ~  Atr46+Atr48+Atr7+Atr43+Atr52,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divorce_train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hidden=2,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lifesign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="minimal",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linear.output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=FALSE, threshold=0.01)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divorcenet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temp_test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&lt;- subset(</a:t>
            </a: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divorce_test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select = c("Atr46","Atr48","Atr7","Atr43","Atr52"))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head(</a:t>
            </a: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temp_test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3C8D-7241-A6B5-E85E-79BBA542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7F812-4098-9C24-6AD4-E811FEE0A0A7}"/>
              </a:ext>
            </a:extLst>
          </p:cNvPr>
          <p:cNvSpPr/>
          <p:nvPr/>
        </p:nvSpPr>
        <p:spPr>
          <a:xfrm>
            <a:off x="699796" y="1138335"/>
            <a:ext cx="5952931" cy="438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2A988E-4A88-A35B-B4E3-FBF15B3D4D3E}"/>
              </a:ext>
            </a:extLst>
          </p:cNvPr>
          <p:cNvSpPr/>
          <p:nvPr/>
        </p:nvSpPr>
        <p:spPr>
          <a:xfrm>
            <a:off x="699796" y="3713584"/>
            <a:ext cx="10235682" cy="69979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1BFD2-8B8F-118E-99EA-6113F477B091}"/>
              </a:ext>
            </a:extLst>
          </p:cNvPr>
          <p:cNvSpPr/>
          <p:nvPr/>
        </p:nvSpPr>
        <p:spPr>
          <a:xfrm>
            <a:off x="699796" y="4963886"/>
            <a:ext cx="10235682" cy="5598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9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71854-A295-7E86-5B30-83A561E4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 descr="Chart, radar chart&#10;&#10;Description automatically generated">
            <a:extLst>
              <a:ext uri="{FF2B5EF4-FFF2-40B4-BE49-F238E27FC236}">
                <a16:creationId xmlns:a16="http://schemas.microsoft.com/office/drawing/2014/main" id="{A08118FA-B47A-716F-D12F-53283511C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476" y="549275"/>
            <a:ext cx="694571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F2A8-D0C9-83F2-2C12-F8B82747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8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81136-E8B7-BE42-39CF-B6BFA791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94" y="242003"/>
            <a:ext cx="10571023" cy="84845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SCATTERPLOT MATRIX OF DIVORCE V/S ATTRIBUTES 1-9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AD98A3-9404-1489-CB8C-DB870518F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070383"/>
            <a:ext cx="11090273" cy="5314813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32EC-C3A2-8721-0995-0B419CA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15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82D0-5DBC-67EE-1883-87195F29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TESTING  DATA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EB4058-0A6F-4B0D-3263-CDB87B9F1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1" y="1962150"/>
            <a:ext cx="8010524" cy="34671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1711-343B-A557-4A61-AB57B4B8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3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F8E3-C8BC-AB94-6B94-A9B140A1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91" y="1508649"/>
            <a:ext cx="3565524" cy="3987032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PREDICTION ON  50% TESTING  DATA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Sample being pipetted into a petri dish">
            <a:extLst>
              <a:ext uri="{FF2B5EF4-FFF2-40B4-BE49-F238E27FC236}">
                <a16:creationId xmlns:a16="http://schemas.microsoft.com/office/drawing/2014/main" id="{2AD30D05-4E20-2041-2839-3A0F07445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9" b="6820"/>
          <a:stretch/>
        </p:blipFill>
        <p:spPr>
          <a:xfrm>
            <a:off x="4295776" y="1363905"/>
            <a:ext cx="7345363" cy="413177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8CD5-EA8A-6AA5-011A-9D34ED73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54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29CF-2A34-5798-521B-731AA6F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C9A115C-A6A7-2634-FF53-E341F287D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85709"/>
              </p:ext>
            </p:extLst>
          </p:nvPr>
        </p:nvGraphicFramePr>
        <p:xfrm>
          <a:off x="3568243" y="747762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880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DF30D-504F-9B24-1AAA-732707732333}"/>
              </a:ext>
            </a:extLst>
          </p:cNvPr>
          <p:cNvSpPr txBox="1"/>
          <p:nvPr/>
        </p:nvSpPr>
        <p:spPr>
          <a:xfrm>
            <a:off x="382555" y="99726"/>
            <a:ext cx="10049069" cy="451297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85000" lnSpcReduction="10000"/>
          </a:bodyPr>
          <a:lstStyle/>
          <a:p>
            <a:pPr algn="ctr">
              <a:lnSpc>
                <a:spcPct val="110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PREDICTION OUTCOME FIRST 20 ROWS -2 INCORRECT PREDICTIONS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6975-E8FB-58A8-CEDC-EE48BDD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491FD96-6B24-CB87-BD8A-565F73EFB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180502"/>
              </p:ext>
            </p:extLst>
          </p:nvPr>
        </p:nvGraphicFramePr>
        <p:xfrm>
          <a:off x="3907000" y="749427"/>
          <a:ext cx="3585519" cy="6053818"/>
        </p:xfrm>
        <a:graphic>
          <a:graphicData uri="http://schemas.openxmlformats.org/drawingml/2006/table">
            <a:tbl>
              <a:tblPr/>
              <a:tblGrid>
                <a:gridCol w="882007">
                  <a:extLst>
                    <a:ext uri="{9D8B030D-6E8A-4147-A177-3AD203B41FA5}">
                      <a16:colId xmlns:a16="http://schemas.microsoft.com/office/drawing/2014/main" val="4269805669"/>
                    </a:ext>
                  </a:extLst>
                </a:gridCol>
                <a:gridCol w="1240280">
                  <a:extLst>
                    <a:ext uri="{9D8B030D-6E8A-4147-A177-3AD203B41FA5}">
                      <a16:colId xmlns:a16="http://schemas.microsoft.com/office/drawing/2014/main" val="2422542181"/>
                    </a:ext>
                  </a:extLst>
                </a:gridCol>
                <a:gridCol w="1463232">
                  <a:extLst>
                    <a:ext uri="{9D8B030D-6E8A-4147-A177-3AD203B41FA5}">
                      <a16:colId xmlns:a16="http://schemas.microsoft.com/office/drawing/2014/main" val="3751593592"/>
                    </a:ext>
                  </a:extLst>
                </a:gridCol>
              </a:tblGrid>
              <a:tr h="25821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Index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ctual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32278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2931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12674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18533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19175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65851"/>
                  </a:ext>
                </a:extLst>
              </a:tr>
              <a:tr h="34875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29273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91661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13036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37306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39881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77775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8775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872273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25370"/>
                  </a:ext>
                </a:extLst>
              </a:tr>
              <a:tr h="305549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9720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84150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13914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916026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04909"/>
                  </a:ext>
                </a:extLst>
              </a:tr>
              <a:tr h="25821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65" marR="9865" marT="9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210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1EDB-9AB8-D851-EB1D-370FCAA0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98390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USING SEED FUNCTION TO GET SAME SAMPLE EVERYTIME</a:t>
            </a:r>
            <a:endParaRPr lang="en-IN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BF61D1-4F90-A6C2-F432-64EF52A54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1250302"/>
            <a:ext cx="11090275" cy="525690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6534-F4E0-5857-A625-E9BED33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6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B96058-CF70-B8B4-706B-683131DC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93" y="288018"/>
            <a:ext cx="11090275" cy="551737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NEURAL NETWORK 2 V/S NEURAL NETWORK 3 PREDICTION COMPARISION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0109FDC-41FE-D05C-B4A7-BD5517978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087907"/>
              </p:ext>
            </p:extLst>
          </p:nvPr>
        </p:nvGraphicFramePr>
        <p:xfrm>
          <a:off x="283029" y="1041717"/>
          <a:ext cx="11644604" cy="56317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25082">
                  <a:extLst>
                    <a:ext uri="{9D8B030D-6E8A-4147-A177-3AD203B41FA5}">
                      <a16:colId xmlns:a16="http://schemas.microsoft.com/office/drawing/2014/main" val="91500786"/>
                    </a:ext>
                  </a:extLst>
                </a:gridCol>
                <a:gridCol w="1925015">
                  <a:extLst>
                    <a:ext uri="{9D8B030D-6E8A-4147-A177-3AD203B41FA5}">
                      <a16:colId xmlns:a16="http://schemas.microsoft.com/office/drawing/2014/main" val="2094729929"/>
                    </a:ext>
                  </a:extLst>
                </a:gridCol>
                <a:gridCol w="1925015">
                  <a:extLst>
                    <a:ext uri="{9D8B030D-6E8A-4147-A177-3AD203B41FA5}">
                      <a16:colId xmlns:a16="http://schemas.microsoft.com/office/drawing/2014/main" val="3618737151"/>
                    </a:ext>
                  </a:extLst>
                </a:gridCol>
                <a:gridCol w="1925015">
                  <a:extLst>
                    <a:ext uri="{9D8B030D-6E8A-4147-A177-3AD203B41FA5}">
                      <a16:colId xmlns:a16="http://schemas.microsoft.com/office/drawing/2014/main" val="1369986548"/>
                    </a:ext>
                  </a:extLst>
                </a:gridCol>
                <a:gridCol w="1925015">
                  <a:extLst>
                    <a:ext uri="{9D8B030D-6E8A-4147-A177-3AD203B41FA5}">
                      <a16:colId xmlns:a16="http://schemas.microsoft.com/office/drawing/2014/main" val="2285410898"/>
                    </a:ext>
                  </a:extLst>
                </a:gridCol>
                <a:gridCol w="2019462">
                  <a:extLst>
                    <a:ext uri="{9D8B030D-6E8A-4147-A177-3AD203B41FA5}">
                      <a16:colId xmlns:a16="http://schemas.microsoft.com/office/drawing/2014/main" val="1434181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1900" b="1" u="none" strike="noStrike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Sample</a:t>
                      </a:r>
                      <a:endParaRPr lang="en-IN" sz="1900" b="1" i="0" u="none" strike="noStrike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876" marR="62054" marT="124109" marB="124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900" b="1" i="0" u="none" strike="noStrike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Rows in Test Dataset</a:t>
                      </a:r>
                      <a:endParaRPr lang="en-IN" sz="1900" b="1" i="0" u="none" strike="noStrike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876" marR="62054" marT="124109" marB="124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900" b="1" i="0" u="none" strike="noStrike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Rows Correctly Predicted by NN2</a:t>
                      </a:r>
                      <a:endParaRPr lang="en-IN" sz="1900" b="1" i="0" u="none" strike="noStrike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876" marR="62054" marT="124109" marB="124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b="1" i="0" u="none" strike="noStrike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i="0" u="none" strike="noStrike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Rows Correctly Predicted by NN3</a:t>
                      </a:r>
                      <a:endParaRPr lang="en-IN" sz="1900" b="1" i="0" u="none" strike="noStrike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endParaRPr lang="en-IN" sz="1900" b="1" i="0" u="none" strike="noStrike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876" marR="62054" marT="124109" marB="124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900" b="1" u="none" strike="noStrike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900" b="1" u="none" strike="noStrike" kern="1200" cap="none" spc="50" dirty="0" err="1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eural</a:t>
                      </a:r>
                      <a:r>
                        <a:rPr lang="en-IN" sz="1900" b="1" u="none" strike="noStrike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Network 2 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IN" sz="1900" b="1" u="none" strike="noStrike" kern="1200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Correct Prediction %</a:t>
                      </a:r>
                    </a:p>
                  </a:txBody>
                  <a:tcPr marL="86876" marR="62054" marT="124109" marB="124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1900" b="1" u="none" strike="noStrike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  3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1900" b="1" u="none" strike="noStrike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Correct Prediction%</a:t>
                      </a:r>
                      <a:endParaRPr lang="en-IN" sz="1900" b="1" i="0" u="none" strike="noStrike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876" marR="62054" marT="124109" marB="124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19766851"/>
                  </a:ext>
                </a:extLst>
              </a:tr>
              <a:tr h="52087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set.seed</a:t>
                      </a:r>
                      <a:r>
                        <a:rPr lang="en-I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(1)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76" marR="62054" marT="10342" marB="12410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IN" sz="160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61.18%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88.24%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381158"/>
                  </a:ext>
                </a:extLst>
              </a:tr>
              <a:tr h="52087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set.seed</a:t>
                      </a:r>
                      <a:r>
                        <a:rPr lang="en-I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76" marR="62054" marT="10342" marB="12410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IN" sz="160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57.65%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87267"/>
                  </a:ext>
                </a:extLst>
              </a:tr>
              <a:tr h="52087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set.seed</a:t>
                      </a:r>
                      <a:r>
                        <a:rPr lang="en-I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(3)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76" marR="62054" marT="10342" marB="12410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IN" sz="160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55.29%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095574"/>
                  </a:ext>
                </a:extLst>
              </a:tr>
              <a:tr h="52087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set.seed(4)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76" marR="62054" marT="10342" marB="12410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IN" sz="160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56.47%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64213"/>
                  </a:ext>
                </a:extLst>
              </a:tr>
              <a:tr h="52087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set.seed</a:t>
                      </a:r>
                      <a:r>
                        <a:rPr lang="en-I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(5)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76" marR="62054" marT="10342" marB="12410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IN" sz="160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56.47%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532706"/>
                  </a:ext>
                </a:extLst>
              </a:tr>
              <a:tr h="52087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set.seed</a:t>
                      </a:r>
                      <a:r>
                        <a:rPr lang="en-I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(6)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76" marR="62054" marT="10342" marB="12410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IN" sz="160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51.76%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507"/>
                  </a:ext>
                </a:extLst>
              </a:tr>
              <a:tr h="52087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set.seed</a:t>
                      </a:r>
                      <a:r>
                        <a:rPr lang="en-I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(7)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76" marR="62054" marT="10342" marB="12410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IN" sz="160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56.47%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89.41%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3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40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8C4A2-D10F-C4AF-6475-D44C2FE5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6" y="549275"/>
            <a:ext cx="10143172" cy="97472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63D3-2E1E-DE55-99A5-79876AC3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56</a:t>
            </a:fld>
            <a:endParaRPr lang="en-US"/>
          </a:p>
        </p:txBody>
      </p:sp>
      <p:graphicFrame>
        <p:nvGraphicFramePr>
          <p:cNvPr id="31" name="Content Placeholder 26">
            <a:extLst>
              <a:ext uri="{FF2B5EF4-FFF2-40B4-BE49-F238E27FC236}">
                <a16:creationId xmlns:a16="http://schemas.microsoft.com/office/drawing/2014/main" id="{F727ECA4-1CA5-C8D1-DFB7-5BA6E5540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449573"/>
              </p:ext>
            </p:extLst>
          </p:nvPr>
        </p:nvGraphicFramePr>
        <p:xfrm>
          <a:off x="1400175" y="2073275"/>
          <a:ext cx="8548690" cy="341804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36926">
                  <a:extLst>
                    <a:ext uri="{9D8B030D-6E8A-4147-A177-3AD203B41FA5}">
                      <a16:colId xmlns:a16="http://schemas.microsoft.com/office/drawing/2014/main" val="989301934"/>
                    </a:ext>
                  </a:extLst>
                </a:gridCol>
                <a:gridCol w="2317321">
                  <a:extLst>
                    <a:ext uri="{9D8B030D-6E8A-4147-A177-3AD203B41FA5}">
                      <a16:colId xmlns:a16="http://schemas.microsoft.com/office/drawing/2014/main" val="2120880135"/>
                    </a:ext>
                  </a:extLst>
                </a:gridCol>
                <a:gridCol w="2077122">
                  <a:extLst>
                    <a:ext uri="{9D8B030D-6E8A-4147-A177-3AD203B41FA5}">
                      <a16:colId xmlns:a16="http://schemas.microsoft.com/office/drawing/2014/main" val="1979311445"/>
                    </a:ext>
                  </a:extLst>
                </a:gridCol>
                <a:gridCol w="2317321">
                  <a:extLst>
                    <a:ext uri="{9D8B030D-6E8A-4147-A177-3AD203B41FA5}">
                      <a16:colId xmlns:a16="http://schemas.microsoft.com/office/drawing/2014/main" val="703109851"/>
                    </a:ext>
                  </a:extLst>
                </a:gridCol>
              </a:tblGrid>
              <a:tr h="1065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845" marR="77746" marT="155493" marB="155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Predictions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55493" marB="1554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89719"/>
                  </a:ext>
                </a:extLst>
              </a:tr>
              <a:tr h="7841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Ac</a:t>
                      </a:r>
                      <a:r>
                        <a:rPr lang="en-IN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IN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ual Data </a:t>
                      </a:r>
                      <a:endParaRPr lang="en-IN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845" marR="77746" marT="12958" marB="15549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2958" marB="155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Married</a:t>
                      </a:r>
                      <a:endParaRPr lang="en-IN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2958" marB="155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Divorced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2958" marB="155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816463"/>
                  </a:ext>
                </a:extLst>
              </a:tr>
              <a:tr h="78416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Married</a:t>
                      </a:r>
                      <a:endParaRPr lang="en-IN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2958" marB="155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2958" marB="155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en-IN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2958" marB="155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44224"/>
                  </a:ext>
                </a:extLst>
              </a:tr>
              <a:tr h="78416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Divorced</a:t>
                      </a:r>
                      <a:endParaRPr lang="en-IN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2958" marB="155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2958" marB="155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IN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845" marR="77746" marT="12958" marB="155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40561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BB5B9-4608-8AA3-99DA-0925CBB5B39D}"/>
              </a:ext>
            </a:extLst>
          </p:cNvPr>
          <p:cNvCxnSpPr/>
          <p:nvPr/>
        </p:nvCxnSpPr>
        <p:spPr>
          <a:xfrm>
            <a:off x="1408922" y="2071396"/>
            <a:ext cx="0" cy="3396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8C914-328E-469F-6255-5FB4AFDEEF3E}"/>
              </a:ext>
            </a:extLst>
          </p:cNvPr>
          <p:cNvCxnSpPr>
            <a:cxnSpLocks/>
          </p:cNvCxnSpPr>
          <p:nvPr/>
        </p:nvCxnSpPr>
        <p:spPr>
          <a:xfrm flipH="1" flipV="1">
            <a:off x="1400175" y="5491321"/>
            <a:ext cx="1874870" cy="4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82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B817C-3059-3E52-40F2-6A032A2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C123-BE38-BFC7-2779-0F3AC8B8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05118DB-FE5C-5A9C-4E24-ECDD7F2D2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61596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153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96" y="1958721"/>
            <a:ext cx="4469006" cy="2724658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WHEN DO VISUALIZATIONS HELP ?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WHEN THEY DO NOT?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17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3A339-BC8A-FC93-9188-5B8EC283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9297988" cy="767375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WHEN VISUALIZATIONS  DO NOT HELP</a:t>
            </a:r>
            <a:endParaRPr lang="en-IN" sz="3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BCC9827-6350-560A-B4B2-54D2269B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762125"/>
            <a:ext cx="5773738" cy="4572000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48F3FA-7839-0C80-4675-88F497219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7621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When the dataset is huge and there are   many independent variables</a:t>
            </a:r>
          </a:p>
          <a:p>
            <a:r>
              <a:rPr lang="en-US" dirty="0"/>
              <a:t>It’s very difficult to interpret relationship between X variables and divorce event in the scatterplot matrix </a:t>
            </a:r>
          </a:p>
          <a:p>
            <a:r>
              <a:rPr lang="en-US" dirty="0"/>
              <a:t>Splitting  scatterplot matrix into groups of 6 as there are 54 independent variables</a:t>
            </a:r>
          </a:p>
          <a:p>
            <a:r>
              <a:rPr lang="en-US" dirty="0"/>
              <a:t>Difficult to plot relationship between for e.g. attribute 9 and attribute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01CC-0BE5-DB1F-9FE3-1A5DFC13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1136-E8B7-BE42-39CF-B6BFA791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06" y="359652"/>
            <a:ext cx="10698349" cy="834543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SCATTERPLOT MATRIX OF DIVORCE V/S ATTRIBUTES 10-18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32EC-C3A2-8721-0995-0B419CA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39EA88-4B8D-ABE0-C0CE-D9EBA5EA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1110343"/>
            <a:ext cx="11485984" cy="52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0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3FB7E-EDD8-06B5-78F5-1F8C7E08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87" y="10722"/>
            <a:ext cx="8321676" cy="1218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WHEN VISUALIZATIONS   HELPS</a:t>
            </a:r>
            <a:endParaRPr lang="en-IN" sz="3200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F185B0F1-A714-A560-AFDE-D8ACB08F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9" y="1876530"/>
            <a:ext cx="6973882" cy="4114590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F9FFA6-6E14-D25F-56B4-D16645B2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1876531"/>
            <a:ext cx="3565525" cy="4114590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Scatterplot helps in understanding the relationship between two attributes and plot divorce events</a:t>
            </a:r>
          </a:p>
          <a:p>
            <a:pPr>
              <a:lnSpc>
                <a:spcPct val="200000"/>
              </a:lnSpc>
            </a:pPr>
            <a:r>
              <a:rPr lang="en-US" dirty="0"/>
              <a:t>Gives a clear picture compared to scatterplot matrix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9D0F-1312-B03E-566B-D09C1721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1CBFE436-BE6A-57B1-DA1C-2CB0FCFD3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03" y="882969"/>
            <a:ext cx="5092062" cy="5092062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1CD9-03C9-3FE0-8F52-D2514A28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677306"/>
            <a:ext cx="5437187" cy="341551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THANK  YOU</a:t>
            </a:r>
          </a:p>
          <a:p>
            <a:pPr marL="0" indent="0" algn="ctr">
              <a:buNone/>
            </a:pPr>
            <a:r>
              <a:rPr lang="en-IN" sz="4000" dirty="0"/>
              <a:t> </a:t>
            </a:r>
          </a:p>
          <a:p>
            <a:pPr marL="0" indent="0" algn="ctr">
              <a:buNone/>
            </a:pPr>
            <a:r>
              <a:rPr lang="en-IN" sz="4000" dirty="0"/>
              <a:t>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D443-DFC4-BE9D-EE09-F0CD010C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1136-E8B7-BE42-39CF-B6BFA791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06" y="359652"/>
            <a:ext cx="10612195" cy="834543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SCATTERPLOT MATRIX OF DIVORCE V/S ATTRIBUTES 19-27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32EC-C3A2-8721-0995-0B419CA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D591B-89BC-9377-C9AE-1AB9102D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4" y="944217"/>
            <a:ext cx="11757991" cy="54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1136-E8B7-BE42-39CF-B6BFA791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06" y="359652"/>
            <a:ext cx="10612195" cy="8345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SCATTERPLOT MATRIX OF DIVORCE V/S ATTRIBUTES 28-36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32EC-C3A2-8721-0995-0B419CA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DAC324-7DF5-BFCE-4E2E-18276D3B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924338"/>
            <a:ext cx="11380304" cy="56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1136-E8B7-BE42-39CF-B6BFA791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06" y="359652"/>
            <a:ext cx="10612195" cy="834543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SCATTERPLOT MATRIX OF DIVORCE V/S ATTRIBUTES 37-45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0701-01EB-7288-F662-37E2669F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2E96-1D49-52B0-1DAF-F3E7049F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32EC-C3A2-8721-0995-0B419CA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826A5-595D-C7A7-D320-030AB124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" y="884582"/>
            <a:ext cx="11648661" cy="57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943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at">
    <a:dk1>
      <a:sysClr val="windowText" lastClr="000000"/>
    </a:dk1>
    <a:lt1>
      <a:sysClr val="window" lastClr="FFFFFF"/>
    </a:lt1>
    <a:dk2>
      <a:srgbClr val="1B192E"/>
    </a:dk2>
    <a:lt2>
      <a:srgbClr val="EAE5EB"/>
    </a:lt2>
    <a:accent1>
      <a:srgbClr val="13BE89"/>
    </a:accent1>
    <a:accent2>
      <a:srgbClr val="12B1BF"/>
    </a:accent2>
    <a:accent3>
      <a:srgbClr val="D40AA8"/>
    </a:accent3>
    <a:accent4>
      <a:srgbClr val="B86E62"/>
    </a:accent4>
    <a:accent5>
      <a:srgbClr val="A3A3C1"/>
    </a:accent5>
    <a:accent6>
      <a:srgbClr val="37335B"/>
    </a:accent6>
    <a:hlink>
      <a:srgbClr val="0066FF"/>
    </a:hlink>
    <a:folHlink>
      <a:srgbClr val="6666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2303</Words>
  <Application>Microsoft Office PowerPoint</Application>
  <PresentationFormat>Widescreen</PresentationFormat>
  <Paragraphs>892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Gill Sans MT</vt:lpstr>
      <vt:lpstr>Walbaum Display</vt:lpstr>
      <vt:lpstr>3DFloatVTI</vt:lpstr>
      <vt:lpstr>MACHINE LEARNING FOR BUSINESS HW2  –GROUP8</vt:lpstr>
      <vt:lpstr>OUTLINE</vt:lpstr>
      <vt:lpstr>DIVORCE DATASET OVERVIEW</vt:lpstr>
      <vt:lpstr>VISUALIZATIONS</vt:lpstr>
      <vt:lpstr>SCATTERPLOT MATRIX OF DIVORCE V/S ATTRIBUTES 1-9 </vt:lpstr>
      <vt:lpstr>SCATTERPLOT MATRIX OF DIVORCE V/S ATTRIBUTES 10-18 </vt:lpstr>
      <vt:lpstr>SCATTERPLOT MATRIX OF DIVORCE V/S ATTRIBUTES 19-27 </vt:lpstr>
      <vt:lpstr>SCATTERPLOT MATRIX OF DIVORCE V/S ATTRIBUTES 28-36 </vt:lpstr>
      <vt:lpstr>SCATTERPLOT MATRIX OF DIVORCE V/S ATTRIBUTES 37-45 </vt:lpstr>
      <vt:lpstr>SCATTERPLOT MATRIX OF DIVORCE V/S ATTRIBUTES 46-54 </vt:lpstr>
      <vt:lpstr>GRAPHS WITH NO RELATIONSHIP BETWEEN PAIR OF QUESTIONS</vt:lpstr>
      <vt:lpstr>R CODE TO FIND WEAKEST 10 CORRELATION BETWEEN 54 ATTRIBUTES</vt:lpstr>
      <vt:lpstr>GRAPHS WITH NO RELATIONSHIP BETWEEN PAIRS OF QUESTIONS</vt:lpstr>
      <vt:lpstr>ATTRIBUTE 7 V/S 46</vt:lpstr>
      <vt:lpstr>GRAPHS WITH NO RELATIONSHIP BETWEEN PAIRS OF QUESTIONS</vt:lpstr>
      <vt:lpstr>ATTRIBUTE 6 V/S 45</vt:lpstr>
      <vt:lpstr>GRAPHS WITH NO RELATIONSHIP BETWEEN PAIRS OF QUESTIONS</vt:lpstr>
      <vt:lpstr>ATTRIBUTE  2 V/S 6</vt:lpstr>
      <vt:lpstr>GRAPHS WITH NO RELATIONSHIP BETWEEN PAIRS OF QUESTIONS</vt:lpstr>
      <vt:lpstr>ATTRIBUTE 6 V/S 46</vt:lpstr>
      <vt:lpstr>GRAPHS WITH NO RELATIONSHIP BETWEEN PAIRS OF QUESTIONS</vt:lpstr>
      <vt:lpstr>ATTRIBUTE 7 V/S 43</vt:lpstr>
      <vt:lpstr>GRAPHS WITH  PAIRS OF CONTINUOUS VARIABLES AND  DIVORCE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VARIANCE INFLATION FACTOR (VIF)</vt:lpstr>
      <vt:lpstr>VIF ANALYSIS</vt:lpstr>
      <vt:lpstr>VIF ANALYSIS</vt:lpstr>
      <vt:lpstr>VIF ANALYSIS</vt:lpstr>
      <vt:lpstr>ATTRIBUTES WITH VIF&lt;8</vt:lpstr>
      <vt:lpstr>CORRELATION MATRIX BETWEEN 9 ATTRIBUTES  WITH VIF&lt;8</vt:lpstr>
      <vt:lpstr>PAIR OF QUESTIONS WITH HIGH CORRELATION</vt:lpstr>
      <vt:lpstr>NEURAL NETWORK-BINARY OUTPUT</vt:lpstr>
      <vt:lpstr>Neural network  with Binary Output Class using the Nine Attributes (Atr) from the VIF analysis and all data points</vt:lpstr>
      <vt:lpstr>NEURAL  NETWORK OUTPUT</vt:lpstr>
      <vt:lpstr>Neural Network 2 with Binary Output Class using the Nine Attributes (Atr) from the VIF analysis and all Data Points using 50% Training Data, Randomly selected</vt:lpstr>
      <vt:lpstr>NEURAL NETWORK 2  WITH 50% TRAINING  DATA RANDOMLY SELECTED</vt:lpstr>
      <vt:lpstr>50% TRAINING  DATA</vt:lpstr>
      <vt:lpstr>DIVORCENET PLOT WITH 50% TRAINING DATA</vt:lpstr>
      <vt:lpstr>50% RANDOM  TESTING DATA</vt:lpstr>
      <vt:lpstr>  PREDICTION ON  50% TESTING  DATA   </vt:lpstr>
      <vt:lpstr>PowerPoint Presentation</vt:lpstr>
      <vt:lpstr>PREDICTION OUTCOME FIRST 20 ROWS- ALL CORRECT PREDICTIONS</vt:lpstr>
      <vt:lpstr>Third Neural Network with Binary Output Class using the Attributes  Atr7, Atr43, Atr46, At48, Atr52</vt:lpstr>
      <vt:lpstr>NEURAL  NETWORK 3 </vt:lpstr>
      <vt:lpstr>PLOT</vt:lpstr>
      <vt:lpstr>TESTING  DATA</vt:lpstr>
      <vt:lpstr>  PREDICTION ON  50% TESTING  DATA   </vt:lpstr>
      <vt:lpstr>PowerPoint Presentation</vt:lpstr>
      <vt:lpstr>PowerPoint Presentation</vt:lpstr>
      <vt:lpstr>USING SEED FUNCTION TO GET SAME SAMPLE EVERYTIME</vt:lpstr>
      <vt:lpstr>NEURAL NETWORK 2 V/S NEURAL NETWORK 3 PREDICTION COMPARISION </vt:lpstr>
      <vt:lpstr>CONFUSION MATRIX </vt:lpstr>
      <vt:lpstr>CONCLUSION</vt:lpstr>
      <vt:lpstr>WHEN DO VISUALIZATIONS HELP ? WHEN THEY DO NOT?</vt:lpstr>
      <vt:lpstr>WHEN VISUALIZATIONS  DO NOT HELP</vt:lpstr>
      <vt:lpstr>WHEN VISUALIZATIONS   HELPS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BUSINESS HW2</dc:title>
  <dc:creator>Nehal Taya</dc:creator>
  <cp:lastModifiedBy>Nehal Taya</cp:lastModifiedBy>
  <cp:revision>487</cp:revision>
  <dcterms:created xsi:type="dcterms:W3CDTF">2022-10-15T20:58:51Z</dcterms:created>
  <dcterms:modified xsi:type="dcterms:W3CDTF">2022-10-24T02:17:36Z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