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2"/>
  </p:notesMasterIdLst>
  <p:sldIdLst>
    <p:sldId id="485" r:id="rId2"/>
    <p:sldId id="486" r:id="rId3"/>
    <p:sldId id="487" r:id="rId4"/>
    <p:sldId id="488" r:id="rId5"/>
    <p:sldId id="489" r:id="rId6"/>
    <p:sldId id="490" r:id="rId7"/>
    <p:sldId id="491" r:id="rId8"/>
    <p:sldId id="492" r:id="rId9"/>
    <p:sldId id="493" r:id="rId10"/>
    <p:sldId id="326" r:id="rId11"/>
    <p:sldId id="282" r:id="rId12"/>
    <p:sldId id="283" r:id="rId13"/>
    <p:sldId id="284" r:id="rId14"/>
    <p:sldId id="285" r:id="rId15"/>
    <p:sldId id="286" r:id="rId16"/>
    <p:sldId id="484" r:id="rId17"/>
    <p:sldId id="289" r:id="rId18"/>
    <p:sldId id="290" r:id="rId19"/>
    <p:sldId id="291" r:id="rId20"/>
    <p:sldId id="295" r:id="rId21"/>
    <p:sldId id="296" r:id="rId22"/>
    <p:sldId id="294" r:id="rId23"/>
    <p:sldId id="494" r:id="rId24"/>
    <p:sldId id="495" r:id="rId25"/>
    <p:sldId id="496" r:id="rId26"/>
    <p:sldId id="497" r:id="rId27"/>
    <p:sldId id="498" r:id="rId28"/>
    <p:sldId id="499" r:id="rId29"/>
    <p:sldId id="500" r:id="rId30"/>
    <p:sldId id="501" r:id="rId31"/>
    <p:sldId id="502" r:id="rId32"/>
    <p:sldId id="503" r:id="rId33"/>
    <p:sldId id="504" r:id="rId34"/>
    <p:sldId id="505" r:id="rId35"/>
    <p:sldId id="506" r:id="rId36"/>
    <p:sldId id="507" r:id="rId37"/>
    <p:sldId id="508" r:id="rId38"/>
    <p:sldId id="509" r:id="rId39"/>
    <p:sldId id="510" r:id="rId40"/>
    <p:sldId id="511" r:id="rId41"/>
    <p:sldId id="512" r:id="rId42"/>
    <p:sldId id="513" r:id="rId43"/>
    <p:sldId id="514" r:id="rId44"/>
    <p:sldId id="515" r:id="rId45"/>
    <p:sldId id="516" r:id="rId46"/>
    <p:sldId id="517" r:id="rId47"/>
    <p:sldId id="518" r:id="rId48"/>
    <p:sldId id="519" r:id="rId49"/>
    <p:sldId id="520" r:id="rId50"/>
    <p:sldId id="521" r:id="rId51"/>
    <p:sldId id="522" r:id="rId52"/>
    <p:sldId id="523" r:id="rId53"/>
    <p:sldId id="524" r:id="rId54"/>
    <p:sldId id="525" r:id="rId55"/>
    <p:sldId id="526" r:id="rId56"/>
    <p:sldId id="527" r:id="rId57"/>
    <p:sldId id="528" r:id="rId58"/>
    <p:sldId id="529" r:id="rId59"/>
    <p:sldId id="530" r:id="rId60"/>
    <p:sldId id="531" r:id="rId61"/>
    <p:sldId id="532" r:id="rId62"/>
    <p:sldId id="533" r:id="rId63"/>
    <p:sldId id="534" r:id="rId64"/>
    <p:sldId id="535" r:id="rId65"/>
    <p:sldId id="536" r:id="rId66"/>
    <p:sldId id="537" r:id="rId67"/>
    <p:sldId id="538" r:id="rId68"/>
    <p:sldId id="539" r:id="rId69"/>
    <p:sldId id="540" r:id="rId70"/>
    <p:sldId id="541" r:id="rId71"/>
    <p:sldId id="542" r:id="rId72"/>
    <p:sldId id="543" r:id="rId73"/>
    <p:sldId id="544" r:id="rId74"/>
    <p:sldId id="545" r:id="rId75"/>
    <p:sldId id="546" r:id="rId76"/>
    <p:sldId id="547" r:id="rId77"/>
    <p:sldId id="548" r:id="rId78"/>
    <p:sldId id="549" r:id="rId79"/>
    <p:sldId id="550" r:id="rId80"/>
    <p:sldId id="551" r:id="rId81"/>
    <p:sldId id="552" r:id="rId82"/>
    <p:sldId id="553" r:id="rId83"/>
    <p:sldId id="554" r:id="rId84"/>
    <p:sldId id="555" r:id="rId85"/>
    <p:sldId id="556" r:id="rId86"/>
    <p:sldId id="557" r:id="rId87"/>
    <p:sldId id="558" r:id="rId88"/>
    <p:sldId id="559" r:id="rId89"/>
    <p:sldId id="560" r:id="rId90"/>
    <p:sldId id="561" r:id="rId91"/>
    <p:sldId id="562" r:id="rId92"/>
    <p:sldId id="563" r:id="rId93"/>
    <p:sldId id="564" r:id="rId94"/>
    <p:sldId id="565" r:id="rId95"/>
    <p:sldId id="566" r:id="rId96"/>
    <p:sldId id="567" r:id="rId97"/>
    <p:sldId id="568" r:id="rId98"/>
    <p:sldId id="569" r:id="rId99"/>
    <p:sldId id="570" r:id="rId100"/>
    <p:sldId id="571" r:id="rId101"/>
    <p:sldId id="572" r:id="rId102"/>
    <p:sldId id="573" r:id="rId103"/>
    <p:sldId id="574" r:id="rId104"/>
    <p:sldId id="575" r:id="rId105"/>
    <p:sldId id="576" r:id="rId106"/>
    <p:sldId id="577" r:id="rId107"/>
    <p:sldId id="578" r:id="rId108"/>
    <p:sldId id="579" r:id="rId109"/>
    <p:sldId id="580" r:id="rId110"/>
    <p:sldId id="581" r:id="rId111"/>
    <p:sldId id="582" r:id="rId112"/>
    <p:sldId id="583" r:id="rId113"/>
    <p:sldId id="584" r:id="rId114"/>
    <p:sldId id="585" r:id="rId115"/>
    <p:sldId id="586" r:id="rId116"/>
    <p:sldId id="587" r:id="rId117"/>
    <p:sldId id="588" r:id="rId118"/>
    <p:sldId id="589" r:id="rId119"/>
    <p:sldId id="590" r:id="rId120"/>
    <p:sldId id="591" r:id="rId121"/>
    <p:sldId id="592" r:id="rId122"/>
    <p:sldId id="593" r:id="rId123"/>
    <p:sldId id="594" r:id="rId124"/>
    <p:sldId id="595" r:id="rId125"/>
    <p:sldId id="596" r:id="rId126"/>
    <p:sldId id="597" r:id="rId127"/>
    <p:sldId id="598" r:id="rId128"/>
    <p:sldId id="599" r:id="rId129"/>
    <p:sldId id="600" r:id="rId130"/>
    <p:sldId id="601" r:id="rId131"/>
    <p:sldId id="602" r:id="rId132"/>
    <p:sldId id="603" r:id="rId133"/>
    <p:sldId id="604" r:id="rId134"/>
    <p:sldId id="605" r:id="rId135"/>
    <p:sldId id="606" r:id="rId136"/>
    <p:sldId id="607" r:id="rId137"/>
    <p:sldId id="608" r:id="rId138"/>
    <p:sldId id="609" r:id="rId139"/>
    <p:sldId id="610" r:id="rId140"/>
    <p:sldId id="611" r:id="rId1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94" autoAdjust="0"/>
    <p:restoredTop sz="83096" autoAdjust="0"/>
  </p:normalViewPr>
  <p:slideViewPr>
    <p:cSldViewPr snapToGrid="0">
      <p:cViewPr>
        <p:scale>
          <a:sx n="70" d="100"/>
          <a:sy n="70" d="100"/>
        </p:scale>
        <p:origin x="-93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2.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24.emf"/><Relationship Id="rId1" Type="http://schemas.openxmlformats.org/officeDocument/2006/relationships/image" Target="../media/image123.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26.emf"/><Relationship Id="rId1" Type="http://schemas.openxmlformats.org/officeDocument/2006/relationships/image" Target="../media/image12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7.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10.emf"/><Relationship Id="rId1" Type="http://schemas.openxmlformats.org/officeDocument/2006/relationships/image" Target="../media/image10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99AF4-8ED1-43A4-BFCD-820752018E32}" type="datetimeFigureOut">
              <a:rPr lang="en-US" smtClean="0"/>
              <a:t>22-Jun-21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409DAE-95FB-44E1-9F36-6DDAAF9464FC}" type="slidenum">
              <a:rPr lang="en-US" smtClean="0"/>
              <a:t>‹#›</a:t>
            </a:fld>
            <a:endParaRPr lang="en-US"/>
          </a:p>
        </p:txBody>
      </p:sp>
    </p:spTree>
    <p:extLst>
      <p:ext uri="{BB962C8B-B14F-4D97-AF65-F5344CB8AC3E}">
        <p14:creationId xmlns:p14="http://schemas.microsoft.com/office/powerpoint/2010/main" val="2840545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409DAE-95FB-44E1-9F36-6DDAAF9464FC}" type="slidenum">
              <a:rPr lang="en-US" smtClean="0"/>
              <a:t>1</a:t>
            </a:fld>
            <a:endParaRPr lang="en-US"/>
          </a:p>
        </p:txBody>
      </p:sp>
    </p:spTree>
    <p:extLst>
      <p:ext uri="{BB962C8B-B14F-4D97-AF65-F5344CB8AC3E}">
        <p14:creationId xmlns:p14="http://schemas.microsoft.com/office/powerpoint/2010/main" val="28660336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 :-</a:t>
            </a:r>
            <a:r>
              <a:rPr lang="en-US" b="1" baseline="0" dirty="0" smtClean="0"/>
              <a:t> Given </a:t>
            </a:r>
            <a:r>
              <a:rPr lang="en-US" sz="1200" b="1" kern="0" dirty="0" smtClean="0">
                <a:solidFill>
                  <a:srgbClr val="007BB9"/>
                </a:solidFill>
              </a:rPr>
              <a:t>List of Potential Causes are</a:t>
            </a:r>
            <a:r>
              <a:rPr lang="en-US" sz="1200" b="1" kern="0" baseline="0" dirty="0" smtClean="0">
                <a:solidFill>
                  <a:srgbClr val="007BB9"/>
                </a:solidFill>
              </a:rPr>
              <a:t> obtained from Brainstorming sessions conducted during measure phase along with SME’s, Process Manager provided for your reference.</a:t>
            </a:r>
            <a:endParaRPr lang="en-US" dirty="0" smtClean="0"/>
          </a:p>
          <a:p>
            <a:pPr marL="0" lvl="0" indent="0" algn="l" rtl="0">
              <a:spcBef>
                <a:spcPts val="0"/>
              </a:spcBef>
              <a:spcAft>
                <a:spcPts val="0"/>
              </a:spcAft>
              <a:buNone/>
            </a:pPr>
            <a:endParaRPr lang="en-US" dirty="0" smtClean="0"/>
          </a:p>
          <a:p>
            <a:pPr marL="0" lvl="0" indent="0" algn="l" rtl="0">
              <a:spcBef>
                <a:spcPts val="0"/>
              </a:spcBef>
              <a:spcAft>
                <a:spcPts val="0"/>
              </a:spcAft>
              <a:buNone/>
            </a:pPr>
            <a:endParaRPr dirty="0"/>
          </a:p>
        </p:txBody>
      </p:sp>
    </p:spTree>
    <p:extLst>
      <p:ext uri="{BB962C8B-B14F-4D97-AF65-F5344CB8AC3E}">
        <p14:creationId xmlns:p14="http://schemas.microsoft.com/office/powerpoint/2010/main" val="4074057248"/>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t>Prepare a summary table of</a:t>
            </a:r>
            <a:r>
              <a:rPr lang="en-US" b="1" baseline="0" dirty="0" smtClean="0"/>
              <a:t> Mean Tests</a:t>
            </a:r>
            <a:r>
              <a:rPr lang="en-US" b="1" dirty="0" smtClean="0"/>
              <a:t>.</a:t>
            </a:r>
            <a:r>
              <a:rPr lang="en-US" b="1" baseline="0" dirty="0" smtClean="0"/>
              <a:t> Write P value and interpretation in the provided columns.</a:t>
            </a:r>
            <a:endParaRPr b="1" dirty="0"/>
          </a:p>
        </p:txBody>
      </p:sp>
    </p:spTree>
    <p:extLst>
      <p:ext uri="{BB962C8B-B14F-4D97-AF65-F5344CB8AC3E}">
        <p14:creationId xmlns:p14="http://schemas.microsoft.com/office/powerpoint/2010/main" val="3489363106"/>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t>Prepare a summary table of</a:t>
            </a:r>
            <a:r>
              <a:rPr lang="en-US" b="1" baseline="0" dirty="0" smtClean="0"/>
              <a:t> </a:t>
            </a:r>
            <a:r>
              <a:rPr lang="en-US" b="1" baseline="0" smtClean="0"/>
              <a:t>Mean Tests</a:t>
            </a:r>
            <a:r>
              <a:rPr lang="en-US" b="1" smtClean="0"/>
              <a:t>.</a:t>
            </a:r>
            <a:r>
              <a:rPr lang="en-US" b="1" baseline="0" smtClean="0"/>
              <a:t> </a:t>
            </a:r>
            <a:r>
              <a:rPr lang="en-US" b="1" baseline="0" dirty="0" smtClean="0"/>
              <a:t>Write P value and interpretation in the provided columns.</a:t>
            </a:r>
            <a:endParaRPr b="1" dirty="0"/>
          </a:p>
        </p:txBody>
      </p:sp>
    </p:spTree>
    <p:extLst>
      <p:ext uri="{BB962C8B-B14F-4D97-AF65-F5344CB8AC3E}">
        <p14:creationId xmlns:p14="http://schemas.microsoft.com/office/powerpoint/2010/main" val="250669450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t>Prepare</a:t>
            </a:r>
            <a:r>
              <a:rPr lang="en-US" b="1" baseline="0" dirty="0" smtClean="0"/>
              <a:t> a table of significant causes identified in Analyze Phase.</a:t>
            </a:r>
            <a:endParaRPr b="1" dirty="0"/>
          </a:p>
        </p:txBody>
      </p:sp>
    </p:spTree>
    <p:extLst>
      <p:ext uri="{BB962C8B-B14F-4D97-AF65-F5344CB8AC3E}">
        <p14:creationId xmlns:p14="http://schemas.microsoft.com/office/powerpoint/2010/main" val="15428131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491794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 Solution</a:t>
            </a:r>
            <a:r>
              <a:rPr lang="en-US" b="1" baseline="0" dirty="0" smtClean="0"/>
              <a:t> Brainstorming is done by Pursullence. </a:t>
            </a:r>
            <a:endParaRPr dirty="0"/>
          </a:p>
        </p:txBody>
      </p:sp>
    </p:spTree>
    <p:extLst>
      <p:ext uri="{BB962C8B-B14F-4D97-AF65-F5344CB8AC3E}">
        <p14:creationId xmlns:p14="http://schemas.microsoft.com/office/powerpoint/2010/main" val="99171769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b="1" dirty="0" smtClean="0"/>
              <a:t>Steps to complete Solution Refining table:</a:t>
            </a:r>
            <a:endParaRPr lang="en-US" b="1" baseline="0" dirty="0" smtClean="0"/>
          </a:p>
          <a:p>
            <a:r>
              <a:rPr lang="en-US" b="1" baseline="0" dirty="0" smtClean="0"/>
              <a:t>Step 1: Excel file with blank template of solution refining is embedded in this sheet. Download the excel sheet.</a:t>
            </a:r>
          </a:p>
          <a:p>
            <a:r>
              <a:rPr lang="en-US" b="1" baseline="0" dirty="0" smtClean="0"/>
              <a:t>Step 2: Read the ideas given in the table. </a:t>
            </a:r>
          </a:p>
          <a:p>
            <a:r>
              <a:rPr lang="en-US" b="1" baseline="0" dirty="0" smtClean="0"/>
              <a:t>Step 3: You have to give numbers from 1 to 3 (i.e. low to high) for Impact , cost effective, Feasibility to deploy and authority consent and then automatically it will compute Solutions priority index. </a:t>
            </a:r>
          </a:p>
          <a:p>
            <a:r>
              <a:rPr lang="en-US" b="1" baseline="0" dirty="0" smtClean="0"/>
              <a:t>Step 4: In Solution priority index, green colour means, those ideas are comparatively easy to implement. (Try to get at-least one solution for each cause, which we need to use in control phase)</a:t>
            </a:r>
          </a:p>
          <a:p>
            <a:endParaRPr lang="en-US" b="1" dirty="0"/>
          </a:p>
        </p:txBody>
      </p:sp>
    </p:spTree>
    <p:extLst>
      <p:ext uri="{BB962C8B-B14F-4D97-AF65-F5344CB8AC3E}">
        <p14:creationId xmlns:p14="http://schemas.microsoft.com/office/powerpoint/2010/main" val="49572988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 Pilot</a:t>
            </a:r>
            <a:r>
              <a:rPr lang="en-US" b="1" baseline="0" dirty="0" smtClean="0"/>
              <a:t> Phase Planning and Data Collection is done by Pursullence.</a:t>
            </a:r>
            <a:endParaRPr dirty="0"/>
          </a:p>
        </p:txBody>
      </p:sp>
    </p:spTree>
    <p:extLst>
      <p:ext uri="{BB962C8B-B14F-4D97-AF65-F5344CB8AC3E}">
        <p14:creationId xmlns:p14="http://schemas.microsoft.com/office/powerpoint/2010/main" val="356339956"/>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t>Improve</a:t>
            </a:r>
            <a:r>
              <a:rPr lang="en-US" b="1" baseline="0" dirty="0" smtClean="0"/>
              <a:t> Phase – % Quality Score (Per Day) Data. </a:t>
            </a:r>
          </a:p>
          <a:p>
            <a:pPr marL="0" lvl="0" indent="0" algn="l" rtl="0">
              <a:spcBef>
                <a:spcPts val="0"/>
              </a:spcBef>
              <a:spcAft>
                <a:spcPts val="0"/>
              </a:spcAft>
              <a:buNone/>
            </a:pPr>
            <a:r>
              <a:rPr lang="en-US" b="1" baseline="0" dirty="0" smtClean="0"/>
              <a:t>-Excel file is embedded on this slide. </a:t>
            </a:r>
          </a:p>
          <a:p>
            <a:pPr marL="0" lvl="0" indent="0" algn="l" rtl="0">
              <a:spcBef>
                <a:spcPts val="0"/>
              </a:spcBef>
              <a:spcAft>
                <a:spcPts val="0"/>
              </a:spcAft>
              <a:buNone/>
            </a:pPr>
            <a:r>
              <a:rPr lang="en-US" b="1" baseline="0" dirty="0" smtClean="0"/>
              <a:t>-In this excel, data for % Quality Score(Per Day) and number of incidences are given for significant causes obtained in analyze phase.</a:t>
            </a:r>
          </a:p>
          <a:p>
            <a:pPr marL="0" lvl="0" indent="0" algn="l" rtl="0">
              <a:spcBef>
                <a:spcPts val="0"/>
              </a:spcBef>
              <a:spcAft>
                <a:spcPts val="0"/>
              </a:spcAft>
              <a:buNone/>
            </a:pPr>
            <a:r>
              <a:rPr lang="en-US" b="1" dirty="0" smtClean="0"/>
              <a:t>-Use this data for further analysis</a:t>
            </a:r>
            <a:r>
              <a:rPr lang="en-US" b="1" baseline="0" dirty="0" smtClean="0"/>
              <a:t> of improve phase.</a:t>
            </a:r>
            <a:endParaRPr b="1" dirty="0"/>
          </a:p>
        </p:txBody>
      </p:sp>
    </p:spTree>
    <p:extLst>
      <p:ext uri="{BB962C8B-B14F-4D97-AF65-F5344CB8AC3E}">
        <p14:creationId xmlns:p14="http://schemas.microsoft.com/office/powerpoint/2010/main" val="64452580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Steps to draw a Run Chart: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smtClean="0"/>
              <a:t>Step 1:</a:t>
            </a:r>
            <a:r>
              <a:rPr lang="en-US" b="1" u="none" dirty="0" smtClean="0"/>
              <a:t> </a:t>
            </a:r>
            <a:r>
              <a:rPr lang="en-US" b="1" dirty="0" smtClean="0"/>
              <a:t>Draw</a:t>
            </a:r>
            <a:r>
              <a:rPr lang="en-US" b="1" baseline="0" dirty="0" smtClean="0"/>
              <a:t> Run chart. (</a:t>
            </a:r>
            <a:r>
              <a:rPr lang="en-US" b="1" i="0" u="none" dirty="0" smtClean="0">
                <a:solidFill>
                  <a:prstClr val="black"/>
                </a:solidFill>
              </a:rPr>
              <a:t>Minitab Path: </a:t>
            </a:r>
            <a:r>
              <a:rPr lang="en-US" b="1" i="1" dirty="0" smtClean="0">
                <a:solidFill>
                  <a:prstClr val="black"/>
                </a:solidFill>
              </a:rPr>
              <a:t>Stat&gt; Control Control&gt; Run Chart</a:t>
            </a:r>
            <a:r>
              <a:rPr lang="en-US" b="1" i="0" dirty="0" smtClean="0">
                <a:solidFill>
                  <a:prstClr val="black"/>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u="sng" dirty="0" smtClean="0">
                <a:solidFill>
                  <a:prstClr val="black"/>
                </a:solidFill>
              </a:rPr>
              <a:t>Step 2:</a:t>
            </a:r>
            <a:r>
              <a:rPr lang="en-US" b="1" i="0" u="none" dirty="0" smtClean="0">
                <a:solidFill>
                  <a:prstClr val="black"/>
                </a:solidFill>
              </a:rPr>
              <a:t> Observe the p-</a:t>
            </a:r>
            <a:r>
              <a:rPr lang="en-US" b="1" i="0" u="none" baseline="0" dirty="0" smtClean="0">
                <a:solidFill>
                  <a:prstClr val="black"/>
                </a:solidFill>
              </a:rPr>
              <a:t> values of parameters Clustering, Mixtures, Trends &amp; Oscillations from the Run Chart. (You can refer previous TAT project)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u="sng" baseline="0" dirty="0" smtClean="0">
                <a:solidFill>
                  <a:prstClr val="black"/>
                </a:solidFill>
              </a:rPr>
              <a:t>Step 3: </a:t>
            </a:r>
            <a:r>
              <a:rPr lang="en-US" b="1" i="0" u="none" baseline="0" dirty="0" smtClean="0">
                <a:solidFill>
                  <a:prstClr val="black"/>
                </a:solidFill>
              </a:rPr>
              <a:t> </a:t>
            </a:r>
            <a:r>
              <a:rPr lang="en-US" b="1" i="0" u="none" dirty="0" smtClean="0">
                <a:solidFill>
                  <a:prstClr val="black"/>
                </a:solidFill>
              </a:rPr>
              <a:t>Write</a:t>
            </a:r>
            <a:r>
              <a:rPr lang="en-US" b="1" i="0" u="none" baseline="0" dirty="0" smtClean="0">
                <a:solidFill>
                  <a:prstClr val="black"/>
                </a:solidFill>
              </a:rPr>
              <a:t> the interpretation about the stability of data.</a:t>
            </a:r>
            <a:endParaRPr lang="en-US" b="1" i="0" u="sng" dirty="0" smtClean="0">
              <a:solidFill>
                <a:prstClr val="black"/>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u="none" dirty="0" smtClean="0"/>
          </a:p>
          <a:p>
            <a:pPr marL="0" lvl="0" indent="0" algn="l" rtl="0">
              <a:spcBef>
                <a:spcPts val="0"/>
              </a:spcBef>
              <a:spcAft>
                <a:spcPts val="0"/>
              </a:spcAft>
              <a:buNone/>
            </a:pPr>
            <a:endParaRPr dirty="0"/>
          </a:p>
        </p:txBody>
      </p:sp>
    </p:spTree>
    <p:extLst>
      <p:ext uri="{BB962C8B-B14F-4D97-AF65-F5344CB8AC3E}">
        <p14:creationId xmlns:p14="http://schemas.microsoft.com/office/powerpoint/2010/main" val="1437256951"/>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Steps to draw a Run Chart: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smtClean="0"/>
              <a:t>Step 1:</a:t>
            </a:r>
            <a:r>
              <a:rPr lang="en-US" b="1" u="none" dirty="0" smtClean="0"/>
              <a:t> </a:t>
            </a:r>
            <a:r>
              <a:rPr lang="en-US" b="1" dirty="0" smtClean="0"/>
              <a:t>Draw</a:t>
            </a:r>
            <a:r>
              <a:rPr lang="en-US" b="1" baseline="0" dirty="0" smtClean="0"/>
              <a:t> Normality Plot. (</a:t>
            </a:r>
            <a:r>
              <a:rPr lang="en-US" b="1" i="0" u="none" dirty="0" smtClean="0">
                <a:solidFill>
                  <a:prstClr val="black"/>
                </a:solidFill>
              </a:rPr>
              <a:t>Minitab Path: </a:t>
            </a:r>
            <a:r>
              <a:rPr lang="en-US" b="1" i="1" dirty="0" smtClean="0">
                <a:solidFill>
                  <a:prstClr val="black"/>
                </a:solidFill>
              </a:rPr>
              <a:t>Stat&gt; Basic Statistics&gt; Normality Test</a:t>
            </a:r>
            <a:r>
              <a:rPr lang="en-US" b="1" i="0" dirty="0" smtClean="0">
                <a:solidFill>
                  <a:prstClr val="black"/>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u="sng" dirty="0" smtClean="0">
                <a:solidFill>
                  <a:prstClr val="black"/>
                </a:solidFill>
              </a:rPr>
              <a:t>Step 2:</a:t>
            </a:r>
            <a:r>
              <a:rPr lang="en-US" b="1" i="0" u="none" dirty="0" smtClean="0">
                <a:solidFill>
                  <a:prstClr val="black"/>
                </a:solidFill>
              </a:rPr>
              <a:t> Observe the p-</a:t>
            </a:r>
            <a:r>
              <a:rPr lang="en-US" b="1" i="0" u="none" baseline="0" dirty="0" smtClean="0">
                <a:solidFill>
                  <a:prstClr val="black"/>
                </a:solidFill>
              </a:rPr>
              <a:t> value.(You can refer previous TAT project)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u="sng" baseline="0" dirty="0" smtClean="0">
                <a:solidFill>
                  <a:prstClr val="black"/>
                </a:solidFill>
              </a:rPr>
              <a:t>Step 3: </a:t>
            </a:r>
            <a:r>
              <a:rPr lang="en-US" b="1" i="0" u="none" baseline="0" dirty="0" smtClean="0">
                <a:solidFill>
                  <a:prstClr val="black"/>
                </a:solidFill>
              </a:rPr>
              <a:t> </a:t>
            </a:r>
            <a:r>
              <a:rPr lang="en-US" b="1" i="0" u="none" dirty="0" smtClean="0">
                <a:solidFill>
                  <a:prstClr val="black"/>
                </a:solidFill>
              </a:rPr>
              <a:t>Write</a:t>
            </a:r>
            <a:r>
              <a:rPr lang="en-US" b="1" i="0" u="none" baseline="0" dirty="0" smtClean="0">
                <a:solidFill>
                  <a:prstClr val="black"/>
                </a:solidFill>
              </a:rPr>
              <a:t> the interpretation about the Normality of data.</a:t>
            </a:r>
            <a:endParaRPr lang="en-US" b="1" i="0" u="sng" dirty="0" smtClean="0">
              <a:solidFill>
                <a:prstClr val="black"/>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u="none" dirty="0" smtClean="0"/>
          </a:p>
          <a:p>
            <a:pPr marL="0" lvl="0" indent="0" algn="l" rtl="0">
              <a:spcBef>
                <a:spcPts val="0"/>
              </a:spcBef>
              <a:spcAft>
                <a:spcPts val="0"/>
              </a:spcAft>
              <a:buNone/>
            </a:pPr>
            <a:endParaRPr lang="en-US" dirty="0" smtClean="0"/>
          </a:p>
          <a:p>
            <a:pPr marL="0" lvl="0" indent="0" algn="l" rtl="0">
              <a:spcBef>
                <a:spcPts val="0"/>
              </a:spcBef>
              <a:spcAft>
                <a:spcPts val="0"/>
              </a:spcAft>
              <a:buNone/>
            </a:pPr>
            <a:endParaRPr dirty="0"/>
          </a:p>
        </p:txBody>
      </p:sp>
    </p:spTree>
    <p:extLst>
      <p:ext uri="{BB962C8B-B14F-4D97-AF65-F5344CB8AC3E}">
        <p14:creationId xmlns:p14="http://schemas.microsoft.com/office/powerpoint/2010/main" val="6251467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HINT:-</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1" dirty="0" smtClean="0"/>
              <a:t>Refer to slide </a:t>
            </a:r>
            <a:r>
              <a:rPr lang="en-US" sz="1200" b="1" kern="0" dirty="0" smtClean="0">
                <a:solidFill>
                  <a:schemeClr val="accent4">
                    <a:lumMod val="50000"/>
                  </a:schemeClr>
                </a:solidFill>
              </a:rPr>
              <a:t>list of potential causes.</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1" kern="0" dirty="0" smtClean="0">
                <a:solidFill>
                  <a:schemeClr val="accent4">
                    <a:lumMod val="50000"/>
                  </a:schemeClr>
                </a:solidFill>
              </a:rPr>
              <a:t>From the available list of potential causes, segregate those causes into the categories of Fishbone diagram. </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1" kern="0" dirty="0" smtClean="0">
                <a:solidFill>
                  <a:schemeClr val="accent4">
                    <a:lumMod val="50000"/>
                  </a:schemeClr>
                </a:solidFill>
              </a:rPr>
              <a:t>Categorize</a:t>
            </a:r>
            <a:r>
              <a:rPr lang="en-US" sz="2000" b="1" kern="0" dirty="0" smtClean="0">
                <a:solidFill>
                  <a:srgbClr val="007BB9"/>
                </a:solidFill>
              </a:rPr>
              <a:t> </a:t>
            </a:r>
            <a:r>
              <a:rPr lang="en-US" sz="1200" b="1" kern="0" dirty="0" smtClean="0">
                <a:solidFill>
                  <a:schemeClr val="accent4">
                    <a:lumMod val="50000"/>
                  </a:schemeClr>
                </a:solidFill>
              </a:rPr>
              <a:t>those</a:t>
            </a:r>
            <a:r>
              <a:rPr lang="en-US" sz="2000" b="1" kern="0" dirty="0" smtClean="0">
                <a:solidFill>
                  <a:srgbClr val="007BB9"/>
                </a:solidFill>
              </a:rPr>
              <a:t> </a:t>
            </a:r>
            <a:r>
              <a:rPr lang="en-US" sz="1200" b="1" kern="0" dirty="0" smtClean="0">
                <a:solidFill>
                  <a:schemeClr val="accent4">
                    <a:lumMod val="50000"/>
                  </a:schemeClr>
                </a:solidFill>
              </a:rPr>
              <a:t>causes into current slide of Fishbone diagram.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kern="0" dirty="0" smtClean="0">
              <a:solidFill>
                <a:schemeClr val="accent4">
                  <a:lumMod val="50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0" dirty="0" smtClean="0">
                <a:solidFill>
                  <a:schemeClr val="accent4">
                    <a:lumMod val="50000"/>
                  </a:schemeClr>
                </a:solidFill>
              </a:rPr>
              <a:t>Note :-  For e.g.-</a:t>
            </a:r>
            <a:r>
              <a:rPr lang="en-US" sz="1200" b="1" kern="0" baseline="0" dirty="0" smtClean="0">
                <a:solidFill>
                  <a:schemeClr val="accent4">
                    <a:lumMod val="50000"/>
                  </a:schemeClr>
                </a:solidFill>
              </a:rPr>
              <a:t> </a:t>
            </a:r>
            <a:r>
              <a:rPr lang="en-US" sz="1200" b="1" i="0" u="none" strike="noStrike" cap="none" dirty="0" smtClean="0">
                <a:solidFill>
                  <a:srgbClr val="000000"/>
                </a:solidFill>
                <a:effectLst/>
                <a:latin typeface="Bodoni MT" panose="02070603080606020203" pitchFamily="18" charset="0"/>
                <a:ea typeface="+mn-ea"/>
                <a:cs typeface="+mn-cs"/>
                <a:sym typeface="Arial"/>
              </a:rPr>
              <a:t>IMPROPER LABEL DIMENSIONS</a:t>
            </a:r>
            <a:r>
              <a:rPr lang="en-US" sz="1200" b="1" i="0" u="none" strike="noStrike" cap="none" baseline="0" dirty="0" smtClean="0">
                <a:solidFill>
                  <a:srgbClr val="000000"/>
                </a:solidFill>
                <a:effectLst/>
                <a:latin typeface="Bodoni MT" panose="02070603080606020203" pitchFamily="18" charset="0"/>
                <a:ea typeface="+mn-ea"/>
                <a:cs typeface="+mn-cs"/>
                <a:sym typeface="Arial"/>
              </a:rPr>
              <a:t> </a:t>
            </a:r>
            <a:r>
              <a:rPr lang="en-US" sz="1200" b="1" kern="0" baseline="0" dirty="0" smtClean="0">
                <a:solidFill>
                  <a:schemeClr val="accent4">
                    <a:lumMod val="50000"/>
                  </a:schemeClr>
                </a:solidFill>
              </a:rPr>
              <a:t>is into personal category . Similarly do the remaining causes segregation.</a:t>
            </a:r>
            <a:endParaRPr lang="en-US" sz="1200" b="1" kern="0" dirty="0" smtClean="0">
              <a:solidFill>
                <a:schemeClr val="accent4">
                  <a:lumMod val="50000"/>
                </a:schemeClr>
              </a:solidFill>
            </a:endParaRPr>
          </a:p>
          <a:p>
            <a:pPr marL="0" lvl="0" indent="0" algn="l" rtl="0">
              <a:spcBef>
                <a:spcPts val="0"/>
              </a:spcBef>
              <a:spcAft>
                <a:spcPts val="0"/>
              </a:spcAft>
              <a:buNone/>
            </a:pPr>
            <a:endParaRPr lang="en-US" b="1" dirty="0"/>
          </a:p>
        </p:txBody>
      </p:sp>
    </p:spTree>
    <p:extLst>
      <p:ext uri="{BB962C8B-B14F-4D97-AF65-F5344CB8AC3E}">
        <p14:creationId xmlns:p14="http://schemas.microsoft.com/office/powerpoint/2010/main" val="275356841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0" u="none" dirty="0" smtClean="0">
                <a:solidFill>
                  <a:prstClr val="black"/>
                </a:solidFill>
              </a:rPr>
              <a:t>Steps to perform 2 sample t test:</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dirty="0" smtClean="0">
                <a:solidFill>
                  <a:prstClr val="black"/>
                </a:solidFill>
              </a:rPr>
              <a:t>Step</a:t>
            </a:r>
            <a:r>
              <a:rPr lang="en-US" b="1" i="1" u="sng" baseline="0" dirty="0" smtClean="0">
                <a:solidFill>
                  <a:prstClr val="black"/>
                </a:solidFill>
              </a:rPr>
              <a:t> 1: </a:t>
            </a:r>
            <a:r>
              <a:rPr lang="en-US" b="1" i="1" u="none" baseline="0" dirty="0" smtClean="0">
                <a:solidFill>
                  <a:prstClr val="black"/>
                </a:solidFill>
              </a:rPr>
              <a:t>Write the purpose of doing two sample t test for validation</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2: </a:t>
            </a:r>
            <a:r>
              <a:rPr lang="en-US" b="1" i="1" u="none" baseline="0" dirty="0" smtClean="0">
                <a:solidFill>
                  <a:prstClr val="black"/>
                </a:solidFill>
              </a:rPr>
              <a:t>Write Null and Alternate Hypothesis</a:t>
            </a:r>
            <a:endParaRPr lang="en-US" b="1" i="1" u="none" dirty="0" smtClean="0">
              <a:solidFill>
                <a:prstClr val="black"/>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 Stat&gt; Basic Statistics&gt; 2</a:t>
            </a:r>
            <a:r>
              <a:rPr lang="en-US" b="1" i="1" u="none" baseline="0" dirty="0" smtClean="0">
                <a:solidFill>
                  <a:prstClr val="black"/>
                </a:solidFill>
              </a:rPr>
              <a:t> Sample t</a:t>
            </a:r>
            <a:r>
              <a:rPr lang="en-US" b="1" i="1" u="none" dirty="0" smtClean="0">
                <a:solidFill>
                  <a:prstClr val="black"/>
                </a:solidFill>
              </a:rPr>
              <a:t> test and paste the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4: </a:t>
            </a:r>
            <a:r>
              <a:rPr lang="en-US" b="1" i="1" u="none" dirty="0" smtClean="0">
                <a:solidFill>
                  <a:prstClr val="black"/>
                </a:solidFill>
              </a:rPr>
              <a:t>Write interpretation and conclusion from the P-value.</a:t>
            </a:r>
            <a:endParaRPr lang="en-US" b="1" i="1" u="none" dirty="0" smtClean="0">
              <a:solidFill>
                <a:srgbClr val="007BB9"/>
              </a:solidFill>
            </a:endParaRPr>
          </a:p>
        </p:txBody>
      </p:sp>
      <p:sp>
        <p:nvSpPr>
          <p:cNvPr id="4" name="Slide Number Placeholder 3"/>
          <p:cNvSpPr>
            <a:spLocks noGrp="1"/>
          </p:cNvSpPr>
          <p:nvPr>
            <p:ph type="sldNum" sz="quarter" idx="10"/>
          </p:nvPr>
        </p:nvSpPr>
        <p:spPr/>
        <p:txBody>
          <a:bodyPr/>
          <a:lstStyle/>
          <a:p>
            <a:fld id="{A30E7840-E5B1-4A6F-8BB5-CBDE24A2AED6}" type="slidenum">
              <a:rPr lang="en-US" smtClean="0">
                <a:solidFill>
                  <a:prstClr val="black"/>
                </a:solidFill>
              </a:rPr>
              <a:pPr/>
              <a:t>114</a:t>
            </a:fld>
            <a:endParaRPr lang="en-US">
              <a:solidFill>
                <a:prstClr val="black"/>
              </a:solidFill>
            </a:endParaRPr>
          </a:p>
        </p:txBody>
      </p:sp>
    </p:spTree>
    <p:extLst>
      <p:ext uri="{BB962C8B-B14F-4D97-AF65-F5344CB8AC3E}">
        <p14:creationId xmlns:p14="http://schemas.microsoft.com/office/powerpoint/2010/main" val="2760006931"/>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0" u="none" dirty="0" smtClean="0">
                <a:solidFill>
                  <a:prstClr val="black"/>
                </a:solidFill>
              </a:rPr>
              <a:t>Steps to perform 2 sample t test continued..</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 Stat&gt; Basic Statistics&gt; 2</a:t>
            </a:r>
            <a:r>
              <a:rPr lang="en-US" b="1" i="1" u="none" baseline="0" dirty="0" smtClean="0">
                <a:solidFill>
                  <a:prstClr val="black"/>
                </a:solidFill>
              </a:rPr>
              <a:t> Sample t</a:t>
            </a:r>
            <a:r>
              <a:rPr lang="en-US" b="1" i="1" u="none" dirty="0" smtClean="0">
                <a:solidFill>
                  <a:prstClr val="black"/>
                </a:solidFill>
              </a:rPr>
              <a:t> test and paste the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4: </a:t>
            </a:r>
            <a:r>
              <a:rPr lang="en-US" b="1" i="1" u="none" dirty="0" smtClean="0">
                <a:solidFill>
                  <a:prstClr val="black"/>
                </a:solidFill>
              </a:rPr>
              <a:t>Write interpretation and conclusion from the P-value.</a:t>
            </a:r>
            <a:endParaRPr lang="en-US" b="1" i="1" u="none" dirty="0" smtClean="0">
              <a:solidFill>
                <a:srgbClr val="007BB9"/>
              </a:solidFill>
            </a:endParaRPr>
          </a:p>
          <a:p>
            <a:pPr marL="0" lvl="0" indent="0" algn="l" rtl="0">
              <a:spcBef>
                <a:spcPts val="0"/>
              </a:spcBef>
              <a:spcAft>
                <a:spcPts val="0"/>
              </a:spcAft>
              <a:buNone/>
            </a:pPr>
            <a:endParaRPr lang="en-US" b="1" dirty="0"/>
          </a:p>
        </p:txBody>
      </p:sp>
      <p:sp>
        <p:nvSpPr>
          <p:cNvPr id="4" name="Slide Number Placeholder 3"/>
          <p:cNvSpPr>
            <a:spLocks noGrp="1"/>
          </p:cNvSpPr>
          <p:nvPr>
            <p:ph type="sldNum" sz="quarter" idx="10"/>
          </p:nvPr>
        </p:nvSpPr>
        <p:spPr/>
        <p:txBody>
          <a:bodyPr/>
          <a:lstStyle/>
          <a:p>
            <a:fld id="{A30E7840-E5B1-4A6F-8BB5-CBDE24A2AED6}" type="slidenum">
              <a:rPr lang="en-US" smtClean="0">
                <a:solidFill>
                  <a:prstClr val="black"/>
                </a:solidFill>
              </a:rPr>
              <a:pPr/>
              <a:t>115</a:t>
            </a:fld>
            <a:endParaRPr lang="en-US">
              <a:solidFill>
                <a:prstClr val="black"/>
              </a:solidFill>
            </a:endParaRPr>
          </a:p>
        </p:txBody>
      </p:sp>
    </p:spTree>
    <p:extLst>
      <p:ext uri="{BB962C8B-B14F-4D97-AF65-F5344CB8AC3E}">
        <p14:creationId xmlns:p14="http://schemas.microsoft.com/office/powerpoint/2010/main" val="1718904724"/>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0" u="none" dirty="0" smtClean="0">
                <a:solidFill>
                  <a:prstClr val="black"/>
                </a:solidFill>
              </a:rPr>
              <a:t>Steps to perform 1 sample t test:</a:t>
            </a:r>
            <a:endParaRPr lang="en-US" b="1" i="1" u="sng" dirty="0" smtClean="0">
              <a:solidFill>
                <a:prstClr val="black"/>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dirty="0" smtClean="0">
                <a:solidFill>
                  <a:prstClr val="black"/>
                </a:solidFill>
              </a:rPr>
              <a:t>Step</a:t>
            </a:r>
            <a:r>
              <a:rPr lang="en-US" b="1" i="1" u="sng" baseline="0" dirty="0" smtClean="0">
                <a:solidFill>
                  <a:prstClr val="black"/>
                </a:solidFill>
              </a:rPr>
              <a:t> 1: </a:t>
            </a:r>
            <a:r>
              <a:rPr lang="en-US" b="1" i="1" u="none" baseline="0" dirty="0" smtClean="0">
                <a:solidFill>
                  <a:prstClr val="black"/>
                </a:solidFill>
              </a:rPr>
              <a:t>Write the purpose of doing one sample t test for validation</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2: </a:t>
            </a:r>
            <a:r>
              <a:rPr lang="en-US" b="1" i="1" u="none" baseline="0" dirty="0" smtClean="0">
                <a:solidFill>
                  <a:prstClr val="black"/>
                </a:solidFill>
              </a:rPr>
              <a:t>Write Null and Alternate Hypothesis</a:t>
            </a:r>
            <a:endParaRPr lang="en-US" b="1" i="1" u="none" dirty="0" smtClean="0">
              <a:solidFill>
                <a:prstClr val="black"/>
              </a:solidFill>
            </a:endParaRPr>
          </a:p>
        </p:txBody>
      </p:sp>
      <p:sp>
        <p:nvSpPr>
          <p:cNvPr id="4" name="Slide Number Placeholder 3"/>
          <p:cNvSpPr>
            <a:spLocks noGrp="1"/>
          </p:cNvSpPr>
          <p:nvPr>
            <p:ph type="sldNum" sz="quarter" idx="10"/>
          </p:nvPr>
        </p:nvSpPr>
        <p:spPr/>
        <p:txBody>
          <a:bodyPr/>
          <a:lstStyle/>
          <a:p>
            <a:fld id="{A30E7840-E5B1-4A6F-8BB5-CBDE24A2AED6}" type="slidenum">
              <a:rPr lang="en-US" smtClean="0">
                <a:solidFill>
                  <a:prstClr val="black"/>
                </a:solidFill>
              </a:rPr>
              <a:pPr/>
              <a:t>116</a:t>
            </a:fld>
            <a:endParaRPr lang="en-US">
              <a:solidFill>
                <a:prstClr val="black"/>
              </a:solidFill>
            </a:endParaRPr>
          </a:p>
        </p:txBody>
      </p:sp>
    </p:spTree>
    <p:extLst>
      <p:ext uri="{BB962C8B-B14F-4D97-AF65-F5344CB8AC3E}">
        <p14:creationId xmlns:p14="http://schemas.microsoft.com/office/powerpoint/2010/main" val="1102131075"/>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0" u="none" dirty="0" smtClean="0">
                <a:solidFill>
                  <a:prstClr val="black"/>
                </a:solidFill>
              </a:rPr>
              <a:t>Steps to perform 1 sample t test continued..:</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 Stat&gt; Basic Statistics&gt; 1</a:t>
            </a:r>
            <a:r>
              <a:rPr lang="en-US" b="1" i="1" u="none" baseline="0" dirty="0" smtClean="0">
                <a:solidFill>
                  <a:prstClr val="black"/>
                </a:solidFill>
              </a:rPr>
              <a:t> Sample t</a:t>
            </a:r>
            <a:r>
              <a:rPr lang="en-US" b="1" i="1" u="none" dirty="0" smtClean="0">
                <a:solidFill>
                  <a:prstClr val="black"/>
                </a:solidFill>
              </a:rPr>
              <a:t> test and paste the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4: </a:t>
            </a:r>
            <a:r>
              <a:rPr lang="en-US" b="1" i="1" u="none" dirty="0" smtClean="0">
                <a:solidFill>
                  <a:prstClr val="black"/>
                </a:solidFill>
              </a:rPr>
              <a:t>Write interpretation and conclusion from the P-value.</a:t>
            </a:r>
            <a:endParaRPr lang="en-US" b="1" i="1" u="none" dirty="0" smtClean="0">
              <a:solidFill>
                <a:srgbClr val="007BB9"/>
              </a:solidFill>
            </a:endParaRPr>
          </a:p>
          <a:p>
            <a:pPr marL="0" lvl="0" indent="0" algn="l" rtl="0">
              <a:spcBef>
                <a:spcPts val="0"/>
              </a:spcBef>
              <a:spcAft>
                <a:spcPts val="0"/>
              </a:spcAft>
              <a:buNone/>
            </a:pPr>
            <a:endParaRPr lang="en-US" b="1" dirty="0"/>
          </a:p>
        </p:txBody>
      </p:sp>
      <p:sp>
        <p:nvSpPr>
          <p:cNvPr id="4" name="Slide Number Placeholder 3"/>
          <p:cNvSpPr>
            <a:spLocks noGrp="1"/>
          </p:cNvSpPr>
          <p:nvPr>
            <p:ph type="sldNum" sz="quarter" idx="10"/>
          </p:nvPr>
        </p:nvSpPr>
        <p:spPr/>
        <p:txBody>
          <a:bodyPr/>
          <a:lstStyle/>
          <a:p>
            <a:fld id="{A30E7840-E5B1-4A6F-8BB5-CBDE24A2AED6}" type="slidenum">
              <a:rPr lang="en-US" smtClean="0">
                <a:solidFill>
                  <a:prstClr val="black"/>
                </a:solidFill>
              </a:rPr>
              <a:pPr/>
              <a:t>117</a:t>
            </a:fld>
            <a:endParaRPr lang="en-US">
              <a:solidFill>
                <a:prstClr val="black"/>
              </a:solidFill>
            </a:endParaRPr>
          </a:p>
        </p:txBody>
      </p:sp>
    </p:spTree>
    <p:extLst>
      <p:ext uri="{BB962C8B-B14F-4D97-AF65-F5344CB8AC3E}">
        <p14:creationId xmlns:p14="http://schemas.microsoft.com/office/powerpoint/2010/main" val="2183258184"/>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nSpc>
                <a:spcPct val="150000"/>
              </a:lnSpc>
              <a:buClr>
                <a:srgbClr val="007BB9"/>
              </a:buClr>
            </a:pPr>
            <a:r>
              <a:rPr lang="en-US" b="1" dirty="0" smtClean="0"/>
              <a:t>HINT:-</a:t>
            </a:r>
          </a:p>
          <a:p>
            <a:pPr>
              <a:lnSpc>
                <a:spcPct val="150000"/>
              </a:lnSpc>
              <a:buClr>
                <a:srgbClr val="007BB9"/>
              </a:buClr>
            </a:pPr>
            <a:r>
              <a:rPr lang="en-US" b="1" dirty="0" smtClean="0"/>
              <a:t>Refer to the formulas provided in measure phase &amp; find the appropriate values of parameters of capability analysis.</a:t>
            </a:r>
          </a:p>
          <a:p>
            <a:pPr>
              <a:lnSpc>
                <a:spcPct val="150000"/>
              </a:lnSpc>
              <a:buClr>
                <a:srgbClr val="007BB9"/>
              </a:buClr>
            </a:pPr>
            <a:endParaRPr lang="en-US" b="1" dirty="0" smtClean="0"/>
          </a:p>
        </p:txBody>
      </p:sp>
    </p:spTree>
    <p:extLst>
      <p:ext uri="{BB962C8B-B14F-4D97-AF65-F5344CB8AC3E}">
        <p14:creationId xmlns:p14="http://schemas.microsoft.com/office/powerpoint/2010/main" val="827599900"/>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Here,</a:t>
            </a:r>
            <a:r>
              <a:rPr lang="en-US" b="1" baseline="0" dirty="0" smtClean="0"/>
              <a:t> you have to compute sigma values for Measure and Improve phase and draw a simple bar chart with average line to compare phase-wise sigma value. Write the interpretation from the graph.</a:t>
            </a:r>
          </a:p>
          <a:p>
            <a:r>
              <a:rPr lang="en-US" b="1" baseline="0" dirty="0" smtClean="0"/>
              <a:t>Note: For interpretation refer previous project of TAT.</a:t>
            </a:r>
            <a:endParaRPr lang="en-US" b="1" dirty="0"/>
          </a:p>
        </p:txBody>
      </p:sp>
      <p:sp>
        <p:nvSpPr>
          <p:cNvPr id="4" name="Slide Number Placeholder 3"/>
          <p:cNvSpPr>
            <a:spLocks noGrp="1"/>
          </p:cNvSpPr>
          <p:nvPr>
            <p:ph type="sldNum" sz="quarter" idx="10"/>
          </p:nvPr>
        </p:nvSpPr>
        <p:spPr/>
        <p:txBody>
          <a:bodyPr/>
          <a:lstStyle/>
          <a:p>
            <a:fld id="{7F24EBA7-FCF4-4481-8717-5A51A24AAD92}" type="slidenum">
              <a:rPr lang="en-US" smtClean="0">
                <a:solidFill>
                  <a:prstClr val="black"/>
                </a:solidFill>
              </a:rPr>
              <a:pPr/>
              <a:t>119</a:t>
            </a:fld>
            <a:endParaRPr lang="en-US">
              <a:solidFill>
                <a:prstClr val="black"/>
              </a:solidFill>
            </a:endParaRPr>
          </a:p>
        </p:txBody>
      </p:sp>
    </p:spTree>
    <p:extLst>
      <p:ext uri="{BB962C8B-B14F-4D97-AF65-F5344CB8AC3E}">
        <p14:creationId xmlns:p14="http://schemas.microsoft.com/office/powerpoint/2010/main" val="281334947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After</a:t>
            </a:r>
            <a:r>
              <a:rPr lang="en-US" b="1" baseline="0" dirty="0" smtClean="0"/>
              <a:t> implementing the solutions, we need to update the process map. </a:t>
            </a:r>
            <a:endParaRPr lang="en-US" b="1" dirty="0"/>
          </a:p>
        </p:txBody>
      </p:sp>
      <p:sp>
        <p:nvSpPr>
          <p:cNvPr id="4" name="Slide Number Placeholder 3"/>
          <p:cNvSpPr>
            <a:spLocks noGrp="1"/>
          </p:cNvSpPr>
          <p:nvPr>
            <p:ph type="sldNum" sz="quarter" idx="10"/>
          </p:nvPr>
        </p:nvSpPr>
        <p:spPr/>
        <p:txBody>
          <a:bodyPr/>
          <a:lstStyle/>
          <a:p>
            <a:fld id="{7F24EBA7-FCF4-4481-8717-5A51A24AAD92}" type="slidenum">
              <a:rPr lang="en-US" smtClean="0">
                <a:solidFill>
                  <a:prstClr val="black"/>
                </a:solidFill>
              </a:rPr>
              <a:pPr/>
              <a:t>120</a:t>
            </a:fld>
            <a:endParaRPr lang="en-US">
              <a:solidFill>
                <a:prstClr val="black"/>
              </a:solidFill>
            </a:endParaRPr>
          </a:p>
        </p:txBody>
      </p:sp>
    </p:spTree>
    <p:extLst>
      <p:ext uri="{BB962C8B-B14F-4D97-AF65-F5344CB8AC3E}">
        <p14:creationId xmlns:p14="http://schemas.microsoft.com/office/powerpoint/2010/main" val="1314693603"/>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smtClean="0"/>
              <a:t>Note: Now, control phase begins from this slide.</a:t>
            </a:r>
            <a:endParaRPr lang="en-US" b="1" dirty="0"/>
          </a:p>
        </p:txBody>
      </p:sp>
      <p:sp>
        <p:nvSpPr>
          <p:cNvPr id="4" name="Slide Number Placeholder 3"/>
          <p:cNvSpPr>
            <a:spLocks noGrp="1"/>
          </p:cNvSpPr>
          <p:nvPr>
            <p:ph type="sldNum" sz="quarter" idx="10"/>
          </p:nvPr>
        </p:nvSpPr>
        <p:spPr/>
        <p:txBody>
          <a:bodyPr/>
          <a:lstStyle/>
          <a:p>
            <a:fld id="{D41EC7B5-6584-442F-AC6C-CC573AA12117}" type="slidenum">
              <a:rPr lang="en-US" smtClean="0">
                <a:solidFill>
                  <a:prstClr val="black"/>
                </a:solidFill>
              </a:rPr>
              <a:pPr/>
              <a:t>121</a:t>
            </a:fld>
            <a:endParaRPr lang="en-US">
              <a:solidFill>
                <a:prstClr val="black"/>
              </a:solidFill>
            </a:endParaRPr>
          </a:p>
        </p:txBody>
      </p:sp>
    </p:spTree>
    <p:extLst>
      <p:ext uri="{BB962C8B-B14F-4D97-AF65-F5344CB8AC3E}">
        <p14:creationId xmlns:p14="http://schemas.microsoft.com/office/powerpoint/2010/main" val="270118779"/>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First</a:t>
            </a:r>
            <a:r>
              <a:rPr lang="en-US" b="1" baseline="0" dirty="0" smtClean="0"/>
              <a:t> we will do FMEA in Control phase.</a:t>
            </a:r>
          </a:p>
          <a:p>
            <a:endParaRPr lang="en-US" b="1" dirty="0" smtClean="0"/>
          </a:p>
          <a:p>
            <a:r>
              <a:rPr lang="en-US" b="1" dirty="0" smtClean="0"/>
              <a:t>Note: Failure</a:t>
            </a:r>
            <a:r>
              <a:rPr lang="en-US" b="1" baseline="0" dirty="0" smtClean="0"/>
              <a:t> Mode Effect Analysis is done by Pursullence. For your reference excel file is embedded into this slide. To open the file, double click on the excel icon given on the upper right corner. </a:t>
            </a:r>
          </a:p>
          <a:p>
            <a:endParaRPr lang="en-US"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Fill</a:t>
            </a:r>
            <a:r>
              <a:rPr lang="en-US" b="1" baseline="0" dirty="0" smtClean="0"/>
              <a:t> in the blanks and complete the FMEA in excel file and change the image.</a:t>
            </a:r>
            <a:endParaRPr lang="en-US" b="1" dirty="0" smtClean="0"/>
          </a:p>
          <a:p>
            <a:endParaRPr lang="en-US" b="1" dirty="0"/>
          </a:p>
        </p:txBody>
      </p:sp>
      <p:sp>
        <p:nvSpPr>
          <p:cNvPr id="4" name="Slide Number Placeholder 3"/>
          <p:cNvSpPr>
            <a:spLocks noGrp="1"/>
          </p:cNvSpPr>
          <p:nvPr>
            <p:ph type="sldNum" sz="quarter" idx="10"/>
          </p:nvPr>
        </p:nvSpPr>
        <p:spPr/>
        <p:txBody>
          <a:bodyPr/>
          <a:lstStyle/>
          <a:p>
            <a:fld id="{A30E7840-E5B1-4A6F-8BB5-CBDE24A2AED6}" type="slidenum">
              <a:rPr lang="en-US" smtClean="0">
                <a:solidFill>
                  <a:prstClr val="black"/>
                </a:solidFill>
              </a:rPr>
              <a:pPr/>
              <a:t>122</a:t>
            </a:fld>
            <a:endParaRPr lang="en-US">
              <a:solidFill>
                <a:prstClr val="black"/>
              </a:solidFill>
            </a:endParaRPr>
          </a:p>
        </p:txBody>
      </p:sp>
    </p:spTree>
    <p:extLst>
      <p:ext uri="{BB962C8B-B14F-4D97-AF65-F5344CB8AC3E}">
        <p14:creationId xmlns:p14="http://schemas.microsoft.com/office/powerpoint/2010/main" val="646938627"/>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0" dirty="0" smtClean="0">
                <a:solidFill>
                  <a:srgbClr val="007BB9"/>
                </a:solidFill>
              </a:rPr>
              <a:t>FMEA - Continued</a:t>
            </a:r>
          </a:p>
          <a:p>
            <a:pPr marL="0" lvl="0" indent="0" algn="l" rtl="0">
              <a:spcBef>
                <a:spcPts val="0"/>
              </a:spcBef>
              <a:spcAft>
                <a:spcPts val="0"/>
              </a:spcAft>
              <a:buNone/>
            </a:pPr>
            <a:endParaRPr b="1" dirty="0"/>
          </a:p>
        </p:txBody>
      </p:sp>
    </p:spTree>
    <p:extLst>
      <p:ext uri="{BB962C8B-B14F-4D97-AF65-F5344CB8AC3E}">
        <p14:creationId xmlns:p14="http://schemas.microsoft.com/office/powerpoint/2010/main" val="3595172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  C-</a:t>
            </a:r>
            <a:r>
              <a:rPr lang="en-US" b="1" baseline="0" dirty="0" smtClean="0"/>
              <a:t> I matrix </a:t>
            </a:r>
            <a:r>
              <a:rPr lang="en-US" sz="1200" b="1" dirty="0" smtClean="0">
                <a:solidFill>
                  <a:srgbClr val="007BB9"/>
                </a:solidFill>
              </a:rPr>
              <a:t> is</a:t>
            </a:r>
            <a:r>
              <a:rPr lang="en-US" sz="1200" b="1" baseline="0" dirty="0" smtClean="0">
                <a:solidFill>
                  <a:srgbClr val="007BB9"/>
                </a:solidFill>
              </a:rPr>
              <a:t> already prepared and provided for your reference.</a:t>
            </a:r>
            <a:endParaRPr lang="en-US" b="1" dirty="0" smtClean="0"/>
          </a:p>
          <a:p>
            <a:pPr marL="0" lvl="0" indent="0" algn="l" rtl="0">
              <a:spcBef>
                <a:spcPts val="0"/>
              </a:spcBef>
              <a:spcAft>
                <a:spcPts val="0"/>
              </a:spcAft>
              <a:buNone/>
            </a:pPr>
            <a:endParaRPr dirty="0"/>
          </a:p>
        </p:txBody>
      </p:sp>
    </p:spTree>
    <p:extLst>
      <p:ext uri="{BB962C8B-B14F-4D97-AF65-F5344CB8AC3E}">
        <p14:creationId xmlns:p14="http://schemas.microsoft.com/office/powerpoint/2010/main" val="135588647"/>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t>Control</a:t>
            </a:r>
            <a:r>
              <a:rPr lang="en-US" b="1" baseline="0" dirty="0" smtClean="0"/>
              <a:t> Phase – % Quality Data. Excel file is embedded on this slide. </a:t>
            </a:r>
          </a:p>
          <a:p>
            <a:pPr marL="228600" lvl="0" indent="-228600" algn="l" rtl="0">
              <a:spcBef>
                <a:spcPts val="0"/>
              </a:spcBef>
              <a:spcAft>
                <a:spcPts val="0"/>
              </a:spcAft>
              <a:buAutoNum type="arabicPeriod"/>
            </a:pPr>
            <a:r>
              <a:rPr lang="en-US" b="1" baseline="0" dirty="0" smtClean="0"/>
              <a:t>In this excel, data for Quality score per day is given.</a:t>
            </a:r>
          </a:p>
        </p:txBody>
      </p:sp>
    </p:spTree>
    <p:extLst>
      <p:ext uri="{BB962C8B-B14F-4D97-AF65-F5344CB8AC3E}">
        <p14:creationId xmlns:p14="http://schemas.microsoft.com/office/powerpoint/2010/main" val="2457816091"/>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Fill in the blanks.(“______”) </a:t>
            </a:r>
            <a:endParaRPr lang="en-US" b="1" dirty="0" smtClean="0"/>
          </a:p>
          <a:p>
            <a:endParaRPr lang="en-US" b="1" dirty="0" smtClean="0"/>
          </a:p>
          <a:p>
            <a:r>
              <a:rPr lang="en-US" b="1" dirty="0" smtClean="0"/>
              <a:t>(Since,</a:t>
            </a:r>
            <a:r>
              <a:rPr lang="en-US" b="1" baseline="0" dirty="0" smtClean="0"/>
              <a:t> Y i.e. % Quality is continuous we need to select one of the control chart from continuous control charts. Where we will mainly look at the sample,  that is how many sample taken per day. In our case we have taken 1 sample on each day, So we will select I-MR chart to check whether the process is in control or not. )</a:t>
            </a:r>
          </a:p>
          <a:p>
            <a:endParaRPr lang="en-US" b="1" baseline="0" dirty="0" smtClean="0"/>
          </a:p>
          <a:p>
            <a:r>
              <a:rPr lang="en-US" b="1" baseline="0" dirty="0" smtClean="0"/>
              <a:t>Select correct option for</a:t>
            </a:r>
          </a:p>
          <a:p>
            <a:r>
              <a:rPr lang="en-US" b="1" baseline="0" dirty="0" smtClean="0"/>
              <a:t>1. _____________ data</a:t>
            </a:r>
          </a:p>
          <a:p>
            <a:pPr marL="0" indent="0">
              <a:buNone/>
            </a:pPr>
            <a:r>
              <a:rPr lang="en-US" b="1" baseline="0" dirty="0" smtClean="0"/>
              <a:t>a. Discrete              b. Continuous </a:t>
            </a:r>
          </a:p>
          <a:p>
            <a:pPr marL="0" indent="0">
              <a:buNone/>
            </a:pPr>
            <a:endParaRPr lang="en-US" b="1" baseline="0" dirty="0" smtClean="0"/>
          </a:p>
          <a:p>
            <a:pPr marL="0" indent="0">
              <a:buNone/>
            </a:pPr>
            <a:r>
              <a:rPr lang="en-US" b="1" baseline="0" dirty="0" smtClean="0"/>
              <a:t>2. __________ chart</a:t>
            </a:r>
          </a:p>
          <a:p>
            <a:pPr marL="228600" indent="-228600">
              <a:buAutoNum type="alphaLcPeriod"/>
            </a:pPr>
            <a:r>
              <a:rPr lang="en-US" b="1" baseline="0" dirty="0" smtClean="0"/>
              <a:t>I-MR Chart          b. </a:t>
            </a:r>
            <a:r>
              <a:rPr lang="en-US" b="1" baseline="0" dirty="0" err="1" smtClean="0"/>
              <a:t>Xbar</a:t>
            </a:r>
            <a:r>
              <a:rPr lang="en-US" b="1" baseline="0" dirty="0" smtClean="0"/>
              <a:t>-R Chart</a:t>
            </a:r>
          </a:p>
          <a:p>
            <a:pPr marL="228600" indent="-228600">
              <a:buAutoNum type="alphaLcPeriod"/>
            </a:pPr>
            <a:endParaRPr lang="en-US" b="1" baseline="0" dirty="0" smtClean="0"/>
          </a:p>
          <a:p>
            <a:pPr marL="0" indent="0">
              <a:buNone/>
            </a:pPr>
            <a:endParaRPr lang="en-US" b="1" baseline="0" dirty="0" smtClean="0"/>
          </a:p>
          <a:p>
            <a:pPr marL="0" indent="0">
              <a:buNone/>
            </a:pPr>
            <a:endParaRPr lang="en-US" b="1" baseline="0" dirty="0" smtClean="0"/>
          </a:p>
          <a:p>
            <a:pPr marL="0" indent="0">
              <a:buNone/>
            </a:pPr>
            <a:endParaRPr lang="en-US" b="1" baseline="0" dirty="0" smtClean="0"/>
          </a:p>
          <a:p>
            <a:pPr marL="0" indent="0">
              <a:buNone/>
            </a:pPr>
            <a:endParaRPr lang="en-US" b="1" baseline="0" dirty="0" smtClean="0"/>
          </a:p>
          <a:p>
            <a:endParaRPr lang="en-US" b="1" dirty="0"/>
          </a:p>
        </p:txBody>
      </p:sp>
      <p:sp>
        <p:nvSpPr>
          <p:cNvPr id="4" name="Slide Number Placeholder 3"/>
          <p:cNvSpPr>
            <a:spLocks noGrp="1"/>
          </p:cNvSpPr>
          <p:nvPr>
            <p:ph type="sldNum" sz="quarter" idx="10"/>
          </p:nvPr>
        </p:nvSpPr>
        <p:spPr/>
        <p:txBody>
          <a:bodyPr/>
          <a:lstStyle/>
          <a:p>
            <a:fld id="{A30E7840-E5B1-4A6F-8BB5-CBDE24A2AED6}" type="slidenum">
              <a:rPr lang="en-US" smtClean="0">
                <a:solidFill>
                  <a:prstClr val="black"/>
                </a:solidFill>
              </a:rPr>
              <a:pPr/>
              <a:t>125</a:t>
            </a:fld>
            <a:endParaRPr lang="en-US">
              <a:solidFill>
                <a:prstClr val="black"/>
              </a:solidFill>
            </a:endParaRPr>
          </a:p>
        </p:txBody>
      </p:sp>
    </p:spTree>
    <p:extLst>
      <p:ext uri="{BB962C8B-B14F-4D97-AF65-F5344CB8AC3E}">
        <p14:creationId xmlns:p14="http://schemas.microsoft.com/office/powerpoint/2010/main" val="3309181607"/>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Fill in the blanks.(“______”) </a:t>
            </a:r>
            <a:endParaRPr lang="en-US" b="1" i="1" u="none" baseline="0" dirty="0" smtClean="0">
              <a:solidFill>
                <a:prstClr val="black"/>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none" baseline="0" dirty="0" smtClean="0">
                <a:solidFill>
                  <a:prstClr val="black"/>
                </a:solidFill>
              </a:rPr>
              <a:t>To draw a  I-MR- Chart:</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1:</a:t>
            </a:r>
            <a:r>
              <a:rPr lang="en-US" b="1" i="1" u="none" baseline="0" dirty="0" smtClean="0">
                <a:solidFill>
                  <a:prstClr val="black"/>
                </a:solidFill>
              </a:rPr>
              <a:t> Follow the given Minitab path: </a:t>
            </a:r>
            <a:r>
              <a:rPr lang="en-US" sz="1200" b="1" i="1" dirty="0" smtClean="0">
                <a:solidFill>
                  <a:prstClr val="black"/>
                </a:solidFill>
              </a:rPr>
              <a:t>Stat&gt; Control Charts&gt; </a:t>
            </a:r>
            <a:r>
              <a:rPr lang="en-US" dirty="0" smtClean="0">
                <a:solidFill>
                  <a:srgbClr val="3A3F50"/>
                </a:solidFill>
              </a:rPr>
              <a:t>Variable Charts for Individual &gt; I-MR</a:t>
            </a:r>
            <a:r>
              <a:rPr lang="en-US" b="1" i="1" u="none" baseline="0" dirty="0" smtClean="0">
                <a:solidFill>
                  <a:prstClr val="black"/>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2:</a:t>
            </a:r>
            <a:r>
              <a:rPr lang="en-US" b="1" i="1" u="none" baseline="0" dirty="0" smtClean="0">
                <a:solidFill>
                  <a:prstClr val="black"/>
                </a:solidFill>
              </a:rPr>
              <a:t> Copy the graphical output and paste on this slide in the given box.</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baseline="0" dirty="0" smtClean="0">
                <a:solidFill>
                  <a:prstClr val="black"/>
                </a:solidFill>
              </a:rPr>
              <a:t>Write the interpretation from the chart.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i="1" u="none" baseline="0" dirty="0" smtClean="0">
              <a:solidFill>
                <a:prstClr val="black"/>
              </a:solidFill>
            </a:endParaRPr>
          </a:p>
          <a:p>
            <a:endParaRPr lang="en-US" dirty="0"/>
          </a:p>
        </p:txBody>
      </p:sp>
      <p:sp>
        <p:nvSpPr>
          <p:cNvPr id="4" name="Slide Number Placeholder 3"/>
          <p:cNvSpPr>
            <a:spLocks noGrp="1"/>
          </p:cNvSpPr>
          <p:nvPr>
            <p:ph type="sldNum" sz="quarter" idx="10"/>
          </p:nvPr>
        </p:nvSpPr>
        <p:spPr/>
        <p:txBody>
          <a:bodyPr/>
          <a:lstStyle/>
          <a:p>
            <a:fld id="{A30E7840-E5B1-4A6F-8BB5-CBDE24A2AED6}" type="slidenum">
              <a:rPr lang="en-US" smtClean="0">
                <a:solidFill>
                  <a:prstClr val="black"/>
                </a:solidFill>
              </a:rPr>
              <a:pPr/>
              <a:t>126</a:t>
            </a:fld>
            <a:endParaRPr lang="en-US">
              <a:solidFill>
                <a:prstClr val="black"/>
              </a:solidFill>
            </a:endParaRPr>
          </a:p>
        </p:txBody>
      </p:sp>
    </p:spTree>
    <p:extLst>
      <p:ext uri="{BB962C8B-B14F-4D97-AF65-F5344CB8AC3E}">
        <p14:creationId xmlns:p14="http://schemas.microsoft.com/office/powerpoint/2010/main" val="3618600553"/>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baseline="0" dirty="0" smtClean="0">
                <a:solidFill>
                  <a:prstClr val="black"/>
                </a:solidFill>
              </a:rPr>
              <a:t>To draw a  Run Chart:</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1:</a:t>
            </a:r>
            <a:r>
              <a:rPr lang="en-US" b="1" i="1" u="none" baseline="0" dirty="0" smtClean="0">
                <a:solidFill>
                  <a:prstClr val="black"/>
                </a:solidFill>
              </a:rPr>
              <a:t> Follow the given Minitab path: </a:t>
            </a:r>
            <a:r>
              <a:rPr lang="en-US" sz="1200" b="1" i="1" dirty="0" smtClean="0">
                <a:solidFill>
                  <a:prstClr val="black"/>
                </a:solidFill>
              </a:rPr>
              <a:t>Stat&gt; Quality</a:t>
            </a:r>
            <a:r>
              <a:rPr lang="en-US" sz="1200" b="1" i="1" baseline="0" dirty="0" smtClean="0">
                <a:solidFill>
                  <a:prstClr val="black"/>
                </a:solidFill>
              </a:rPr>
              <a:t> Tools</a:t>
            </a:r>
            <a:r>
              <a:rPr lang="en-US" sz="1200" b="1" i="1" dirty="0" smtClean="0">
                <a:solidFill>
                  <a:prstClr val="black"/>
                </a:solidFill>
              </a:rPr>
              <a:t>&gt; Run</a:t>
            </a:r>
            <a:r>
              <a:rPr lang="en-US" sz="1200" b="1" i="1" baseline="0" dirty="0" smtClean="0">
                <a:solidFill>
                  <a:prstClr val="black"/>
                </a:solidFill>
              </a:rPr>
              <a:t> Chart.</a:t>
            </a:r>
            <a:endParaRPr lang="en-US" sz="1200" b="1" i="1" dirty="0" smtClean="0">
              <a:solidFill>
                <a:prstClr val="black"/>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2:</a:t>
            </a:r>
            <a:r>
              <a:rPr lang="en-US" b="1" i="1" u="none" baseline="0" dirty="0" smtClean="0">
                <a:solidFill>
                  <a:prstClr val="black"/>
                </a:solidFill>
              </a:rPr>
              <a:t> Copy the graphical output and paste on this slide in the given box.</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baseline="0" dirty="0" smtClean="0">
                <a:solidFill>
                  <a:prstClr val="black"/>
                </a:solidFill>
              </a:rPr>
              <a:t>Write the interpretation from the chart.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i="1" u="none" baseline="0" dirty="0" smtClean="0">
              <a:solidFill>
                <a:prstClr val="black"/>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90579561"/>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baseline="0" dirty="0" smtClean="0">
                <a:solidFill>
                  <a:prstClr val="black"/>
                </a:solidFill>
              </a:rPr>
              <a:t>To draw a  Normality Chart:</a:t>
            </a:r>
            <a:endParaRPr lang="en-US" b="1" i="1" u="sng" baseline="0" dirty="0" smtClean="0">
              <a:solidFill>
                <a:prstClr val="black"/>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1:</a:t>
            </a:r>
            <a:r>
              <a:rPr lang="en-US" b="1" i="1" u="none" baseline="0" dirty="0" smtClean="0">
                <a:solidFill>
                  <a:prstClr val="black"/>
                </a:solidFill>
              </a:rPr>
              <a:t> Follow the given Minitab path: </a:t>
            </a:r>
            <a:r>
              <a:rPr lang="en-US" sz="1200" b="1" i="1" dirty="0" smtClean="0">
                <a:solidFill>
                  <a:prstClr val="black"/>
                </a:solidFill>
              </a:rPr>
              <a:t>Stat&gt; Basic</a:t>
            </a:r>
            <a:r>
              <a:rPr lang="en-US" sz="1200" b="1" i="1" baseline="0" dirty="0" smtClean="0">
                <a:solidFill>
                  <a:prstClr val="black"/>
                </a:solidFill>
              </a:rPr>
              <a:t> Statistics</a:t>
            </a:r>
            <a:r>
              <a:rPr lang="en-US" sz="1200" b="1" i="1" dirty="0" smtClean="0">
                <a:solidFill>
                  <a:prstClr val="black"/>
                </a:solidFill>
              </a:rPr>
              <a:t>&gt; Normality test</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2:</a:t>
            </a:r>
            <a:r>
              <a:rPr lang="en-US" b="1" i="1" u="none" baseline="0" dirty="0" smtClean="0">
                <a:solidFill>
                  <a:prstClr val="black"/>
                </a:solidFill>
              </a:rPr>
              <a:t> Copy the graphical output and paste on this slide in the given box.</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baseline="0" dirty="0" smtClean="0">
                <a:solidFill>
                  <a:prstClr val="black"/>
                </a:solidFill>
              </a:rPr>
              <a:t>Write the interpretation from the chart.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636199031"/>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Fill in the blanks.(“______”) </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2 __________test:</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dirty="0" smtClean="0">
                <a:solidFill>
                  <a:prstClr val="black"/>
                </a:solidFill>
              </a:rPr>
              <a:t>Step</a:t>
            </a:r>
            <a:r>
              <a:rPr lang="en-US" b="1" i="1" u="sng" baseline="0" dirty="0" smtClean="0">
                <a:solidFill>
                  <a:prstClr val="black"/>
                </a:solidFill>
              </a:rPr>
              <a:t> 1: </a:t>
            </a:r>
            <a:r>
              <a:rPr lang="en-US" b="1" i="1" u="none" baseline="0" dirty="0" smtClean="0">
                <a:solidFill>
                  <a:prstClr val="black"/>
                </a:solidFill>
              </a:rPr>
              <a:t>Write the purpose of doing 2 __________ test for validation (For this, you can refer previous project)</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2: </a:t>
            </a:r>
            <a:r>
              <a:rPr lang="en-US" b="1" i="1" u="none" baseline="0" dirty="0" smtClean="0">
                <a:solidFill>
                  <a:prstClr val="black"/>
                </a:solidFill>
              </a:rPr>
              <a:t>Write Null and Alternate Hypothesis.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i="1" u="none" baseline="0" dirty="0" smtClean="0">
              <a:solidFill>
                <a:prstClr val="black"/>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none" baseline="0" dirty="0" smtClean="0">
                <a:solidFill>
                  <a:prstClr val="black"/>
                </a:solidFill>
              </a:rPr>
              <a:t>Data type of Y (% Quality) is Continuous, so we select ______________ test  for validation of improvement.</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none" baseline="0" dirty="0" smtClean="0">
                <a:solidFill>
                  <a:prstClr val="black"/>
                </a:solidFill>
              </a:rPr>
              <a:t>Option for test:</a:t>
            </a:r>
          </a:p>
          <a:p>
            <a:pPr marL="228600" marR="0" indent="-228600" algn="l" defTabSz="914400" rtl="0" eaLnBrk="1" fontAlgn="auto" latinLnBrk="0" hangingPunct="1">
              <a:lnSpc>
                <a:spcPct val="100000"/>
              </a:lnSpc>
              <a:spcBef>
                <a:spcPts val="0"/>
              </a:spcBef>
              <a:spcAft>
                <a:spcPts val="0"/>
              </a:spcAft>
              <a:buClrTx/>
              <a:buSzTx/>
              <a:buFontTx/>
              <a:buAutoNum type="alphaLcPeriod"/>
              <a:tabLst/>
              <a:defRPr/>
            </a:pPr>
            <a:r>
              <a:rPr lang="en-US" b="1" i="1" u="none" baseline="0" dirty="0" smtClean="0">
                <a:solidFill>
                  <a:prstClr val="black"/>
                </a:solidFill>
              </a:rPr>
              <a:t>2 Proportion test</a:t>
            </a:r>
          </a:p>
          <a:p>
            <a:pPr marL="228600" marR="0" indent="-228600" algn="l" defTabSz="914400" rtl="0" eaLnBrk="1" fontAlgn="auto" latinLnBrk="0" hangingPunct="1">
              <a:lnSpc>
                <a:spcPct val="100000"/>
              </a:lnSpc>
              <a:spcBef>
                <a:spcPts val="0"/>
              </a:spcBef>
              <a:spcAft>
                <a:spcPts val="0"/>
              </a:spcAft>
              <a:buClrTx/>
              <a:buSzTx/>
              <a:buFontTx/>
              <a:buAutoNum type="alphaLcPeriod"/>
              <a:tabLst/>
              <a:defRPr/>
            </a:pPr>
            <a:r>
              <a:rPr lang="en-US" b="1" i="1" u="none" baseline="0" dirty="0" smtClean="0">
                <a:solidFill>
                  <a:prstClr val="black"/>
                </a:solidFill>
              </a:rPr>
              <a:t>2 Sample t test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i="1" u="none" baseline="0" dirty="0" smtClean="0">
              <a:solidFill>
                <a:prstClr val="black"/>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i="1" u="none" dirty="0" smtClean="0">
              <a:solidFill>
                <a:prstClr val="black"/>
              </a:solidFill>
            </a:endParaRPr>
          </a:p>
        </p:txBody>
      </p:sp>
      <p:sp>
        <p:nvSpPr>
          <p:cNvPr id="4" name="Slide Number Placeholder 3"/>
          <p:cNvSpPr>
            <a:spLocks noGrp="1"/>
          </p:cNvSpPr>
          <p:nvPr>
            <p:ph type="sldNum" sz="quarter" idx="10"/>
          </p:nvPr>
        </p:nvSpPr>
        <p:spPr/>
        <p:txBody>
          <a:bodyPr/>
          <a:lstStyle/>
          <a:p>
            <a:fld id="{A30E7840-E5B1-4A6F-8BB5-CBDE24A2AED6}" type="slidenum">
              <a:rPr lang="en-US" smtClean="0">
                <a:solidFill>
                  <a:prstClr val="black"/>
                </a:solidFill>
              </a:rPr>
              <a:pPr/>
              <a:t>129</a:t>
            </a:fld>
            <a:endParaRPr lang="en-US">
              <a:solidFill>
                <a:prstClr val="black"/>
              </a:solidFill>
            </a:endParaRPr>
          </a:p>
        </p:txBody>
      </p:sp>
    </p:spTree>
    <p:extLst>
      <p:ext uri="{BB962C8B-B14F-4D97-AF65-F5344CB8AC3E}">
        <p14:creationId xmlns:p14="http://schemas.microsoft.com/office/powerpoint/2010/main" val="2432616519"/>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Fill in the blanks.(“______”) </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2 ____________ test continued:</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 Stat&gt; Basic Statistics&gt; 2-_____________ test and paste the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4: </a:t>
            </a:r>
            <a:r>
              <a:rPr lang="en-US" b="1" i="1" u="none" dirty="0" smtClean="0">
                <a:solidFill>
                  <a:prstClr val="black"/>
                </a:solidFill>
              </a:rPr>
              <a:t>Write interpretation and conclusion from the P-value.</a:t>
            </a:r>
            <a:endParaRPr lang="en-US" b="1" i="1" u="none" dirty="0" smtClean="0">
              <a:solidFill>
                <a:srgbClr val="007BB9"/>
              </a:solidFill>
            </a:endParaRPr>
          </a:p>
          <a:p>
            <a:endParaRPr lang="en-US" dirty="0" smtClean="0"/>
          </a:p>
        </p:txBody>
      </p:sp>
      <p:sp>
        <p:nvSpPr>
          <p:cNvPr id="4" name="Slide Number Placeholder 3"/>
          <p:cNvSpPr>
            <a:spLocks noGrp="1"/>
          </p:cNvSpPr>
          <p:nvPr>
            <p:ph type="sldNum" sz="quarter" idx="10"/>
          </p:nvPr>
        </p:nvSpPr>
        <p:spPr/>
        <p:txBody>
          <a:bodyPr/>
          <a:lstStyle/>
          <a:p>
            <a:fld id="{A30E7840-E5B1-4A6F-8BB5-CBDE24A2AED6}" type="slidenum">
              <a:rPr lang="en-US" smtClean="0">
                <a:solidFill>
                  <a:prstClr val="black"/>
                </a:solidFill>
              </a:rPr>
              <a:pPr/>
              <a:t>130</a:t>
            </a:fld>
            <a:endParaRPr lang="en-US">
              <a:solidFill>
                <a:prstClr val="black"/>
              </a:solidFill>
            </a:endParaRPr>
          </a:p>
        </p:txBody>
      </p:sp>
    </p:spTree>
    <p:extLst>
      <p:ext uri="{BB962C8B-B14F-4D97-AF65-F5344CB8AC3E}">
        <p14:creationId xmlns:p14="http://schemas.microsoft.com/office/powerpoint/2010/main" val="3233131833"/>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Fill in the blanks.(“______”) </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1 __________ test:</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dirty="0" smtClean="0">
                <a:solidFill>
                  <a:prstClr val="black"/>
                </a:solidFill>
              </a:rPr>
              <a:t>Step</a:t>
            </a:r>
            <a:r>
              <a:rPr lang="en-US" b="1" i="1" u="sng" baseline="0" dirty="0" smtClean="0">
                <a:solidFill>
                  <a:prstClr val="black"/>
                </a:solidFill>
              </a:rPr>
              <a:t> 1: </a:t>
            </a:r>
            <a:r>
              <a:rPr lang="en-US" b="1" i="1" u="none" baseline="0" dirty="0" smtClean="0">
                <a:solidFill>
                  <a:prstClr val="black"/>
                </a:solidFill>
              </a:rPr>
              <a:t>Write the purpose of doing _____________ test for validation (For this, you can refer Previous projects)</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2: </a:t>
            </a:r>
            <a:r>
              <a:rPr lang="en-US" b="1" i="1" u="none" baseline="0" dirty="0" smtClean="0">
                <a:solidFill>
                  <a:prstClr val="black"/>
                </a:solidFill>
              </a:rPr>
              <a:t>Write Null and Alternate Hypothesis.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i="1" u="none" baseline="0" dirty="0" smtClean="0">
              <a:solidFill>
                <a:prstClr val="black"/>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Here</a:t>
            </a:r>
            <a:r>
              <a:rPr lang="en-US" b="1" i="1" u="none" baseline="0" dirty="0" smtClean="0">
                <a:solidFill>
                  <a:prstClr val="black"/>
                </a:solidFill>
              </a:rPr>
              <a:t> Y (% Quality score) is continuous, so we select ____________ test for validation of goal achievement.</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none" baseline="0" dirty="0" smtClean="0">
                <a:solidFill>
                  <a:prstClr val="black"/>
                </a:solidFill>
              </a:rPr>
              <a:t>Option for test:</a:t>
            </a:r>
          </a:p>
          <a:p>
            <a:pPr marL="228600" marR="0" indent="-228600" algn="l" defTabSz="914400" rtl="0" eaLnBrk="1" fontAlgn="auto" latinLnBrk="0" hangingPunct="1">
              <a:lnSpc>
                <a:spcPct val="100000"/>
              </a:lnSpc>
              <a:spcBef>
                <a:spcPts val="0"/>
              </a:spcBef>
              <a:spcAft>
                <a:spcPts val="0"/>
              </a:spcAft>
              <a:buClrTx/>
              <a:buSzTx/>
              <a:buFontTx/>
              <a:buAutoNum type="alphaLcPeriod"/>
              <a:tabLst/>
              <a:defRPr/>
            </a:pPr>
            <a:r>
              <a:rPr lang="en-US" b="1" i="1" u="none" baseline="0" dirty="0" smtClean="0">
                <a:solidFill>
                  <a:prstClr val="black"/>
                </a:solidFill>
              </a:rPr>
              <a:t>1 Proportion test</a:t>
            </a:r>
          </a:p>
          <a:p>
            <a:pPr marL="228600" marR="0" indent="-228600" algn="l" defTabSz="914400" rtl="0" eaLnBrk="1" fontAlgn="auto" latinLnBrk="0" hangingPunct="1">
              <a:lnSpc>
                <a:spcPct val="100000"/>
              </a:lnSpc>
              <a:spcBef>
                <a:spcPts val="0"/>
              </a:spcBef>
              <a:spcAft>
                <a:spcPts val="0"/>
              </a:spcAft>
              <a:buClrTx/>
              <a:buSzTx/>
              <a:buFontTx/>
              <a:buAutoNum type="alphaLcPeriod"/>
              <a:tabLst/>
              <a:defRPr/>
            </a:pPr>
            <a:r>
              <a:rPr lang="en-US" b="1" i="1" u="none" baseline="0" dirty="0" smtClean="0">
                <a:solidFill>
                  <a:prstClr val="black"/>
                </a:solidFill>
              </a:rPr>
              <a:t>1 Sample t test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i="1" u="none" dirty="0" smtClean="0">
              <a:solidFill>
                <a:prstClr val="black"/>
              </a:solidFill>
            </a:endParaRPr>
          </a:p>
        </p:txBody>
      </p:sp>
      <p:sp>
        <p:nvSpPr>
          <p:cNvPr id="4" name="Slide Number Placeholder 3"/>
          <p:cNvSpPr>
            <a:spLocks noGrp="1"/>
          </p:cNvSpPr>
          <p:nvPr>
            <p:ph type="sldNum" sz="quarter" idx="10"/>
          </p:nvPr>
        </p:nvSpPr>
        <p:spPr/>
        <p:txBody>
          <a:bodyPr/>
          <a:lstStyle/>
          <a:p>
            <a:fld id="{A30E7840-E5B1-4A6F-8BB5-CBDE24A2AED6}" type="slidenum">
              <a:rPr lang="en-US" smtClean="0">
                <a:solidFill>
                  <a:prstClr val="black"/>
                </a:solidFill>
              </a:rPr>
              <a:pPr/>
              <a:t>131</a:t>
            </a:fld>
            <a:endParaRPr lang="en-US">
              <a:solidFill>
                <a:prstClr val="black"/>
              </a:solidFill>
            </a:endParaRPr>
          </a:p>
        </p:txBody>
      </p:sp>
    </p:spTree>
    <p:extLst>
      <p:ext uri="{BB962C8B-B14F-4D97-AF65-F5344CB8AC3E}">
        <p14:creationId xmlns:p14="http://schemas.microsoft.com/office/powerpoint/2010/main" val="4094265439"/>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Fill in the blanks.(“______”) </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1 _____________ test continued:</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 Stat&gt; Basic Statistics&gt; 1</a:t>
            </a:r>
            <a:r>
              <a:rPr lang="en-US" b="1" i="1" u="none" baseline="0" dirty="0" smtClean="0">
                <a:solidFill>
                  <a:prstClr val="black"/>
                </a:solidFill>
              </a:rPr>
              <a:t> ____________</a:t>
            </a:r>
            <a:r>
              <a:rPr lang="en-US" b="1" i="1" u="none" dirty="0" smtClean="0">
                <a:solidFill>
                  <a:prstClr val="black"/>
                </a:solidFill>
              </a:rPr>
              <a:t> test and paste the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4: </a:t>
            </a:r>
            <a:r>
              <a:rPr lang="en-US" b="1" i="1" u="none" dirty="0" smtClean="0">
                <a:solidFill>
                  <a:prstClr val="black"/>
                </a:solidFill>
              </a:rPr>
              <a:t>Write interpretation and conclusion from the P-value.</a:t>
            </a:r>
            <a:endParaRPr lang="en-US" b="1" i="1" u="none" dirty="0" smtClean="0">
              <a:solidFill>
                <a:srgbClr val="007BB9"/>
              </a:solidFill>
            </a:endParaRPr>
          </a:p>
          <a:p>
            <a:endParaRPr lang="en-US" dirty="0" smtClean="0"/>
          </a:p>
        </p:txBody>
      </p:sp>
      <p:sp>
        <p:nvSpPr>
          <p:cNvPr id="4" name="Slide Number Placeholder 3"/>
          <p:cNvSpPr>
            <a:spLocks noGrp="1"/>
          </p:cNvSpPr>
          <p:nvPr>
            <p:ph type="sldNum" sz="quarter" idx="10"/>
          </p:nvPr>
        </p:nvSpPr>
        <p:spPr/>
        <p:txBody>
          <a:bodyPr/>
          <a:lstStyle/>
          <a:p>
            <a:fld id="{A30E7840-E5B1-4A6F-8BB5-CBDE24A2AED6}" type="slidenum">
              <a:rPr lang="en-US" smtClean="0">
                <a:solidFill>
                  <a:prstClr val="black"/>
                </a:solidFill>
              </a:rPr>
              <a:pPr/>
              <a:t>132</a:t>
            </a:fld>
            <a:endParaRPr lang="en-US">
              <a:solidFill>
                <a:prstClr val="black"/>
              </a:solidFill>
            </a:endParaRPr>
          </a:p>
        </p:txBody>
      </p:sp>
    </p:spTree>
    <p:extLst>
      <p:ext uri="{BB962C8B-B14F-4D97-AF65-F5344CB8AC3E}">
        <p14:creationId xmlns:p14="http://schemas.microsoft.com/office/powerpoint/2010/main" val="3445455055"/>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buClr>
                <a:srgbClr val="007BB9"/>
              </a:buClr>
            </a:pPr>
            <a:r>
              <a:rPr lang="en-US" b="1" dirty="0" smtClean="0"/>
              <a:t>Hint:-</a:t>
            </a:r>
            <a:endParaRPr lang="en-US" b="1" i="1" dirty="0" smtClean="0"/>
          </a:p>
          <a:p>
            <a:pPr marL="228600" indent="-228600">
              <a:lnSpc>
                <a:spcPct val="150000"/>
              </a:lnSpc>
              <a:buClr>
                <a:srgbClr val="007BB9"/>
              </a:buClr>
              <a:buAutoNum type="arabicParenR"/>
            </a:pPr>
            <a:r>
              <a:rPr lang="en-US" sz="1200" b="1" i="1" kern="0" dirty="0" smtClean="0">
                <a:solidFill>
                  <a:schemeClr val="accent4">
                    <a:lumMod val="50000"/>
                  </a:schemeClr>
                </a:solidFill>
              </a:rPr>
              <a:t>Refer to the </a:t>
            </a:r>
            <a:r>
              <a:rPr lang="en-US" sz="1200" b="1" i="1" dirty="0" smtClean="0">
                <a:solidFill>
                  <a:srgbClr val="007BB9"/>
                </a:solidFill>
              </a:rPr>
              <a:t>formulas provided</a:t>
            </a:r>
            <a:r>
              <a:rPr lang="en-US" sz="1200" b="1" i="1" baseline="0" dirty="0" smtClean="0">
                <a:solidFill>
                  <a:srgbClr val="007BB9"/>
                </a:solidFill>
              </a:rPr>
              <a:t> in measure phase </a:t>
            </a:r>
            <a:r>
              <a:rPr lang="en-US" sz="1200" b="1" i="1" kern="0" dirty="0" smtClean="0">
                <a:solidFill>
                  <a:schemeClr val="accent4">
                    <a:lumMod val="50000"/>
                  </a:schemeClr>
                </a:solidFill>
              </a:rPr>
              <a:t>&amp; find the appropriate values of parameters of capability analysis.</a:t>
            </a:r>
          </a:p>
          <a:p>
            <a:pPr marL="0" indent="0">
              <a:lnSpc>
                <a:spcPct val="150000"/>
              </a:lnSpc>
              <a:buClr>
                <a:srgbClr val="007BB9"/>
              </a:buClr>
              <a:buNone/>
            </a:pPr>
            <a:endParaRPr lang="en-US" sz="1200" b="1" kern="0" dirty="0" smtClean="0">
              <a:solidFill>
                <a:schemeClr val="accent4">
                  <a:lumMod val="50000"/>
                </a:schemeClr>
              </a:solidFill>
            </a:endParaRPr>
          </a:p>
          <a:p>
            <a:pPr algn="l">
              <a:spcBef>
                <a:spcPct val="50000"/>
              </a:spcBef>
              <a:buClr>
                <a:srgbClr val="007BB9"/>
              </a:buClr>
            </a:pPr>
            <a:r>
              <a:rPr lang="en-US" sz="1200" b="1" dirty="0" smtClean="0">
                <a:solidFill>
                  <a:srgbClr val="007BB9"/>
                </a:solidFill>
              </a:rPr>
              <a:t>2) </a:t>
            </a:r>
            <a:r>
              <a:rPr lang="en-US" sz="1200" b="1" i="1" dirty="0" smtClean="0">
                <a:solidFill>
                  <a:srgbClr val="007BB9"/>
                </a:solidFill>
              </a:rPr>
              <a:t>Capability Analysis: </a:t>
            </a:r>
            <a:r>
              <a:rPr lang="en-US" sz="1200" b="1" i="1" dirty="0" smtClean="0">
                <a:solidFill>
                  <a:srgbClr val="007BB9"/>
                </a:solidFill>
                <a:latin typeface="Calibri" panose="020F0502020204030204" pitchFamily="34" charset="0"/>
              </a:rPr>
              <a:t>Solutions for Capability analysis are displayed in hint section.</a:t>
            </a:r>
          </a:p>
          <a:p>
            <a:pPr algn="l">
              <a:spcBef>
                <a:spcPct val="50000"/>
              </a:spcBef>
              <a:buClr>
                <a:srgbClr val="007BB9"/>
              </a:buClr>
            </a:pPr>
            <a:endParaRPr lang="en-US" sz="1200" b="1" i="1" dirty="0" smtClean="0">
              <a:solidFill>
                <a:srgbClr val="007BB9"/>
              </a:solidFill>
              <a:latin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US" sz="1200" b="1" i="0" u="none" strike="noStrike" dirty="0" smtClean="0">
                <a:solidFill>
                  <a:schemeClr val="bg1"/>
                </a:solidFill>
                <a:effectLst/>
                <a:latin typeface="Calibri" panose="020F0502020204030204" pitchFamily="34" charset="0"/>
              </a:rPr>
              <a:t>Defective</a:t>
            </a:r>
            <a:r>
              <a:rPr lang="en-US" sz="1200" b="1" i="0" u="none" strike="noStrike" baseline="0" dirty="0" smtClean="0">
                <a:solidFill>
                  <a:schemeClr val="bg1"/>
                </a:solidFill>
                <a:effectLst/>
                <a:latin typeface="Calibri" panose="020F0502020204030204" pitchFamily="34" charset="0"/>
              </a:rPr>
              <a:t> Definition - </a:t>
            </a:r>
            <a:r>
              <a:rPr lang="en-US" sz="1200" b="1" i="0" u="none" strike="noStrike" baseline="0" dirty="0" smtClean="0">
                <a:solidFill>
                  <a:srgbClr val="000000"/>
                </a:solidFill>
                <a:effectLst/>
                <a:latin typeface="Calibri" panose="020F0502020204030204" pitchFamily="34" charset="0"/>
              </a:rPr>
              <a:t> </a:t>
            </a:r>
          </a:p>
          <a:p>
            <a:pPr marL="285750" marR="0" lvl="0" indent="-285750" algn="l" defTabSz="914400" rtl="0" eaLnBrk="1" fontAlgn="auto" latinLnBrk="0" hangingPunct="1">
              <a:lnSpc>
                <a:spcPct val="100000"/>
              </a:lnSpc>
              <a:spcBef>
                <a:spcPts val="0"/>
              </a:spcBef>
              <a:spcAft>
                <a:spcPts val="0"/>
              </a:spcAft>
              <a:buClrTx/>
              <a:buSzTx/>
              <a:buFont typeface="+mj-lt"/>
              <a:buAutoNum type="romanLcPeriod"/>
              <a:tabLst/>
              <a:defRPr/>
            </a:pPr>
            <a:r>
              <a:rPr lang="en-US" sz="1200" b="1" i="0" u="none" strike="noStrike" kern="1200" dirty="0" smtClean="0">
                <a:solidFill>
                  <a:schemeClr val="tx1"/>
                </a:solidFill>
                <a:effectLst/>
                <a:latin typeface="+mn-lt"/>
                <a:ea typeface="+mn-ea"/>
                <a:cs typeface="+mn-cs"/>
              </a:rPr>
              <a:t>Total Units</a:t>
            </a:r>
            <a:r>
              <a:rPr lang="en-US" sz="1200" b="1" i="0" u="none" strike="noStrike" kern="1200" baseline="0" dirty="0" smtClean="0">
                <a:solidFill>
                  <a:schemeClr val="tx1"/>
                </a:solidFill>
                <a:effectLst/>
                <a:latin typeface="+mn-lt"/>
                <a:ea typeface="+mn-ea"/>
                <a:cs typeface="+mn-cs"/>
              </a:rPr>
              <a:t>  - </a:t>
            </a:r>
            <a:endParaRPr lang="en-US" sz="1200" b="1" i="0" u="none" strike="noStrike" kern="1200" dirty="0" smtClean="0">
              <a:solidFill>
                <a:schemeClr val="tx1"/>
              </a:solidFill>
              <a:effectLst/>
              <a:latin typeface="+mn-lt"/>
              <a:ea typeface="+mn-ea"/>
              <a:cs typeface="+mn-cs"/>
            </a:endParaRPr>
          </a:p>
          <a:p>
            <a:pPr marL="285750" indent="-285750" rtl="0" eaLnBrk="1" fontAlgn="ctr" latinLnBrk="0" hangingPunct="1">
              <a:buFont typeface="+mj-lt"/>
              <a:buAutoNum type="romanLcPeriod"/>
            </a:pPr>
            <a:r>
              <a:rPr lang="en-US" sz="1200" b="1" i="0" u="none" strike="noStrike" kern="1200" dirty="0" smtClean="0">
                <a:solidFill>
                  <a:schemeClr val="tx1"/>
                </a:solidFill>
                <a:effectLst/>
                <a:latin typeface="+mn-lt"/>
                <a:ea typeface="+mn-ea"/>
                <a:cs typeface="+mn-cs"/>
              </a:rPr>
              <a:t>Total Opportunities</a:t>
            </a:r>
            <a:r>
              <a:rPr lang="en-US" sz="1200" b="1" i="0" u="none" strike="noStrike" kern="1200" baseline="0" dirty="0" smtClean="0">
                <a:solidFill>
                  <a:schemeClr val="tx1"/>
                </a:solidFill>
                <a:effectLst/>
                <a:latin typeface="+mn-lt"/>
                <a:ea typeface="+mn-ea"/>
                <a:cs typeface="+mn-cs"/>
              </a:rPr>
              <a:t> - </a:t>
            </a:r>
            <a:endParaRPr lang="en-US" sz="1200" b="1" i="0" u="none" strike="noStrike" kern="1200" dirty="0" smtClean="0">
              <a:solidFill>
                <a:schemeClr val="tx1"/>
              </a:solidFill>
              <a:effectLst/>
              <a:latin typeface="+mn-lt"/>
              <a:ea typeface="+mn-ea"/>
              <a:cs typeface="+mn-cs"/>
            </a:endParaRPr>
          </a:p>
          <a:p>
            <a:pPr marL="285750" indent="-285750" rtl="0" eaLnBrk="1" fontAlgn="ctr" latinLnBrk="0" hangingPunct="1">
              <a:buFont typeface="+mj-lt"/>
              <a:buAutoNum type="romanLcPeriod"/>
            </a:pPr>
            <a:r>
              <a:rPr lang="en-US" sz="1200" b="1" i="0" u="none" strike="noStrike" kern="1200" dirty="0" smtClean="0">
                <a:solidFill>
                  <a:schemeClr val="tx1"/>
                </a:solidFill>
                <a:effectLst/>
                <a:latin typeface="+mn-lt"/>
                <a:ea typeface="+mn-ea"/>
                <a:cs typeface="+mn-cs"/>
              </a:rPr>
              <a:t>Defective</a:t>
            </a:r>
            <a:r>
              <a:rPr lang="en-US" sz="1200" b="1" i="0" u="none" strike="noStrike" kern="1200" baseline="0" dirty="0" smtClean="0">
                <a:solidFill>
                  <a:schemeClr val="tx1"/>
                </a:solidFill>
                <a:effectLst/>
                <a:latin typeface="+mn-lt"/>
                <a:ea typeface="+mn-ea"/>
                <a:cs typeface="+mn-cs"/>
              </a:rPr>
              <a:t> - </a:t>
            </a:r>
            <a:endParaRPr lang="en-US" sz="1200" b="1" i="0" u="none" strike="noStrike" kern="1200" dirty="0" smtClean="0">
              <a:solidFill>
                <a:schemeClr val="tx1"/>
              </a:solidFill>
              <a:effectLst/>
              <a:latin typeface="+mn-lt"/>
              <a:ea typeface="+mn-ea"/>
              <a:cs typeface="+mn-cs"/>
            </a:endParaRPr>
          </a:p>
          <a:p>
            <a:pPr marL="285750" indent="-285750" rtl="0" fontAlgn="ctr">
              <a:buFont typeface="+mj-lt"/>
              <a:buAutoNum type="romanLcPeriod"/>
            </a:pPr>
            <a:r>
              <a:rPr lang="en-US" sz="1200" b="1" i="0" u="none" strike="noStrike" kern="1200" dirty="0" smtClean="0">
                <a:solidFill>
                  <a:schemeClr val="tx1"/>
                </a:solidFill>
                <a:effectLst/>
                <a:latin typeface="+mn-lt"/>
                <a:ea typeface="+mn-ea"/>
                <a:cs typeface="+mn-cs"/>
              </a:rPr>
              <a:t>Defects/Total Opportunities</a:t>
            </a:r>
            <a:r>
              <a:rPr lang="en-US" sz="1200" b="1" i="0" u="none" strike="noStrike" kern="1200" baseline="0" dirty="0" smtClean="0">
                <a:solidFill>
                  <a:schemeClr val="tx1"/>
                </a:solidFill>
                <a:effectLst/>
                <a:latin typeface="+mn-lt"/>
                <a:ea typeface="+mn-ea"/>
                <a:cs typeface="+mn-cs"/>
              </a:rPr>
              <a:t> - </a:t>
            </a:r>
            <a:endParaRPr lang="en-US" sz="1200" b="1" i="0" u="none" strike="noStrike" kern="1200" dirty="0" smtClean="0">
              <a:solidFill>
                <a:schemeClr val="tx1"/>
              </a:solidFill>
              <a:effectLst/>
              <a:latin typeface="+mn-lt"/>
              <a:ea typeface="+mn-ea"/>
              <a:cs typeface="+mn-cs"/>
            </a:endParaRPr>
          </a:p>
          <a:p>
            <a:pPr marL="285750" indent="-285750" rtl="0" fontAlgn="ctr">
              <a:buFont typeface="+mj-lt"/>
              <a:buAutoNum type="romanLcPeriod"/>
            </a:pPr>
            <a:r>
              <a:rPr lang="en-US" sz="1200" b="1" i="0" u="none" strike="noStrike" kern="1200" dirty="0" smtClean="0">
                <a:solidFill>
                  <a:schemeClr val="tx1"/>
                </a:solidFill>
                <a:effectLst/>
                <a:latin typeface="+mn-lt"/>
                <a:ea typeface="+mn-ea"/>
                <a:cs typeface="+mn-cs"/>
              </a:rPr>
              <a:t>Defectives Per Million Opportunities</a:t>
            </a:r>
            <a:r>
              <a:rPr lang="en-US" sz="1200" b="1" i="0" u="none" strike="noStrike" kern="1200" baseline="0" dirty="0" smtClean="0">
                <a:solidFill>
                  <a:schemeClr val="tx1"/>
                </a:solidFill>
                <a:effectLst/>
                <a:latin typeface="+mn-lt"/>
                <a:ea typeface="+mn-ea"/>
                <a:cs typeface="+mn-cs"/>
              </a:rPr>
              <a:t> –</a:t>
            </a:r>
            <a:endParaRPr lang="en-US" sz="1200" b="1" i="0" u="none" strike="noStrike" kern="1200" dirty="0" smtClean="0">
              <a:solidFill>
                <a:schemeClr val="tx1"/>
              </a:solidFill>
              <a:effectLst/>
              <a:latin typeface="+mn-lt"/>
              <a:ea typeface="+mn-ea"/>
              <a:cs typeface="+mn-cs"/>
            </a:endParaRPr>
          </a:p>
          <a:p>
            <a:pPr marL="285750" indent="-285750" rtl="0" fontAlgn="ctr">
              <a:buFont typeface="+mj-lt"/>
              <a:buAutoNum type="romanLcPeriod"/>
            </a:pPr>
            <a:r>
              <a:rPr lang="en-US" sz="1200" b="1" i="0" u="none" strike="noStrike" kern="1200" dirty="0" smtClean="0">
                <a:solidFill>
                  <a:schemeClr val="tx1"/>
                </a:solidFill>
                <a:effectLst/>
                <a:latin typeface="+mn-lt"/>
                <a:ea typeface="+mn-ea"/>
                <a:cs typeface="+mn-cs"/>
              </a:rPr>
              <a:t>LONG TERM SIGMA VALUE (ZLT)</a:t>
            </a:r>
            <a:r>
              <a:rPr lang="en-US" sz="1200" b="1" i="0" u="none" strike="noStrike" kern="1200" baseline="0" dirty="0" smtClean="0">
                <a:solidFill>
                  <a:schemeClr val="tx1"/>
                </a:solidFill>
                <a:effectLst/>
                <a:latin typeface="+mn-lt"/>
                <a:ea typeface="+mn-ea"/>
                <a:cs typeface="+mn-cs"/>
              </a:rPr>
              <a:t> = </a:t>
            </a:r>
            <a:r>
              <a:rPr lang="en-US" sz="1200" b="1" i="1" u="none" strike="noStrike" kern="1200" baseline="0" dirty="0" smtClean="0">
                <a:solidFill>
                  <a:schemeClr val="tx1"/>
                </a:solidFill>
                <a:effectLst/>
                <a:latin typeface="+mn-lt"/>
                <a:ea typeface="+mn-ea"/>
                <a:cs typeface="+mn-cs"/>
              </a:rPr>
              <a:t>n</a:t>
            </a:r>
            <a:r>
              <a:rPr lang="en-US" sz="1200" b="1" i="1" u="none" strike="noStrike" kern="1200" dirty="0" smtClean="0">
                <a:solidFill>
                  <a:schemeClr val="tx1"/>
                </a:solidFill>
                <a:effectLst/>
                <a:latin typeface="+mn-lt"/>
                <a:ea typeface="+mn-ea"/>
                <a:cs typeface="+mn-cs"/>
              </a:rPr>
              <a:t>ormsinv ( 1- DPO) </a:t>
            </a:r>
            <a:endParaRPr lang="en-US" sz="1200" b="1" i="0" u="none" strike="noStrike" kern="1200" dirty="0" smtClean="0">
              <a:solidFill>
                <a:schemeClr val="tx1"/>
              </a:solidFill>
              <a:effectLst/>
              <a:latin typeface="+mn-lt"/>
              <a:ea typeface="+mn-ea"/>
              <a:cs typeface="+mn-cs"/>
            </a:endParaRPr>
          </a:p>
          <a:p>
            <a:pPr marL="0" indent="0" rtl="0" fontAlgn="ctr">
              <a:buFont typeface="+mj-lt"/>
              <a:buNone/>
            </a:pPr>
            <a:r>
              <a:rPr lang="en-US" sz="1200" b="0" i="0" u="none" strike="noStrike" kern="1200" dirty="0" smtClean="0">
                <a:solidFill>
                  <a:schemeClr val="tx1"/>
                </a:solidFill>
                <a:effectLst/>
                <a:latin typeface="+mn-lt"/>
                <a:ea typeface="+mn-ea"/>
                <a:cs typeface="+mn-cs"/>
              </a:rPr>
              <a:t> </a:t>
            </a:r>
            <a:endParaRPr lang="en-US" sz="1200" b="0" i="0" u="none" strike="noStrike" dirty="0" smtClean="0">
              <a:solidFill>
                <a:schemeClr val="bg1"/>
              </a:solidFill>
              <a:effectLst/>
              <a:latin typeface="Calibri" panose="020F0502020204030204" pitchFamily="34" charset="0"/>
            </a:endParaRPr>
          </a:p>
          <a:p>
            <a:pPr marL="0" lvl="0" indent="0" algn="l" rtl="0">
              <a:spcBef>
                <a:spcPts val="0"/>
              </a:spcBef>
              <a:spcAft>
                <a:spcPts val="0"/>
              </a:spcAft>
              <a:buNone/>
            </a:pPr>
            <a:r>
              <a:rPr lang="en-US" b="0" dirty="0" smtClean="0"/>
              <a:t> </a:t>
            </a:r>
          </a:p>
          <a:p>
            <a:pPr marL="0" lvl="0" indent="0" algn="l" rtl="0">
              <a:spcBef>
                <a:spcPts val="0"/>
              </a:spcBef>
              <a:spcAft>
                <a:spcPts val="0"/>
              </a:spcAft>
              <a:buNone/>
            </a:pPr>
            <a:endParaRPr lang="en-US" b="0" dirty="0" smtClean="0"/>
          </a:p>
          <a:p>
            <a:pPr marL="0" indent="0">
              <a:lnSpc>
                <a:spcPct val="150000"/>
              </a:lnSpc>
              <a:buClr>
                <a:srgbClr val="007BB9"/>
              </a:buClr>
              <a:buNone/>
            </a:pPr>
            <a:r>
              <a:rPr lang="en-US" sz="1200" b="1" kern="0" dirty="0" smtClean="0">
                <a:solidFill>
                  <a:schemeClr val="accent4">
                    <a:lumMod val="50000"/>
                  </a:schemeClr>
                </a:solidFill>
              </a:rPr>
              <a:t> </a:t>
            </a:r>
          </a:p>
          <a:p>
            <a:pPr>
              <a:lnSpc>
                <a:spcPct val="150000"/>
              </a:lnSpc>
              <a:buClr>
                <a:srgbClr val="007BB9"/>
              </a:buClr>
            </a:pPr>
            <a:endParaRPr lang="en-US" sz="1200" b="1" kern="0" dirty="0" smtClean="0">
              <a:solidFill>
                <a:schemeClr val="accent4">
                  <a:lumMod val="50000"/>
                </a:schemeClr>
              </a:solidFill>
            </a:endParaRPr>
          </a:p>
          <a:p>
            <a:pPr marL="0" lvl="0" indent="0" algn="l" rtl="0">
              <a:spcBef>
                <a:spcPts val="0"/>
              </a:spcBef>
              <a:spcAft>
                <a:spcPts val="0"/>
              </a:spcAft>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A30E7840-E5B1-4A6F-8BB5-CBDE24A2AED6}" type="slidenum">
              <a:rPr lang="en-US" smtClean="0">
                <a:solidFill>
                  <a:prstClr val="black"/>
                </a:solidFill>
              </a:rPr>
              <a:pPr/>
              <a:t>133</a:t>
            </a:fld>
            <a:endParaRPr lang="en-US">
              <a:solidFill>
                <a:prstClr val="black"/>
              </a:solidFill>
            </a:endParaRPr>
          </a:p>
        </p:txBody>
      </p:sp>
    </p:spTree>
    <p:extLst>
      <p:ext uri="{BB962C8B-B14F-4D97-AF65-F5344CB8AC3E}">
        <p14:creationId xmlns:p14="http://schemas.microsoft.com/office/powerpoint/2010/main" val="4215153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  C-</a:t>
            </a:r>
            <a:r>
              <a:rPr lang="en-US" b="1" baseline="0" dirty="0" smtClean="0"/>
              <a:t> I matrix </a:t>
            </a:r>
            <a:r>
              <a:rPr lang="en-US" sz="1200" b="1" dirty="0" smtClean="0">
                <a:solidFill>
                  <a:srgbClr val="007BB9"/>
                </a:solidFill>
              </a:rPr>
              <a:t> is</a:t>
            </a:r>
            <a:r>
              <a:rPr lang="en-US" sz="1200" b="1" baseline="0" dirty="0" smtClean="0">
                <a:solidFill>
                  <a:srgbClr val="007BB9"/>
                </a:solidFill>
              </a:rPr>
              <a:t> already prepared and provided for your reference.</a:t>
            </a:r>
            <a:endParaRPr lang="en-US" b="1" dirty="0" smtClean="0"/>
          </a:p>
          <a:p>
            <a:pPr marL="0" lvl="0" indent="0" algn="l" rtl="0">
              <a:spcBef>
                <a:spcPts val="0"/>
              </a:spcBef>
              <a:spcAft>
                <a:spcPts val="0"/>
              </a:spcAft>
              <a:buNone/>
            </a:pPr>
            <a:endParaRPr dirty="0"/>
          </a:p>
        </p:txBody>
      </p:sp>
    </p:spTree>
    <p:extLst>
      <p:ext uri="{BB962C8B-B14F-4D97-AF65-F5344CB8AC3E}">
        <p14:creationId xmlns:p14="http://schemas.microsoft.com/office/powerpoint/2010/main" val="1985048230"/>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Here,</a:t>
            </a:r>
            <a:r>
              <a:rPr lang="en-US" b="1" baseline="0" dirty="0" smtClean="0"/>
              <a:t> you have to compute sigma value for each phase (i.e. for Measure, Improve &amp; Control) and draw a simple bar chart with average line to compare phase-wise sigma value. </a:t>
            </a:r>
          </a:p>
          <a:p>
            <a:endParaRPr lang="en-US" b="1" baseline="0" dirty="0" smtClean="0"/>
          </a:p>
          <a:p>
            <a:r>
              <a:rPr lang="en-US" b="1" baseline="0" dirty="0" smtClean="0"/>
              <a:t>Steps to draw a bar chart for Phase-wise comparison of Sigma Value </a:t>
            </a:r>
          </a:p>
          <a:p>
            <a:r>
              <a:rPr lang="en-US" b="1" baseline="0" dirty="0" smtClean="0"/>
              <a:t>First step is copy or write the sigma value for measure and improve phase in the table given on this slide and these values you have obtained previously.</a:t>
            </a:r>
          </a:p>
          <a:p>
            <a:pPr marL="228600" indent="-228600">
              <a:buAutoNum type="arabicPeriod"/>
            </a:pPr>
            <a:r>
              <a:rPr lang="en-US" b="1" baseline="0" dirty="0" smtClean="0"/>
              <a:t>Second is write sigma value for control which is been obtained in the control phase itself.</a:t>
            </a:r>
          </a:p>
          <a:p>
            <a:pPr marL="228600" indent="-228600">
              <a:buAutoNum type="arabicPeriod"/>
            </a:pPr>
            <a:r>
              <a:rPr lang="en-US" b="1" baseline="0" dirty="0" smtClean="0"/>
              <a:t>And once we have sigma values for three phases, then compute average sigma value of these three and write it in the third column in all the three cells.</a:t>
            </a:r>
          </a:p>
          <a:p>
            <a:pPr marL="228600" indent="-228600">
              <a:buAutoNum type="arabicPeriod"/>
            </a:pPr>
            <a:r>
              <a:rPr lang="en-US" b="1" baseline="0" dirty="0" smtClean="0"/>
              <a:t>In excel draw a simple bar graph with average line.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1" baseline="0" dirty="0" smtClean="0"/>
              <a:t>Last step is, write interpretation from the graph.</a:t>
            </a:r>
          </a:p>
          <a:p>
            <a:pPr marL="0" indent="0">
              <a:buNone/>
            </a:pPr>
            <a:endParaRPr lang="en-US" b="1" baseline="0" dirty="0" smtClean="0"/>
          </a:p>
          <a:p>
            <a:r>
              <a:rPr lang="en-US" b="1" baseline="0" dirty="0" smtClean="0"/>
              <a:t>Note: For interpretation refer previous projects.</a:t>
            </a:r>
            <a:endParaRPr lang="en-US" b="1" dirty="0"/>
          </a:p>
        </p:txBody>
      </p:sp>
      <p:sp>
        <p:nvSpPr>
          <p:cNvPr id="4" name="Slide Number Placeholder 3"/>
          <p:cNvSpPr>
            <a:spLocks noGrp="1"/>
          </p:cNvSpPr>
          <p:nvPr>
            <p:ph type="sldNum" sz="quarter" idx="10"/>
          </p:nvPr>
        </p:nvSpPr>
        <p:spPr/>
        <p:txBody>
          <a:bodyPr/>
          <a:lstStyle/>
          <a:p>
            <a:fld id="{A30E7840-E5B1-4A6F-8BB5-CBDE24A2AED6}" type="slidenum">
              <a:rPr lang="en-US" smtClean="0">
                <a:solidFill>
                  <a:prstClr val="black"/>
                </a:solidFill>
              </a:rPr>
              <a:pPr/>
              <a:t>134</a:t>
            </a:fld>
            <a:endParaRPr lang="en-US">
              <a:solidFill>
                <a:prstClr val="black"/>
              </a:solidFill>
            </a:endParaRPr>
          </a:p>
        </p:txBody>
      </p:sp>
    </p:spTree>
    <p:extLst>
      <p:ext uri="{BB962C8B-B14F-4D97-AF65-F5344CB8AC3E}">
        <p14:creationId xmlns:p14="http://schemas.microsoft.com/office/powerpoint/2010/main" val="2036040513"/>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Fill in the</a:t>
            </a:r>
            <a:r>
              <a:rPr lang="en-US" b="1" baseline="0" dirty="0" smtClean="0"/>
              <a:t> blanks ( “_____”)</a:t>
            </a:r>
            <a:endParaRPr lang="en-US" b="1" dirty="0" smtClean="0"/>
          </a:p>
          <a:p>
            <a:r>
              <a:rPr lang="en-US" b="1" dirty="0" smtClean="0"/>
              <a:t>Now,</a:t>
            </a:r>
            <a:r>
              <a:rPr lang="en-US" b="1" baseline="0" dirty="0" smtClean="0"/>
              <a:t> we want to compare the performance of Y (Quality Score) throughout the phases using control chart. And as Y is continuous and sample size is 1 so we will use ___ chart here also.</a:t>
            </a:r>
            <a:endParaRPr lang="en-US" b="1" dirty="0" smtClean="0"/>
          </a:p>
          <a:p>
            <a:r>
              <a:rPr lang="en-US" b="1" dirty="0" smtClean="0"/>
              <a:t>On this slide Minitab</a:t>
            </a:r>
            <a:r>
              <a:rPr lang="en-US" b="1" baseline="0" dirty="0" smtClean="0"/>
              <a:t> path is provided to draw combined ____ chart for Measure, Improve and Control Phase.  Combined chart is . </a:t>
            </a:r>
            <a:endParaRPr lang="en-US" b="1" dirty="0"/>
          </a:p>
        </p:txBody>
      </p:sp>
      <p:sp>
        <p:nvSpPr>
          <p:cNvPr id="4" name="Slide Number Placeholder 3"/>
          <p:cNvSpPr>
            <a:spLocks noGrp="1"/>
          </p:cNvSpPr>
          <p:nvPr>
            <p:ph type="sldNum" sz="quarter" idx="10"/>
          </p:nvPr>
        </p:nvSpPr>
        <p:spPr/>
        <p:txBody>
          <a:bodyPr/>
          <a:lstStyle/>
          <a:p>
            <a:fld id="{A30E7840-E5B1-4A6F-8BB5-CBDE24A2AED6}" type="slidenum">
              <a:rPr lang="en-US" smtClean="0">
                <a:solidFill>
                  <a:prstClr val="black"/>
                </a:solidFill>
              </a:rPr>
              <a:pPr/>
              <a:t>135</a:t>
            </a:fld>
            <a:endParaRPr lang="en-US">
              <a:solidFill>
                <a:prstClr val="black"/>
              </a:solidFill>
            </a:endParaRPr>
          </a:p>
        </p:txBody>
      </p:sp>
    </p:spTree>
    <p:extLst>
      <p:ext uri="{BB962C8B-B14F-4D97-AF65-F5344CB8AC3E}">
        <p14:creationId xmlns:p14="http://schemas.microsoft.com/office/powerpoint/2010/main" val="2226872742"/>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baseline="0" dirty="0" smtClean="0">
                <a:solidFill>
                  <a:prstClr val="black"/>
                </a:solidFill>
              </a:rPr>
              <a:t> To draw a </a:t>
            </a:r>
            <a:r>
              <a:rPr lang="en-US" b="1" i="0" u="none" baseline="0" dirty="0" smtClean="0">
                <a:solidFill>
                  <a:schemeClr val="tx1"/>
                </a:solidFill>
              </a:rPr>
              <a:t>c</a:t>
            </a:r>
            <a:r>
              <a:rPr lang="en-US" b="1" baseline="0" dirty="0" smtClean="0"/>
              <a:t>ombined</a:t>
            </a:r>
            <a:r>
              <a:rPr lang="en-US" b="1" i="1" u="none" baseline="0" dirty="0" smtClean="0">
                <a:solidFill>
                  <a:prstClr val="black"/>
                </a:solidFill>
              </a:rPr>
              <a:t>  I-MR- Chart:</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none" baseline="0" dirty="0" smtClean="0">
                <a:solidFill>
                  <a:prstClr val="black"/>
                </a:solidFill>
              </a:rPr>
              <a:t>(For this chart combined Measure, Improve and Control phase data like Previous project.)</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1:</a:t>
            </a:r>
            <a:r>
              <a:rPr lang="en-US" b="1" i="1" u="none" baseline="0" dirty="0" smtClean="0">
                <a:solidFill>
                  <a:prstClr val="black"/>
                </a:solidFill>
              </a:rPr>
              <a:t> Follow the given Minitab path: </a:t>
            </a:r>
            <a:r>
              <a:rPr lang="en-US" sz="1200" b="1" i="1" dirty="0" smtClean="0">
                <a:solidFill>
                  <a:prstClr val="black"/>
                </a:solidFill>
              </a:rPr>
              <a:t>Stat&gt; Control Charts&gt; </a:t>
            </a:r>
            <a:r>
              <a:rPr lang="en-US" dirty="0" smtClean="0">
                <a:solidFill>
                  <a:srgbClr val="3A3F50"/>
                </a:solidFill>
              </a:rPr>
              <a:t>Variable Charts for Individual &gt; I-MR</a:t>
            </a:r>
            <a:r>
              <a:rPr lang="en-US" b="1" i="1" u="none" baseline="0" dirty="0" smtClean="0">
                <a:solidFill>
                  <a:prstClr val="black"/>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2:</a:t>
            </a:r>
            <a:r>
              <a:rPr lang="en-US" b="1" i="1" u="none" baseline="0" dirty="0" smtClean="0">
                <a:solidFill>
                  <a:prstClr val="black"/>
                </a:solidFill>
              </a:rPr>
              <a:t> Copy the graphical output and paste on this slide in the given box.</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baseline="0" dirty="0" smtClean="0">
                <a:solidFill>
                  <a:prstClr val="black"/>
                </a:solidFill>
              </a:rPr>
              <a:t>Write the interpretation from the chart.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i="1" u="none" baseline="0" dirty="0" smtClean="0">
              <a:solidFill>
                <a:prstClr val="black"/>
              </a:solidFill>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A30E7840-E5B1-4A6F-8BB5-CBDE24A2AED6}" type="slidenum">
              <a:rPr lang="en-US" smtClean="0">
                <a:solidFill>
                  <a:prstClr val="black"/>
                </a:solidFill>
              </a:rPr>
              <a:pPr/>
              <a:t>136</a:t>
            </a:fld>
            <a:endParaRPr lang="en-US">
              <a:solidFill>
                <a:prstClr val="black"/>
              </a:solidFill>
            </a:endParaRPr>
          </a:p>
        </p:txBody>
      </p:sp>
    </p:spTree>
    <p:extLst>
      <p:ext uri="{BB962C8B-B14F-4D97-AF65-F5344CB8AC3E}">
        <p14:creationId xmlns:p14="http://schemas.microsoft.com/office/powerpoint/2010/main" val="2543331901"/>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u="none" dirty="0" smtClean="0"/>
              <a:t>Complete the Monitoring plan in the Excel</a:t>
            </a:r>
            <a:r>
              <a:rPr lang="en-US" b="1" u="none" baseline="0" dirty="0" smtClean="0"/>
              <a:t> sheet embedded into this slide.</a:t>
            </a:r>
          </a:p>
          <a:p>
            <a:r>
              <a:rPr lang="en-US" b="1" u="none" baseline="0" dirty="0" smtClean="0"/>
              <a:t>Steps to create Monitoring plan:</a:t>
            </a:r>
            <a:r>
              <a:rPr lang="en-US" b="1" u="none" dirty="0" smtClean="0"/>
              <a:t>  </a:t>
            </a:r>
          </a:p>
          <a:p>
            <a:r>
              <a:rPr lang="en-US" b="1" i="1" u="sng" dirty="0" smtClean="0"/>
              <a:t>Step 1.</a:t>
            </a:r>
            <a:r>
              <a:rPr lang="en-US" b="1" i="1" u="none" dirty="0" smtClean="0"/>
              <a:t> </a:t>
            </a:r>
            <a:r>
              <a:rPr lang="en-US" b="1" i="1" dirty="0" smtClean="0"/>
              <a:t>Write the appropriate thing in respective columns </a:t>
            </a:r>
            <a:r>
              <a:rPr lang="en-US" b="1" i="1" u="none" baseline="0" dirty="0" smtClean="0"/>
              <a:t>(Refer previous projects to complete this task.)</a:t>
            </a:r>
          </a:p>
          <a:p>
            <a:endParaRPr lang="en-US" dirty="0"/>
          </a:p>
        </p:txBody>
      </p:sp>
      <p:sp>
        <p:nvSpPr>
          <p:cNvPr id="4" name="Slide Number Placeholder 3"/>
          <p:cNvSpPr>
            <a:spLocks noGrp="1"/>
          </p:cNvSpPr>
          <p:nvPr>
            <p:ph type="sldNum" sz="quarter" idx="10"/>
          </p:nvPr>
        </p:nvSpPr>
        <p:spPr/>
        <p:txBody>
          <a:bodyPr/>
          <a:lstStyle/>
          <a:p>
            <a:fld id="{A30E7840-E5B1-4A6F-8BB5-CBDE24A2AED6}" type="slidenum">
              <a:rPr lang="en-US" smtClean="0">
                <a:solidFill>
                  <a:prstClr val="black"/>
                </a:solidFill>
              </a:rPr>
              <a:pPr/>
              <a:t>137</a:t>
            </a:fld>
            <a:endParaRPr lang="en-US">
              <a:solidFill>
                <a:prstClr val="black"/>
              </a:solidFill>
            </a:endParaRPr>
          </a:p>
        </p:txBody>
      </p:sp>
    </p:spTree>
    <p:extLst>
      <p:ext uri="{BB962C8B-B14F-4D97-AF65-F5344CB8AC3E}">
        <p14:creationId xmlns:p14="http://schemas.microsoft.com/office/powerpoint/2010/main" val="4253022454"/>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none" dirty="0" smtClean="0"/>
              <a:t>Complete the Response plan in the Excel</a:t>
            </a:r>
            <a:r>
              <a:rPr lang="en-US" b="1" u="none" baseline="0" dirty="0" smtClean="0"/>
              <a:t> sheet embedded into this slide.</a:t>
            </a:r>
          </a:p>
          <a:p>
            <a:r>
              <a:rPr lang="en-US" b="1" u="none" baseline="0" dirty="0" smtClean="0"/>
              <a:t>Steps to create response plan:</a:t>
            </a:r>
            <a:r>
              <a:rPr lang="en-US" b="1" u="none" dirty="0" smtClean="0"/>
              <a:t>  </a:t>
            </a:r>
          </a:p>
          <a:p>
            <a:r>
              <a:rPr lang="en-US" b="1" i="1" u="sng" dirty="0" smtClean="0"/>
              <a:t>Step 1.</a:t>
            </a:r>
            <a:r>
              <a:rPr lang="en-US" b="1" i="1" u="none" dirty="0" smtClean="0"/>
              <a:t> </a:t>
            </a:r>
            <a:r>
              <a:rPr lang="en-US" b="1" i="1" dirty="0" smtClean="0"/>
              <a:t>Write solution(s) in front</a:t>
            </a:r>
            <a:r>
              <a:rPr lang="en-US" b="1" i="1" baseline="0" dirty="0" smtClean="0"/>
              <a:t> of causes for which we have obtained solutions in </a:t>
            </a:r>
            <a:r>
              <a:rPr lang="en-US" b="1" i="1" u="sng" baseline="0" dirty="0" smtClean="0"/>
              <a:t>Improve phase in solution refining.</a:t>
            </a:r>
          </a:p>
          <a:p>
            <a:r>
              <a:rPr lang="en-US" b="1" i="1" u="sng" baseline="0" dirty="0" smtClean="0"/>
              <a:t>Step 2.</a:t>
            </a:r>
            <a:r>
              <a:rPr lang="en-US" b="1" i="1" u="none" baseline="0" dirty="0" smtClean="0"/>
              <a:t> Write timeline to deploy solutions (Refer previous project)</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t>Step 3.</a:t>
            </a:r>
            <a:r>
              <a:rPr lang="en-US" b="1" i="1" u="none" baseline="0" dirty="0" smtClean="0"/>
              <a:t> Write Responsible person that ensures solutions are implemented or not. (Refer previous project)</a:t>
            </a:r>
            <a:endParaRPr lang="en-US" b="1" i="1" u="non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t>Step 4.</a:t>
            </a:r>
            <a:r>
              <a:rPr lang="en-US" b="1" i="1" u="none" baseline="0" dirty="0" smtClean="0"/>
              <a:t> Write Approval Authority(Refer previous project)</a:t>
            </a:r>
            <a:endParaRPr lang="en-US" b="1" i="1" u="none" dirty="0" smtClean="0"/>
          </a:p>
          <a:p>
            <a:endParaRPr lang="en-US" b="1" i="1" u="none" dirty="0"/>
          </a:p>
        </p:txBody>
      </p:sp>
      <p:sp>
        <p:nvSpPr>
          <p:cNvPr id="4" name="Slide Number Placeholder 3"/>
          <p:cNvSpPr>
            <a:spLocks noGrp="1"/>
          </p:cNvSpPr>
          <p:nvPr>
            <p:ph type="sldNum" sz="quarter" idx="10"/>
          </p:nvPr>
        </p:nvSpPr>
        <p:spPr/>
        <p:txBody>
          <a:bodyPr/>
          <a:lstStyle/>
          <a:p>
            <a:fld id="{A30E7840-E5B1-4A6F-8BB5-CBDE24A2AED6}" type="slidenum">
              <a:rPr lang="en-US" smtClean="0">
                <a:solidFill>
                  <a:prstClr val="black"/>
                </a:solidFill>
              </a:rPr>
              <a:pPr/>
              <a:t>138</a:t>
            </a:fld>
            <a:endParaRPr lang="en-US">
              <a:solidFill>
                <a:prstClr val="black"/>
              </a:solidFill>
            </a:endParaRPr>
          </a:p>
        </p:txBody>
      </p:sp>
    </p:spTree>
    <p:extLst>
      <p:ext uri="{BB962C8B-B14F-4D97-AF65-F5344CB8AC3E}">
        <p14:creationId xmlns:p14="http://schemas.microsoft.com/office/powerpoint/2010/main" val="280480014"/>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Project Sign off &amp; Closure is given by Pursullence. </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This is the last procedure of project closure.</a:t>
            </a:r>
            <a:endParaRPr lang="en-US" b="1" dirty="0" smtClean="0"/>
          </a:p>
          <a:p>
            <a:endParaRPr lang="en-US" dirty="0"/>
          </a:p>
        </p:txBody>
      </p:sp>
      <p:sp>
        <p:nvSpPr>
          <p:cNvPr id="4" name="Slide Number Placeholder 3"/>
          <p:cNvSpPr>
            <a:spLocks noGrp="1"/>
          </p:cNvSpPr>
          <p:nvPr>
            <p:ph type="sldNum" sz="quarter" idx="10"/>
          </p:nvPr>
        </p:nvSpPr>
        <p:spPr/>
        <p:txBody>
          <a:bodyPr/>
          <a:lstStyle/>
          <a:p>
            <a:fld id="{A30E7840-E5B1-4A6F-8BB5-CBDE24A2AED6}" type="slidenum">
              <a:rPr lang="en-US" smtClean="0">
                <a:solidFill>
                  <a:prstClr val="black"/>
                </a:solidFill>
              </a:rPr>
              <a:pPr/>
              <a:t>139</a:t>
            </a:fld>
            <a:endParaRPr lang="en-US">
              <a:solidFill>
                <a:prstClr val="black"/>
              </a:solidFill>
            </a:endParaRPr>
          </a:p>
        </p:txBody>
      </p:sp>
    </p:spTree>
    <p:extLst>
      <p:ext uri="{BB962C8B-B14F-4D97-AF65-F5344CB8AC3E}">
        <p14:creationId xmlns:p14="http://schemas.microsoft.com/office/powerpoint/2010/main" val="2123196555"/>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Project</a:t>
            </a:r>
            <a:r>
              <a:rPr lang="en-US" b="1" baseline="0" dirty="0" smtClean="0"/>
              <a:t> completed.</a:t>
            </a:r>
            <a:endParaRPr lang="en-US" b="1" dirty="0"/>
          </a:p>
        </p:txBody>
      </p:sp>
      <p:sp>
        <p:nvSpPr>
          <p:cNvPr id="4" name="Slide Number Placeholder 3"/>
          <p:cNvSpPr>
            <a:spLocks noGrp="1"/>
          </p:cNvSpPr>
          <p:nvPr>
            <p:ph type="sldNum" sz="quarter" idx="10"/>
          </p:nvPr>
        </p:nvSpPr>
        <p:spPr/>
        <p:txBody>
          <a:bodyPr/>
          <a:lstStyle/>
          <a:p>
            <a:fld id="{A30E7840-E5B1-4A6F-8BB5-CBDE24A2AED6}" type="slidenum">
              <a:rPr lang="en-US" smtClean="0">
                <a:solidFill>
                  <a:prstClr val="black"/>
                </a:solidFill>
              </a:rPr>
              <a:pPr/>
              <a:t>140</a:t>
            </a:fld>
            <a:endParaRPr lang="en-US">
              <a:solidFill>
                <a:prstClr val="black"/>
              </a:solidFill>
            </a:endParaRPr>
          </a:p>
        </p:txBody>
      </p:sp>
    </p:spTree>
    <p:extLst>
      <p:ext uri="{BB962C8B-B14F-4D97-AF65-F5344CB8AC3E}">
        <p14:creationId xmlns:p14="http://schemas.microsoft.com/office/powerpoint/2010/main" val="2233036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  </a:t>
            </a:r>
            <a:r>
              <a:rPr lang="en-US" sz="1200" b="1" dirty="0" smtClean="0">
                <a:solidFill>
                  <a:srgbClr val="007BB9"/>
                </a:solidFill>
              </a:rPr>
              <a:t>Data Collection Plan is</a:t>
            </a:r>
            <a:r>
              <a:rPr lang="en-US" sz="1200" b="1" baseline="0" dirty="0" smtClean="0">
                <a:solidFill>
                  <a:srgbClr val="007BB9"/>
                </a:solidFill>
              </a:rPr>
              <a:t>  already prepared and provided for your reference for both Y &amp; X’s.</a:t>
            </a:r>
            <a:endParaRPr lang="en-US" b="1" dirty="0" smtClean="0"/>
          </a:p>
          <a:p>
            <a:pPr marL="0" lvl="0" indent="0" algn="l" rtl="0">
              <a:spcBef>
                <a:spcPts val="0"/>
              </a:spcBef>
              <a:spcAft>
                <a:spcPts val="0"/>
              </a:spcAft>
              <a:buNone/>
            </a:pPr>
            <a:endParaRPr lang="en-US" dirty="0" smtClean="0"/>
          </a:p>
          <a:p>
            <a:pPr marL="0" lvl="0" indent="0" algn="l" rtl="0">
              <a:spcBef>
                <a:spcPts val="0"/>
              </a:spcBef>
              <a:spcAft>
                <a:spcPts val="0"/>
              </a:spcAft>
              <a:buNone/>
            </a:pPr>
            <a:endParaRPr dirty="0"/>
          </a:p>
        </p:txBody>
      </p:sp>
    </p:spTree>
    <p:extLst>
      <p:ext uri="{BB962C8B-B14F-4D97-AF65-F5344CB8AC3E}">
        <p14:creationId xmlns:p14="http://schemas.microsoft.com/office/powerpoint/2010/main" val="4299615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  </a:t>
            </a:r>
            <a:r>
              <a:rPr lang="en-US" sz="1200" b="1" dirty="0" smtClean="0">
                <a:solidFill>
                  <a:srgbClr val="007BB9"/>
                </a:solidFill>
              </a:rPr>
              <a:t>Data Collection Plan is</a:t>
            </a:r>
            <a:r>
              <a:rPr lang="en-US" sz="1200" b="1" baseline="0" dirty="0" smtClean="0">
                <a:solidFill>
                  <a:srgbClr val="007BB9"/>
                </a:solidFill>
              </a:rPr>
              <a:t>  already prepared and provided for your reference for both Y &amp; X’s.</a:t>
            </a:r>
            <a:endParaRPr lang="en-US" b="1" dirty="0" smtClean="0"/>
          </a:p>
          <a:p>
            <a:pPr marL="0" lvl="0" indent="0" algn="l" rtl="0">
              <a:spcBef>
                <a:spcPts val="0"/>
              </a:spcBef>
              <a:spcAft>
                <a:spcPts val="0"/>
              </a:spcAft>
              <a:buNone/>
            </a:pPr>
            <a:endParaRPr lang="en-US" dirty="0" smtClean="0"/>
          </a:p>
          <a:p>
            <a:pPr marL="0" lvl="0" indent="0" algn="l" rtl="0">
              <a:spcBef>
                <a:spcPts val="0"/>
              </a:spcBef>
              <a:spcAft>
                <a:spcPts val="0"/>
              </a:spcAft>
              <a:buNone/>
            </a:pPr>
            <a:endParaRPr dirty="0"/>
          </a:p>
        </p:txBody>
      </p:sp>
    </p:spTree>
    <p:extLst>
      <p:ext uri="{BB962C8B-B14F-4D97-AF65-F5344CB8AC3E}">
        <p14:creationId xmlns:p14="http://schemas.microsoft.com/office/powerpoint/2010/main" val="32760854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 Excel</a:t>
            </a:r>
            <a:r>
              <a:rPr lang="en-US" b="1" baseline="0" dirty="0" smtClean="0"/>
              <a:t> sheet dataset is embedded into slide for your reference</a:t>
            </a:r>
            <a:endParaRPr lang="en-US" b="1" dirty="0" smtClean="0"/>
          </a:p>
          <a:p>
            <a:pPr marL="0" lvl="0" indent="0" algn="l" rtl="0">
              <a:spcBef>
                <a:spcPts val="0"/>
              </a:spcBef>
              <a:spcAft>
                <a:spcPts val="0"/>
              </a:spcAft>
              <a:buNone/>
            </a:pPr>
            <a:endParaRPr dirty="0"/>
          </a:p>
        </p:txBody>
      </p:sp>
    </p:spTree>
    <p:extLst>
      <p:ext uri="{BB962C8B-B14F-4D97-AF65-F5344CB8AC3E}">
        <p14:creationId xmlns:p14="http://schemas.microsoft.com/office/powerpoint/2010/main" val="4840126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t>Hint:</a:t>
            </a:r>
          </a:p>
          <a:p>
            <a:pPr marL="0" lvl="0" indent="0" algn="l" rtl="0">
              <a:spcBef>
                <a:spcPts val="0"/>
              </a:spcBef>
              <a:spcAft>
                <a:spcPts val="0"/>
              </a:spcAft>
              <a:buNone/>
            </a:pPr>
            <a:r>
              <a:rPr lang="en-US" b="1" i="1" u="sng" baseline="0" dirty="0" smtClean="0">
                <a:solidFill>
                  <a:prstClr val="black"/>
                </a:solidFill>
              </a:rPr>
              <a:t>Step 1: </a:t>
            </a:r>
            <a:r>
              <a:rPr lang="en-US" b="1" dirty="0" smtClean="0"/>
              <a:t>Select</a:t>
            </a:r>
            <a:r>
              <a:rPr lang="en-US" b="1" baseline="0" dirty="0" smtClean="0"/>
              <a:t> the data and perform the Stability test using Run chart in Minitab tool by referring the steps below.</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2: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 </a:t>
            </a:r>
            <a:r>
              <a:rPr lang="en-US" sz="1200" b="1" i="1" dirty="0" smtClean="0">
                <a:solidFill>
                  <a:prstClr val="black"/>
                </a:solidFill>
              </a:rPr>
              <a:t>Stat-&gt;Quality Tools –&gt; Run Chart</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baseline="0" dirty="0" smtClean="0">
                <a:solidFill>
                  <a:prstClr val="black"/>
                </a:solidFill>
              </a:rPr>
              <a:t>Paste the output of Run chart in the given box and w</a:t>
            </a:r>
            <a:r>
              <a:rPr lang="en-US" b="1" i="1" u="none" dirty="0" smtClean="0">
                <a:solidFill>
                  <a:prstClr val="black"/>
                </a:solidFill>
              </a:rPr>
              <a:t>rite interpretation by</a:t>
            </a:r>
            <a:r>
              <a:rPr lang="en-US" b="1" i="1" u="none" baseline="0" dirty="0" smtClean="0">
                <a:solidFill>
                  <a:prstClr val="black"/>
                </a:solidFill>
              </a:rPr>
              <a:t> reading the</a:t>
            </a:r>
            <a:r>
              <a:rPr lang="en-US" b="1" i="1" u="none" dirty="0" smtClean="0">
                <a:solidFill>
                  <a:prstClr val="black"/>
                </a:solidFill>
              </a:rPr>
              <a:t> chart</a:t>
            </a:r>
            <a:endParaRPr lang="en-US" b="0" dirty="0" smtClean="0"/>
          </a:p>
          <a:p>
            <a:pPr marL="0" lvl="0" indent="0" algn="l" rtl="0">
              <a:spcBef>
                <a:spcPts val="0"/>
              </a:spcBef>
              <a:spcAft>
                <a:spcPts val="0"/>
              </a:spcAft>
              <a:buNone/>
            </a:pPr>
            <a:endParaRPr lang="en-US" b="0" baseline="0" dirty="0" smtClean="0"/>
          </a:p>
          <a:p>
            <a:pPr marL="0" lvl="0" indent="0" algn="l" rtl="0">
              <a:spcBef>
                <a:spcPts val="0"/>
              </a:spcBef>
              <a:spcAft>
                <a:spcPts val="0"/>
              </a:spcAft>
              <a:buNone/>
            </a:pPr>
            <a:endParaRPr dirty="0"/>
          </a:p>
        </p:txBody>
      </p:sp>
    </p:spTree>
    <p:extLst>
      <p:ext uri="{BB962C8B-B14F-4D97-AF65-F5344CB8AC3E}">
        <p14:creationId xmlns:p14="http://schemas.microsoft.com/office/powerpoint/2010/main" val="9017037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t>Hint: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1: </a:t>
            </a:r>
            <a:r>
              <a:rPr lang="en-US" b="1" dirty="0" smtClean="0"/>
              <a:t>Select</a:t>
            </a:r>
            <a:r>
              <a:rPr lang="en-US" b="1" baseline="0" dirty="0" smtClean="0"/>
              <a:t> the data and perform the Normality test in Minitab tool by referring the steps below.</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2: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 </a:t>
            </a:r>
            <a:r>
              <a:rPr lang="en-US" sz="1200" b="1" i="1" dirty="0" smtClean="0">
                <a:solidFill>
                  <a:prstClr val="black"/>
                </a:solidFill>
              </a:rPr>
              <a:t>Stat-&gt;Basic</a:t>
            </a:r>
            <a:r>
              <a:rPr lang="en-US" sz="1200" b="1" i="1" baseline="0" dirty="0" smtClean="0">
                <a:solidFill>
                  <a:prstClr val="black"/>
                </a:solidFill>
              </a:rPr>
              <a:t> Statistics</a:t>
            </a:r>
            <a:r>
              <a:rPr lang="en-US" sz="1200" b="1" i="1" dirty="0" smtClean="0">
                <a:solidFill>
                  <a:prstClr val="black"/>
                </a:solidFill>
              </a:rPr>
              <a:t> –&gt;</a:t>
            </a:r>
            <a:r>
              <a:rPr lang="en-US" sz="1200" b="1" i="1" baseline="0" dirty="0" smtClean="0">
                <a:solidFill>
                  <a:prstClr val="black"/>
                </a:solidFill>
              </a:rPr>
              <a:t> Normality Test</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baseline="0" dirty="0" smtClean="0">
                <a:solidFill>
                  <a:prstClr val="black"/>
                </a:solidFill>
              </a:rPr>
              <a:t>Paste the output of Normality Test  in the given box and w</a:t>
            </a:r>
            <a:r>
              <a:rPr lang="en-US" b="1" i="1" u="none" dirty="0" smtClean="0">
                <a:solidFill>
                  <a:prstClr val="black"/>
                </a:solidFill>
              </a:rPr>
              <a:t>rite interpretation by</a:t>
            </a:r>
            <a:r>
              <a:rPr lang="en-US" b="1" i="1" u="none" baseline="0" dirty="0" smtClean="0">
                <a:solidFill>
                  <a:prstClr val="black"/>
                </a:solidFill>
              </a:rPr>
              <a:t> reading the</a:t>
            </a:r>
            <a:r>
              <a:rPr lang="en-US" b="1" i="1" u="none" dirty="0" smtClean="0">
                <a:solidFill>
                  <a:prstClr val="black"/>
                </a:solidFill>
              </a:rPr>
              <a:t> p</a:t>
            </a:r>
            <a:r>
              <a:rPr lang="en-US" b="1" i="1" u="none" baseline="0" dirty="0" smtClean="0">
                <a:solidFill>
                  <a:prstClr val="black"/>
                </a:solidFill>
              </a:rPr>
              <a:t> value.</a:t>
            </a:r>
            <a:endParaRPr lang="en-US" b="0" dirty="0" smtClean="0"/>
          </a:p>
          <a:p>
            <a:pPr marL="0" lvl="0" indent="0" algn="l" rtl="0">
              <a:spcBef>
                <a:spcPts val="0"/>
              </a:spcBef>
              <a:spcAft>
                <a:spcPts val="0"/>
              </a:spcAft>
              <a:buNone/>
            </a:pPr>
            <a:endParaRPr lang="en-US" b="0" baseline="0" dirty="0" smtClean="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568139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nSpc>
                <a:spcPct val="150000"/>
              </a:lnSpc>
              <a:buClr>
                <a:srgbClr val="007BB9"/>
              </a:buClr>
            </a:pPr>
            <a:r>
              <a:rPr lang="en-US" b="1" dirty="0" smtClean="0"/>
              <a:t>HINT:-</a:t>
            </a:r>
          </a:p>
          <a:p>
            <a:pPr>
              <a:lnSpc>
                <a:spcPct val="150000"/>
              </a:lnSpc>
              <a:buClr>
                <a:srgbClr val="007BB9"/>
              </a:buClr>
            </a:pPr>
            <a:endParaRPr lang="en-US" b="1" dirty="0" smtClean="0"/>
          </a:p>
          <a:p>
            <a:pPr marL="228600" indent="-228600">
              <a:lnSpc>
                <a:spcPct val="150000"/>
              </a:lnSpc>
              <a:buClr>
                <a:srgbClr val="007BB9"/>
              </a:buClr>
              <a:buAutoNum type="arabicParenR"/>
            </a:pPr>
            <a:r>
              <a:rPr lang="en-US" sz="1200" b="1" kern="0" dirty="0" smtClean="0">
                <a:solidFill>
                  <a:schemeClr val="accent4">
                    <a:lumMod val="50000"/>
                  </a:schemeClr>
                </a:solidFill>
              </a:rPr>
              <a:t>Refer to the </a:t>
            </a:r>
            <a:r>
              <a:rPr lang="en-US" sz="1200" b="1" kern="1200" dirty="0" smtClean="0">
                <a:solidFill>
                  <a:srgbClr val="007BB9"/>
                </a:solidFill>
              </a:rPr>
              <a:t>DPMO</a:t>
            </a:r>
            <a:r>
              <a:rPr lang="en-US" sz="1200" b="1" dirty="0" smtClean="0">
                <a:solidFill>
                  <a:srgbClr val="007BB9"/>
                </a:solidFill>
              </a:rPr>
              <a:t> formulas </a:t>
            </a:r>
            <a:r>
              <a:rPr lang="en-US" sz="1200" b="1" kern="0" dirty="0" smtClean="0">
                <a:solidFill>
                  <a:schemeClr val="accent4">
                    <a:lumMod val="50000"/>
                  </a:schemeClr>
                </a:solidFill>
              </a:rPr>
              <a:t>&amp; find the appropriate values of parameters of capability analysis.</a:t>
            </a:r>
          </a:p>
          <a:p>
            <a:pPr marL="0" indent="0">
              <a:lnSpc>
                <a:spcPct val="150000"/>
              </a:lnSpc>
              <a:buClr>
                <a:srgbClr val="007BB9"/>
              </a:buClr>
              <a:buNone/>
            </a:pPr>
            <a:endParaRPr lang="en-US" sz="1200" b="1" kern="0" dirty="0" smtClean="0">
              <a:solidFill>
                <a:schemeClr val="accent4">
                  <a:lumMod val="50000"/>
                </a:schemeClr>
              </a:solidFill>
            </a:endParaRPr>
          </a:p>
          <a:p>
            <a:pPr algn="l">
              <a:spcBef>
                <a:spcPct val="50000"/>
              </a:spcBef>
              <a:buClr>
                <a:srgbClr val="007BB9"/>
              </a:buClr>
            </a:pPr>
            <a:r>
              <a:rPr lang="en-US" sz="1200" b="1" dirty="0" smtClean="0">
                <a:solidFill>
                  <a:srgbClr val="007BB9"/>
                </a:solidFill>
              </a:rPr>
              <a:t>2) CAPABILITY ANALYSIS: </a:t>
            </a:r>
            <a:r>
              <a:rPr lang="en-US" sz="1200" b="1" i="1" dirty="0" smtClean="0">
                <a:solidFill>
                  <a:srgbClr val="007BB9"/>
                </a:solidFill>
                <a:latin typeface="Calibri" panose="020F0502020204030204" pitchFamily="34" charset="0"/>
              </a:rPr>
              <a:t>Solutions for Capability analysis are displayed in hint section.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1" i="1" dirty="0" smtClean="0">
              <a:solidFill>
                <a:srgbClr val="007BB9"/>
              </a:solidFill>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1) </a:t>
            </a:r>
            <a:r>
              <a:rPr lang="en-US" sz="1200" b="1" i="0" u="none" strike="noStrike" dirty="0" smtClean="0">
                <a:solidFill>
                  <a:schemeClr val="bg1"/>
                </a:solidFill>
                <a:effectLst/>
                <a:latin typeface="Calibri" panose="020F0502020204030204" pitchFamily="34" charset="0"/>
              </a:rPr>
              <a:t>Defective</a:t>
            </a:r>
            <a:r>
              <a:rPr lang="en-US" sz="1200" b="1" i="0" u="none" strike="noStrike" baseline="0" dirty="0" smtClean="0">
                <a:solidFill>
                  <a:schemeClr val="bg1"/>
                </a:solidFill>
                <a:effectLst/>
                <a:latin typeface="Calibri" panose="020F0502020204030204" pitchFamily="34" charset="0"/>
              </a:rPr>
              <a:t> Definition -</a:t>
            </a:r>
            <a:endParaRPr lang="en-US" sz="1200" b="1" i="0" u="none" strike="noStrike" dirty="0" smtClean="0">
              <a:solidFill>
                <a:srgbClr val="000000"/>
              </a:solidFill>
              <a:effectLst/>
              <a:latin typeface="Calibri" panose="020F0502020204030204" pitchFamily="34" charset="0"/>
            </a:endParaRPr>
          </a:p>
          <a:p>
            <a:pPr marL="0" indent="0" rtl="0" fontAlgn="ctr">
              <a:buFont typeface="Arial" panose="020B0604020202020204" pitchFamily="34" charset="0"/>
              <a:buNone/>
            </a:pPr>
            <a:r>
              <a:rPr lang="en-US" sz="1200" b="1" i="0" u="none" strike="noStrike" dirty="0" smtClean="0">
                <a:solidFill>
                  <a:schemeClr val="bg1"/>
                </a:solidFill>
                <a:effectLst/>
                <a:latin typeface="Calibri" panose="020F0502020204030204" pitchFamily="34" charset="0"/>
              </a:rPr>
              <a:t>2) </a:t>
            </a:r>
            <a:r>
              <a:rPr lang="en-US" sz="1200" b="1" i="0" u="none" strike="noStrike" kern="1200" dirty="0" smtClean="0">
                <a:solidFill>
                  <a:schemeClr val="tx1"/>
                </a:solidFill>
                <a:effectLst/>
                <a:latin typeface="+mn-lt"/>
                <a:ea typeface="+mn-ea"/>
                <a:cs typeface="+mn-cs"/>
              </a:rPr>
              <a:t>Total Units</a:t>
            </a:r>
            <a:r>
              <a:rPr lang="en-US" sz="1200" b="1" i="0" u="none" strike="noStrike" kern="1200" baseline="0" dirty="0" smtClean="0">
                <a:solidFill>
                  <a:schemeClr val="tx1"/>
                </a:solidFill>
                <a:effectLst/>
                <a:latin typeface="+mn-lt"/>
                <a:ea typeface="+mn-ea"/>
                <a:cs typeface="+mn-cs"/>
              </a:rPr>
              <a:t>  -</a:t>
            </a:r>
            <a:endParaRPr lang="en-US" sz="1200" b="1" i="0" u="none" strike="noStrike" kern="1200" dirty="0" smtClean="0">
              <a:solidFill>
                <a:schemeClr val="tx1"/>
              </a:solidFill>
              <a:effectLst/>
              <a:latin typeface="+mn-lt"/>
              <a:ea typeface="+mn-ea"/>
              <a:cs typeface="+mn-cs"/>
            </a:endParaRPr>
          </a:p>
          <a:p>
            <a:pPr marL="0" indent="0" rtl="0" eaLnBrk="1" fontAlgn="ctr" latinLnBrk="0" hangingPunct="1">
              <a:buFont typeface="Arial" panose="020B0604020202020204" pitchFamily="34" charset="0"/>
              <a:buNone/>
            </a:pPr>
            <a:r>
              <a:rPr lang="en-US" sz="1200" b="1" i="0" u="none" strike="noStrike" dirty="0" smtClean="0">
                <a:solidFill>
                  <a:schemeClr val="bg1"/>
                </a:solidFill>
                <a:effectLst/>
                <a:latin typeface="Calibri" panose="020F0502020204030204" pitchFamily="34" charset="0"/>
              </a:rPr>
              <a:t>3)</a:t>
            </a:r>
            <a:r>
              <a:rPr lang="en-US" sz="1200" b="1" i="0" u="none" strike="noStrike" baseline="0" dirty="0" smtClean="0">
                <a:solidFill>
                  <a:schemeClr val="bg1"/>
                </a:solidFill>
                <a:effectLst/>
                <a:latin typeface="Calibri" panose="020F0502020204030204" pitchFamily="34" charset="0"/>
              </a:rPr>
              <a:t> </a:t>
            </a:r>
            <a:r>
              <a:rPr lang="en-US" sz="1200" b="1" i="0" u="none" strike="noStrike" kern="1200" dirty="0" smtClean="0">
                <a:solidFill>
                  <a:schemeClr val="tx1"/>
                </a:solidFill>
                <a:effectLst/>
                <a:latin typeface="+mn-lt"/>
                <a:ea typeface="+mn-ea"/>
                <a:cs typeface="+mn-cs"/>
              </a:rPr>
              <a:t>Total Opportunities</a:t>
            </a:r>
            <a:r>
              <a:rPr lang="en-US" sz="1200" b="1" i="0" u="none" strike="noStrike" kern="1200" baseline="0" dirty="0" smtClean="0">
                <a:solidFill>
                  <a:schemeClr val="tx1"/>
                </a:solidFill>
                <a:effectLst/>
                <a:latin typeface="+mn-lt"/>
                <a:ea typeface="+mn-ea"/>
                <a:cs typeface="+mn-cs"/>
              </a:rPr>
              <a:t> -</a:t>
            </a:r>
            <a:endParaRPr lang="en-US" sz="1200" b="1" i="0" u="none" strike="noStrike" kern="1200" dirty="0" smtClean="0">
              <a:solidFill>
                <a:schemeClr val="tx1"/>
              </a:solidFill>
              <a:effectLst/>
              <a:latin typeface="+mn-lt"/>
              <a:ea typeface="+mn-ea"/>
              <a:cs typeface="+mn-cs"/>
            </a:endParaRPr>
          </a:p>
          <a:p>
            <a:pPr marL="0" indent="0" rtl="0" eaLnBrk="1" fontAlgn="ctr" latinLnBrk="0" hangingPunct="1">
              <a:buFont typeface="Arial" panose="020B0604020202020204" pitchFamily="34" charset="0"/>
              <a:buNone/>
            </a:pPr>
            <a:r>
              <a:rPr lang="en-US" sz="1200" b="1" i="0" u="none" strike="noStrike" dirty="0" smtClean="0">
                <a:solidFill>
                  <a:schemeClr val="bg1"/>
                </a:solidFill>
                <a:effectLst/>
                <a:latin typeface="Calibri" panose="020F0502020204030204" pitchFamily="34" charset="0"/>
              </a:rPr>
              <a:t>4) </a:t>
            </a:r>
            <a:r>
              <a:rPr lang="en-US" sz="1200" b="1" i="0" u="none" strike="noStrike" kern="1200" dirty="0" smtClean="0">
                <a:solidFill>
                  <a:schemeClr val="tx1"/>
                </a:solidFill>
                <a:effectLst/>
                <a:latin typeface="+mn-lt"/>
                <a:ea typeface="+mn-ea"/>
                <a:cs typeface="+mn-cs"/>
              </a:rPr>
              <a:t>Defective</a:t>
            </a:r>
            <a:r>
              <a:rPr lang="en-US" sz="1200" b="1" i="0" u="none" strike="noStrike" kern="1200" baseline="0" dirty="0" smtClean="0">
                <a:solidFill>
                  <a:schemeClr val="tx1"/>
                </a:solidFill>
                <a:effectLst/>
                <a:latin typeface="+mn-lt"/>
                <a:ea typeface="+mn-ea"/>
                <a:cs typeface="+mn-cs"/>
              </a:rPr>
              <a:t> - </a:t>
            </a:r>
            <a:endParaRPr lang="en-US" sz="1200" b="1" i="0" u="none" strike="noStrike" kern="1200" dirty="0" smtClean="0">
              <a:solidFill>
                <a:schemeClr val="tx1"/>
              </a:solidFill>
              <a:effectLst/>
              <a:latin typeface="+mn-lt"/>
              <a:ea typeface="+mn-ea"/>
              <a:cs typeface="+mn-cs"/>
            </a:endParaRPr>
          </a:p>
          <a:p>
            <a:pPr marL="0" indent="0" rtl="0" fontAlgn="ctr">
              <a:buFont typeface="Arial" panose="020B0604020202020204" pitchFamily="34" charset="0"/>
              <a:buNone/>
            </a:pPr>
            <a:r>
              <a:rPr lang="en-US" sz="1200" b="1" i="0" u="none" strike="noStrike" dirty="0" smtClean="0">
                <a:solidFill>
                  <a:schemeClr val="bg1"/>
                </a:solidFill>
                <a:effectLst/>
                <a:latin typeface="Calibri" panose="020F0502020204030204" pitchFamily="34" charset="0"/>
              </a:rPr>
              <a:t>5) </a:t>
            </a:r>
            <a:r>
              <a:rPr lang="en-US" sz="1200" b="1" i="0" u="none" strike="noStrike" kern="1200" dirty="0" smtClean="0">
                <a:solidFill>
                  <a:schemeClr val="tx1"/>
                </a:solidFill>
                <a:effectLst/>
                <a:latin typeface="+mn-lt"/>
                <a:ea typeface="+mn-ea"/>
                <a:cs typeface="+mn-cs"/>
              </a:rPr>
              <a:t>Defects/Defectives Per Opportunities</a:t>
            </a:r>
            <a:r>
              <a:rPr lang="en-US" sz="1200" b="1" i="0" u="none" strike="noStrike" kern="1200" baseline="0" dirty="0" smtClean="0">
                <a:solidFill>
                  <a:schemeClr val="tx1"/>
                </a:solidFill>
                <a:effectLst/>
                <a:latin typeface="+mn-lt"/>
                <a:ea typeface="+mn-ea"/>
                <a:cs typeface="+mn-cs"/>
              </a:rPr>
              <a:t> - </a:t>
            </a:r>
            <a:endParaRPr lang="en-US" sz="1200" b="1" i="0" u="none" strike="noStrike" kern="1200" dirty="0" smtClean="0">
              <a:solidFill>
                <a:schemeClr val="tx1"/>
              </a:solidFill>
              <a:effectLst/>
              <a:latin typeface="+mn-lt"/>
              <a:ea typeface="+mn-ea"/>
              <a:cs typeface="+mn-cs"/>
            </a:endParaRPr>
          </a:p>
          <a:p>
            <a:pPr marL="0" indent="0" rtl="0" fontAlgn="ctr">
              <a:buFont typeface="Arial" panose="020B0604020202020204" pitchFamily="34" charset="0"/>
              <a:buNone/>
            </a:pPr>
            <a:r>
              <a:rPr lang="en-US" sz="1200" b="1" i="0" u="none" strike="noStrike" kern="1200" dirty="0" smtClean="0">
                <a:solidFill>
                  <a:schemeClr val="tx1"/>
                </a:solidFill>
                <a:effectLst/>
                <a:latin typeface="+mn-lt"/>
                <a:ea typeface="+mn-ea"/>
                <a:cs typeface="+mn-cs"/>
              </a:rPr>
              <a:t>6) Defectives Per Million Opportunities</a:t>
            </a:r>
            <a:r>
              <a:rPr lang="en-US" sz="1200" b="1" i="0" u="none" strike="noStrike" kern="1200" baseline="0" dirty="0" smtClean="0">
                <a:solidFill>
                  <a:schemeClr val="tx1"/>
                </a:solidFill>
                <a:effectLst/>
                <a:latin typeface="+mn-lt"/>
                <a:ea typeface="+mn-ea"/>
                <a:cs typeface="+mn-cs"/>
              </a:rPr>
              <a:t> - </a:t>
            </a:r>
            <a:endParaRPr lang="en-US" sz="1200" b="1" i="0" u="none" strike="noStrike" kern="1200" dirty="0" smtClean="0">
              <a:solidFill>
                <a:schemeClr val="tx1"/>
              </a:solidFill>
              <a:effectLst/>
              <a:latin typeface="+mn-lt"/>
              <a:ea typeface="+mn-ea"/>
              <a:cs typeface="+mn-cs"/>
            </a:endParaRPr>
          </a:p>
          <a:p>
            <a:pPr marL="0" indent="0" rtl="0" fontAlgn="ctr">
              <a:buFont typeface="Arial" panose="020B0604020202020204" pitchFamily="34" charset="0"/>
              <a:buNone/>
            </a:pPr>
            <a:r>
              <a:rPr lang="en-US" sz="1200" b="1" i="0" u="none" strike="noStrike" kern="1200" dirty="0" smtClean="0">
                <a:solidFill>
                  <a:schemeClr val="tx1"/>
                </a:solidFill>
                <a:effectLst/>
                <a:latin typeface="+mn-lt"/>
                <a:ea typeface="+mn-ea"/>
                <a:cs typeface="+mn-cs"/>
              </a:rPr>
              <a:t>7) LONG TERM SIGMA VALUE (ZLT)</a:t>
            </a:r>
            <a:r>
              <a:rPr lang="en-US" sz="1200" b="1" i="0" u="none" strike="noStrike" kern="1200" baseline="0" dirty="0" smtClean="0">
                <a:solidFill>
                  <a:schemeClr val="tx1"/>
                </a:solidFill>
                <a:effectLst/>
                <a:latin typeface="+mn-lt"/>
                <a:ea typeface="+mn-ea"/>
                <a:cs typeface="+mn-cs"/>
              </a:rPr>
              <a:t> = </a:t>
            </a:r>
            <a:r>
              <a:rPr lang="en-US" sz="1200" b="1" i="1" u="none" strike="noStrike" kern="1200" baseline="0" dirty="0" smtClean="0">
                <a:solidFill>
                  <a:schemeClr val="tx1"/>
                </a:solidFill>
                <a:effectLst/>
                <a:latin typeface="+mn-lt"/>
                <a:ea typeface="+mn-ea"/>
                <a:cs typeface="+mn-cs"/>
              </a:rPr>
              <a:t>n</a:t>
            </a:r>
            <a:r>
              <a:rPr lang="en-US" sz="1200" b="1" i="1" u="none" strike="noStrike" kern="1200" dirty="0" smtClean="0">
                <a:solidFill>
                  <a:schemeClr val="tx1"/>
                </a:solidFill>
                <a:effectLst/>
                <a:latin typeface="+mn-lt"/>
                <a:ea typeface="+mn-ea"/>
                <a:cs typeface="+mn-cs"/>
              </a:rPr>
              <a:t>ormsinv ( 1- DPO)</a:t>
            </a:r>
            <a:r>
              <a:rPr lang="en-US" sz="1200" b="1" i="1" u="none" strike="noStrike" kern="1200" baseline="0" dirty="0" smtClean="0">
                <a:solidFill>
                  <a:schemeClr val="tx1"/>
                </a:solidFill>
                <a:effectLst/>
                <a:latin typeface="+mn-lt"/>
                <a:ea typeface="+mn-ea"/>
                <a:cs typeface="+mn-cs"/>
              </a:rPr>
              <a:t> </a:t>
            </a:r>
            <a:r>
              <a:rPr lang="en-US" sz="1200" b="1" i="1" u="none" strike="noStrike" kern="1200" dirty="0" smtClean="0">
                <a:solidFill>
                  <a:schemeClr val="tx1"/>
                </a:solidFill>
                <a:effectLst/>
                <a:latin typeface="+mn-lt"/>
                <a:ea typeface="+mn-ea"/>
                <a:cs typeface="+mn-cs"/>
              </a:rPr>
              <a:t> </a:t>
            </a:r>
            <a:r>
              <a:rPr lang="en-US" sz="1200" b="1" i="0" u="none" strike="noStrike" kern="1200" baseline="0" dirty="0" smtClean="0">
                <a:solidFill>
                  <a:schemeClr val="tx1"/>
                </a:solidFill>
                <a:effectLst/>
                <a:latin typeface="+mn-lt"/>
                <a:ea typeface="+mn-ea"/>
                <a:cs typeface="+mn-cs"/>
              </a:rPr>
              <a:t>  = </a:t>
            </a:r>
            <a:endParaRPr lang="en-US" sz="1200" b="1" i="0" u="none" strike="noStrike" kern="1200" dirty="0" smtClean="0">
              <a:solidFill>
                <a:schemeClr val="tx1"/>
              </a:solidFill>
              <a:effectLst/>
              <a:latin typeface="+mn-lt"/>
              <a:ea typeface="+mn-ea"/>
              <a:cs typeface="+mn-cs"/>
            </a:endParaRPr>
          </a:p>
          <a:p>
            <a:pPr rtl="0" fontAlgn="ctr"/>
            <a:r>
              <a:rPr lang="en-US" sz="1200" b="1" i="0" u="none" strike="noStrike" kern="1200" dirty="0" smtClean="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dirty="0" smtClean="0">
              <a:solidFill>
                <a:schemeClr val="bg1"/>
              </a:solidFill>
              <a:effectLst/>
              <a:latin typeface="Calibri" panose="020F0502020204030204" pitchFamily="34" charset="0"/>
            </a:endParaRPr>
          </a:p>
          <a:p>
            <a:pPr marL="0" lvl="0" indent="0" algn="l" rtl="0">
              <a:spcBef>
                <a:spcPts val="0"/>
              </a:spcBef>
              <a:spcAft>
                <a:spcPts val="0"/>
              </a:spcAft>
              <a:buNone/>
            </a:pPr>
            <a:r>
              <a:rPr lang="en-US" b="1" dirty="0" smtClean="0"/>
              <a:t> </a:t>
            </a:r>
          </a:p>
          <a:p>
            <a:pPr marL="0" lvl="0" indent="0" algn="l" rtl="0">
              <a:spcBef>
                <a:spcPts val="0"/>
              </a:spcBef>
              <a:spcAft>
                <a:spcPts val="0"/>
              </a:spcAft>
              <a:buNone/>
            </a:pPr>
            <a:endParaRPr lang="en-US" b="1" dirty="0" smtClean="0"/>
          </a:p>
          <a:p>
            <a:pPr marL="0" indent="0">
              <a:lnSpc>
                <a:spcPct val="150000"/>
              </a:lnSpc>
              <a:buClr>
                <a:srgbClr val="007BB9"/>
              </a:buClr>
              <a:buNone/>
            </a:pPr>
            <a:r>
              <a:rPr lang="en-US" sz="1200" b="1" kern="0" dirty="0" smtClean="0">
                <a:solidFill>
                  <a:schemeClr val="accent4">
                    <a:lumMod val="50000"/>
                  </a:schemeClr>
                </a:solidFill>
              </a:rPr>
              <a:t> </a:t>
            </a:r>
          </a:p>
          <a:p>
            <a:pPr>
              <a:lnSpc>
                <a:spcPct val="150000"/>
              </a:lnSpc>
              <a:buClr>
                <a:srgbClr val="007BB9"/>
              </a:buClr>
            </a:pPr>
            <a:endParaRPr lang="en-US" sz="1200" b="1" kern="0" dirty="0" smtClean="0">
              <a:solidFill>
                <a:schemeClr val="accent4">
                  <a:lumMod val="50000"/>
                </a:schemeClr>
              </a:solidFill>
            </a:endParaRPr>
          </a:p>
          <a:p>
            <a:pPr marL="0" lvl="0" indent="0" algn="l" rtl="0">
              <a:spcBef>
                <a:spcPts val="0"/>
              </a:spcBef>
              <a:spcAft>
                <a:spcPts val="0"/>
              </a:spcAft>
              <a:buNone/>
            </a:pPr>
            <a:endParaRPr b="1" dirty="0"/>
          </a:p>
        </p:txBody>
      </p:sp>
    </p:spTree>
    <p:extLst>
      <p:ext uri="{BB962C8B-B14F-4D97-AF65-F5344CB8AC3E}">
        <p14:creationId xmlns:p14="http://schemas.microsoft.com/office/powerpoint/2010/main" val="74575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t>Business Case Premise:</a:t>
            </a:r>
            <a:r>
              <a:rPr lang="en-US" b="1" baseline="0" dirty="0" smtClean="0"/>
              <a:t> Textile Corporation is Pune, India based garment manufacturing company started in 2000 By Mr. Shreeram Deshmukh. Over last 15-17 years company was well handled by Mr. Shreeram, his intelligent Manager Mr. Ramesh Joshi. However, over last 3-4 years Textile corporation started seeing losses in the business. </a:t>
            </a:r>
          </a:p>
          <a:p>
            <a:pPr marL="0" lvl="0" indent="0" algn="l" rtl="0">
              <a:spcBef>
                <a:spcPts val="0"/>
              </a:spcBef>
              <a:spcAft>
                <a:spcPts val="0"/>
              </a:spcAft>
              <a:buNone/>
            </a:pPr>
            <a:endParaRPr lang="en-US" b="1" baseline="0" dirty="0" smtClean="0"/>
          </a:p>
          <a:p>
            <a:pPr marL="0" lvl="0" indent="0" algn="l" rtl="0">
              <a:spcBef>
                <a:spcPts val="0"/>
              </a:spcBef>
              <a:spcAft>
                <a:spcPts val="0"/>
              </a:spcAft>
              <a:buNone/>
            </a:pPr>
            <a:r>
              <a:rPr lang="en-US" b="1" baseline="0" dirty="0" smtClean="0"/>
              <a:t>They started receiving backorders and client complaints frequently. Mr. Ajay Rane who owns renowned garment company, was Mr. Deshmukh important client. One fine day Mr. Rane called up to Mr. Ramesh and told, “Almost 20 out 150 Sweatshirts they ordered are missing collar buttons, 4-5 Sweatshirts are damaged pieces. Not only this, I was supposed to export few Sweatshirts to US based client yesterday but I couldn't because of these issues. I lost export opportunity and paid heavy penalty to the clients for the same. Mr. Ramesh, this was my last assignment to your company, I will not purchase any further product from your company." This is seventh client Textile corporation lost over last six months. </a:t>
            </a:r>
          </a:p>
          <a:p>
            <a:pPr marL="0" lvl="0" indent="0" algn="l" rtl="0">
              <a:spcBef>
                <a:spcPts val="0"/>
              </a:spcBef>
              <a:spcAft>
                <a:spcPts val="0"/>
              </a:spcAft>
              <a:buNone/>
            </a:pPr>
            <a:endParaRPr lang="en-US" b="1" baseline="0" dirty="0" smtClean="0"/>
          </a:p>
          <a:p>
            <a:pPr marL="0" lvl="0" indent="0" algn="l" rtl="0">
              <a:spcBef>
                <a:spcPts val="0"/>
              </a:spcBef>
              <a:spcAft>
                <a:spcPts val="0"/>
              </a:spcAft>
              <a:buNone/>
            </a:pPr>
            <a:r>
              <a:rPr lang="en-US" b="1" baseline="0" dirty="0" smtClean="0"/>
              <a:t>Mr. Ramesh told about this incidence to Mr. Deshmukh and also said, "We already have quality target of 95% to be achieved. I am not understanding why such problems are frequently occurring". Mr. Ramesh and Mr. Shreeram are in trouble and need some help to regain there market share.</a:t>
            </a:r>
            <a:endParaRPr b="1" dirty="0"/>
          </a:p>
        </p:txBody>
      </p:sp>
    </p:spTree>
    <p:extLst>
      <p:ext uri="{BB962C8B-B14F-4D97-AF65-F5344CB8AC3E}">
        <p14:creationId xmlns:p14="http://schemas.microsoft.com/office/powerpoint/2010/main" val="30124678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990414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t>Steps to draw Histogram: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sng" dirty="0" smtClean="0">
                <a:solidFill>
                  <a:prstClr val="black"/>
                </a:solidFill>
              </a:rPr>
              <a:t>Step1: </a:t>
            </a:r>
            <a:r>
              <a:rPr lang="en-US" sz="1200" b="1" i="1" dirty="0" smtClean="0">
                <a:solidFill>
                  <a:prstClr val="black"/>
                </a:solidFill>
              </a:rPr>
              <a:t>Minitab Path:  Stat&gt; Basic Statistics&gt; Graphical Summary  (enter ‘Quality’ for ‘Variables’)</a:t>
            </a:r>
          </a:p>
          <a:p>
            <a:pPr marL="0" lvl="0" indent="0" algn="l" rtl="0">
              <a:spcBef>
                <a:spcPts val="0"/>
              </a:spcBef>
              <a:spcAft>
                <a:spcPts val="0"/>
              </a:spcAft>
              <a:buNone/>
            </a:pPr>
            <a:r>
              <a:rPr lang="en-US" sz="1200" b="1" i="0" u="sng" dirty="0" smtClean="0">
                <a:solidFill>
                  <a:prstClr val="black"/>
                </a:solidFill>
              </a:rPr>
              <a:t>Step2: </a:t>
            </a:r>
            <a:r>
              <a:rPr lang="en-US" b="1" dirty="0" smtClean="0"/>
              <a:t>Draw the conclusion from the histogram about Normality of the data.</a:t>
            </a:r>
          </a:p>
          <a:p>
            <a:pPr marL="0" lvl="0" indent="0" algn="l" rtl="0">
              <a:spcBef>
                <a:spcPts val="0"/>
              </a:spcBef>
              <a:spcAft>
                <a:spcPts val="0"/>
              </a:spcAft>
              <a:buNone/>
            </a:pPr>
            <a:r>
              <a:rPr lang="en-US" sz="1200" b="1" i="0" u="sng" dirty="0" smtClean="0">
                <a:solidFill>
                  <a:prstClr val="black"/>
                </a:solidFill>
              </a:rPr>
              <a:t>Step3: </a:t>
            </a:r>
            <a:r>
              <a:rPr lang="en-US" b="1" dirty="0" smtClean="0"/>
              <a:t>Observ</a:t>
            </a:r>
            <a:r>
              <a:rPr lang="en-US" b="1" baseline="0" dirty="0" smtClean="0"/>
              <a:t>e the basic statistics, look at the graph, observe and write interpretation about the shape of the histogram and spread of the data.</a:t>
            </a:r>
          </a:p>
        </p:txBody>
      </p:sp>
    </p:spTree>
    <p:extLst>
      <p:ext uri="{BB962C8B-B14F-4D97-AF65-F5344CB8AC3E}">
        <p14:creationId xmlns:p14="http://schemas.microsoft.com/office/powerpoint/2010/main" val="13887367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t>Steps to draw a box plot:</a:t>
            </a:r>
          </a:p>
          <a:p>
            <a:pPr marL="0" lvl="0" indent="0" algn="l" rtl="0">
              <a:spcBef>
                <a:spcPts val="0"/>
              </a:spcBef>
              <a:spcAft>
                <a:spcPts val="0"/>
              </a:spcAft>
              <a:buNone/>
            </a:pPr>
            <a:r>
              <a:rPr lang="en-US" b="1" i="1" u="sng" baseline="0" dirty="0" smtClean="0">
                <a:solidFill>
                  <a:prstClr val="black"/>
                </a:solidFill>
              </a:rPr>
              <a:t>Step 1: </a:t>
            </a:r>
            <a:r>
              <a:rPr lang="en-US" b="1" i="1" u="none" baseline="0" dirty="0" smtClean="0">
                <a:solidFill>
                  <a:prstClr val="black"/>
                </a:solidFill>
              </a:rPr>
              <a:t>For continuous Y and Discrete X we can draw box-plot.</a:t>
            </a:r>
            <a:endParaRPr lang="en-US" b="1" i="1" u="sng" baseline="0" dirty="0" smtClean="0">
              <a:solidFill>
                <a:prstClr val="black"/>
              </a:solidFill>
            </a:endParaRPr>
          </a:p>
          <a:p>
            <a:pPr marL="0" lvl="0" indent="0" algn="l" rtl="0">
              <a:spcBef>
                <a:spcPts val="0"/>
              </a:spcBef>
              <a:spcAft>
                <a:spcPts val="0"/>
              </a:spcAft>
              <a:buNone/>
            </a:pPr>
            <a:r>
              <a:rPr lang="en-US" b="1" i="1" u="sng" baseline="0" dirty="0" smtClean="0">
                <a:solidFill>
                  <a:prstClr val="black"/>
                </a:solidFill>
              </a:rPr>
              <a:t>Step 2: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 </a:t>
            </a:r>
            <a:r>
              <a:rPr lang="en-US" sz="1200" b="1" i="1" dirty="0" smtClean="0">
                <a:solidFill>
                  <a:prstClr val="black"/>
                </a:solidFill>
              </a:rPr>
              <a:t>Graph–&gt; Box Plot</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baseline="0" dirty="0" smtClean="0">
                <a:solidFill>
                  <a:prstClr val="black"/>
                </a:solidFill>
              </a:rPr>
              <a:t>Paste the Box Plot in the given blank box and w</a:t>
            </a:r>
            <a:r>
              <a:rPr lang="en-US" b="1" i="1" u="none" dirty="0" smtClean="0">
                <a:solidFill>
                  <a:prstClr val="black"/>
                </a:solidFill>
              </a:rPr>
              <a:t>rite interpretation by</a:t>
            </a:r>
            <a:r>
              <a:rPr lang="en-US" b="1" i="1" u="none" baseline="0" dirty="0" smtClean="0">
                <a:solidFill>
                  <a:prstClr val="black"/>
                </a:solidFill>
              </a:rPr>
              <a:t> reading the</a:t>
            </a:r>
            <a:r>
              <a:rPr lang="en-US" b="1" i="1" u="none" dirty="0" smtClean="0">
                <a:solidFill>
                  <a:prstClr val="black"/>
                </a:solidFill>
              </a:rPr>
              <a:t> plot</a:t>
            </a:r>
            <a:endParaRPr lang="en-US" b="0" dirty="0" smtClean="0"/>
          </a:p>
          <a:p>
            <a:pPr marL="0" lvl="0" indent="0" algn="l" rtl="0">
              <a:spcBef>
                <a:spcPts val="0"/>
              </a:spcBef>
              <a:spcAft>
                <a:spcPts val="0"/>
              </a:spcAft>
              <a:buNone/>
            </a:pPr>
            <a:endParaRPr lang="en-US" b="0" baseline="0" dirty="0" smtClean="0"/>
          </a:p>
        </p:txBody>
      </p:sp>
    </p:spTree>
    <p:extLst>
      <p:ext uri="{BB962C8B-B14F-4D97-AF65-F5344CB8AC3E}">
        <p14:creationId xmlns:p14="http://schemas.microsoft.com/office/powerpoint/2010/main" val="5669023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Steps to draw a box plot:</a:t>
            </a:r>
          </a:p>
          <a:p>
            <a:pPr marL="0" lvl="0" indent="0" algn="l" rtl="0">
              <a:spcBef>
                <a:spcPts val="0"/>
              </a:spcBef>
              <a:spcAft>
                <a:spcPts val="0"/>
              </a:spcAft>
              <a:buNone/>
            </a:pPr>
            <a:r>
              <a:rPr lang="en-US" b="1" i="1" u="sng" baseline="0" dirty="0" smtClean="0">
                <a:solidFill>
                  <a:prstClr val="black"/>
                </a:solidFill>
              </a:rPr>
              <a:t>Step 1: </a:t>
            </a:r>
            <a:r>
              <a:rPr lang="en-US" b="1" i="1" u="none" baseline="0" dirty="0" smtClean="0">
                <a:solidFill>
                  <a:prstClr val="black"/>
                </a:solidFill>
              </a:rPr>
              <a:t>For continuous Y and Discrete X we can draw box-plot.</a:t>
            </a:r>
            <a:endParaRPr lang="en-US" b="1" i="1" u="sng" baseline="0" dirty="0" smtClean="0">
              <a:solidFill>
                <a:prstClr val="black"/>
              </a:solidFill>
            </a:endParaRPr>
          </a:p>
          <a:p>
            <a:pPr marL="0" lvl="0" indent="0" algn="l" rtl="0">
              <a:spcBef>
                <a:spcPts val="0"/>
              </a:spcBef>
              <a:spcAft>
                <a:spcPts val="0"/>
              </a:spcAft>
              <a:buNone/>
            </a:pPr>
            <a:r>
              <a:rPr lang="en-US" b="1" i="1" u="sng" baseline="0" dirty="0" smtClean="0">
                <a:solidFill>
                  <a:prstClr val="black"/>
                </a:solidFill>
              </a:rPr>
              <a:t>Step 2: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 </a:t>
            </a:r>
            <a:r>
              <a:rPr lang="en-US" sz="1200" b="1" i="1" dirty="0" smtClean="0">
                <a:solidFill>
                  <a:prstClr val="black"/>
                </a:solidFill>
              </a:rPr>
              <a:t>Graph–&gt; Box Plot</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baseline="0" dirty="0" smtClean="0">
                <a:solidFill>
                  <a:prstClr val="black"/>
                </a:solidFill>
              </a:rPr>
              <a:t>Paste the Box Plot in the given blank box and w</a:t>
            </a:r>
            <a:r>
              <a:rPr lang="en-US" b="1" i="1" u="none" dirty="0" smtClean="0">
                <a:solidFill>
                  <a:prstClr val="black"/>
                </a:solidFill>
              </a:rPr>
              <a:t>rite interpretation by</a:t>
            </a:r>
            <a:r>
              <a:rPr lang="en-US" b="1" i="1" u="none" baseline="0" dirty="0" smtClean="0">
                <a:solidFill>
                  <a:prstClr val="black"/>
                </a:solidFill>
              </a:rPr>
              <a:t> reading the</a:t>
            </a:r>
            <a:r>
              <a:rPr lang="en-US" b="1" i="1" u="none" dirty="0" smtClean="0">
                <a:solidFill>
                  <a:prstClr val="black"/>
                </a:solidFill>
              </a:rPr>
              <a:t> plot</a:t>
            </a:r>
            <a:endParaRPr lang="en-US" b="0" dirty="0" smtClean="0"/>
          </a:p>
          <a:p>
            <a:pPr marL="0" lvl="0" indent="0" algn="l" rtl="0">
              <a:spcBef>
                <a:spcPts val="0"/>
              </a:spcBef>
              <a:spcAft>
                <a:spcPts val="0"/>
              </a:spcAft>
              <a:buNone/>
            </a:pPr>
            <a:endParaRPr lang="en-US" b="0" baseline="0" dirty="0" smtClean="0"/>
          </a:p>
        </p:txBody>
      </p:sp>
    </p:spTree>
    <p:extLst>
      <p:ext uri="{BB962C8B-B14F-4D97-AF65-F5344CB8AC3E}">
        <p14:creationId xmlns:p14="http://schemas.microsoft.com/office/powerpoint/2010/main" val="41304367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t>Steps to draw a box plot:</a:t>
            </a:r>
          </a:p>
          <a:p>
            <a:pPr marL="0" lvl="0" indent="0" algn="l" rtl="0">
              <a:spcBef>
                <a:spcPts val="0"/>
              </a:spcBef>
              <a:spcAft>
                <a:spcPts val="0"/>
              </a:spcAft>
              <a:buNone/>
            </a:pPr>
            <a:r>
              <a:rPr lang="en-US" b="1" i="1" u="sng" baseline="0" dirty="0" smtClean="0">
                <a:solidFill>
                  <a:prstClr val="black"/>
                </a:solidFill>
              </a:rPr>
              <a:t>Step 1: </a:t>
            </a:r>
            <a:r>
              <a:rPr lang="en-US" b="1" i="1" u="none" baseline="0" dirty="0" smtClean="0">
                <a:solidFill>
                  <a:prstClr val="black"/>
                </a:solidFill>
              </a:rPr>
              <a:t>For continuous Y and Discrete X we can draw box-plot.</a:t>
            </a:r>
            <a:endParaRPr lang="en-US" b="1" i="1" u="sng" baseline="0" dirty="0" smtClean="0">
              <a:solidFill>
                <a:prstClr val="black"/>
              </a:solidFill>
            </a:endParaRPr>
          </a:p>
          <a:p>
            <a:pPr marL="0" lvl="0" indent="0" algn="l" rtl="0">
              <a:spcBef>
                <a:spcPts val="0"/>
              </a:spcBef>
              <a:spcAft>
                <a:spcPts val="0"/>
              </a:spcAft>
              <a:buNone/>
            </a:pPr>
            <a:r>
              <a:rPr lang="en-US" b="1" i="1" u="sng" baseline="0" dirty="0" smtClean="0">
                <a:solidFill>
                  <a:prstClr val="black"/>
                </a:solidFill>
              </a:rPr>
              <a:t>Step 2: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 </a:t>
            </a:r>
            <a:r>
              <a:rPr lang="en-US" sz="1200" b="1" i="1" dirty="0" smtClean="0">
                <a:solidFill>
                  <a:prstClr val="black"/>
                </a:solidFill>
              </a:rPr>
              <a:t>Graph–&gt; Box Plot</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baseline="0" dirty="0" smtClean="0">
                <a:solidFill>
                  <a:prstClr val="black"/>
                </a:solidFill>
              </a:rPr>
              <a:t>Paste the Box Plot in the given blank box and w</a:t>
            </a:r>
            <a:r>
              <a:rPr lang="en-US" b="1" i="1" u="none" dirty="0" smtClean="0">
                <a:solidFill>
                  <a:prstClr val="black"/>
                </a:solidFill>
              </a:rPr>
              <a:t>rite interpretation by</a:t>
            </a:r>
            <a:r>
              <a:rPr lang="en-US" b="1" i="1" u="none" baseline="0" dirty="0" smtClean="0">
                <a:solidFill>
                  <a:prstClr val="black"/>
                </a:solidFill>
              </a:rPr>
              <a:t> reading the</a:t>
            </a:r>
            <a:r>
              <a:rPr lang="en-US" b="1" i="1" u="none" dirty="0" smtClean="0">
                <a:solidFill>
                  <a:prstClr val="black"/>
                </a:solidFill>
              </a:rPr>
              <a:t> plot</a:t>
            </a:r>
            <a:endParaRPr lang="en-US" b="0" dirty="0" smtClean="0"/>
          </a:p>
        </p:txBody>
      </p:sp>
    </p:spTree>
    <p:extLst>
      <p:ext uri="{BB962C8B-B14F-4D97-AF65-F5344CB8AC3E}">
        <p14:creationId xmlns:p14="http://schemas.microsoft.com/office/powerpoint/2010/main" val="36539719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t>Steps to draw a box plot:</a:t>
            </a:r>
          </a:p>
          <a:p>
            <a:pPr marL="0" lvl="0" indent="0" algn="l" rtl="0">
              <a:spcBef>
                <a:spcPts val="0"/>
              </a:spcBef>
              <a:spcAft>
                <a:spcPts val="0"/>
              </a:spcAft>
              <a:buNone/>
            </a:pPr>
            <a:r>
              <a:rPr lang="en-US" b="1" i="1" u="sng" baseline="0" dirty="0" smtClean="0">
                <a:solidFill>
                  <a:prstClr val="black"/>
                </a:solidFill>
              </a:rPr>
              <a:t>Step 1: </a:t>
            </a:r>
            <a:r>
              <a:rPr lang="en-US" b="1" i="1" u="none" baseline="0" dirty="0" smtClean="0">
                <a:solidFill>
                  <a:prstClr val="black"/>
                </a:solidFill>
              </a:rPr>
              <a:t>For continuous Y and Discrete X we can draw box-plot.</a:t>
            </a:r>
            <a:endParaRPr lang="en-US" b="1" i="1" u="sng" baseline="0" dirty="0" smtClean="0">
              <a:solidFill>
                <a:prstClr val="black"/>
              </a:solidFill>
            </a:endParaRPr>
          </a:p>
          <a:p>
            <a:pPr marL="0" lvl="0" indent="0" algn="l" rtl="0">
              <a:spcBef>
                <a:spcPts val="0"/>
              </a:spcBef>
              <a:spcAft>
                <a:spcPts val="0"/>
              </a:spcAft>
              <a:buNone/>
            </a:pPr>
            <a:r>
              <a:rPr lang="en-US" b="1" i="1" u="sng" baseline="0" dirty="0" smtClean="0">
                <a:solidFill>
                  <a:prstClr val="black"/>
                </a:solidFill>
              </a:rPr>
              <a:t>Step 2: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 </a:t>
            </a:r>
            <a:r>
              <a:rPr lang="en-US" sz="1200" b="1" i="1" dirty="0" smtClean="0">
                <a:solidFill>
                  <a:prstClr val="black"/>
                </a:solidFill>
              </a:rPr>
              <a:t>Graph–&gt; Box Plot</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baseline="0" dirty="0" smtClean="0">
                <a:solidFill>
                  <a:prstClr val="black"/>
                </a:solidFill>
              </a:rPr>
              <a:t>Paste the Box Plot in the given blank box and w</a:t>
            </a:r>
            <a:r>
              <a:rPr lang="en-US" b="1" i="1" u="none" dirty="0" smtClean="0">
                <a:solidFill>
                  <a:prstClr val="black"/>
                </a:solidFill>
              </a:rPr>
              <a:t>rite interpretation by</a:t>
            </a:r>
            <a:r>
              <a:rPr lang="en-US" b="1" i="1" u="none" baseline="0" dirty="0" smtClean="0">
                <a:solidFill>
                  <a:prstClr val="black"/>
                </a:solidFill>
              </a:rPr>
              <a:t> reading the</a:t>
            </a:r>
            <a:r>
              <a:rPr lang="en-US" b="1" i="1" u="none" dirty="0" smtClean="0">
                <a:solidFill>
                  <a:prstClr val="black"/>
                </a:solidFill>
              </a:rPr>
              <a:t> plot</a:t>
            </a:r>
            <a:endParaRPr lang="en-US" b="0" dirty="0" smtClean="0"/>
          </a:p>
        </p:txBody>
      </p:sp>
    </p:spTree>
    <p:extLst>
      <p:ext uri="{BB962C8B-B14F-4D97-AF65-F5344CB8AC3E}">
        <p14:creationId xmlns:p14="http://schemas.microsoft.com/office/powerpoint/2010/main" val="9208635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t>Steps to draw a box plot:</a:t>
            </a:r>
          </a:p>
          <a:p>
            <a:pPr marL="0" lvl="0" indent="0" algn="l" rtl="0">
              <a:spcBef>
                <a:spcPts val="0"/>
              </a:spcBef>
              <a:spcAft>
                <a:spcPts val="0"/>
              </a:spcAft>
              <a:buNone/>
            </a:pPr>
            <a:r>
              <a:rPr lang="en-US" b="1" i="1" u="sng" baseline="0" dirty="0" smtClean="0">
                <a:solidFill>
                  <a:prstClr val="black"/>
                </a:solidFill>
              </a:rPr>
              <a:t>Step 1: </a:t>
            </a:r>
            <a:r>
              <a:rPr lang="en-US" b="1" i="1" u="none" baseline="0" dirty="0" smtClean="0">
                <a:solidFill>
                  <a:prstClr val="black"/>
                </a:solidFill>
              </a:rPr>
              <a:t>For continuous Y and Discrete X we can draw box-plot.</a:t>
            </a:r>
            <a:endParaRPr lang="en-US" b="1" i="1" u="sng" baseline="0" dirty="0" smtClean="0">
              <a:solidFill>
                <a:prstClr val="black"/>
              </a:solidFill>
            </a:endParaRPr>
          </a:p>
          <a:p>
            <a:pPr marL="0" lvl="0" indent="0" algn="l" rtl="0">
              <a:spcBef>
                <a:spcPts val="0"/>
              </a:spcBef>
              <a:spcAft>
                <a:spcPts val="0"/>
              </a:spcAft>
              <a:buNone/>
            </a:pPr>
            <a:r>
              <a:rPr lang="en-US" b="1" i="1" u="sng" baseline="0" dirty="0" smtClean="0">
                <a:solidFill>
                  <a:prstClr val="black"/>
                </a:solidFill>
              </a:rPr>
              <a:t>Step 2: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 </a:t>
            </a:r>
            <a:r>
              <a:rPr lang="en-US" sz="1200" b="1" i="1" dirty="0" smtClean="0">
                <a:solidFill>
                  <a:prstClr val="black"/>
                </a:solidFill>
              </a:rPr>
              <a:t>Graph–&gt; Box Plot</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baseline="0" dirty="0" smtClean="0">
                <a:solidFill>
                  <a:prstClr val="black"/>
                </a:solidFill>
              </a:rPr>
              <a:t>Paste the Box Plot in the given blank box and w</a:t>
            </a:r>
            <a:r>
              <a:rPr lang="en-US" b="1" i="1" u="none" dirty="0" smtClean="0">
                <a:solidFill>
                  <a:prstClr val="black"/>
                </a:solidFill>
              </a:rPr>
              <a:t>rite interpretation by</a:t>
            </a:r>
            <a:r>
              <a:rPr lang="en-US" b="1" i="1" u="none" baseline="0" dirty="0" smtClean="0">
                <a:solidFill>
                  <a:prstClr val="black"/>
                </a:solidFill>
              </a:rPr>
              <a:t> reading the</a:t>
            </a:r>
            <a:r>
              <a:rPr lang="en-US" b="1" i="1" u="none" dirty="0" smtClean="0">
                <a:solidFill>
                  <a:prstClr val="black"/>
                </a:solidFill>
              </a:rPr>
              <a:t> plot</a:t>
            </a:r>
            <a:endParaRPr lang="en-US" b="0" dirty="0" smtClean="0"/>
          </a:p>
          <a:p>
            <a:pPr marL="0" lvl="0" indent="0" algn="l" rtl="0">
              <a:spcBef>
                <a:spcPts val="0"/>
              </a:spcBef>
              <a:spcAft>
                <a:spcPts val="0"/>
              </a:spcAft>
              <a:buNone/>
            </a:pPr>
            <a:endParaRPr lang="en-US" b="0" baseline="0" dirty="0" smtClean="0"/>
          </a:p>
        </p:txBody>
      </p:sp>
    </p:spTree>
    <p:extLst>
      <p:ext uri="{BB962C8B-B14F-4D97-AF65-F5344CB8AC3E}">
        <p14:creationId xmlns:p14="http://schemas.microsoft.com/office/powerpoint/2010/main" val="5956435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t>Steps to draw a box plot:</a:t>
            </a:r>
          </a:p>
          <a:p>
            <a:pPr marL="0" lvl="0" indent="0" algn="l" rtl="0">
              <a:spcBef>
                <a:spcPts val="0"/>
              </a:spcBef>
              <a:spcAft>
                <a:spcPts val="0"/>
              </a:spcAft>
              <a:buNone/>
            </a:pPr>
            <a:r>
              <a:rPr lang="en-US" b="1" i="1" u="sng" baseline="0" dirty="0" smtClean="0">
                <a:solidFill>
                  <a:prstClr val="black"/>
                </a:solidFill>
              </a:rPr>
              <a:t>Step 1: </a:t>
            </a:r>
            <a:r>
              <a:rPr lang="en-US" b="1" i="1" u="none" baseline="0" dirty="0" smtClean="0">
                <a:solidFill>
                  <a:prstClr val="black"/>
                </a:solidFill>
              </a:rPr>
              <a:t>For continuous Y and Discrete X we can draw box-plot.</a:t>
            </a:r>
            <a:endParaRPr lang="en-US" b="1" i="1" u="sng" baseline="0" dirty="0" smtClean="0">
              <a:solidFill>
                <a:prstClr val="black"/>
              </a:solidFill>
            </a:endParaRPr>
          </a:p>
          <a:p>
            <a:pPr marL="0" lvl="0" indent="0" algn="l" rtl="0">
              <a:spcBef>
                <a:spcPts val="0"/>
              </a:spcBef>
              <a:spcAft>
                <a:spcPts val="0"/>
              </a:spcAft>
              <a:buNone/>
            </a:pPr>
            <a:r>
              <a:rPr lang="en-US" b="1" i="1" u="sng" baseline="0" dirty="0" smtClean="0">
                <a:solidFill>
                  <a:prstClr val="black"/>
                </a:solidFill>
              </a:rPr>
              <a:t>Step 2: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 </a:t>
            </a:r>
            <a:r>
              <a:rPr lang="en-US" sz="1200" b="1" i="1" dirty="0" smtClean="0">
                <a:solidFill>
                  <a:prstClr val="black"/>
                </a:solidFill>
              </a:rPr>
              <a:t>Graph–&gt; Box Plot</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baseline="0" dirty="0" smtClean="0">
                <a:solidFill>
                  <a:prstClr val="black"/>
                </a:solidFill>
              </a:rPr>
              <a:t>Paste the Box Plot in the given blank box and w</a:t>
            </a:r>
            <a:r>
              <a:rPr lang="en-US" b="1" i="1" u="none" dirty="0" smtClean="0">
                <a:solidFill>
                  <a:prstClr val="black"/>
                </a:solidFill>
              </a:rPr>
              <a:t>rite interpretation by</a:t>
            </a:r>
            <a:r>
              <a:rPr lang="en-US" b="1" i="1" u="none" baseline="0" dirty="0" smtClean="0">
                <a:solidFill>
                  <a:prstClr val="black"/>
                </a:solidFill>
              </a:rPr>
              <a:t> reading the</a:t>
            </a:r>
            <a:r>
              <a:rPr lang="en-US" b="1" i="1" u="none" dirty="0" smtClean="0">
                <a:solidFill>
                  <a:prstClr val="black"/>
                </a:solidFill>
              </a:rPr>
              <a:t> plot</a:t>
            </a:r>
            <a:endParaRPr lang="en-US" b="0" dirty="0" smtClean="0"/>
          </a:p>
        </p:txBody>
      </p:sp>
    </p:spTree>
    <p:extLst>
      <p:ext uri="{BB962C8B-B14F-4D97-AF65-F5344CB8AC3E}">
        <p14:creationId xmlns:p14="http://schemas.microsoft.com/office/powerpoint/2010/main" val="10545186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t>Steps to draw a box plot:</a:t>
            </a:r>
          </a:p>
          <a:p>
            <a:pPr marL="0" lvl="0" indent="0" algn="l" rtl="0">
              <a:spcBef>
                <a:spcPts val="0"/>
              </a:spcBef>
              <a:spcAft>
                <a:spcPts val="0"/>
              </a:spcAft>
              <a:buNone/>
            </a:pPr>
            <a:r>
              <a:rPr lang="en-US" b="1" i="1" u="sng" baseline="0" dirty="0" smtClean="0">
                <a:solidFill>
                  <a:prstClr val="black"/>
                </a:solidFill>
              </a:rPr>
              <a:t>Step 1: </a:t>
            </a:r>
            <a:r>
              <a:rPr lang="en-US" b="1" i="1" u="none" baseline="0" dirty="0" smtClean="0">
                <a:solidFill>
                  <a:prstClr val="black"/>
                </a:solidFill>
              </a:rPr>
              <a:t>For continuous Y and Discrete X we can draw box-plot.</a:t>
            </a:r>
            <a:endParaRPr lang="en-US" b="1" i="1" u="sng" baseline="0" dirty="0" smtClean="0">
              <a:solidFill>
                <a:prstClr val="black"/>
              </a:solidFill>
            </a:endParaRPr>
          </a:p>
          <a:p>
            <a:pPr marL="0" lvl="0" indent="0" algn="l" rtl="0">
              <a:spcBef>
                <a:spcPts val="0"/>
              </a:spcBef>
              <a:spcAft>
                <a:spcPts val="0"/>
              </a:spcAft>
              <a:buNone/>
            </a:pPr>
            <a:r>
              <a:rPr lang="en-US" b="1" i="1" u="sng" baseline="0" dirty="0" smtClean="0">
                <a:solidFill>
                  <a:prstClr val="black"/>
                </a:solidFill>
              </a:rPr>
              <a:t>Step 2: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 </a:t>
            </a:r>
            <a:r>
              <a:rPr lang="en-US" sz="1200" b="1" i="1" dirty="0" smtClean="0">
                <a:solidFill>
                  <a:prstClr val="black"/>
                </a:solidFill>
              </a:rPr>
              <a:t>Graph–&gt; Box Plot</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baseline="0" dirty="0" smtClean="0">
                <a:solidFill>
                  <a:prstClr val="black"/>
                </a:solidFill>
              </a:rPr>
              <a:t>Paste the Box Plot in the given blank box and w</a:t>
            </a:r>
            <a:r>
              <a:rPr lang="en-US" b="1" i="1" u="none" dirty="0" smtClean="0">
                <a:solidFill>
                  <a:prstClr val="black"/>
                </a:solidFill>
              </a:rPr>
              <a:t>rite interpretation by</a:t>
            </a:r>
            <a:r>
              <a:rPr lang="en-US" b="1" i="1" u="none" baseline="0" dirty="0" smtClean="0">
                <a:solidFill>
                  <a:prstClr val="black"/>
                </a:solidFill>
              </a:rPr>
              <a:t> reading the</a:t>
            </a:r>
            <a:r>
              <a:rPr lang="en-US" b="1" i="1" u="none" dirty="0" smtClean="0">
                <a:solidFill>
                  <a:prstClr val="black"/>
                </a:solidFill>
              </a:rPr>
              <a:t> plot</a:t>
            </a:r>
            <a:endParaRPr lang="en-US" b="0" dirty="0" smtClean="0"/>
          </a:p>
          <a:p>
            <a:pPr marL="0" lvl="0" indent="0" algn="l" rtl="0">
              <a:spcBef>
                <a:spcPts val="0"/>
              </a:spcBef>
              <a:spcAft>
                <a:spcPts val="0"/>
              </a:spcAft>
              <a:buNone/>
            </a:pPr>
            <a:endParaRPr lang="en-US" b="0" baseline="0" dirty="0" smtClean="0"/>
          </a:p>
        </p:txBody>
      </p:sp>
    </p:spTree>
    <p:extLst>
      <p:ext uri="{BB962C8B-B14F-4D97-AF65-F5344CB8AC3E}">
        <p14:creationId xmlns:p14="http://schemas.microsoft.com/office/powerpoint/2010/main" val="42022266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t>Steps to draw a box plot:</a:t>
            </a:r>
          </a:p>
          <a:p>
            <a:pPr marL="0" lvl="0" indent="0" algn="l" rtl="0">
              <a:spcBef>
                <a:spcPts val="0"/>
              </a:spcBef>
              <a:spcAft>
                <a:spcPts val="0"/>
              </a:spcAft>
              <a:buNone/>
            </a:pPr>
            <a:r>
              <a:rPr lang="en-US" b="1" i="1" u="sng" baseline="0" dirty="0" smtClean="0">
                <a:solidFill>
                  <a:prstClr val="black"/>
                </a:solidFill>
              </a:rPr>
              <a:t>Step 1: </a:t>
            </a:r>
            <a:r>
              <a:rPr lang="en-US" b="1" i="1" u="none" baseline="0" dirty="0" smtClean="0">
                <a:solidFill>
                  <a:prstClr val="black"/>
                </a:solidFill>
              </a:rPr>
              <a:t>For continuous Y and Discrete X we can draw box-plot.</a:t>
            </a:r>
            <a:endParaRPr lang="en-US" b="1" i="1" u="sng" baseline="0" dirty="0" smtClean="0">
              <a:solidFill>
                <a:prstClr val="black"/>
              </a:solidFill>
            </a:endParaRPr>
          </a:p>
          <a:p>
            <a:pPr marL="0" lvl="0" indent="0" algn="l" rtl="0">
              <a:spcBef>
                <a:spcPts val="0"/>
              </a:spcBef>
              <a:spcAft>
                <a:spcPts val="0"/>
              </a:spcAft>
              <a:buNone/>
            </a:pPr>
            <a:r>
              <a:rPr lang="en-US" b="1" i="1" u="sng" baseline="0" dirty="0" smtClean="0">
                <a:solidFill>
                  <a:prstClr val="black"/>
                </a:solidFill>
              </a:rPr>
              <a:t>Step 2: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 </a:t>
            </a:r>
            <a:r>
              <a:rPr lang="en-US" sz="1200" b="1" i="1" dirty="0" smtClean="0">
                <a:solidFill>
                  <a:prstClr val="black"/>
                </a:solidFill>
              </a:rPr>
              <a:t>Graph–&gt; Box Plot</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baseline="0" dirty="0" smtClean="0">
                <a:solidFill>
                  <a:prstClr val="black"/>
                </a:solidFill>
              </a:rPr>
              <a:t>Paste the Box Plot in the given blank box and w</a:t>
            </a:r>
            <a:r>
              <a:rPr lang="en-US" b="1" i="1" u="none" dirty="0" smtClean="0">
                <a:solidFill>
                  <a:prstClr val="black"/>
                </a:solidFill>
              </a:rPr>
              <a:t>rite interpretation by</a:t>
            </a:r>
            <a:r>
              <a:rPr lang="en-US" b="1" i="1" u="none" baseline="0" dirty="0" smtClean="0">
                <a:solidFill>
                  <a:prstClr val="black"/>
                </a:solidFill>
              </a:rPr>
              <a:t> reading the</a:t>
            </a:r>
            <a:r>
              <a:rPr lang="en-US" b="1" i="1" u="none" dirty="0" smtClean="0">
                <a:solidFill>
                  <a:prstClr val="black"/>
                </a:solidFill>
              </a:rPr>
              <a:t> plot</a:t>
            </a:r>
            <a:endParaRPr lang="en-US" b="0" dirty="0" smtClean="0"/>
          </a:p>
        </p:txBody>
      </p:sp>
    </p:spTree>
    <p:extLst>
      <p:ext uri="{BB962C8B-B14F-4D97-AF65-F5344CB8AC3E}">
        <p14:creationId xmlns:p14="http://schemas.microsoft.com/office/powerpoint/2010/main" val="1056744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Open</a:t>
            </a:r>
            <a:r>
              <a:rPr lang="en-US" baseline="0" dirty="0" smtClean="0"/>
              <a:t> the excel file given in  this slide and understand the data.</a:t>
            </a:r>
            <a:endParaRPr lang="en-US" dirty="0"/>
          </a:p>
        </p:txBody>
      </p:sp>
      <p:sp>
        <p:nvSpPr>
          <p:cNvPr id="4" name="Slide Number Placeholder 3"/>
          <p:cNvSpPr>
            <a:spLocks noGrp="1"/>
          </p:cNvSpPr>
          <p:nvPr>
            <p:ph type="sldNum" sz="quarter" idx="10"/>
          </p:nvPr>
        </p:nvSpPr>
        <p:spPr/>
        <p:txBody>
          <a:bodyPr/>
          <a:lstStyle/>
          <a:p>
            <a:fld id="{BB409DAE-95FB-44E1-9F36-6DDAAF9464FC}" type="slidenum">
              <a:rPr lang="en-US" smtClean="0"/>
              <a:t>4</a:t>
            </a:fld>
            <a:endParaRPr lang="en-US"/>
          </a:p>
        </p:txBody>
      </p:sp>
    </p:spTree>
    <p:extLst>
      <p:ext uri="{BB962C8B-B14F-4D97-AF65-F5344CB8AC3E}">
        <p14:creationId xmlns:p14="http://schemas.microsoft.com/office/powerpoint/2010/main" val="21979960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t>Steps to draw a box plot:</a:t>
            </a:r>
          </a:p>
          <a:p>
            <a:pPr marL="0" lvl="0" indent="0" algn="l" rtl="0">
              <a:spcBef>
                <a:spcPts val="0"/>
              </a:spcBef>
              <a:spcAft>
                <a:spcPts val="0"/>
              </a:spcAft>
              <a:buNone/>
            </a:pPr>
            <a:r>
              <a:rPr lang="en-US" b="1" i="1" u="sng" baseline="0" dirty="0" smtClean="0">
                <a:solidFill>
                  <a:prstClr val="black"/>
                </a:solidFill>
              </a:rPr>
              <a:t>Step 1: </a:t>
            </a:r>
            <a:r>
              <a:rPr lang="en-US" b="1" i="1" u="none" baseline="0" dirty="0" smtClean="0">
                <a:solidFill>
                  <a:prstClr val="black"/>
                </a:solidFill>
              </a:rPr>
              <a:t>For continuous Y and Discrete X we can draw box-plot.</a:t>
            </a:r>
            <a:endParaRPr lang="en-US" b="1" i="1" u="sng" baseline="0" dirty="0" smtClean="0">
              <a:solidFill>
                <a:prstClr val="black"/>
              </a:solidFill>
            </a:endParaRPr>
          </a:p>
          <a:p>
            <a:pPr marL="0" lvl="0" indent="0" algn="l" rtl="0">
              <a:spcBef>
                <a:spcPts val="0"/>
              </a:spcBef>
              <a:spcAft>
                <a:spcPts val="0"/>
              </a:spcAft>
              <a:buNone/>
            </a:pPr>
            <a:r>
              <a:rPr lang="en-US" b="1" i="1" u="sng" baseline="0" dirty="0" smtClean="0">
                <a:solidFill>
                  <a:prstClr val="black"/>
                </a:solidFill>
              </a:rPr>
              <a:t>Step 2: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 </a:t>
            </a:r>
            <a:r>
              <a:rPr lang="en-US" sz="1200" b="1" i="1" dirty="0" smtClean="0">
                <a:solidFill>
                  <a:prstClr val="black"/>
                </a:solidFill>
              </a:rPr>
              <a:t>Graph–&gt; Box Plot</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baseline="0" dirty="0" smtClean="0">
                <a:solidFill>
                  <a:prstClr val="black"/>
                </a:solidFill>
              </a:rPr>
              <a:t>Paste the Box Plot in the given blank box and w</a:t>
            </a:r>
            <a:r>
              <a:rPr lang="en-US" b="1" i="1" u="none" dirty="0" smtClean="0">
                <a:solidFill>
                  <a:prstClr val="black"/>
                </a:solidFill>
              </a:rPr>
              <a:t>rite interpretation by</a:t>
            </a:r>
            <a:r>
              <a:rPr lang="en-US" b="1" i="1" u="none" baseline="0" dirty="0" smtClean="0">
                <a:solidFill>
                  <a:prstClr val="black"/>
                </a:solidFill>
              </a:rPr>
              <a:t> reading the</a:t>
            </a:r>
            <a:r>
              <a:rPr lang="en-US" b="1" i="1" u="none" dirty="0" smtClean="0">
                <a:solidFill>
                  <a:prstClr val="black"/>
                </a:solidFill>
              </a:rPr>
              <a:t> plot</a:t>
            </a:r>
            <a:endParaRPr lang="en-US" b="0" dirty="0" smtClean="0"/>
          </a:p>
          <a:p>
            <a:pPr marL="0" lvl="0" indent="0" algn="l" rtl="0">
              <a:spcBef>
                <a:spcPts val="0"/>
              </a:spcBef>
              <a:spcAft>
                <a:spcPts val="0"/>
              </a:spcAft>
              <a:buNone/>
            </a:pPr>
            <a:endParaRPr lang="en-US" b="0" baseline="0" dirty="0" smtClean="0"/>
          </a:p>
        </p:txBody>
      </p:sp>
    </p:spTree>
    <p:extLst>
      <p:ext uri="{BB962C8B-B14F-4D97-AF65-F5344CB8AC3E}">
        <p14:creationId xmlns:p14="http://schemas.microsoft.com/office/powerpoint/2010/main" val="38693282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t>Steps to draw a box plot:</a:t>
            </a:r>
          </a:p>
          <a:p>
            <a:pPr marL="0" lvl="0" indent="0" algn="l" rtl="0">
              <a:spcBef>
                <a:spcPts val="0"/>
              </a:spcBef>
              <a:spcAft>
                <a:spcPts val="0"/>
              </a:spcAft>
              <a:buNone/>
            </a:pPr>
            <a:r>
              <a:rPr lang="en-US" b="1" i="1" u="sng" baseline="0" dirty="0" smtClean="0">
                <a:solidFill>
                  <a:prstClr val="black"/>
                </a:solidFill>
              </a:rPr>
              <a:t>Step 1: </a:t>
            </a:r>
            <a:r>
              <a:rPr lang="en-US" b="1" i="1" u="none" baseline="0" dirty="0" smtClean="0">
                <a:solidFill>
                  <a:prstClr val="black"/>
                </a:solidFill>
              </a:rPr>
              <a:t>For continuous Y and Discrete X we can draw box-plot.</a:t>
            </a:r>
            <a:endParaRPr lang="en-US" b="1" i="1" u="sng" baseline="0" dirty="0" smtClean="0">
              <a:solidFill>
                <a:prstClr val="black"/>
              </a:solidFill>
            </a:endParaRPr>
          </a:p>
          <a:p>
            <a:pPr marL="0" lvl="0" indent="0" algn="l" rtl="0">
              <a:spcBef>
                <a:spcPts val="0"/>
              </a:spcBef>
              <a:spcAft>
                <a:spcPts val="0"/>
              </a:spcAft>
              <a:buNone/>
            </a:pPr>
            <a:r>
              <a:rPr lang="en-US" b="1" i="1" u="sng" baseline="0" dirty="0" smtClean="0">
                <a:solidFill>
                  <a:prstClr val="black"/>
                </a:solidFill>
              </a:rPr>
              <a:t>Step 2: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 </a:t>
            </a:r>
            <a:r>
              <a:rPr lang="en-US" sz="1200" b="1" i="1" dirty="0" smtClean="0">
                <a:solidFill>
                  <a:prstClr val="black"/>
                </a:solidFill>
              </a:rPr>
              <a:t>Graph–&gt; Box Plot</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baseline="0" dirty="0" smtClean="0">
                <a:solidFill>
                  <a:prstClr val="black"/>
                </a:solidFill>
              </a:rPr>
              <a:t>Paste the Box Plot in the given blank box and w</a:t>
            </a:r>
            <a:r>
              <a:rPr lang="en-US" b="1" i="1" u="none" dirty="0" smtClean="0">
                <a:solidFill>
                  <a:prstClr val="black"/>
                </a:solidFill>
              </a:rPr>
              <a:t>rite interpretation by</a:t>
            </a:r>
            <a:r>
              <a:rPr lang="en-US" b="1" i="1" u="none" baseline="0" dirty="0" smtClean="0">
                <a:solidFill>
                  <a:prstClr val="black"/>
                </a:solidFill>
              </a:rPr>
              <a:t> reading the</a:t>
            </a:r>
            <a:r>
              <a:rPr lang="en-US" b="1" i="1" u="none" dirty="0" smtClean="0">
                <a:solidFill>
                  <a:prstClr val="black"/>
                </a:solidFill>
              </a:rPr>
              <a:t> plot</a:t>
            </a:r>
            <a:endParaRPr lang="en-US" b="0" dirty="0" smtClean="0"/>
          </a:p>
          <a:p>
            <a:pPr marL="0" lvl="0" indent="0" algn="l" rtl="0">
              <a:spcBef>
                <a:spcPts val="0"/>
              </a:spcBef>
              <a:spcAft>
                <a:spcPts val="0"/>
              </a:spcAft>
              <a:buNone/>
            </a:pPr>
            <a:endParaRPr lang="en-US" b="0" baseline="0" dirty="0" smtClean="0"/>
          </a:p>
        </p:txBody>
      </p:sp>
    </p:spTree>
    <p:extLst>
      <p:ext uri="{BB962C8B-B14F-4D97-AF65-F5344CB8AC3E}">
        <p14:creationId xmlns:p14="http://schemas.microsoft.com/office/powerpoint/2010/main" val="18353135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839009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0" dirty="0" smtClean="0">
                <a:solidFill>
                  <a:srgbClr val="007BB9"/>
                </a:solidFill>
              </a:rPr>
              <a:t>Read the slide- Important Note 1: Need to check assumptions/rules first.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6954925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0" dirty="0" smtClean="0">
                <a:solidFill>
                  <a:srgbClr val="007BB9"/>
                </a:solidFill>
              </a:rPr>
              <a:t>Read the slide- Important Note 2: Selection of test to test the equality of variance.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8027583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93722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Test of Equality of Variance:</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dirty="0" smtClean="0">
                <a:solidFill>
                  <a:prstClr val="black"/>
                </a:solidFill>
              </a:rPr>
              <a:t>Step</a:t>
            </a:r>
            <a:r>
              <a:rPr lang="en-US" b="1" i="1" u="sng" baseline="0" dirty="0" smtClean="0">
                <a:solidFill>
                  <a:prstClr val="black"/>
                </a:solidFill>
              </a:rPr>
              <a:t> 1: </a:t>
            </a:r>
            <a:r>
              <a:rPr lang="en-US" b="1" i="1" u="none" baseline="0" dirty="0" smtClean="0">
                <a:solidFill>
                  <a:prstClr val="black"/>
                </a:solidFill>
              </a:rPr>
              <a:t>Write the purpose of doing </a:t>
            </a:r>
            <a:r>
              <a:rPr lang="en-US" b="1" i="1" u="none" dirty="0" smtClean="0">
                <a:solidFill>
                  <a:prstClr val="black"/>
                </a:solidFill>
              </a:rPr>
              <a:t>Test of Equality of Variance</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2: </a:t>
            </a:r>
            <a:r>
              <a:rPr lang="en-US" b="1" i="1" u="none" baseline="0" dirty="0" smtClean="0">
                <a:solidFill>
                  <a:prstClr val="black"/>
                </a:solidFill>
              </a:rPr>
              <a:t>Write Null and Alternate Hypothesis</a:t>
            </a:r>
            <a:endParaRPr lang="en-US" b="1" i="1" u="none" dirty="0" smtClean="0">
              <a:solidFill>
                <a:prstClr val="black"/>
              </a:solidFill>
            </a:endParaRPr>
          </a:p>
          <a:p>
            <a:endParaRPr lang="en-US" dirty="0"/>
          </a:p>
        </p:txBody>
      </p:sp>
    </p:spTree>
    <p:extLst>
      <p:ext uri="{BB962C8B-B14F-4D97-AF65-F5344CB8AC3E}">
        <p14:creationId xmlns:p14="http://schemas.microsoft.com/office/powerpoint/2010/main" val="23640154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Test of Equality of Variance continued:</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 </a:t>
            </a:r>
            <a:r>
              <a:rPr lang="en-US" sz="1200" b="1" i="1" dirty="0" smtClean="0">
                <a:solidFill>
                  <a:prstClr val="black"/>
                </a:solidFill>
              </a:rPr>
              <a:t>Stat&gt;ANOVA&gt;Test for Equal Variances</a:t>
            </a:r>
            <a:r>
              <a:rPr lang="en-US" sz="1200" b="1" i="1" baseline="0" dirty="0" smtClean="0">
                <a:solidFill>
                  <a:prstClr val="black"/>
                </a:solidFill>
              </a:rPr>
              <a:t>. Run the test and </a:t>
            </a:r>
            <a:r>
              <a:rPr lang="en-US" b="1" i="1" u="none" dirty="0" smtClean="0">
                <a:solidFill>
                  <a:prstClr val="black"/>
                </a:solidFill>
              </a:rPr>
              <a:t>paste the graphical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4: </a:t>
            </a:r>
            <a:r>
              <a:rPr lang="en-US" b="1" i="1" u="none" dirty="0" smtClean="0">
                <a:solidFill>
                  <a:prstClr val="black"/>
                </a:solidFill>
              </a:rPr>
              <a:t>Write interpretation</a:t>
            </a:r>
            <a:r>
              <a:rPr lang="en-US" b="1" i="1" u="none" baseline="0" dirty="0" smtClean="0">
                <a:solidFill>
                  <a:prstClr val="black"/>
                </a:solidFill>
              </a:rPr>
              <a:t> from the graph.</a:t>
            </a:r>
            <a:endParaRPr lang="en-US" b="1" i="1" u="none" dirty="0" smtClean="0">
              <a:solidFill>
                <a:prstClr val="black"/>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i="1" u="none" dirty="0" smtClean="0">
              <a:solidFill>
                <a:srgbClr val="007BB9"/>
              </a:solidFill>
            </a:endParaRPr>
          </a:p>
        </p:txBody>
      </p:sp>
    </p:spTree>
    <p:extLst>
      <p:ext uri="{BB962C8B-B14F-4D97-AF65-F5344CB8AC3E}">
        <p14:creationId xmlns:p14="http://schemas.microsoft.com/office/powerpoint/2010/main" val="25896589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Test of Equality of Variance continued:</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5: </a:t>
            </a:r>
            <a:r>
              <a:rPr lang="en-US" b="1" i="1" u="none" baseline="0" dirty="0" smtClean="0">
                <a:solidFill>
                  <a:prstClr val="black"/>
                </a:solidFill>
              </a:rPr>
              <a:t>P</a:t>
            </a:r>
            <a:r>
              <a:rPr lang="en-US" b="1" i="1" u="none" dirty="0" smtClean="0">
                <a:solidFill>
                  <a:prstClr val="black"/>
                </a:solidFill>
              </a:rPr>
              <a:t>aste the test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6: </a:t>
            </a:r>
            <a:r>
              <a:rPr lang="en-US" b="1" i="1" u="none" dirty="0" smtClean="0">
                <a:solidFill>
                  <a:prstClr val="black"/>
                </a:solidFill>
              </a:rPr>
              <a:t>Write interpretation and conclusion from the P-value.</a:t>
            </a:r>
            <a:r>
              <a:rPr lang="en-US" sz="1200" b="1" i="1" dirty="0" smtClean="0">
                <a:solidFill>
                  <a:prstClr val="black"/>
                </a:solidFill>
              </a:rPr>
              <a:t> </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i="1" u="none" dirty="0" smtClean="0">
              <a:solidFill>
                <a:srgbClr val="007BB9"/>
              </a:solidFill>
            </a:endParaRPr>
          </a:p>
        </p:txBody>
      </p:sp>
    </p:spTree>
    <p:extLst>
      <p:ext uri="{BB962C8B-B14F-4D97-AF65-F5344CB8AC3E}">
        <p14:creationId xmlns:p14="http://schemas.microsoft.com/office/powerpoint/2010/main" val="33849837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Test of Equality of Variance:</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dirty="0" smtClean="0">
                <a:solidFill>
                  <a:prstClr val="black"/>
                </a:solidFill>
              </a:rPr>
              <a:t>Step</a:t>
            </a:r>
            <a:r>
              <a:rPr lang="en-US" b="1" i="1" u="sng" baseline="0" dirty="0" smtClean="0">
                <a:solidFill>
                  <a:prstClr val="black"/>
                </a:solidFill>
              </a:rPr>
              <a:t> 1: </a:t>
            </a:r>
            <a:r>
              <a:rPr lang="en-US" b="1" i="1" u="none" baseline="0" dirty="0" smtClean="0">
                <a:solidFill>
                  <a:prstClr val="black"/>
                </a:solidFill>
              </a:rPr>
              <a:t>Write the purpose of doing </a:t>
            </a:r>
            <a:r>
              <a:rPr lang="en-US" b="1" i="1" u="none" dirty="0" smtClean="0">
                <a:solidFill>
                  <a:prstClr val="black"/>
                </a:solidFill>
              </a:rPr>
              <a:t>Test of Equality of Variance</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2: </a:t>
            </a:r>
            <a:r>
              <a:rPr lang="en-US" b="1" i="1" u="none" baseline="0" dirty="0" smtClean="0">
                <a:solidFill>
                  <a:prstClr val="black"/>
                </a:solidFill>
              </a:rPr>
              <a:t>Write Null and Alternate Hypothesis</a:t>
            </a:r>
            <a:endParaRPr lang="en-US" b="1" i="1" u="none" dirty="0" smtClean="0">
              <a:solidFill>
                <a:prstClr val="black"/>
              </a:solidFill>
            </a:endParaRPr>
          </a:p>
          <a:p>
            <a:endParaRPr lang="en-US" dirty="0"/>
          </a:p>
        </p:txBody>
      </p:sp>
    </p:spTree>
    <p:extLst>
      <p:ext uri="{BB962C8B-B14F-4D97-AF65-F5344CB8AC3E}">
        <p14:creationId xmlns:p14="http://schemas.microsoft.com/office/powerpoint/2010/main" val="1055873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t>Use</a:t>
            </a:r>
            <a:r>
              <a:rPr lang="en-US" b="1" baseline="0" dirty="0" smtClean="0"/>
              <a:t> the following statement as business case: </a:t>
            </a:r>
          </a:p>
          <a:p>
            <a:pPr marL="0" lvl="0" indent="0" algn="l" rtl="0">
              <a:spcBef>
                <a:spcPts val="0"/>
              </a:spcBef>
              <a:spcAft>
                <a:spcPts val="0"/>
              </a:spcAft>
              <a:buNone/>
            </a:pPr>
            <a:r>
              <a:rPr lang="en-US" b="1" baseline="0" dirty="0" smtClean="0"/>
              <a:t>Hints for Problem Statement: </a:t>
            </a:r>
          </a:p>
          <a:p>
            <a:pPr marL="228600" lvl="0" indent="-228600" algn="l" rtl="0">
              <a:spcBef>
                <a:spcPts val="0"/>
              </a:spcBef>
              <a:spcAft>
                <a:spcPts val="0"/>
              </a:spcAft>
              <a:buFont typeface="+mj-lt"/>
              <a:buAutoNum type="arabicPeriod"/>
            </a:pPr>
            <a:r>
              <a:rPr lang="en-US" baseline="0" dirty="0" smtClean="0"/>
              <a:t>Go through historical data</a:t>
            </a:r>
          </a:p>
          <a:p>
            <a:pPr marL="228600" lvl="0" indent="-228600" algn="l" rtl="0">
              <a:spcBef>
                <a:spcPts val="0"/>
              </a:spcBef>
              <a:spcAft>
                <a:spcPts val="0"/>
              </a:spcAft>
              <a:buFont typeface="+mj-lt"/>
              <a:buAutoNum type="arabicPeriod"/>
            </a:pPr>
            <a:r>
              <a:rPr lang="en-US" baseline="0" dirty="0" smtClean="0"/>
              <a:t>Find the average score in excel</a:t>
            </a:r>
          </a:p>
          <a:p>
            <a:pPr marL="228600" lvl="0" indent="-228600" algn="l" rtl="0">
              <a:spcBef>
                <a:spcPts val="0"/>
              </a:spcBef>
              <a:spcAft>
                <a:spcPts val="0"/>
              </a:spcAft>
              <a:buFont typeface="+mj-lt"/>
              <a:buAutoNum type="arabicPeriod"/>
            </a:pPr>
            <a:r>
              <a:rPr lang="en-US" baseline="0" dirty="0" smtClean="0"/>
              <a:t>Client has informed that there has to be min 95% quality met for each day delivered. </a:t>
            </a:r>
          </a:p>
          <a:p>
            <a:pPr marL="228600" lvl="0" indent="-228600" algn="l" rtl="0">
              <a:spcBef>
                <a:spcPts val="0"/>
              </a:spcBef>
              <a:spcAft>
                <a:spcPts val="0"/>
              </a:spcAft>
              <a:buFont typeface="+mj-lt"/>
              <a:buAutoNum type="arabicPeriod"/>
            </a:pPr>
            <a:r>
              <a:rPr lang="en-US" baseline="0" dirty="0" smtClean="0"/>
              <a:t>Please check percent quality each day and it should not be lower than 95%.</a:t>
            </a:r>
          </a:p>
          <a:p>
            <a:pPr marL="0" lvl="0" indent="0" algn="l" rtl="0">
              <a:spcBef>
                <a:spcPts val="0"/>
              </a:spcBef>
              <a:spcAft>
                <a:spcPts val="0"/>
              </a:spcAft>
              <a:buFont typeface="+mj-lt"/>
              <a:buNone/>
            </a:pPr>
            <a:endParaRPr lang="en-US" baseline="0" dirty="0" smtClean="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1" baseline="0" dirty="0" smtClean="0"/>
              <a:t>Hints for Goal Statement: </a:t>
            </a:r>
          </a:p>
          <a:p>
            <a:pPr marL="0" lvl="0" indent="0" algn="l" rtl="0">
              <a:spcBef>
                <a:spcPts val="0"/>
              </a:spcBef>
              <a:spcAft>
                <a:spcPts val="0"/>
              </a:spcAft>
              <a:buFont typeface="+mj-lt"/>
              <a:buNone/>
            </a:pPr>
            <a:r>
              <a:rPr lang="en-US" b="0" baseline="0" dirty="0" smtClean="0"/>
              <a:t>Please prepare your ‘time binding’ statement based on improving average quality percentage per day f</a:t>
            </a:r>
            <a:r>
              <a:rPr lang="en-US" baseline="0" dirty="0" smtClean="0"/>
              <a:t>rom current average to client specified limit..</a:t>
            </a:r>
            <a:endParaRPr lang="en-US" b="0" baseline="0" dirty="0" smtClean="0"/>
          </a:p>
          <a:p>
            <a:pPr marL="0" lvl="0" indent="0" algn="l" rtl="0">
              <a:spcBef>
                <a:spcPts val="0"/>
              </a:spcBef>
              <a:spcAft>
                <a:spcPts val="0"/>
              </a:spcAft>
              <a:buFont typeface="+mj-lt"/>
              <a:buNone/>
            </a:pPr>
            <a:r>
              <a:rPr lang="en-US" b="1" baseline="0" dirty="0" smtClean="0">
                <a:solidFill>
                  <a:srgbClr val="FF0000"/>
                </a:solidFill>
              </a:rPr>
              <a:t>Refer our previous project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b="1" baseline="0" dirty="0" smtClean="0"/>
          </a:p>
          <a:p>
            <a:pPr marL="0" lvl="0" indent="0" algn="l" rtl="0">
              <a:spcBef>
                <a:spcPts val="0"/>
              </a:spcBef>
              <a:spcAft>
                <a:spcPts val="0"/>
              </a:spcAft>
              <a:buFont typeface="+mj-lt"/>
              <a:buNone/>
            </a:pPr>
            <a:endParaRPr lang="en-US" baseline="0" dirty="0" smtClean="0"/>
          </a:p>
          <a:p>
            <a:pPr marL="228600" lvl="0" indent="-228600" algn="l" rtl="0">
              <a:spcBef>
                <a:spcPts val="0"/>
              </a:spcBef>
              <a:spcAft>
                <a:spcPts val="0"/>
              </a:spcAft>
              <a:buFont typeface="+mj-lt"/>
              <a:buAutoNum type="arabicPeriod"/>
            </a:pPr>
            <a:endParaRPr lang="en-US" baseline="0" dirty="0" smtClean="0"/>
          </a:p>
          <a:p>
            <a:pPr marL="0" lvl="0" indent="0" algn="l" rtl="0">
              <a:spcBef>
                <a:spcPts val="0"/>
              </a:spcBef>
              <a:spcAft>
                <a:spcPts val="0"/>
              </a:spcAft>
              <a:buFont typeface="+mj-lt"/>
              <a:buNone/>
            </a:pPr>
            <a:endParaRPr lang="en-US" baseline="0" dirty="0" smtClean="0"/>
          </a:p>
        </p:txBody>
      </p:sp>
    </p:spTree>
    <p:extLst>
      <p:ext uri="{BB962C8B-B14F-4D97-AF65-F5344CB8AC3E}">
        <p14:creationId xmlns:p14="http://schemas.microsoft.com/office/powerpoint/2010/main" val="5557302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Test of Equality of Variance continued:</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 </a:t>
            </a:r>
            <a:r>
              <a:rPr lang="en-US" sz="1200" b="1" i="1" dirty="0" smtClean="0">
                <a:solidFill>
                  <a:prstClr val="black"/>
                </a:solidFill>
              </a:rPr>
              <a:t>Stat&gt;ANOVA&gt;Test for Equal Variances</a:t>
            </a:r>
            <a:r>
              <a:rPr lang="en-US" sz="1200" b="1" i="1" baseline="0" dirty="0" smtClean="0">
                <a:solidFill>
                  <a:prstClr val="black"/>
                </a:solidFill>
              </a:rPr>
              <a:t>. Run the test and </a:t>
            </a:r>
            <a:r>
              <a:rPr lang="en-US" b="1" i="1" u="none" dirty="0" smtClean="0">
                <a:solidFill>
                  <a:prstClr val="black"/>
                </a:solidFill>
              </a:rPr>
              <a:t>paste the graphical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4: </a:t>
            </a:r>
            <a:r>
              <a:rPr lang="en-US" b="1" i="1" u="none" dirty="0" smtClean="0">
                <a:solidFill>
                  <a:prstClr val="black"/>
                </a:solidFill>
              </a:rPr>
              <a:t>Write interpretation</a:t>
            </a:r>
            <a:r>
              <a:rPr lang="en-US" b="1" i="1" u="none" baseline="0" dirty="0" smtClean="0">
                <a:solidFill>
                  <a:prstClr val="black"/>
                </a:solidFill>
              </a:rPr>
              <a:t> from the graph.</a:t>
            </a:r>
            <a:endParaRPr lang="en-US" b="1" i="1" u="none" dirty="0" smtClean="0">
              <a:solidFill>
                <a:prstClr val="black"/>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i="1" u="none" dirty="0" smtClean="0">
              <a:solidFill>
                <a:srgbClr val="007BB9"/>
              </a:solidFill>
            </a:endParaRPr>
          </a:p>
        </p:txBody>
      </p:sp>
    </p:spTree>
    <p:extLst>
      <p:ext uri="{BB962C8B-B14F-4D97-AF65-F5344CB8AC3E}">
        <p14:creationId xmlns:p14="http://schemas.microsoft.com/office/powerpoint/2010/main" val="5395980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Test of Equality of Variance continued:</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5: </a:t>
            </a:r>
            <a:r>
              <a:rPr lang="en-US" b="1" i="1" u="none" baseline="0" dirty="0" smtClean="0">
                <a:solidFill>
                  <a:prstClr val="black"/>
                </a:solidFill>
              </a:rPr>
              <a:t>P</a:t>
            </a:r>
            <a:r>
              <a:rPr lang="en-US" b="1" i="1" u="none" dirty="0" smtClean="0">
                <a:solidFill>
                  <a:prstClr val="black"/>
                </a:solidFill>
              </a:rPr>
              <a:t>aste the test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6: </a:t>
            </a:r>
            <a:r>
              <a:rPr lang="en-US" b="1" i="1" u="none" dirty="0" smtClean="0">
                <a:solidFill>
                  <a:prstClr val="black"/>
                </a:solidFill>
              </a:rPr>
              <a:t>Write interpretation and conclusion from the P-value.</a:t>
            </a:r>
            <a:r>
              <a:rPr lang="en-US" sz="1200" b="1" i="1" dirty="0" smtClean="0">
                <a:solidFill>
                  <a:prstClr val="black"/>
                </a:solidFill>
              </a:rPr>
              <a:t> </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i="1" u="none" dirty="0" smtClean="0">
              <a:solidFill>
                <a:srgbClr val="007BB9"/>
              </a:solidFill>
            </a:endParaRPr>
          </a:p>
        </p:txBody>
      </p:sp>
    </p:spTree>
    <p:extLst>
      <p:ext uri="{BB962C8B-B14F-4D97-AF65-F5344CB8AC3E}">
        <p14:creationId xmlns:p14="http://schemas.microsoft.com/office/powerpoint/2010/main" val="25100801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Test of Equality of Variance:</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dirty="0" smtClean="0">
                <a:solidFill>
                  <a:prstClr val="black"/>
                </a:solidFill>
              </a:rPr>
              <a:t>Step</a:t>
            </a:r>
            <a:r>
              <a:rPr lang="en-US" b="1" i="1" u="sng" baseline="0" dirty="0" smtClean="0">
                <a:solidFill>
                  <a:prstClr val="black"/>
                </a:solidFill>
              </a:rPr>
              <a:t> 1: </a:t>
            </a:r>
            <a:r>
              <a:rPr lang="en-US" b="1" i="1" u="none" baseline="0" dirty="0" smtClean="0">
                <a:solidFill>
                  <a:prstClr val="black"/>
                </a:solidFill>
              </a:rPr>
              <a:t>Write the purpose of doing </a:t>
            </a:r>
            <a:r>
              <a:rPr lang="en-US" b="1" i="1" u="none" dirty="0" smtClean="0">
                <a:solidFill>
                  <a:prstClr val="black"/>
                </a:solidFill>
              </a:rPr>
              <a:t>Test of Equality of Variance</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2: </a:t>
            </a:r>
            <a:r>
              <a:rPr lang="en-US" b="1" i="1" u="none" baseline="0" dirty="0" smtClean="0">
                <a:solidFill>
                  <a:prstClr val="black"/>
                </a:solidFill>
              </a:rPr>
              <a:t>Write Null and Alternate Hypothesis</a:t>
            </a:r>
            <a:endParaRPr lang="en-US" b="1" i="1" u="none" dirty="0" smtClean="0">
              <a:solidFill>
                <a:prstClr val="black"/>
              </a:solidFill>
            </a:endParaRPr>
          </a:p>
          <a:p>
            <a:endParaRPr lang="en-US" dirty="0"/>
          </a:p>
        </p:txBody>
      </p:sp>
    </p:spTree>
    <p:extLst>
      <p:ext uri="{BB962C8B-B14F-4D97-AF65-F5344CB8AC3E}">
        <p14:creationId xmlns:p14="http://schemas.microsoft.com/office/powerpoint/2010/main" val="17560509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Test of Equality of Variance continued:</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 </a:t>
            </a:r>
            <a:r>
              <a:rPr lang="en-US" sz="1200" b="1" i="1" dirty="0" smtClean="0">
                <a:solidFill>
                  <a:prstClr val="black"/>
                </a:solidFill>
              </a:rPr>
              <a:t>Stat&gt;ANOVA&gt;Test for Equal Variances</a:t>
            </a:r>
            <a:r>
              <a:rPr lang="en-US" sz="1200" b="1" i="1" baseline="0" dirty="0" smtClean="0">
                <a:solidFill>
                  <a:prstClr val="black"/>
                </a:solidFill>
              </a:rPr>
              <a:t>. Run the test and </a:t>
            </a:r>
            <a:r>
              <a:rPr lang="en-US" b="1" i="1" u="none" dirty="0" smtClean="0">
                <a:solidFill>
                  <a:prstClr val="black"/>
                </a:solidFill>
              </a:rPr>
              <a:t>paste the graphical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4: </a:t>
            </a:r>
            <a:r>
              <a:rPr lang="en-US" b="1" i="1" u="none" dirty="0" smtClean="0">
                <a:solidFill>
                  <a:prstClr val="black"/>
                </a:solidFill>
              </a:rPr>
              <a:t>Write interpretation</a:t>
            </a:r>
            <a:r>
              <a:rPr lang="en-US" b="1" i="1" u="none" baseline="0" dirty="0" smtClean="0">
                <a:solidFill>
                  <a:prstClr val="black"/>
                </a:solidFill>
              </a:rPr>
              <a:t> from the graph.</a:t>
            </a:r>
            <a:endParaRPr lang="en-US" b="1" i="1" u="none" dirty="0" smtClean="0">
              <a:solidFill>
                <a:prstClr val="black"/>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i="1" u="none" dirty="0" smtClean="0">
              <a:solidFill>
                <a:srgbClr val="007BB9"/>
              </a:solidFill>
            </a:endParaRPr>
          </a:p>
        </p:txBody>
      </p:sp>
    </p:spTree>
    <p:extLst>
      <p:ext uri="{BB962C8B-B14F-4D97-AF65-F5344CB8AC3E}">
        <p14:creationId xmlns:p14="http://schemas.microsoft.com/office/powerpoint/2010/main" val="7701335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Test of Equality of Variance continued:</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5: </a:t>
            </a:r>
            <a:r>
              <a:rPr lang="en-US" b="1" i="1" u="none" baseline="0" dirty="0" smtClean="0">
                <a:solidFill>
                  <a:prstClr val="black"/>
                </a:solidFill>
              </a:rPr>
              <a:t>P</a:t>
            </a:r>
            <a:r>
              <a:rPr lang="en-US" b="1" i="1" u="none" dirty="0" smtClean="0">
                <a:solidFill>
                  <a:prstClr val="black"/>
                </a:solidFill>
              </a:rPr>
              <a:t>aste the test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6: </a:t>
            </a:r>
            <a:r>
              <a:rPr lang="en-US" b="1" i="1" u="none" dirty="0" smtClean="0">
                <a:solidFill>
                  <a:prstClr val="black"/>
                </a:solidFill>
              </a:rPr>
              <a:t>Write interpretation and conclusion from the P-value.</a:t>
            </a:r>
            <a:r>
              <a:rPr lang="en-US" sz="1200" b="1" i="1" dirty="0" smtClean="0">
                <a:solidFill>
                  <a:prstClr val="black"/>
                </a:solidFill>
              </a:rPr>
              <a:t> </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i="1" u="none" dirty="0" smtClean="0">
              <a:solidFill>
                <a:srgbClr val="007BB9"/>
              </a:solidFill>
            </a:endParaRPr>
          </a:p>
        </p:txBody>
      </p:sp>
    </p:spTree>
    <p:extLst>
      <p:ext uri="{BB962C8B-B14F-4D97-AF65-F5344CB8AC3E}">
        <p14:creationId xmlns:p14="http://schemas.microsoft.com/office/powerpoint/2010/main" val="20193726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Test of Equality of Variance:</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dirty="0" smtClean="0">
                <a:solidFill>
                  <a:prstClr val="black"/>
                </a:solidFill>
              </a:rPr>
              <a:t>Step</a:t>
            </a:r>
            <a:r>
              <a:rPr lang="en-US" b="1" i="1" u="sng" baseline="0" dirty="0" smtClean="0">
                <a:solidFill>
                  <a:prstClr val="black"/>
                </a:solidFill>
              </a:rPr>
              <a:t> 1: </a:t>
            </a:r>
            <a:r>
              <a:rPr lang="en-US" b="1" i="1" u="none" baseline="0" dirty="0" smtClean="0">
                <a:solidFill>
                  <a:prstClr val="black"/>
                </a:solidFill>
              </a:rPr>
              <a:t>Write the purpose of doing </a:t>
            </a:r>
            <a:r>
              <a:rPr lang="en-US" b="1" i="1" u="none" dirty="0" smtClean="0">
                <a:solidFill>
                  <a:prstClr val="black"/>
                </a:solidFill>
              </a:rPr>
              <a:t>Test of Equality of Variance</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2: </a:t>
            </a:r>
            <a:r>
              <a:rPr lang="en-US" b="1" i="1" u="none" baseline="0" dirty="0" smtClean="0">
                <a:solidFill>
                  <a:prstClr val="black"/>
                </a:solidFill>
              </a:rPr>
              <a:t>Write Null and Alternate Hypothesis</a:t>
            </a:r>
            <a:endParaRPr lang="en-US" b="1" i="1" u="none" dirty="0" smtClean="0">
              <a:solidFill>
                <a:prstClr val="black"/>
              </a:solidFill>
            </a:endParaRPr>
          </a:p>
          <a:p>
            <a:endParaRPr lang="en-US" dirty="0"/>
          </a:p>
        </p:txBody>
      </p:sp>
    </p:spTree>
    <p:extLst>
      <p:ext uri="{BB962C8B-B14F-4D97-AF65-F5344CB8AC3E}">
        <p14:creationId xmlns:p14="http://schemas.microsoft.com/office/powerpoint/2010/main" val="31988043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Test of Equality of Variance continued:</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 </a:t>
            </a:r>
            <a:r>
              <a:rPr lang="en-US" sz="1200" b="1" i="1" dirty="0" smtClean="0">
                <a:solidFill>
                  <a:prstClr val="black"/>
                </a:solidFill>
              </a:rPr>
              <a:t>Stat&gt;ANOVA&gt;Test for Equal Variances</a:t>
            </a:r>
            <a:r>
              <a:rPr lang="en-US" sz="1200" b="1" i="1" baseline="0" dirty="0" smtClean="0">
                <a:solidFill>
                  <a:prstClr val="black"/>
                </a:solidFill>
              </a:rPr>
              <a:t>. Run the test and </a:t>
            </a:r>
            <a:r>
              <a:rPr lang="en-US" b="1" i="1" u="none" dirty="0" smtClean="0">
                <a:solidFill>
                  <a:prstClr val="black"/>
                </a:solidFill>
              </a:rPr>
              <a:t>paste the graphical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4: </a:t>
            </a:r>
            <a:r>
              <a:rPr lang="en-US" b="1" i="1" u="none" dirty="0" smtClean="0">
                <a:solidFill>
                  <a:prstClr val="black"/>
                </a:solidFill>
              </a:rPr>
              <a:t>Write interpretation</a:t>
            </a:r>
            <a:r>
              <a:rPr lang="en-US" b="1" i="1" u="none" baseline="0" dirty="0" smtClean="0">
                <a:solidFill>
                  <a:prstClr val="black"/>
                </a:solidFill>
              </a:rPr>
              <a:t> from the graph.</a:t>
            </a:r>
            <a:endParaRPr lang="en-US" b="1" i="1" u="none" dirty="0" smtClean="0">
              <a:solidFill>
                <a:prstClr val="black"/>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i="1" u="none" dirty="0" smtClean="0">
              <a:solidFill>
                <a:srgbClr val="007BB9"/>
              </a:solidFill>
            </a:endParaRPr>
          </a:p>
        </p:txBody>
      </p:sp>
    </p:spTree>
    <p:extLst>
      <p:ext uri="{BB962C8B-B14F-4D97-AF65-F5344CB8AC3E}">
        <p14:creationId xmlns:p14="http://schemas.microsoft.com/office/powerpoint/2010/main" val="11877297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Test of Equality of Variance continued:</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5: </a:t>
            </a:r>
            <a:r>
              <a:rPr lang="en-US" b="1" i="1" u="none" baseline="0" dirty="0" smtClean="0">
                <a:solidFill>
                  <a:prstClr val="black"/>
                </a:solidFill>
              </a:rPr>
              <a:t>P</a:t>
            </a:r>
            <a:r>
              <a:rPr lang="en-US" b="1" i="1" u="none" dirty="0" smtClean="0">
                <a:solidFill>
                  <a:prstClr val="black"/>
                </a:solidFill>
              </a:rPr>
              <a:t>aste the test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6: </a:t>
            </a:r>
            <a:r>
              <a:rPr lang="en-US" b="1" i="1" u="none" dirty="0" smtClean="0">
                <a:solidFill>
                  <a:prstClr val="black"/>
                </a:solidFill>
              </a:rPr>
              <a:t>Write interpretation and conclusion from the P-value.</a:t>
            </a:r>
            <a:r>
              <a:rPr lang="en-US" sz="1200" b="1" i="1" dirty="0" smtClean="0">
                <a:solidFill>
                  <a:prstClr val="black"/>
                </a:solidFill>
              </a:rPr>
              <a:t> </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i="1" u="none" dirty="0" smtClean="0">
              <a:solidFill>
                <a:srgbClr val="007BB9"/>
              </a:solidFill>
            </a:endParaRPr>
          </a:p>
        </p:txBody>
      </p:sp>
    </p:spTree>
    <p:extLst>
      <p:ext uri="{BB962C8B-B14F-4D97-AF65-F5344CB8AC3E}">
        <p14:creationId xmlns:p14="http://schemas.microsoft.com/office/powerpoint/2010/main" val="326040204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Test of Equality of Variance:</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dirty="0" smtClean="0">
                <a:solidFill>
                  <a:prstClr val="black"/>
                </a:solidFill>
              </a:rPr>
              <a:t>Step</a:t>
            </a:r>
            <a:r>
              <a:rPr lang="en-US" b="1" i="1" u="sng" baseline="0" dirty="0" smtClean="0">
                <a:solidFill>
                  <a:prstClr val="black"/>
                </a:solidFill>
              </a:rPr>
              <a:t> 1: </a:t>
            </a:r>
            <a:r>
              <a:rPr lang="en-US" b="1" i="1" u="none" baseline="0" dirty="0" smtClean="0">
                <a:solidFill>
                  <a:prstClr val="black"/>
                </a:solidFill>
              </a:rPr>
              <a:t>Write the purpose of doing </a:t>
            </a:r>
            <a:r>
              <a:rPr lang="en-US" b="1" i="1" u="none" dirty="0" smtClean="0">
                <a:solidFill>
                  <a:prstClr val="black"/>
                </a:solidFill>
              </a:rPr>
              <a:t>Test of Equality of Variance</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2: </a:t>
            </a:r>
            <a:r>
              <a:rPr lang="en-US" b="1" i="1" u="none" baseline="0" dirty="0" smtClean="0">
                <a:solidFill>
                  <a:prstClr val="black"/>
                </a:solidFill>
              </a:rPr>
              <a:t>Write Null and Alternate Hypothesis</a:t>
            </a:r>
            <a:endParaRPr lang="en-US" b="1" i="1" u="none" dirty="0" smtClean="0">
              <a:solidFill>
                <a:prstClr val="black"/>
              </a:solidFill>
            </a:endParaRPr>
          </a:p>
          <a:p>
            <a:endParaRPr lang="en-US" dirty="0"/>
          </a:p>
        </p:txBody>
      </p:sp>
    </p:spTree>
    <p:extLst>
      <p:ext uri="{BB962C8B-B14F-4D97-AF65-F5344CB8AC3E}">
        <p14:creationId xmlns:p14="http://schemas.microsoft.com/office/powerpoint/2010/main" val="397939601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Test of Equality of Variance continued:</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 </a:t>
            </a:r>
            <a:r>
              <a:rPr lang="en-US" sz="1200" b="1" i="1" dirty="0" smtClean="0">
                <a:solidFill>
                  <a:prstClr val="black"/>
                </a:solidFill>
              </a:rPr>
              <a:t>Stat&gt;ANOVA&gt;Test for Equal Variances</a:t>
            </a:r>
            <a:r>
              <a:rPr lang="en-US" sz="1200" b="1" i="1" baseline="0" dirty="0" smtClean="0">
                <a:solidFill>
                  <a:prstClr val="black"/>
                </a:solidFill>
              </a:rPr>
              <a:t>. Run the test and </a:t>
            </a:r>
            <a:r>
              <a:rPr lang="en-US" b="1" i="1" u="none" dirty="0" smtClean="0">
                <a:solidFill>
                  <a:prstClr val="black"/>
                </a:solidFill>
              </a:rPr>
              <a:t>paste the graphical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4: </a:t>
            </a:r>
            <a:r>
              <a:rPr lang="en-US" b="1" i="1" u="none" dirty="0" smtClean="0">
                <a:solidFill>
                  <a:prstClr val="black"/>
                </a:solidFill>
              </a:rPr>
              <a:t>Write interpretation</a:t>
            </a:r>
            <a:r>
              <a:rPr lang="en-US" b="1" i="1" u="none" baseline="0" dirty="0" smtClean="0">
                <a:solidFill>
                  <a:prstClr val="black"/>
                </a:solidFill>
              </a:rPr>
              <a:t> from the graph.</a:t>
            </a:r>
            <a:endParaRPr lang="en-US" b="1" i="1" u="none" dirty="0" smtClean="0">
              <a:solidFill>
                <a:prstClr val="black"/>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i="1" u="none" dirty="0" smtClean="0">
              <a:solidFill>
                <a:srgbClr val="007BB9"/>
              </a:solidFill>
            </a:endParaRPr>
          </a:p>
        </p:txBody>
      </p:sp>
    </p:spTree>
    <p:extLst>
      <p:ext uri="{BB962C8B-B14F-4D97-AF65-F5344CB8AC3E}">
        <p14:creationId xmlns:p14="http://schemas.microsoft.com/office/powerpoint/2010/main" val="3816299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Please refer process map given in next step and draw a high level process step. Also refer our training manual and other project as a reference. Insert the text box for</a:t>
            </a:r>
            <a:r>
              <a:rPr lang="en-US" baseline="0" dirty="0" smtClean="0"/>
              <a:t> each column to insert the answer.</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1" baseline="0" dirty="0" smtClean="0"/>
              <a:t>Hint for fill in the blanks:</a:t>
            </a:r>
          </a:p>
          <a:p>
            <a:pPr marL="0" lvl="0" indent="0" algn="l" rtl="0">
              <a:spcBef>
                <a:spcPts val="0"/>
              </a:spcBef>
              <a:spcAft>
                <a:spcPts val="0"/>
              </a:spcAft>
              <a:buNone/>
            </a:pPr>
            <a:r>
              <a:rPr lang="en-US" b="1" baseline="0" dirty="0" smtClean="0"/>
              <a:t>Understand  the full form of SIPOC  and fill in the correct word in blue box replacing the dash.</a:t>
            </a:r>
          </a:p>
          <a:p>
            <a:pPr marL="0" lvl="0" indent="0" algn="l" rtl="0">
              <a:spcBef>
                <a:spcPts val="0"/>
              </a:spcBef>
              <a:spcAft>
                <a:spcPts val="0"/>
              </a:spcAft>
              <a:buNone/>
            </a:pPr>
            <a:endParaRPr lang="en-US" b="1" baseline="0" dirty="0" smtClean="0"/>
          </a:p>
        </p:txBody>
      </p:sp>
    </p:spTree>
    <p:extLst>
      <p:ext uri="{BB962C8B-B14F-4D97-AF65-F5344CB8AC3E}">
        <p14:creationId xmlns:p14="http://schemas.microsoft.com/office/powerpoint/2010/main" val="245226978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Test of Equality of Variance continued:</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5: </a:t>
            </a:r>
            <a:r>
              <a:rPr lang="en-US" b="1" i="1" u="none" baseline="0" dirty="0" smtClean="0">
                <a:solidFill>
                  <a:prstClr val="black"/>
                </a:solidFill>
              </a:rPr>
              <a:t>P</a:t>
            </a:r>
            <a:r>
              <a:rPr lang="en-US" b="1" i="1" u="none" dirty="0" smtClean="0">
                <a:solidFill>
                  <a:prstClr val="black"/>
                </a:solidFill>
              </a:rPr>
              <a:t>aste the test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6: </a:t>
            </a:r>
            <a:r>
              <a:rPr lang="en-US" b="1" i="1" u="none" dirty="0" smtClean="0">
                <a:solidFill>
                  <a:prstClr val="black"/>
                </a:solidFill>
              </a:rPr>
              <a:t>Write interpretation and conclusion from the P-value.</a:t>
            </a:r>
            <a:r>
              <a:rPr lang="en-US" sz="1200" b="1" i="1" dirty="0" smtClean="0">
                <a:solidFill>
                  <a:prstClr val="black"/>
                </a:solidFill>
              </a:rPr>
              <a:t> </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i="1" u="none" dirty="0" smtClean="0">
              <a:solidFill>
                <a:srgbClr val="007BB9"/>
              </a:solidFill>
            </a:endParaRPr>
          </a:p>
        </p:txBody>
      </p:sp>
    </p:spTree>
    <p:extLst>
      <p:ext uri="{BB962C8B-B14F-4D97-AF65-F5344CB8AC3E}">
        <p14:creationId xmlns:p14="http://schemas.microsoft.com/office/powerpoint/2010/main" val="23197237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Test of Equality of Variance:</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dirty="0" smtClean="0">
                <a:solidFill>
                  <a:prstClr val="black"/>
                </a:solidFill>
              </a:rPr>
              <a:t>Step</a:t>
            </a:r>
            <a:r>
              <a:rPr lang="en-US" b="1" i="1" u="sng" baseline="0" dirty="0" smtClean="0">
                <a:solidFill>
                  <a:prstClr val="black"/>
                </a:solidFill>
              </a:rPr>
              <a:t> 1: </a:t>
            </a:r>
            <a:r>
              <a:rPr lang="en-US" b="1" i="1" u="none" baseline="0" dirty="0" smtClean="0">
                <a:solidFill>
                  <a:prstClr val="black"/>
                </a:solidFill>
              </a:rPr>
              <a:t>Write the purpose of doing </a:t>
            </a:r>
            <a:r>
              <a:rPr lang="en-US" b="1" i="1" u="none" dirty="0" smtClean="0">
                <a:solidFill>
                  <a:prstClr val="black"/>
                </a:solidFill>
              </a:rPr>
              <a:t>Test of Equality of Variance</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2: </a:t>
            </a:r>
            <a:r>
              <a:rPr lang="en-US" b="1" i="1" u="none" baseline="0" dirty="0" smtClean="0">
                <a:solidFill>
                  <a:prstClr val="black"/>
                </a:solidFill>
              </a:rPr>
              <a:t>Write Null and Alternate Hypothesis</a:t>
            </a:r>
            <a:endParaRPr lang="en-US" b="1" i="1" u="none" dirty="0" smtClean="0">
              <a:solidFill>
                <a:prstClr val="black"/>
              </a:solidFill>
            </a:endParaRPr>
          </a:p>
          <a:p>
            <a:endParaRPr lang="en-US" dirty="0"/>
          </a:p>
        </p:txBody>
      </p:sp>
    </p:spTree>
    <p:extLst>
      <p:ext uri="{BB962C8B-B14F-4D97-AF65-F5344CB8AC3E}">
        <p14:creationId xmlns:p14="http://schemas.microsoft.com/office/powerpoint/2010/main" val="390795610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Test of Equality of Variance continued:</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 </a:t>
            </a:r>
            <a:r>
              <a:rPr lang="en-US" sz="1200" b="1" i="1" dirty="0" smtClean="0">
                <a:solidFill>
                  <a:prstClr val="black"/>
                </a:solidFill>
              </a:rPr>
              <a:t>Stat&gt;ANOVA&gt;Test for Equal Variances</a:t>
            </a:r>
            <a:r>
              <a:rPr lang="en-US" sz="1200" b="1" i="1" baseline="0" dirty="0" smtClean="0">
                <a:solidFill>
                  <a:prstClr val="black"/>
                </a:solidFill>
              </a:rPr>
              <a:t>. Run the test and </a:t>
            </a:r>
            <a:r>
              <a:rPr lang="en-US" b="1" i="1" u="none" dirty="0" smtClean="0">
                <a:solidFill>
                  <a:prstClr val="black"/>
                </a:solidFill>
              </a:rPr>
              <a:t>paste the graphical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4: </a:t>
            </a:r>
            <a:r>
              <a:rPr lang="en-US" b="1" i="1" u="none" dirty="0" smtClean="0">
                <a:solidFill>
                  <a:prstClr val="black"/>
                </a:solidFill>
              </a:rPr>
              <a:t>Write interpretation</a:t>
            </a:r>
            <a:r>
              <a:rPr lang="en-US" b="1" i="1" u="none" baseline="0" dirty="0" smtClean="0">
                <a:solidFill>
                  <a:prstClr val="black"/>
                </a:solidFill>
              </a:rPr>
              <a:t> from the graph.</a:t>
            </a:r>
            <a:endParaRPr lang="en-US" b="1" i="1" u="none" dirty="0" smtClean="0">
              <a:solidFill>
                <a:prstClr val="black"/>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i="1" u="none" dirty="0" smtClean="0">
              <a:solidFill>
                <a:srgbClr val="007BB9"/>
              </a:solidFill>
            </a:endParaRPr>
          </a:p>
        </p:txBody>
      </p:sp>
    </p:spTree>
    <p:extLst>
      <p:ext uri="{BB962C8B-B14F-4D97-AF65-F5344CB8AC3E}">
        <p14:creationId xmlns:p14="http://schemas.microsoft.com/office/powerpoint/2010/main" val="64204703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Test of Equality of Variance continued:</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5: </a:t>
            </a:r>
            <a:r>
              <a:rPr lang="en-US" b="1" i="1" u="none" baseline="0" dirty="0" smtClean="0">
                <a:solidFill>
                  <a:prstClr val="black"/>
                </a:solidFill>
              </a:rPr>
              <a:t>P</a:t>
            </a:r>
            <a:r>
              <a:rPr lang="en-US" b="1" i="1" u="none" dirty="0" smtClean="0">
                <a:solidFill>
                  <a:prstClr val="black"/>
                </a:solidFill>
              </a:rPr>
              <a:t>aste the test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6: </a:t>
            </a:r>
            <a:r>
              <a:rPr lang="en-US" b="1" i="1" u="none" dirty="0" smtClean="0">
                <a:solidFill>
                  <a:prstClr val="black"/>
                </a:solidFill>
              </a:rPr>
              <a:t>Write interpretation and conclusion from the P-value.</a:t>
            </a:r>
            <a:r>
              <a:rPr lang="en-US" sz="1200" b="1" i="1" dirty="0" smtClean="0">
                <a:solidFill>
                  <a:prstClr val="black"/>
                </a:solidFill>
              </a:rPr>
              <a:t> </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i="1" u="none" dirty="0" smtClean="0">
              <a:solidFill>
                <a:srgbClr val="007BB9"/>
              </a:solidFill>
            </a:endParaRPr>
          </a:p>
        </p:txBody>
      </p:sp>
    </p:spTree>
    <p:extLst>
      <p:ext uri="{BB962C8B-B14F-4D97-AF65-F5344CB8AC3E}">
        <p14:creationId xmlns:p14="http://schemas.microsoft.com/office/powerpoint/2010/main" val="74545583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Test of Equality of Variance:</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dirty="0" smtClean="0">
                <a:solidFill>
                  <a:prstClr val="black"/>
                </a:solidFill>
              </a:rPr>
              <a:t>Step</a:t>
            </a:r>
            <a:r>
              <a:rPr lang="en-US" b="1" i="1" u="sng" baseline="0" dirty="0" smtClean="0">
                <a:solidFill>
                  <a:prstClr val="black"/>
                </a:solidFill>
              </a:rPr>
              <a:t> 1: </a:t>
            </a:r>
            <a:r>
              <a:rPr lang="en-US" b="1" i="1" u="none" baseline="0" dirty="0" smtClean="0">
                <a:solidFill>
                  <a:prstClr val="black"/>
                </a:solidFill>
              </a:rPr>
              <a:t>Write the purpose of doing </a:t>
            </a:r>
            <a:r>
              <a:rPr lang="en-US" b="1" i="1" u="none" dirty="0" smtClean="0">
                <a:solidFill>
                  <a:prstClr val="black"/>
                </a:solidFill>
              </a:rPr>
              <a:t>Test of Equality of Variance</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2: </a:t>
            </a:r>
            <a:r>
              <a:rPr lang="en-US" b="1" i="1" u="none" baseline="0" dirty="0" smtClean="0">
                <a:solidFill>
                  <a:prstClr val="black"/>
                </a:solidFill>
              </a:rPr>
              <a:t>Write Null and Alternate Hypothesis</a:t>
            </a:r>
            <a:endParaRPr lang="en-US" b="1" i="1" u="none" dirty="0" smtClean="0">
              <a:solidFill>
                <a:prstClr val="black"/>
              </a:solidFill>
            </a:endParaRPr>
          </a:p>
          <a:p>
            <a:endParaRPr lang="en-US" dirty="0"/>
          </a:p>
        </p:txBody>
      </p:sp>
    </p:spTree>
    <p:extLst>
      <p:ext uri="{BB962C8B-B14F-4D97-AF65-F5344CB8AC3E}">
        <p14:creationId xmlns:p14="http://schemas.microsoft.com/office/powerpoint/2010/main" val="298523186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Test of Equality of Variance continued:</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 </a:t>
            </a:r>
            <a:r>
              <a:rPr lang="en-US" sz="1200" b="1" i="1" dirty="0" smtClean="0">
                <a:solidFill>
                  <a:prstClr val="black"/>
                </a:solidFill>
              </a:rPr>
              <a:t>Stat&gt;ANOVA&gt;Test for Equal Variances</a:t>
            </a:r>
            <a:r>
              <a:rPr lang="en-US" sz="1200" b="1" i="1" baseline="0" dirty="0" smtClean="0">
                <a:solidFill>
                  <a:prstClr val="black"/>
                </a:solidFill>
              </a:rPr>
              <a:t>. Run the test and </a:t>
            </a:r>
            <a:r>
              <a:rPr lang="en-US" b="1" i="1" u="none" dirty="0" smtClean="0">
                <a:solidFill>
                  <a:prstClr val="black"/>
                </a:solidFill>
              </a:rPr>
              <a:t>paste the graphical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4: </a:t>
            </a:r>
            <a:r>
              <a:rPr lang="en-US" b="1" i="1" u="none" dirty="0" smtClean="0">
                <a:solidFill>
                  <a:prstClr val="black"/>
                </a:solidFill>
              </a:rPr>
              <a:t>Write interpretation</a:t>
            </a:r>
            <a:r>
              <a:rPr lang="en-US" b="1" i="1" u="none" baseline="0" dirty="0" smtClean="0">
                <a:solidFill>
                  <a:prstClr val="black"/>
                </a:solidFill>
              </a:rPr>
              <a:t> from the graph.</a:t>
            </a:r>
            <a:endParaRPr lang="en-US" b="1" i="1" u="none" dirty="0" smtClean="0">
              <a:solidFill>
                <a:prstClr val="black"/>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i="1" u="none" dirty="0" smtClean="0">
              <a:solidFill>
                <a:srgbClr val="007BB9"/>
              </a:solidFill>
            </a:endParaRPr>
          </a:p>
        </p:txBody>
      </p:sp>
    </p:spTree>
    <p:extLst>
      <p:ext uri="{BB962C8B-B14F-4D97-AF65-F5344CB8AC3E}">
        <p14:creationId xmlns:p14="http://schemas.microsoft.com/office/powerpoint/2010/main" val="62070197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Test of Equality of Variance continued:</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5: </a:t>
            </a:r>
            <a:r>
              <a:rPr lang="en-US" b="1" i="1" u="none" baseline="0" dirty="0" smtClean="0">
                <a:solidFill>
                  <a:prstClr val="black"/>
                </a:solidFill>
              </a:rPr>
              <a:t>P</a:t>
            </a:r>
            <a:r>
              <a:rPr lang="en-US" b="1" i="1" u="none" dirty="0" smtClean="0">
                <a:solidFill>
                  <a:prstClr val="black"/>
                </a:solidFill>
              </a:rPr>
              <a:t>aste the test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6: </a:t>
            </a:r>
            <a:r>
              <a:rPr lang="en-US" b="1" i="1" u="none" dirty="0" smtClean="0">
                <a:solidFill>
                  <a:prstClr val="black"/>
                </a:solidFill>
              </a:rPr>
              <a:t>Write interpretation and conclusion from the P-value.</a:t>
            </a:r>
            <a:r>
              <a:rPr lang="en-US" sz="1200" b="1" i="1" dirty="0" smtClean="0">
                <a:solidFill>
                  <a:prstClr val="black"/>
                </a:solidFill>
              </a:rPr>
              <a:t> </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i="1" u="none" dirty="0" smtClean="0">
              <a:solidFill>
                <a:srgbClr val="007BB9"/>
              </a:solidFill>
            </a:endParaRPr>
          </a:p>
        </p:txBody>
      </p:sp>
    </p:spTree>
    <p:extLst>
      <p:ext uri="{BB962C8B-B14F-4D97-AF65-F5344CB8AC3E}">
        <p14:creationId xmlns:p14="http://schemas.microsoft.com/office/powerpoint/2010/main" val="219628828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Test of Equality of Variance:</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dirty="0" smtClean="0">
                <a:solidFill>
                  <a:prstClr val="black"/>
                </a:solidFill>
              </a:rPr>
              <a:t>Step</a:t>
            </a:r>
            <a:r>
              <a:rPr lang="en-US" b="1" i="1" u="sng" baseline="0" dirty="0" smtClean="0">
                <a:solidFill>
                  <a:prstClr val="black"/>
                </a:solidFill>
              </a:rPr>
              <a:t> 1: </a:t>
            </a:r>
            <a:r>
              <a:rPr lang="en-US" b="1" i="1" u="none" baseline="0" dirty="0" smtClean="0">
                <a:solidFill>
                  <a:prstClr val="black"/>
                </a:solidFill>
              </a:rPr>
              <a:t>Write the purpose of doing </a:t>
            </a:r>
            <a:r>
              <a:rPr lang="en-US" b="1" i="1" u="none" dirty="0" smtClean="0">
                <a:solidFill>
                  <a:prstClr val="black"/>
                </a:solidFill>
              </a:rPr>
              <a:t>Test of Equality of Variance</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2: </a:t>
            </a:r>
            <a:r>
              <a:rPr lang="en-US" b="1" i="1" u="none" baseline="0" dirty="0" smtClean="0">
                <a:solidFill>
                  <a:prstClr val="black"/>
                </a:solidFill>
              </a:rPr>
              <a:t>Write Null and Alternate Hypothesis</a:t>
            </a:r>
            <a:endParaRPr lang="en-US" b="1" i="1" u="none" dirty="0" smtClean="0">
              <a:solidFill>
                <a:prstClr val="black"/>
              </a:solidFill>
            </a:endParaRPr>
          </a:p>
          <a:p>
            <a:endParaRPr lang="en-US" dirty="0"/>
          </a:p>
        </p:txBody>
      </p:sp>
    </p:spTree>
    <p:extLst>
      <p:ext uri="{BB962C8B-B14F-4D97-AF65-F5344CB8AC3E}">
        <p14:creationId xmlns:p14="http://schemas.microsoft.com/office/powerpoint/2010/main" val="111978808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Test of Equality of Variance continued:</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 </a:t>
            </a:r>
            <a:r>
              <a:rPr lang="en-US" sz="1200" b="1" i="1" dirty="0" smtClean="0">
                <a:solidFill>
                  <a:prstClr val="black"/>
                </a:solidFill>
              </a:rPr>
              <a:t>Stat&gt;ANOVA&gt;Test for Equal Variances</a:t>
            </a:r>
            <a:r>
              <a:rPr lang="en-US" sz="1200" b="1" i="1" baseline="0" dirty="0" smtClean="0">
                <a:solidFill>
                  <a:prstClr val="black"/>
                </a:solidFill>
              </a:rPr>
              <a:t>. Run the test and </a:t>
            </a:r>
            <a:r>
              <a:rPr lang="en-US" b="1" i="1" u="none" dirty="0" smtClean="0">
                <a:solidFill>
                  <a:prstClr val="black"/>
                </a:solidFill>
              </a:rPr>
              <a:t>paste the graphical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4: </a:t>
            </a:r>
            <a:r>
              <a:rPr lang="en-US" b="1" i="1" u="none" dirty="0" smtClean="0">
                <a:solidFill>
                  <a:prstClr val="black"/>
                </a:solidFill>
              </a:rPr>
              <a:t>Write interpretation</a:t>
            </a:r>
            <a:r>
              <a:rPr lang="en-US" b="1" i="1" u="none" baseline="0" dirty="0" smtClean="0">
                <a:solidFill>
                  <a:prstClr val="black"/>
                </a:solidFill>
              </a:rPr>
              <a:t> from the graph.</a:t>
            </a:r>
            <a:endParaRPr lang="en-US" b="1" i="1" u="none" dirty="0" smtClean="0">
              <a:solidFill>
                <a:prstClr val="black"/>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i="1" u="none" dirty="0" smtClean="0">
              <a:solidFill>
                <a:srgbClr val="007BB9"/>
              </a:solidFill>
            </a:endParaRPr>
          </a:p>
        </p:txBody>
      </p:sp>
    </p:spTree>
    <p:extLst>
      <p:ext uri="{BB962C8B-B14F-4D97-AF65-F5344CB8AC3E}">
        <p14:creationId xmlns:p14="http://schemas.microsoft.com/office/powerpoint/2010/main" val="243211491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Test of Equality of Variance continued:</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5: </a:t>
            </a:r>
            <a:r>
              <a:rPr lang="en-US" b="1" i="1" u="none" baseline="0" dirty="0" smtClean="0">
                <a:solidFill>
                  <a:prstClr val="black"/>
                </a:solidFill>
              </a:rPr>
              <a:t>P</a:t>
            </a:r>
            <a:r>
              <a:rPr lang="en-US" b="1" i="1" u="none" dirty="0" smtClean="0">
                <a:solidFill>
                  <a:prstClr val="black"/>
                </a:solidFill>
              </a:rPr>
              <a:t>aste the test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6: </a:t>
            </a:r>
            <a:r>
              <a:rPr lang="en-US" b="1" i="1" u="none" dirty="0" smtClean="0">
                <a:solidFill>
                  <a:prstClr val="black"/>
                </a:solidFill>
              </a:rPr>
              <a:t>Write interpretation and conclusion from the P-value.</a:t>
            </a:r>
            <a:r>
              <a:rPr lang="en-US" sz="1200" b="1" i="1" dirty="0" smtClean="0">
                <a:solidFill>
                  <a:prstClr val="black"/>
                </a:solidFill>
              </a:rPr>
              <a:t> </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i="1" u="none" dirty="0" smtClean="0">
              <a:solidFill>
                <a:srgbClr val="007BB9"/>
              </a:solidFill>
            </a:endParaRPr>
          </a:p>
        </p:txBody>
      </p:sp>
    </p:spTree>
    <p:extLst>
      <p:ext uri="{BB962C8B-B14F-4D97-AF65-F5344CB8AC3E}">
        <p14:creationId xmlns:p14="http://schemas.microsoft.com/office/powerpoint/2010/main" val="2440819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Please refer the attached excel files</a:t>
            </a:r>
            <a:r>
              <a:rPr lang="en-US" baseline="0" dirty="0" smtClean="0"/>
              <a:t> for reference and clear view of process map</a:t>
            </a:r>
          </a:p>
          <a:p>
            <a:r>
              <a:rPr lang="en-US" baseline="0" dirty="0" smtClean="0"/>
              <a:t>Observe the process map given and try to understand the flow of work.</a:t>
            </a:r>
            <a:endParaRPr lang="en-US" dirty="0"/>
          </a:p>
        </p:txBody>
      </p:sp>
      <p:sp>
        <p:nvSpPr>
          <p:cNvPr id="4" name="Slide Number Placeholder 3"/>
          <p:cNvSpPr>
            <a:spLocks noGrp="1"/>
          </p:cNvSpPr>
          <p:nvPr>
            <p:ph type="sldNum" sz="quarter" idx="10"/>
          </p:nvPr>
        </p:nvSpPr>
        <p:spPr/>
        <p:txBody>
          <a:bodyPr/>
          <a:lstStyle/>
          <a:p>
            <a:fld id="{BB409DAE-95FB-44E1-9F36-6DDAAF9464FC}" type="slidenum">
              <a:rPr lang="en-US" smtClean="0"/>
              <a:t>8</a:t>
            </a:fld>
            <a:endParaRPr lang="en-US"/>
          </a:p>
        </p:txBody>
      </p:sp>
    </p:spTree>
    <p:extLst>
      <p:ext uri="{BB962C8B-B14F-4D97-AF65-F5344CB8AC3E}">
        <p14:creationId xmlns:p14="http://schemas.microsoft.com/office/powerpoint/2010/main" val="297106956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Test of Equality of Variance:</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dirty="0" smtClean="0">
                <a:solidFill>
                  <a:prstClr val="black"/>
                </a:solidFill>
              </a:rPr>
              <a:t>Step</a:t>
            </a:r>
            <a:r>
              <a:rPr lang="en-US" b="1" i="1" u="sng" baseline="0" dirty="0" smtClean="0">
                <a:solidFill>
                  <a:prstClr val="black"/>
                </a:solidFill>
              </a:rPr>
              <a:t> 1: </a:t>
            </a:r>
            <a:r>
              <a:rPr lang="en-US" b="1" i="1" u="none" baseline="0" dirty="0" smtClean="0">
                <a:solidFill>
                  <a:prstClr val="black"/>
                </a:solidFill>
              </a:rPr>
              <a:t>Write the purpose of doing </a:t>
            </a:r>
            <a:r>
              <a:rPr lang="en-US" b="1" i="1" u="none" dirty="0" smtClean="0">
                <a:solidFill>
                  <a:prstClr val="black"/>
                </a:solidFill>
              </a:rPr>
              <a:t>Test of Equality of Variance</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2: </a:t>
            </a:r>
            <a:r>
              <a:rPr lang="en-US" b="1" i="1" u="none" baseline="0" dirty="0" smtClean="0">
                <a:solidFill>
                  <a:prstClr val="black"/>
                </a:solidFill>
              </a:rPr>
              <a:t>Write Null and Alternate Hypothesis</a:t>
            </a:r>
            <a:endParaRPr lang="en-US" b="1" i="1" u="none" dirty="0" smtClean="0">
              <a:solidFill>
                <a:prstClr val="black"/>
              </a:solidFill>
            </a:endParaRPr>
          </a:p>
          <a:p>
            <a:endParaRPr lang="en-US" dirty="0"/>
          </a:p>
        </p:txBody>
      </p:sp>
    </p:spTree>
    <p:extLst>
      <p:ext uri="{BB962C8B-B14F-4D97-AF65-F5344CB8AC3E}">
        <p14:creationId xmlns:p14="http://schemas.microsoft.com/office/powerpoint/2010/main" val="188875451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Test of Equality of Variance continued:</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 </a:t>
            </a:r>
            <a:r>
              <a:rPr lang="en-US" sz="1200" b="1" i="1" dirty="0" smtClean="0">
                <a:solidFill>
                  <a:prstClr val="black"/>
                </a:solidFill>
              </a:rPr>
              <a:t>Stat&gt;ANOVA&gt;Test for Equal Variances</a:t>
            </a:r>
            <a:r>
              <a:rPr lang="en-US" sz="1200" b="1" i="1" baseline="0" dirty="0" smtClean="0">
                <a:solidFill>
                  <a:prstClr val="black"/>
                </a:solidFill>
              </a:rPr>
              <a:t>. Run the test and </a:t>
            </a:r>
            <a:r>
              <a:rPr lang="en-US" b="1" i="1" u="none" dirty="0" smtClean="0">
                <a:solidFill>
                  <a:prstClr val="black"/>
                </a:solidFill>
              </a:rPr>
              <a:t>paste the graphical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4: </a:t>
            </a:r>
            <a:r>
              <a:rPr lang="en-US" b="1" i="1" u="none" dirty="0" smtClean="0">
                <a:solidFill>
                  <a:prstClr val="black"/>
                </a:solidFill>
              </a:rPr>
              <a:t>Write interpretation</a:t>
            </a:r>
            <a:r>
              <a:rPr lang="en-US" b="1" i="1" u="none" baseline="0" dirty="0" smtClean="0">
                <a:solidFill>
                  <a:prstClr val="black"/>
                </a:solidFill>
              </a:rPr>
              <a:t> from the graph.</a:t>
            </a:r>
            <a:endParaRPr lang="en-US" b="1" i="1" u="none" dirty="0" smtClean="0">
              <a:solidFill>
                <a:prstClr val="black"/>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i="1" u="none" dirty="0" smtClean="0">
              <a:solidFill>
                <a:srgbClr val="007BB9"/>
              </a:solidFill>
            </a:endParaRPr>
          </a:p>
        </p:txBody>
      </p:sp>
    </p:spTree>
    <p:extLst>
      <p:ext uri="{BB962C8B-B14F-4D97-AF65-F5344CB8AC3E}">
        <p14:creationId xmlns:p14="http://schemas.microsoft.com/office/powerpoint/2010/main" val="219548882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Test of Equality of Variance continued:</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5: </a:t>
            </a:r>
            <a:r>
              <a:rPr lang="en-US" b="1" i="1" u="none" baseline="0" dirty="0" smtClean="0">
                <a:solidFill>
                  <a:prstClr val="black"/>
                </a:solidFill>
              </a:rPr>
              <a:t>P</a:t>
            </a:r>
            <a:r>
              <a:rPr lang="en-US" b="1" i="1" u="none" dirty="0" smtClean="0">
                <a:solidFill>
                  <a:prstClr val="black"/>
                </a:solidFill>
              </a:rPr>
              <a:t>aste the test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6: </a:t>
            </a:r>
            <a:r>
              <a:rPr lang="en-US" b="1" i="1" u="none" dirty="0" smtClean="0">
                <a:solidFill>
                  <a:prstClr val="black"/>
                </a:solidFill>
              </a:rPr>
              <a:t>Write interpretation and conclusion from the P-value.</a:t>
            </a:r>
            <a:r>
              <a:rPr lang="en-US" sz="1200" b="1" i="1" dirty="0" smtClean="0">
                <a:solidFill>
                  <a:prstClr val="black"/>
                </a:solidFill>
              </a:rPr>
              <a:t> </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i="1" u="none" dirty="0" smtClean="0">
              <a:solidFill>
                <a:srgbClr val="007BB9"/>
              </a:solidFill>
            </a:endParaRPr>
          </a:p>
        </p:txBody>
      </p:sp>
    </p:spTree>
    <p:extLst>
      <p:ext uri="{BB962C8B-B14F-4D97-AF65-F5344CB8AC3E}">
        <p14:creationId xmlns:p14="http://schemas.microsoft.com/office/powerpoint/2010/main" val="55310504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Test of Equality of Variance:</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dirty="0" smtClean="0">
                <a:solidFill>
                  <a:prstClr val="black"/>
                </a:solidFill>
              </a:rPr>
              <a:t>Step</a:t>
            </a:r>
            <a:r>
              <a:rPr lang="en-US" b="1" i="1" u="sng" baseline="0" dirty="0" smtClean="0">
                <a:solidFill>
                  <a:prstClr val="black"/>
                </a:solidFill>
              </a:rPr>
              <a:t> 1: </a:t>
            </a:r>
            <a:r>
              <a:rPr lang="en-US" b="1" i="1" u="none" baseline="0" dirty="0" smtClean="0">
                <a:solidFill>
                  <a:prstClr val="black"/>
                </a:solidFill>
              </a:rPr>
              <a:t>Write the purpose of doing </a:t>
            </a:r>
            <a:r>
              <a:rPr lang="en-US" b="1" i="1" u="none" dirty="0" smtClean="0">
                <a:solidFill>
                  <a:prstClr val="black"/>
                </a:solidFill>
              </a:rPr>
              <a:t>Test of Equality of Variance</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2: </a:t>
            </a:r>
            <a:r>
              <a:rPr lang="en-US" b="1" i="1" u="none" baseline="0" dirty="0" smtClean="0">
                <a:solidFill>
                  <a:prstClr val="black"/>
                </a:solidFill>
              </a:rPr>
              <a:t>Write Null and Alternate Hypothesis</a:t>
            </a:r>
            <a:endParaRPr lang="en-US" b="1" i="1" u="none" dirty="0" smtClean="0">
              <a:solidFill>
                <a:prstClr val="black"/>
              </a:solidFill>
            </a:endParaRPr>
          </a:p>
          <a:p>
            <a:endParaRPr lang="en-US" dirty="0"/>
          </a:p>
        </p:txBody>
      </p:sp>
    </p:spTree>
    <p:extLst>
      <p:ext uri="{BB962C8B-B14F-4D97-AF65-F5344CB8AC3E}">
        <p14:creationId xmlns:p14="http://schemas.microsoft.com/office/powerpoint/2010/main" val="9835558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Test of Equality of Variance continued:</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 </a:t>
            </a:r>
            <a:r>
              <a:rPr lang="en-US" sz="1200" b="1" i="1" dirty="0" smtClean="0">
                <a:solidFill>
                  <a:prstClr val="black"/>
                </a:solidFill>
              </a:rPr>
              <a:t>Stat&gt;ANOVA&gt;Test for Equal Variances</a:t>
            </a:r>
            <a:r>
              <a:rPr lang="en-US" sz="1200" b="1" i="1" baseline="0" dirty="0" smtClean="0">
                <a:solidFill>
                  <a:prstClr val="black"/>
                </a:solidFill>
              </a:rPr>
              <a:t>. Run the test and </a:t>
            </a:r>
            <a:r>
              <a:rPr lang="en-US" b="1" i="1" u="none" dirty="0" smtClean="0">
                <a:solidFill>
                  <a:prstClr val="black"/>
                </a:solidFill>
              </a:rPr>
              <a:t>paste the graphical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4: </a:t>
            </a:r>
            <a:r>
              <a:rPr lang="en-US" b="1" i="1" u="none" dirty="0" smtClean="0">
                <a:solidFill>
                  <a:prstClr val="black"/>
                </a:solidFill>
              </a:rPr>
              <a:t>Write interpretation</a:t>
            </a:r>
            <a:r>
              <a:rPr lang="en-US" b="1" i="1" u="none" baseline="0" dirty="0" smtClean="0">
                <a:solidFill>
                  <a:prstClr val="black"/>
                </a:solidFill>
              </a:rPr>
              <a:t> from the graph.</a:t>
            </a:r>
            <a:endParaRPr lang="en-US" b="1" i="1" u="none" dirty="0" smtClean="0">
              <a:solidFill>
                <a:prstClr val="black"/>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i="1" u="none" dirty="0" smtClean="0">
              <a:solidFill>
                <a:srgbClr val="007BB9"/>
              </a:solidFill>
            </a:endParaRPr>
          </a:p>
        </p:txBody>
      </p:sp>
    </p:spTree>
    <p:extLst>
      <p:ext uri="{BB962C8B-B14F-4D97-AF65-F5344CB8AC3E}">
        <p14:creationId xmlns:p14="http://schemas.microsoft.com/office/powerpoint/2010/main" val="282172654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Test of Equality of Variance continued:</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5: </a:t>
            </a:r>
            <a:r>
              <a:rPr lang="en-US" b="1" i="1" u="none" baseline="0" dirty="0" smtClean="0">
                <a:solidFill>
                  <a:prstClr val="black"/>
                </a:solidFill>
              </a:rPr>
              <a:t>P</a:t>
            </a:r>
            <a:r>
              <a:rPr lang="en-US" b="1" i="1" u="none" dirty="0" smtClean="0">
                <a:solidFill>
                  <a:prstClr val="black"/>
                </a:solidFill>
              </a:rPr>
              <a:t>aste the test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6: </a:t>
            </a:r>
            <a:r>
              <a:rPr lang="en-US" b="1" i="1" u="none" dirty="0" smtClean="0">
                <a:solidFill>
                  <a:prstClr val="black"/>
                </a:solidFill>
              </a:rPr>
              <a:t>Write interpretation and conclusion from the P-value.</a:t>
            </a:r>
            <a:r>
              <a:rPr lang="en-US" sz="1200" b="1" i="1" dirty="0" smtClean="0">
                <a:solidFill>
                  <a:prstClr val="black"/>
                </a:solidFill>
              </a:rPr>
              <a:t> </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i="1" u="none" dirty="0" smtClean="0">
              <a:solidFill>
                <a:srgbClr val="007BB9"/>
              </a:solidFill>
            </a:endParaRPr>
          </a:p>
        </p:txBody>
      </p:sp>
    </p:spTree>
    <p:extLst>
      <p:ext uri="{BB962C8B-B14F-4D97-AF65-F5344CB8AC3E}">
        <p14:creationId xmlns:p14="http://schemas.microsoft.com/office/powerpoint/2010/main" val="393147165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t>Prepare a summary table of Test of equality of variances.</a:t>
            </a:r>
            <a:r>
              <a:rPr lang="en-US" b="1" baseline="0" dirty="0" smtClean="0"/>
              <a:t> Write P value and interpretation in the provided columns.</a:t>
            </a:r>
            <a:endParaRPr b="1" dirty="0"/>
          </a:p>
        </p:txBody>
      </p:sp>
    </p:spTree>
    <p:extLst>
      <p:ext uri="{BB962C8B-B14F-4D97-AF65-F5344CB8AC3E}">
        <p14:creationId xmlns:p14="http://schemas.microsoft.com/office/powerpoint/2010/main" val="180439291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Prepare a summary table of Test of equality of variances.</a:t>
            </a:r>
            <a:r>
              <a:rPr lang="en-US" b="1" baseline="0" dirty="0" smtClean="0"/>
              <a:t> Write P value and interpretation in the provided columns.</a:t>
            </a:r>
            <a:endParaRPr lang="en-US" b="1" dirty="0" smtClean="0"/>
          </a:p>
          <a:p>
            <a:pPr marL="0" lvl="0" indent="0" algn="l" rtl="0">
              <a:spcBef>
                <a:spcPts val="0"/>
              </a:spcBef>
              <a:spcAft>
                <a:spcPts val="0"/>
              </a:spcAft>
              <a:buNone/>
            </a:pPr>
            <a:endParaRPr dirty="0"/>
          </a:p>
        </p:txBody>
      </p:sp>
    </p:spTree>
    <p:extLst>
      <p:ext uri="{BB962C8B-B14F-4D97-AF65-F5344CB8AC3E}">
        <p14:creationId xmlns:p14="http://schemas.microsoft.com/office/powerpoint/2010/main" val="224011730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Prepare a summary table of Test of equality of variances.</a:t>
            </a:r>
            <a:r>
              <a:rPr lang="en-US" b="1" baseline="0" dirty="0" smtClean="0"/>
              <a:t> Write P value and interpretation in the provided columns.</a:t>
            </a:r>
            <a:endParaRPr lang="en-US" b="1" dirty="0" smtClean="0"/>
          </a:p>
          <a:p>
            <a:pPr marL="0" lvl="0" indent="0" algn="l" rtl="0">
              <a:spcBef>
                <a:spcPts val="0"/>
              </a:spcBef>
              <a:spcAft>
                <a:spcPts val="0"/>
              </a:spcAft>
              <a:buNone/>
            </a:pPr>
            <a:endParaRPr dirty="0"/>
          </a:p>
        </p:txBody>
      </p:sp>
    </p:spTree>
    <p:extLst>
      <p:ext uri="{BB962C8B-B14F-4D97-AF65-F5344CB8AC3E}">
        <p14:creationId xmlns:p14="http://schemas.microsoft.com/office/powerpoint/2010/main" val="33131554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0" dirty="0" smtClean="0">
                <a:solidFill>
                  <a:srgbClr val="007BB9"/>
                </a:solidFill>
              </a:rPr>
              <a:t>Read the slide- Important Note 2: Selection of test to test the means.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14867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Please</a:t>
            </a:r>
            <a:r>
              <a:rPr lang="en-US" baseline="0" dirty="0" smtClean="0"/>
              <a:t> </a:t>
            </a:r>
            <a:r>
              <a:rPr lang="en-US" dirty="0" smtClean="0"/>
              <a:t>refer the previous project for communication plan construction and team member from project charter of this project to</a:t>
            </a:r>
            <a:r>
              <a:rPr lang="en-US" baseline="0" dirty="0" smtClean="0"/>
              <a:t> construct the matrix.</a:t>
            </a:r>
          </a:p>
          <a:p>
            <a:endParaRPr lang="en-US" b="1" baseline="0" dirty="0" smtClean="0"/>
          </a:p>
          <a:p>
            <a:r>
              <a:rPr lang="en-US" b="1" baseline="0" dirty="0" smtClean="0"/>
              <a:t>Hint for fill in the blanks for first table:</a:t>
            </a:r>
          </a:p>
          <a:p>
            <a:r>
              <a:rPr lang="en-US" b="1" baseline="0" dirty="0" smtClean="0"/>
              <a:t>Choose the correct answer from the options given below and fill in blanks in column RACI.</a:t>
            </a:r>
          </a:p>
          <a:p>
            <a:endParaRPr lang="en-US" b="1" baseline="0" dirty="0" smtClean="0"/>
          </a:p>
          <a:p>
            <a:r>
              <a:rPr lang="en-US" b="1" baseline="0" dirty="0" smtClean="0"/>
              <a:t>Sr.No 1</a:t>
            </a:r>
          </a:p>
          <a:p>
            <a:pPr marL="228600" indent="-228600">
              <a:buAutoNum type="alphaLcParenR"/>
            </a:pPr>
            <a:r>
              <a:rPr lang="en-US" b="1" baseline="0" dirty="0" smtClean="0"/>
              <a:t>Report</a:t>
            </a:r>
          </a:p>
          <a:p>
            <a:pPr marL="228600" indent="-228600">
              <a:buAutoNum type="alphaLcParenR"/>
            </a:pPr>
            <a:r>
              <a:rPr lang="en-US" b="1" baseline="0" dirty="0" smtClean="0"/>
              <a:t>Responsible</a:t>
            </a:r>
          </a:p>
          <a:p>
            <a:pPr marL="228600" indent="-228600">
              <a:buAutoNum type="alphaLcParenR"/>
            </a:pPr>
            <a:r>
              <a:rPr lang="en-US" b="1" baseline="0" dirty="0" smtClean="0"/>
              <a:t>Receive</a:t>
            </a:r>
          </a:p>
          <a:p>
            <a:pPr marL="228600" indent="-228600">
              <a:buAutoNum type="alphaLcParenR"/>
            </a:pPr>
            <a:r>
              <a:rPr lang="en-US" b="1" baseline="0" dirty="0" smtClean="0"/>
              <a:t>Regenerate</a:t>
            </a:r>
          </a:p>
          <a:p>
            <a:pPr marL="228600" indent="-228600">
              <a:buAutoNum type="alphaLcParenR"/>
            </a:pPr>
            <a:endParaRPr lang="en-US" b="1" baseline="0" dirty="0" smtClean="0"/>
          </a:p>
          <a:p>
            <a:r>
              <a:rPr lang="en-US" b="1" baseline="0" dirty="0" smtClean="0"/>
              <a:t>Sr.No 2</a:t>
            </a:r>
          </a:p>
          <a:p>
            <a:pPr marL="228600" indent="-228600">
              <a:buAutoNum type="alphaLcParenR"/>
            </a:pPr>
            <a:r>
              <a:rPr lang="en-US" b="1" baseline="0" dirty="0" smtClean="0"/>
              <a:t>Accessible</a:t>
            </a:r>
          </a:p>
          <a:p>
            <a:pPr marL="228600" indent="-228600">
              <a:buAutoNum type="alphaLcParenR"/>
            </a:pPr>
            <a:r>
              <a:rPr lang="en-US" b="1" baseline="0" dirty="0" smtClean="0"/>
              <a:t>Answerable</a:t>
            </a:r>
          </a:p>
          <a:p>
            <a:pPr marL="228600" indent="-228600">
              <a:buAutoNum type="alphaLcParenR"/>
            </a:pPr>
            <a:r>
              <a:rPr lang="en-US" b="1" baseline="0" dirty="0" smtClean="0"/>
              <a:t>Accountable</a:t>
            </a:r>
          </a:p>
          <a:p>
            <a:pPr marL="228600" indent="-228600">
              <a:buAutoNum type="alphaLcParenR"/>
            </a:pPr>
            <a:r>
              <a:rPr lang="en-US" b="1" baseline="0" dirty="0" smtClean="0"/>
              <a:t>Approve</a:t>
            </a:r>
          </a:p>
          <a:p>
            <a:pPr marL="228600" indent="-228600">
              <a:buAutoNum type="alphaLcParenR"/>
            </a:pPr>
            <a:endParaRPr lang="en-US" b="1" baseline="0" dirty="0" smtClean="0"/>
          </a:p>
          <a:p>
            <a:r>
              <a:rPr lang="en-US" b="1" baseline="0" dirty="0" smtClean="0"/>
              <a:t>Sr.No 3</a:t>
            </a:r>
          </a:p>
          <a:p>
            <a:pPr marL="228600" indent="-228600">
              <a:buAutoNum type="alphaLcParenR"/>
            </a:pPr>
            <a:r>
              <a:rPr lang="en-US" b="1" baseline="0" dirty="0" smtClean="0"/>
              <a:t>Communicate</a:t>
            </a:r>
          </a:p>
          <a:p>
            <a:pPr marL="228600" indent="-228600">
              <a:buAutoNum type="alphaLcParenR"/>
            </a:pPr>
            <a:r>
              <a:rPr lang="en-US" b="1" baseline="0" dirty="0" smtClean="0"/>
              <a:t>Convey</a:t>
            </a:r>
          </a:p>
          <a:p>
            <a:pPr marL="228600" indent="-228600">
              <a:buAutoNum type="alphaLcParenR"/>
            </a:pPr>
            <a:r>
              <a:rPr lang="en-US" b="1" baseline="0" dirty="0" smtClean="0"/>
              <a:t>Confirm</a:t>
            </a:r>
          </a:p>
          <a:p>
            <a:pPr marL="228600" indent="-228600">
              <a:buAutoNum type="alphaLcParenR"/>
            </a:pPr>
            <a:r>
              <a:rPr lang="en-US" b="1" baseline="0" dirty="0" smtClean="0"/>
              <a:t>Consult</a:t>
            </a:r>
          </a:p>
          <a:p>
            <a:pPr marL="0" indent="0">
              <a:buNone/>
            </a:pPr>
            <a:endParaRPr lang="en-US" b="1" baseline="0" dirty="0" smtClean="0"/>
          </a:p>
          <a:p>
            <a:r>
              <a:rPr lang="en-US" b="1" baseline="0" dirty="0" smtClean="0"/>
              <a:t>Sr.No 4</a:t>
            </a:r>
          </a:p>
          <a:p>
            <a:pPr marL="228600" indent="-228600">
              <a:buAutoNum type="alphaLcParenR"/>
            </a:pPr>
            <a:r>
              <a:rPr lang="en-US" b="1" baseline="0" dirty="0" smtClean="0"/>
              <a:t>Inform</a:t>
            </a:r>
          </a:p>
          <a:p>
            <a:pPr marL="228600" indent="-228600">
              <a:buAutoNum type="alphaLcParenR"/>
            </a:pPr>
            <a:r>
              <a:rPr lang="en-US" b="1" baseline="0" dirty="0" smtClean="0"/>
              <a:t>Indicate</a:t>
            </a:r>
          </a:p>
          <a:p>
            <a:pPr marL="228600" indent="-228600">
              <a:buAutoNum type="alphaLcParenR"/>
            </a:pPr>
            <a:r>
              <a:rPr lang="en-US" b="1" baseline="0" dirty="0" smtClean="0"/>
              <a:t>Improve</a:t>
            </a:r>
          </a:p>
          <a:p>
            <a:pPr marL="228600" indent="-228600">
              <a:buAutoNum type="alphaLcParenR"/>
            </a:pPr>
            <a:r>
              <a:rPr lang="en-US" b="1" baseline="0" dirty="0" smtClean="0"/>
              <a:t>Innovate</a:t>
            </a:r>
          </a:p>
          <a:p>
            <a:pPr marL="0" indent="0">
              <a:buNone/>
            </a:pPr>
            <a:endParaRPr lang="en-US" b="1" baseline="0" dirty="0" smtClean="0"/>
          </a:p>
          <a:p>
            <a:pPr marL="0" indent="0">
              <a:buNone/>
            </a:pPr>
            <a:endParaRPr lang="en-US" b="1" baseline="0" dirty="0" smtClean="0"/>
          </a:p>
        </p:txBody>
      </p:sp>
      <p:sp>
        <p:nvSpPr>
          <p:cNvPr id="4" name="Slide Number Placeholder 3"/>
          <p:cNvSpPr>
            <a:spLocks noGrp="1"/>
          </p:cNvSpPr>
          <p:nvPr>
            <p:ph type="sldNum" sz="quarter" idx="10"/>
          </p:nvPr>
        </p:nvSpPr>
        <p:spPr/>
        <p:txBody>
          <a:bodyPr/>
          <a:lstStyle/>
          <a:p>
            <a:fld id="{BB409DAE-95FB-44E1-9F36-6DDAAF9464FC}" type="slidenum">
              <a:rPr lang="en-US" smtClean="0"/>
              <a:t>9</a:t>
            </a:fld>
            <a:endParaRPr lang="en-US"/>
          </a:p>
        </p:txBody>
      </p:sp>
    </p:spTree>
    <p:extLst>
      <p:ext uri="{BB962C8B-B14F-4D97-AF65-F5344CB8AC3E}">
        <p14:creationId xmlns:p14="http://schemas.microsoft.com/office/powerpoint/2010/main" val="300515024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One Way ANOVA:</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dirty="0" smtClean="0">
                <a:solidFill>
                  <a:prstClr val="black"/>
                </a:solidFill>
              </a:rPr>
              <a:t>Step</a:t>
            </a:r>
            <a:r>
              <a:rPr lang="en-US" b="1" i="1" u="sng" baseline="0" dirty="0" smtClean="0">
                <a:solidFill>
                  <a:prstClr val="black"/>
                </a:solidFill>
              </a:rPr>
              <a:t> 1: </a:t>
            </a:r>
            <a:r>
              <a:rPr lang="en-US" b="1" i="1" u="none" baseline="0" dirty="0" smtClean="0">
                <a:solidFill>
                  <a:prstClr val="black"/>
                </a:solidFill>
              </a:rPr>
              <a:t>Write the purpose of doing </a:t>
            </a:r>
            <a:r>
              <a:rPr lang="en-US" b="1" i="1" u="none" dirty="0" smtClean="0">
                <a:solidFill>
                  <a:prstClr val="black"/>
                </a:solidFill>
              </a:rPr>
              <a:t>One Way ANOVA</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2: </a:t>
            </a:r>
            <a:r>
              <a:rPr lang="en-US" b="1" i="1" u="none" baseline="0" dirty="0" smtClean="0">
                <a:solidFill>
                  <a:prstClr val="black"/>
                </a:solidFill>
              </a:rPr>
              <a:t>Write Null and Alternate Hypothesis</a:t>
            </a:r>
            <a:endParaRPr lang="en-US" b="1" i="1" u="none" dirty="0" smtClean="0">
              <a:solidFill>
                <a:prstClr val="black"/>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1" u="sng" dirty="0" smtClean="0">
              <a:solidFill>
                <a:prstClr val="black"/>
              </a:solidFill>
            </a:endParaRPr>
          </a:p>
        </p:txBody>
      </p:sp>
    </p:spTree>
    <p:extLst>
      <p:ext uri="{BB962C8B-B14F-4D97-AF65-F5344CB8AC3E}">
        <p14:creationId xmlns:p14="http://schemas.microsoft.com/office/powerpoint/2010/main" val="231516443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One Way ANOVA Continued: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a:t>
            </a:r>
            <a:r>
              <a:rPr lang="en-US" sz="1200" b="1" i="1" u="sng" baseline="0" dirty="0" smtClean="0">
                <a:solidFill>
                  <a:prstClr val="black"/>
                </a:solidFill>
              </a:rPr>
              <a:t> </a:t>
            </a:r>
            <a:r>
              <a:rPr lang="en-US" sz="1200" b="1" i="1" dirty="0" smtClean="0">
                <a:solidFill>
                  <a:prstClr val="black"/>
                </a:solidFill>
              </a:rPr>
              <a:t>Stat-ANOVA-One-Way</a:t>
            </a:r>
            <a:r>
              <a:rPr lang="en-US" sz="1200" b="1" i="1" baseline="0" dirty="0" smtClean="0">
                <a:solidFill>
                  <a:prstClr val="black"/>
                </a:solidFill>
              </a:rPr>
              <a:t>. Run the test and </a:t>
            </a:r>
            <a:r>
              <a:rPr lang="en-US" b="1" i="1" u="none" dirty="0" smtClean="0">
                <a:solidFill>
                  <a:prstClr val="black"/>
                </a:solidFill>
              </a:rPr>
              <a:t>paste the graphical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4: </a:t>
            </a:r>
            <a:r>
              <a:rPr lang="en-US" b="1" i="1" u="none" dirty="0" smtClean="0">
                <a:solidFill>
                  <a:prstClr val="black"/>
                </a:solidFill>
              </a:rPr>
              <a:t>Write interpretation</a:t>
            </a:r>
            <a:r>
              <a:rPr lang="en-US" b="1" i="1" u="none" baseline="0" dirty="0" smtClean="0">
                <a:solidFill>
                  <a:prstClr val="black"/>
                </a:solidFill>
              </a:rPr>
              <a:t> from the graph.</a:t>
            </a:r>
            <a:endParaRPr lang="en-US" b="1" i="1" u="none" dirty="0" smtClean="0">
              <a:solidFill>
                <a:prstClr val="black"/>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8611411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One Way ANOVA Continued:</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5: </a:t>
            </a:r>
            <a:r>
              <a:rPr lang="en-US" b="1" i="1" u="none" baseline="0" dirty="0" smtClean="0">
                <a:solidFill>
                  <a:prstClr val="black"/>
                </a:solidFill>
              </a:rPr>
              <a:t>P</a:t>
            </a:r>
            <a:r>
              <a:rPr lang="en-US" b="1" i="1" u="none" dirty="0" smtClean="0">
                <a:solidFill>
                  <a:prstClr val="black"/>
                </a:solidFill>
              </a:rPr>
              <a:t>aste the test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6: </a:t>
            </a:r>
            <a:r>
              <a:rPr lang="en-US" b="1" i="1" u="none" dirty="0" smtClean="0">
                <a:solidFill>
                  <a:prstClr val="black"/>
                </a:solidFill>
              </a:rPr>
              <a:t>Write interpretation and conclusion from the P-value.</a:t>
            </a:r>
            <a:r>
              <a:rPr lang="en-US" sz="1200" b="1" i="1" dirty="0" smtClean="0">
                <a:solidFill>
                  <a:prstClr val="black"/>
                </a:solidFill>
              </a:rPr>
              <a:t> </a:t>
            </a:r>
            <a:endParaRPr lang="en-US" b="1" i="1" u="none" dirty="0" smtClean="0">
              <a:solidFill>
                <a:srgbClr val="007BB9"/>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99226896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One Way ANOVA:</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dirty="0" smtClean="0">
                <a:solidFill>
                  <a:prstClr val="black"/>
                </a:solidFill>
              </a:rPr>
              <a:t>Step</a:t>
            </a:r>
            <a:r>
              <a:rPr lang="en-US" b="1" i="1" u="sng" baseline="0" dirty="0" smtClean="0">
                <a:solidFill>
                  <a:prstClr val="black"/>
                </a:solidFill>
              </a:rPr>
              <a:t> 1: </a:t>
            </a:r>
            <a:r>
              <a:rPr lang="en-US" b="1" i="1" u="none" baseline="0" dirty="0" smtClean="0">
                <a:solidFill>
                  <a:prstClr val="black"/>
                </a:solidFill>
              </a:rPr>
              <a:t>Write the purpose of doing </a:t>
            </a:r>
            <a:r>
              <a:rPr lang="en-US" b="1" i="1" u="none" dirty="0" smtClean="0">
                <a:solidFill>
                  <a:prstClr val="black"/>
                </a:solidFill>
              </a:rPr>
              <a:t>One Way ANOVA</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2: </a:t>
            </a:r>
            <a:r>
              <a:rPr lang="en-US" b="1" i="1" u="none" baseline="0" dirty="0" smtClean="0">
                <a:solidFill>
                  <a:prstClr val="black"/>
                </a:solidFill>
              </a:rPr>
              <a:t>Write Null and Alternate Hypothesis</a:t>
            </a:r>
            <a:endParaRPr lang="en-US" b="1" i="1" u="none" dirty="0" smtClean="0">
              <a:solidFill>
                <a:prstClr val="black"/>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76370599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One Way ANOVA Continued: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a:t>
            </a:r>
            <a:r>
              <a:rPr lang="en-US" sz="1200" b="1" i="1" u="sng" baseline="0" dirty="0" smtClean="0">
                <a:solidFill>
                  <a:prstClr val="black"/>
                </a:solidFill>
              </a:rPr>
              <a:t> </a:t>
            </a:r>
            <a:r>
              <a:rPr lang="en-US" sz="1200" b="1" i="1" dirty="0" smtClean="0">
                <a:solidFill>
                  <a:prstClr val="black"/>
                </a:solidFill>
              </a:rPr>
              <a:t>Stat-ANOVA-One-Way</a:t>
            </a:r>
            <a:r>
              <a:rPr lang="en-US" sz="1200" b="1" i="1" baseline="0" dirty="0" smtClean="0">
                <a:solidFill>
                  <a:prstClr val="black"/>
                </a:solidFill>
              </a:rPr>
              <a:t>. Run the test and </a:t>
            </a:r>
            <a:r>
              <a:rPr lang="en-US" b="1" i="1" u="none" dirty="0" smtClean="0">
                <a:solidFill>
                  <a:prstClr val="black"/>
                </a:solidFill>
              </a:rPr>
              <a:t>paste the graphical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4: </a:t>
            </a:r>
            <a:r>
              <a:rPr lang="en-US" b="1" i="1" u="none" dirty="0" smtClean="0">
                <a:solidFill>
                  <a:prstClr val="black"/>
                </a:solidFill>
              </a:rPr>
              <a:t>Write interpretation</a:t>
            </a:r>
            <a:r>
              <a:rPr lang="en-US" b="1" i="1" u="none" baseline="0" dirty="0" smtClean="0">
                <a:solidFill>
                  <a:prstClr val="black"/>
                </a:solidFill>
              </a:rPr>
              <a:t> from the graph.</a:t>
            </a:r>
            <a:endParaRPr lang="en-US" b="1" i="1" u="none" dirty="0" smtClean="0">
              <a:solidFill>
                <a:prstClr val="black"/>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40131239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One Way ANOVA Continued:</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5: </a:t>
            </a:r>
            <a:r>
              <a:rPr lang="en-US" b="1" i="1" u="none" baseline="0" dirty="0" smtClean="0">
                <a:solidFill>
                  <a:prstClr val="black"/>
                </a:solidFill>
              </a:rPr>
              <a:t>P</a:t>
            </a:r>
            <a:r>
              <a:rPr lang="en-US" b="1" i="1" u="none" dirty="0" smtClean="0">
                <a:solidFill>
                  <a:prstClr val="black"/>
                </a:solidFill>
              </a:rPr>
              <a:t>aste the test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6: </a:t>
            </a:r>
            <a:r>
              <a:rPr lang="en-US" b="1" i="1" u="none" dirty="0" smtClean="0">
                <a:solidFill>
                  <a:prstClr val="black"/>
                </a:solidFill>
              </a:rPr>
              <a:t>Write interpretation and conclusion from the P-value.</a:t>
            </a:r>
            <a:r>
              <a:rPr lang="en-US" sz="1200" b="1" i="1" dirty="0" smtClean="0">
                <a:solidFill>
                  <a:prstClr val="black"/>
                </a:solidFill>
              </a:rPr>
              <a:t> </a:t>
            </a:r>
            <a:endParaRPr lang="en-US" b="1" i="1" u="none" dirty="0" smtClean="0">
              <a:solidFill>
                <a:srgbClr val="007BB9"/>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40743933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One Way ANOVA:</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dirty="0" smtClean="0">
                <a:solidFill>
                  <a:prstClr val="black"/>
                </a:solidFill>
              </a:rPr>
              <a:t>Step</a:t>
            </a:r>
            <a:r>
              <a:rPr lang="en-US" b="1" i="1" u="sng" baseline="0" dirty="0" smtClean="0">
                <a:solidFill>
                  <a:prstClr val="black"/>
                </a:solidFill>
              </a:rPr>
              <a:t> 1: </a:t>
            </a:r>
            <a:r>
              <a:rPr lang="en-US" b="1" i="1" u="none" baseline="0" dirty="0" smtClean="0">
                <a:solidFill>
                  <a:prstClr val="black"/>
                </a:solidFill>
              </a:rPr>
              <a:t>Write the purpose of doing </a:t>
            </a:r>
            <a:r>
              <a:rPr lang="en-US" b="1" i="1" u="none" dirty="0" smtClean="0">
                <a:solidFill>
                  <a:prstClr val="black"/>
                </a:solidFill>
              </a:rPr>
              <a:t>One Way ANOVA</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2: </a:t>
            </a:r>
            <a:r>
              <a:rPr lang="en-US" b="1" i="1" u="none" baseline="0" dirty="0" smtClean="0">
                <a:solidFill>
                  <a:prstClr val="black"/>
                </a:solidFill>
              </a:rPr>
              <a:t>Write Null and Alternate Hypothesis</a:t>
            </a:r>
            <a:endParaRPr lang="en-US" b="1" i="1" u="none" dirty="0" smtClean="0">
              <a:solidFill>
                <a:prstClr val="black"/>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5421018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One Way ANOVA Continued: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a:t>
            </a:r>
            <a:r>
              <a:rPr lang="en-US" sz="1200" b="1" i="1" u="sng" baseline="0" dirty="0" smtClean="0">
                <a:solidFill>
                  <a:prstClr val="black"/>
                </a:solidFill>
              </a:rPr>
              <a:t> </a:t>
            </a:r>
            <a:r>
              <a:rPr lang="en-US" sz="1200" b="1" i="1" dirty="0" smtClean="0">
                <a:solidFill>
                  <a:prstClr val="black"/>
                </a:solidFill>
              </a:rPr>
              <a:t>Stat-ANOVA-One-Way</a:t>
            </a:r>
            <a:r>
              <a:rPr lang="en-US" sz="1200" b="1" i="1" baseline="0" dirty="0" smtClean="0">
                <a:solidFill>
                  <a:prstClr val="black"/>
                </a:solidFill>
              </a:rPr>
              <a:t>. Run the test and </a:t>
            </a:r>
            <a:r>
              <a:rPr lang="en-US" b="1" i="1" u="none" dirty="0" smtClean="0">
                <a:solidFill>
                  <a:prstClr val="black"/>
                </a:solidFill>
              </a:rPr>
              <a:t>paste the graphical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4: </a:t>
            </a:r>
            <a:r>
              <a:rPr lang="en-US" b="1" i="1" u="none" dirty="0" smtClean="0">
                <a:solidFill>
                  <a:prstClr val="black"/>
                </a:solidFill>
              </a:rPr>
              <a:t>Write interpretation</a:t>
            </a:r>
            <a:r>
              <a:rPr lang="en-US" b="1" i="1" u="none" baseline="0" dirty="0" smtClean="0">
                <a:solidFill>
                  <a:prstClr val="black"/>
                </a:solidFill>
              </a:rPr>
              <a:t> from the graph.</a:t>
            </a:r>
            <a:endParaRPr lang="en-US" b="1" i="1" u="none" dirty="0" smtClean="0">
              <a:solidFill>
                <a:prstClr val="black"/>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74291304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One Way ANOVA Continued:</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5: </a:t>
            </a:r>
            <a:r>
              <a:rPr lang="en-US" b="1" i="1" u="none" baseline="0" dirty="0" smtClean="0">
                <a:solidFill>
                  <a:prstClr val="black"/>
                </a:solidFill>
              </a:rPr>
              <a:t>P</a:t>
            </a:r>
            <a:r>
              <a:rPr lang="en-US" b="1" i="1" u="none" dirty="0" smtClean="0">
                <a:solidFill>
                  <a:prstClr val="black"/>
                </a:solidFill>
              </a:rPr>
              <a:t>aste the test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6: </a:t>
            </a:r>
            <a:r>
              <a:rPr lang="en-US" b="1" i="1" u="none" dirty="0" smtClean="0">
                <a:solidFill>
                  <a:prstClr val="black"/>
                </a:solidFill>
              </a:rPr>
              <a:t>Write interpretation and conclusion from the P-value.</a:t>
            </a:r>
            <a:r>
              <a:rPr lang="en-US" sz="1200" b="1" i="1" dirty="0" smtClean="0">
                <a:solidFill>
                  <a:prstClr val="black"/>
                </a:solidFill>
              </a:rPr>
              <a:t> </a:t>
            </a:r>
            <a:endParaRPr lang="en-US" b="1" i="1" u="none" dirty="0" smtClean="0">
              <a:solidFill>
                <a:srgbClr val="007BB9"/>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06644296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One Way ANOVA:</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dirty="0" smtClean="0">
                <a:solidFill>
                  <a:prstClr val="black"/>
                </a:solidFill>
              </a:rPr>
              <a:t>Step</a:t>
            </a:r>
            <a:r>
              <a:rPr lang="en-US" b="1" i="1" u="sng" baseline="0" dirty="0" smtClean="0">
                <a:solidFill>
                  <a:prstClr val="black"/>
                </a:solidFill>
              </a:rPr>
              <a:t> 1: </a:t>
            </a:r>
            <a:r>
              <a:rPr lang="en-US" b="1" i="1" u="none" baseline="0" dirty="0" smtClean="0">
                <a:solidFill>
                  <a:prstClr val="black"/>
                </a:solidFill>
              </a:rPr>
              <a:t>Write the purpose of doing </a:t>
            </a:r>
            <a:r>
              <a:rPr lang="en-US" b="1" i="1" u="none" dirty="0" smtClean="0">
                <a:solidFill>
                  <a:prstClr val="black"/>
                </a:solidFill>
              </a:rPr>
              <a:t>One Way ANOVA</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2: </a:t>
            </a:r>
            <a:r>
              <a:rPr lang="en-US" b="1" i="1" u="none" baseline="0" dirty="0" smtClean="0">
                <a:solidFill>
                  <a:prstClr val="black"/>
                </a:solidFill>
              </a:rPr>
              <a:t>Write Null and Alternate Hypothesis</a:t>
            </a:r>
            <a:endParaRPr lang="en-US" b="1" i="1" u="none" dirty="0" smtClean="0">
              <a:solidFill>
                <a:prstClr val="black"/>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06524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  </a:t>
            </a:r>
            <a:r>
              <a:rPr lang="en-US" sz="1200" b="1" dirty="0" smtClean="0">
                <a:solidFill>
                  <a:srgbClr val="007BB9"/>
                </a:solidFill>
              </a:rPr>
              <a:t>Performance Standards are</a:t>
            </a:r>
            <a:r>
              <a:rPr lang="en-US" sz="1200" b="1" baseline="0" dirty="0" smtClean="0">
                <a:solidFill>
                  <a:srgbClr val="007BB9"/>
                </a:solidFill>
              </a:rPr>
              <a:t> already prepared and provided for your reference.</a:t>
            </a:r>
            <a:endParaRPr lang="en-US" b="1" dirty="0" smtClean="0"/>
          </a:p>
          <a:p>
            <a:pPr marL="0" lvl="0" indent="0" algn="l" rtl="0">
              <a:spcBef>
                <a:spcPts val="0"/>
              </a:spcBef>
              <a:spcAft>
                <a:spcPts val="0"/>
              </a:spcAft>
              <a:buNone/>
            </a:pPr>
            <a:endParaRPr lang="en-US" dirty="0" smtClean="0"/>
          </a:p>
          <a:p>
            <a:pPr fontAlgn="ctr">
              <a:lnSpc>
                <a:spcPct val="95000"/>
              </a:lnSpc>
              <a:spcBef>
                <a:spcPct val="35000"/>
              </a:spcBef>
              <a:buClr>
                <a:srgbClr val="000000"/>
              </a:buClr>
            </a:pPr>
            <a:endParaRPr lang="en-US" sz="1200" b="1" dirty="0" smtClean="0">
              <a:solidFill>
                <a:srgbClr val="FFFFFF"/>
              </a:solidFill>
              <a:latin typeface="Calibri" panose="020F0502020204030204" pitchFamily="34" charset="0"/>
              <a:sym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86124287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One Way ANOVA Continued: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a:t>
            </a:r>
            <a:r>
              <a:rPr lang="en-US" sz="1200" b="1" i="1" u="sng" baseline="0" dirty="0" smtClean="0">
                <a:solidFill>
                  <a:prstClr val="black"/>
                </a:solidFill>
              </a:rPr>
              <a:t> </a:t>
            </a:r>
            <a:r>
              <a:rPr lang="en-US" sz="1200" b="1" i="1" dirty="0" smtClean="0">
                <a:solidFill>
                  <a:prstClr val="black"/>
                </a:solidFill>
              </a:rPr>
              <a:t>Stat-ANOVA-One-Way</a:t>
            </a:r>
            <a:r>
              <a:rPr lang="en-US" sz="1200" b="1" i="1" baseline="0" dirty="0" smtClean="0">
                <a:solidFill>
                  <a:prstClr val="black"/>
                </a:solidFill>
              </a:rPr>
              <a:t>. Run the test and </a:t>
            </a:r>
            <a:r>
              <a:rPr lang="en-US" b="1" i="1" u="none" dirty="0" smtClean="0">
                <a:solidFill>
                  <a:prstClr val="black"/>
                </a:solidFill>
              </a:rPr>
              <a:t>paste the graphical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4: </a:t>
            </a:r>
            <a:r>
              <a:rPr lang="en-US" b="1" i="1" u="none" dirty="0" smtClean="0">
                <a:solidFill>
                  <a:prstClr val="black"/>
                </a:solidFill>
              </a:rPr>
              <a:t>Write interpretation</a:t>
            </a:r>
            <a:r>
              <a:rPr lang="en-US" b="1" i="1" u="none" baseline="0" dirty="0" smtClean="0">
                <a:solidFill>
                  <a:prstClr val="black"/>
                </a:solidFill>
              </a:rPr>
              <a:t> from the graph.</a:t>
            </a:r>
            <a:endParaRPr lang="en-US" b="1" i="1" u="none" dirty="0" smtClean="0">
              <a:solidFill>
                <a:prstClr val="black"/>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98196298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One Way ANOVA Continued:</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5: </a:t>
            </a:r>
            <a:r>
              <a:rPr lang="en-US" b="1" i="1" u="none" baseline="0" dirty="0" smtClean="0">
                <a:solidFill>
                  <a:prstClr val="black"/>
                </a:solidFill>
              </a:rPr>
              <a:t>P</a:t>
            </a:r>
            <a:r>
              <a:rPr lang="en-US" b="1" i="1" u="none" dirty="0" smtClean="0">
                <a:solidFill>
                  <a:prstClr val="black"/>
                </a:solidFill>
              </a:rPr>
              <a:t>aste the test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6: </a:t>
            </a:r>
            <a:r>
              <a:rPr lang="en-US" b="1" i="1" u="none" dirty="0" smtClean="0">
                <a:solidFill>
                  <a:prstClr val="black"/>
                </a:solidFill>
              </a:rPr>
              <a:t>Write interpretation and conclusion from the P-value.</a:t>
            </a:r>
            <a:r>
              <a:rPr lang="en-US" sz="1200" b="1" i="1" dirty="0" smtClean="0">
                <a:solidFill>
                  <a:prstClr val="black"/>
                </a:solidFill>
              </a:rPr>
              <a:t> </a:t>
            </a:r>
            <a:endParaRPr lang="en-US" b="1" i="1" u="none" dirty="0" smtClean="0">
              <a:solidFill>
                <a:srgbClr val="007BB9"/>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8836978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One Way ANOVA:</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dirty="0" smtClean="0">
                <a:solidFill>
                  <a:prstClr val="black"/>
                </a:solidFill>
              </a:rPr>
              <a:t>Step</a:t>
            </a:r>
            <a:r>
              <a:rPr lang="en-US" b="1" i="1" u="sng" baseline="0" dirty="0" smtClean="0">
                <a:solidFill>
                  <a:prstClr val="black"/>
                </a:solidFill>
              </a:rPr>
              <a:t> 1: </a:t>
            </a:r>
            <a:r>
              <a:rPr lang="en-US" b="1" i="1" u="none" baseline="0" dirty="0" smtClean="0">
                <a:solidFill>
                  <a:prstClr val="black"/>
                </a:solidFill>
              </a:rPr>
              <a:t>Write the purpose of doing </a:t>
            </a:r>
            <a:r>
              <a:rPr lang="en-US" b="1" i="1" u="none" dirty="0" smtClean="0">
                <a:solidFill>
                  <a:prstClr val="black"/>
                </a:solidFill>
              </a:rPr>
              <a:t>One Way ANOVA</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2: </a:t>
            </a:r>
            <a:r>
              <a:rPr lang="en-US" b="1" i="1" u="none" baseline="0" dirty="0" smtClean="0">
                <a:solidFill>
                  <a:prstClr val="black"/>
                </a:solidFill>
              </a:rPr>
              <a:t>Write Null and Alternate Hypothesis</a:t>
            </a:r>
            <a:endParaRPr lang="en-US" b="1" i="1" u="none" dirty="0" smtClean="0">
              <a:solidFill>
                <a:prstClr val="black"/>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73121255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One Way ANOVA Continued: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a:t>
            </a:r>
            <a:r>
              <a:rPr lang="en-US" sz="1200" b="1" i="1" u="sng" baseline="0" dirty="0" smtClean="0">
                <a:solidFill>
                  <a:prstClr val="black"/>
                </a:solidFill>
              </a:rPr>
              <a:t> </a:t>
            </a:r>
            <a:r>
              <a:rPr lang="en-US" sz="1200" b="1" i="1" dirty="0" smtClean="0">
                <a:solidFill>
                  <a:prstClr val="black"/>
                </a:solidFill>
              </a:rPr>
              <a:t>Stat-ANOVA-One-Way</a:t>
            </a:r>
            <a:r>
              <a:rPr lang="en-US" sz="1200" b="1" i="1" baseline="0" dirty="0" smtClean="0">
                <a:solidFill>
                  <a:prstClr val="black"/>
                </a:solidFill>
              </a:rPr>
              <a:t>. Run the test and </a:t>
            </a:r>
            <a:r>
              <a:rPr lang="en-US" b="1" i="1" u="none" dirty="0" smtClean="0">
                <a:solidFill>
                  <a:prstClr val="black"/>
                </a:solidFill>
              </a:rPr>
              <a:t>paste the graphical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4: </a:t>
            </a:r>
            <a:r>
              <a:rPr lang="en-US" b="1" i="1" u="none" dirty="0" smtClean="0">
                <a:solidFill>
                  <a:prstClr val="black"/>
                </a:solidFill>
              </a:rPr>
              <a:t>Write interpretation</a:t>
            </a:r>
            <a:r>
              <a:rPr lang="en-US" b="1" i="1" u="none" baseline="0" dirty="0" smtClean="0">
                <a:solidFill>
                  <a:prstClr val="black"/>
                </a:solidFill>
              </a:rPr>
              <a:t> from the graph.</a:t>
            </a:r>
            <a:endParaRPr lang="en-US" b="1" i="1" u="none" dirty="0" smtClean="0">
              <a:solidFill>
                <a:prstClr val="black"/>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82682315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One Way ANOVA Continued:</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5: </a:t>
            </a:r>
            <a:r>
              <a:rPr lang="en-US" b="1" i="1" u="none" baseline="0" dirty="0" smtClean="0">
                <a:solidFill>
                  <a:prstClr val="black"/>
                </a:solidFill>
              </a:rPr>
              <a:t>P</a:t>
            </a:r>
            <a:r>
              <a:rPr lang="en-US" b="1" i="1" u="none" dirty="0" smtClean="0">
                <a:solidFill>
                  <a:prstClr val="black"/>
                </a:solidFill>
              </a:rPr>
              <a:t>aste the test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6: </a:t>
            </a:r>
            <a:r>
              <a:rPr lang="en-US" b="1" i="1" u="none" dirty="0" smtClean="0">
                <a:solidFill>
                  <a:prstClr val="black"/>
                </a:solidFill>
              </a:rPr>
              <a:t>Write interpretation and conclusion from the P-value.</a:t>
            </a:r>
            <a:r>
              <a:rPr lang="en-US" sz="1200" b="1" i="1" dirty="0" smtClean="0">
                <a:solidFill>
                  <a:prstClr val="black"/>
                </a:solidFill>
              </a:rPr>
              <a:t> </a:t>
            </a:r>
            <a:endParaRPr lang="en-US" b="1" i="1" u="none" dirty="0" smtClean="0">
              <a:solidFill>
                <a:srgbClr val="007BB9"/>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80603086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One Way ANOVA:</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dirty="0" smtClean="0">
                <a:solidFill>
                  <a:prstClr val="black"/>
                </a:solidFill>
              </a:rPr>
              <a:t>Step</a:t>
            </a:r>
            <a:r>
              <a:rPr lang="en-US" b="1" i="1" u="sng" baseline="0" dirty="0" smtClean="0">
                <a:solidFill>
                  <a:prstClr val="black"/>
                </a:solidFill>
              </a:rPr>
              <a:t> 1: </a:t>
            </a:r>
            <a:r>
              <a:rPr lang="en-US" b="1" i="1" u="none" baseline="0" dirty="0" smtClean="0">
                <a:solidFill>
                  <a:prstClr val="black"/>
                </a:solidFill>
              </a:rPr>
              <a:t>Write the purpose of doing </a:t>
            </a:r>
            <a:r>
              <a:rPr lang="en-US" b="1" i="1" u="none" dirty="0" smtClean="0">
                <a:solidFill>
                  <a:prstClr val="black"/>
                </a:solidFill>
              </a:rPr>
              <a:t>One Way ANOVA</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2: </a:t>
            </a:r>
            <a:r>
              <a:rPr lang="en-US" b="1" i="1" u="none" baseline="0" dirty="0" smtClean="0">
                <a:solidFill>
                  <a:prstClr val="black"/>
                </a:solidFill>
              </a:rPr>
              <a:t>Write Null and Alternate Hypothesis</a:t>
            </a:r>
            <a:endParaRPr lang="en-US" b="1" i="1" u="none" dirty="0" smtClean="0">
              <a:solidFill>
                <a:prstClr val="black"/>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51665458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One Way ANOVA Continued: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a:t>
            </a:r>
            <a:r>
              <a:rPr lang="en-US" sz="1200" b="1" i="1" u="sng" baseline="0" dirty="0" smtClean="0">
                <a:solidFill>
                  <a:prstClr val="black"/>
                </a:solidFill>
              </a:rPr>
              <a:t> </a:t>
            </a:r>
            <a:r>
              <a:rPr lang="en-US" sz="1200" b="1" i="1" dirty="0" smtClean="0">
                <a:solidFill>
                  <a:prstClr val="black"/>
                </a:solidFill>
              </a:rPr>
              <a:t>Stat-ANOVA-One-Way</a:t>
            </a:r>
            <a:r>
              <a:rPr lang="en-US" sz="1200" b="1" i="1" baseline="0" dirty="0" smtClean="0">
                <a:solidFill>
                  <a:prstClr val="black"/>
                </a:solidFill>
              </a:rPr>
              <a:t>. Run the test and </a:t>
            </a:r>
            <a:r>
              <a:rPr lang="en-US" b="1" i="1" u="none" dirty="0" smtClean="0">
                <a:solidFill>
                  <a:prstClr val="black"/>
                </a:solidFill>
              </a:rPr>
              <a:t>paste the graphical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4: </a:t>
            </a:r>
            <a:r>
              <a:rPr lang="en-US" b="1" i="1" u="none" dirty="0" smtClean="0">
                <a:solidFill>
                  <a:prstClr val="black"/>
                </a:solidFill>
              </a:rPr>
              <a:t>Write interpretation</a:t>
            </a:r>
            <a:r>
              <a:rPr lang="en-US" b="1" i="1" u="none" baseline="0" dirty="0" smtClean="0">
                <a:solidFill>
                  <a:prstClr val="black"/>
                </a:solidFill>
              </a:rPr>
              <a:t> from the graph.</a:t>
            </a:r>
            <a:endParaRPr lang="en-US" b="1" i="1" u="none" dirty="0" smtClean="0">
              <a:solidFill>
                <a:prstClr val="black"/>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414782439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One Way ANOVA Continued:</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5: </a:t>
            </a:r>
            <a:r>
              <a:rPr lang="en-US" b="1" i="1" u="none" baseline="0" dirty="0" smtClean="0">
                <a:solidFill>
                  <a:prstClr val="black"/>
                </a:solidFill>
              </a:rPr>
              <a:t>P</a:t>
            </a:r>
            <a:r>
              <a:rPr lang="en-US" b="1" i="1" u="none" dirty="0" smtClean="0">
                <a:solidFill>
                  <a:prstClr val="black"/>
                </a:solidFill>
              </a:rPr>
              <a:t>aste the test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6: </a:t>
            </a:r>
            <a:r>
              <a:rPr lang="en-US" b="1" i="1" u="none" dirty="0" smtClean="0">
                <a:solidFill>
                  <a:prstClr val="black"/>
                </a:solidFill>
              </a:rPr>
              <a:t>Write interpretation and conclusion from the P-value.</a:t>
            </a:r>
            <a:r>
              <a:rPr lang="en-US" sz="1200" b="1" i="1" dirty="0" smtClean="0">
                <a:solidFill>
                  <a:prstClr val="black"/>
                </a:solidFill>
              </a:rPr>
              <a:t> </a:t>
            </a:r>
            <a:endParaRPr lang="en-US" b="1" i="1" u="none" dirty="0" smtClean="0">
              <a:solidFill>
                <a:srgbClr val="007BB9"/>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421008495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Two Sample t test:</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dirty="0" smtClean="0">
                <a:solidFill>
                  <a:prstClr val="black"/>
                </a:solidFill>
              </a:rPr>
              <a:t>Step</a:t>
            </a:r>
            <a:r>
              <a:rPr lang="en-US" b="1" i="1" u="sng" baseline="0" dirty="0" smtClean="0">
                <a:solidFill>
                  <a:prstClr val="black"/>
                </a:solidFill>
              </a:rPr>
              <a:t> 1: </a:t>
            </a:r>
            <a:r>
              <a:rPr lang="en-US" b="1" i="1" u="none" baseline="0" dirty="0" smtClean="0">
                <a:solidFill>
                  <a:prstClr val="black"/>
                </a:solidFill>
              </a:rPr>
              <a:t>Write the purpose of doing </a:t>
            </a:r>
            <a:r>
              <a:rPr lang="en-US" b="1" i="1" u="none" dirty="0" smtClean="0">
                <a:solidFill>
                  <a:prstClr val="black"/>
                </a:solidFill>
              </a:rPr>
              <a:t>Two sample t test.</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2: </a:t>
            </a:r>
            <a:r>
              <a:rPr lang="en-US" b="1" i="1" u="none" baseline="0" dirty="0" smtClean="0">
                <a:solidFill>
                  <a:prstClr val="black"/>
                </a:solidFill>
              </a:rPr>
              <a:t>Write Null and Alternate Hypothesis</a:t>
            </a:r>
            <a:endParaRPr lang="en-US" b="1" i="1" u="none" dirty="0" smtClean="0">
              <a:solidFill>
                <a:prstClr val="black"/>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59625964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Two</a:t>
            </a:r>
            <a:r>
              <a:rPr lang="en-US" b="1" i="1" u="none" baseline="0" dirty="0" smtClean="0">
                <a:solidFill>
                  <a:prstClr val="black"/>
                </a:solidFill>
              </a:rPr>
              <a:t> sample t test </a:t>
            </a:r>
            <a:r>
              <a:rPr lang="en-US" b="1" i="1" u="none" dirty="0" smtClean="0">
                <a:solidFill>
                  <a:prstClr val="black"/>
                </a:solidFill>
              </a:rPr>
              <a:t>Continued: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a:t>
            </a:r>
            <a:r>
              <a:rPr lang="en-US" sz="1200" b="1" i="1" u="sng" baseline="0" dirty="0" smtClean="0">
                <a:solidFill>
                  <a:prstClr val="black"/>
                </a:solidFill>
              </a:rPr>
              <a:t> </a:t>
            </a:r>
            <a:r>
              <a:rPr lang="en-US" sz="1200" b="1" i="1" dirty="0" smtClean="0">
                <a:solidFill>
                  <a:prstClr val="black"/>
                </a:solidFill>
              </a:rPr>
              <a:t>Stat&gt;Basic Statistics&gt;2 Sample t test</a:t>
            </a:r>
            <a:r>
              <a:rPr lang="en-US" sz="1200" b="1" i="1" baseline="0" dirty="0" smtClean="0">
                <a:solidFill>
                  <a:prstClr val="black"/>
                </a:solidFill>
              </a:rPr>
              <a:t>. Run the test and </a:t>
            </a:r>
            <a:r>
              <a:rPr lang="en-US" b="1" i="1" u="none" dirty="0" smtClean="0">
                <a:solidFill>
                  <a:prstClr val="black"/>
                </a:solidFill>
              </a:rPr>
              <a:t>paste the graphical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4: </a:t>
            </a:r>
            <a:r>
              <a:rPr lang="en-US" b="1" i="1" u="none" dirty="0" smtClean="0">
                <a:solidFill>
                  <a:prstClr val="black"/>
                </a:solidFill>
              </a:rPr>
              <a:t>Write interpretation</a:t>
            </a:r>
            <a:r>
              <a:rPr lang="en-US" b="1" i="1" u="none" baseline="0" dirty="0" smtClean="0">
                <a:solidFill>
                  <a:prstClr val="black"/>
                </a:solidFill>
              </a:rPr>
              <a:t> from the graph.</a:t>
            </a:r>
            <a:endParaRPr lang="en-US" b="1" i="1" u="none" dirty="0" smtClean="0">
              <a:solidFill>
                <a:prstClr val="black"/>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06201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NOTE:-</a:t>
            </a:r>
            <a:r>
              <a:rPr lang="en-US" b="1" baseline="0" dirty="0" smtClean="0"/>
              <a:t> In this case there is no need to perform MSA  as data is system driven.</a:t>
            </a:r>
            <a:endParaRPr lang="en-US" dirty="0" smtClean="0"/>
          </a:p>
          <a:p>
            <a:pPr marL="0" lvl="0" indent="0" algn="l" rtl="0">
              <a:spcBef>
                <a:spcPts val="0"/>
              </a:spcBef>
              <a:spcAft>
                <a:spcPts val="0"/>
              </a:spcAft>
              <a:buNone/>
            </a:pPr>
            <a:endParaRPr dirty="0"/>
          </a:p>
        </p:txBody>
      </p:sp>
    </p:spTree>
    <p:extLst>
      <p:ext uri="{BB962C8B-B14F-4D97-AF65-F5344CB8AC3E}">
        <p14:creationId xmlns:p14="http://schemas.microsoft.com/office/powerpoint/2010/main" val="179862817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Two sample t test Continued:</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5: </a:t>
            </a:r>
            <a:r>
              <a:rPr lang="en-US" b="1" i="1" u="none" baseline="0" dirty="0" smtClean="0">
                <a:solidFill>
                  <a:prstClr val="black"/>
                </a:solidFill>
              </a:rPr>
              <a:t>P</a:t>
            </a:r>
            <a:r>
              <a:rPr lang="en-US" b="1" i="1" u="none" dirty="0" smtClean="0">
                <a:solidFill>
                  <a:prstClr val="black"/>
                </a:solidFill>
              </a:rPr>
              <a:t>aste the test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6: </a:t>
            </a:r>
            <a:r>
              <a:rPr lang="en-US" b="1" i="1" u="none" dirty="0" smtClean="0">
                <a:solidFill>
                  <a:prstClr val="black"/>
                </a:solidFill>
              </a:rPr>
              <a:t>Write interpretation and conclusion from the P-value.</a:t>
            </a:r>
            <a:r>
              <a:rPr lang="en-US" sz="1200" b="1" i="1" dirty="0" smtClean="0">
                <a:solidFill>
                  <a:prstClr val="black"/>
                </a:solidFill>
              </a:rPr>
              <a:t> </a:t>
            </a:r>
            <a:endParaRPr lang="en-US" b="1" i="1" u="none" dirty="0" smtClean="0">
              <a:solidFill>
                <a:srgbClr val="007BB9"/>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9894080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One Way ANOVA:</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dirty="0" smtClean="0">
                <a:solidFill>
                  <a:prstClr val="black"/>
                </a:solidFill>
              </a:rPr>
              <a:t>Step</a:t>
            </a:r>
            <a:r>
              <a:rPr lang="en-US" b="1" i="1" u="sng" baseline="0" dirty="0" smtClean="0">
                <a:solidFill>
                  <a:prstClr val="black"/>
                </a:solidFill>
              </a:rPr>
              <a:t> 1: </a:t>
            </a:r>
            <a:r>
              <a:rPr lang="en-US" b="1" i="1" u="none" baseline="0" dirty="0" smtClean="0">
                <a:solidFill>
                  <a:prstClr val="black"/>
                </a:solidFill>
              </a:rPr>
              <a:t>Write the purpose of doing </a:t>
            </a:r>
            <a:r>
              <a:rPr lang="en-US" b="1" i="1" u="none" dirty="0" smtClean="0">
                <a:solidFill>
                  <a:prstClr val="black"/>
                </a:solidFill>
              </a:rPr>
              <a:t>One Way ANOVA</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2: </a:t>
            </a:r>
            <a:r>
              <a:rPr lang="en-US" b="1" i="1" u="none" baseline="0" dirty="0" smtClean="0">
                <a:solidFill>
                  <a:prstClr val="black"/>
                </a:solidFill>
              </a:rPr>
              <a:t>Write Null and Alternate Hypothesis</a:t>
            </a:r>
            <a:endParaRPr lang="en-US" b="1" i="1" u="none" dirty="0" smtClean="0">
              <a:solidFill>
                <a:prstClr val="black"/>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0676335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One Way ANOVA Continued: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a:t>
            </a:r>
            <a:r>
              <a:rPr lang="en-US" sz="1200" b="1" i="1" u="sng" baseline="0" dirty="0" smtClean="0">
                <a:solidFill>
                  <a:prstClr val="black"/>
                </a:solidFill>
              </a:rPr>
              <a:t> </a:t>
            </a:r>
            <a:r>
              <a:rPr lang="en-US" sz="1200" b="1" i="1" dirty="0" smtClean="0">
                <a:solidFill>
                  <a:prstClr val="black"/>
                </a:solidFill>
              </a:rPr>
              <a:t>Stat-ANOVA-One-Way</a:t>
            </a:r>
            <a:r>
              <a:rPr lang="en-US" sz="1200" b="1" i="1" baseline="0" dirty="0" smtClean="0">
                <a:solidFill>
                  <a:prstClr val="black"/>
                </a:solidFill>
              </a:rPr>
              <a:t>. Run the test and </a:t>
            </a:r>
            <a:r>
              <a:rPr lang="en-US" b="1" i="1" u="none" dirty="0" smtClean="0">
                <a:solidFill>
                  <a:prstClr val="black"/>
                </a:solidFill>
              </a:rPr>
              <a:t>paste the graphical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4: </a:t>
            </a:r>
            <a:r>
              <a:rPr lang="en-US" b="1" i="1" u="none" dirty="0" smtClean="0">
                <a:solidFill>
                  <a:prstClr val="black"/>
                </a:solidFill>
              </a:rPr>
              <a:t>Write interpretation</a:t>
            </a:r>
            <a:r>
              <a:rPr lang="en-US" b="1" i="1" u="none" baseline="0" dirty="0" smtClean="0">
                <a:solidFill>
                  <a:prstClr val="black"/>
                </a:solidFill>
              </a:rPr>
              <a:t> from the graph.</a:t>
            </a:r>
            <a:endParaRPr lang="en-US" b="1" i="1" u="none" dirty="0" smtClean="0">
              <a:solidFill>
                <a:prstClr val="black"/>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39377311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One Way ANOVA Continued:</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5: </a:t>
            </a:r>
            <a:r>
              <a:rPr lang="en-US" b="1" i="1" u="none" baseline="0" dirty="0" smtClean="0">
                <a:solidFill>
                  <a:prstClr val="black"/>
                </a:solidFill>
              </a:rPr>
              <a:t>P</a:t>
            </a:r>
            <a:r>
              <a:rPr lang="en-US" b="1" i="1" u="none" dirty="0" smtClean="0">
                <a:solidFill>
                  <a:prstClr val="black"/>
                </a:solidFill>
              </a:rPr>
              <a:t>aste the test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6: </a:t>
            </a:r>
            <a:r>
              <a:rPr lang="en-US" b="1" i="1" u="none" dirty="0" smtClean="0">
                <a:solidFill>
                  <a:prstClr val="black"/>
                </a:solidFill>
              </a:rPr>
              <a:t>Write interpretation and conclusion from the P-value.</a:t>
            </a:r>
            <a:r>
              <a:rPr lang="en-US" sz="1200" b="1" i="1" dirty="0" smtClean="0">
                <a:solidFill>
                  <a:prstClr val="black"/>
                </a:solidFill>
              </a:rPr>
              <a:t> </a:t>
            </a:r>
            <a:endParaRPr lang="en-US" b="1" i="1" u="none" dirty="0" smtClean="0">
              <a:solidFill>
                <a:srgbClr val="007BB9"/>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67287890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One Way ANOVA:</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dirty="0" smtClean="0">
                <a:solidFill>
                  <a:prstClr val="black"/>
                </a:solidFill>
              </a:rPr>
              <a:t>Step</a:t>
            </a:r>
            <a:r>
              <a:rPr lang="en-US" b="1" i="1" u="sng" baseline="0" dirty="0" smtClean="0">
                <a:solidFill>
                  <a:prstClr val="black"/>
                </a:solidFill>
              </a:rPr>
              <a:t> 1: </a:t>
            </a:r>
            <a:r>
              <a:rPr lang="en-US" b="1" i="1" u="none" baseline="0" dirty="0" smtClean="0">
                <a:solidFill>
                  <a:prstClr val="black"/>
                </a:solidFill>
              </a:rPr>
              <a:t>Write the purpose of doing </a:t>
            </a:r>
            <a:r>
              <a:rPr lang="en-US" b="1" i="1" u="none" dirty="0" smtClean="0">
                <a:solidFill>
                  <a:prstClr val="black"/>
                </a:solidFill>
              </a:rPr>
              <a:t>One Way ANOVA</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2: </a:t>
            </a:r>
            <a:r>
              <a:rPr lang="en-US" b="1" i="1" u="none" baseline="0" dirty="0" smtClean="0">
                <a:solidFill>
                  <a:prstClr val="black"/>
                </a:solidFill>
              </a:rPr>
              <a:t>Write Null and Alternate Hypothesis</a:t>
            </a:r>
            <a:endParaRPr lang="en-US" b="1" i="1" u="none" dirty="0" smtClean="0">
              <a:solidFill>
                <a:prstClr val="black"/>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2587083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One Way ANOVA Continued: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a:t>
            </a:r>
            <a:r>
              <a:rPr lang="en-US" sz="1200" b="1" i="1" u="sng" baseline="0" dirty="0" smtClean="0">
                <a:solidFill>
                  <a:prstClr val="black"/>
                </a:solidFill>
              </a:rPr>
              <a:t> </a:t>
            </a:r>
            <a:r>
              <a:rPr lang="en-US" sz="1200" b="1" i="1" dirty="0" smtClean="0">
                <a:solidFill>
                  <a:prstClr val="black"/>
                </a:solidFill>
              </a:rPr>
              <a:t>Stat-ANOVA-One-Way</a:t>
            </a:r>
            <a:r>
              <a:rPr lang="en-US" sz="1200" b="1" i="1" baseline="0" dirty="0" smtClean="0">
                <a:solidFill>
                  <a:prstClr val="black"/>
                </a:solidFill>
              </a:rPr>
              <a:t>. Run the test and </a:t>
            </a:r>
            <a:r>
              <a:rPr lang="en-US" b="1" i="1" u="none" dirty="0" smtClean="0">
                <a:solidFill>
                  <a:prstClr val="black"/>
                </a:solidFill>
              </a:rPr>
              <a:t>paste the graphical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4: </a:t>
            </a:r>
            <a:r>
              <a:rPr lang="en-US" b="1" i="1" u="none" dirty="0" smtClean="0">
                <a:solidFill>
                  <a:prstClr val="black"/>
                </a:solidFill>
              </a:rPr>
              <a:t>Write interpretation</a:t>
            </a:r>
            <a:r>
              <a:rPr lang="en-US" b="1" i="1" u="none" baseline="0" dirty="0" smtClean="0">
                <a:solidFill>
                  <a:prstClr val="black"/>
                </a:solidFill>
              </a:rPr>
              <a:t> from the graph.</a:t>
            </a:r>
            <a:endParaRPr lang="en-US" b="1" i="1" u="none" dirty="0" smtClean="0">
              <a:solidFill>
                <a:prstClr val="black"/>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40194897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One Way ANOVA Continued:</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5: </a:t>
            </a:r>
            <a:r>
              <a:rPr lang="en-US" b="1" i="1" u="none" baseline="0" dirty="0" smtClean="0">
                <a:solidFill>
                  <a:prstClr val="black"/>
                </a:solidFill>
              </a:rPr>
              <a:t>P</a:t>
            </a:r>
            <a:r>
              <a:rPr lang="en-US" b="1" i="1" u="none" dirty="0" smtClean="0">
                <a:solidFill>
                  <a:prstClr val="black"/>
                </a:solidFill>
              </a:rPr>
              <a:t>aste the test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6: </a:t>
            </a:r>
            <a:r>
              <a:rPr lang="en-US" b="1" i="1" u="none" dirty="0" smtClean="0">
                <a:solidFill>
                  <a:prstClr val="black"/>
                </a:solidFill>
              </a:rPr>
              <a:t>Write interpretation and conclusion from the P-value.</a:t>
            </a:r>
            <a:r>
              <a:rPr lang="en-US" sz="1200" b="1" i="1" dirty="0" smtClean="0">
                <a:solidFill>
                  <a:prstClr val="black"/>
                </a:solidFill>
              </a:rPr>
              <a:t> </a:t>
            </a:r>
            <a:endParaRPr lang="en-US" b="1" i="1" u="none" dirty="0" smtClean="0">
              <a:solidFill>
                <a:srgbClr val="007BB9"/>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1744700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One Way ANOVA:</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dirty="0" smtClean="0">
                <a:solidFill>
                  <a:prstClr val="black"/>
                </a:solidFill>
              </a:rPr>
              <a:t>Step</a:t>
            </a:r>
            <a:r>
              <a:rPr lang="en-US" b="1" i="1" u="sng" baseline="0" dirty="0" smtClean="0">
                <a:solidFill>
                  <a:prstClr val="black"/>
                </a:solidFill>
              </a:rPr>
              <a:t> 1: </a:t>
            </a:r>
            <a:r>
              <a:rPr lang="en-US" b="1" i="1" u="none" baseline="0" dirty="0" smtClean="0">
                <a:solidFill>
                  <a:prstClr val="black"/>
                </a:solidFill>
              </a:rPr>
              <a:t>Write the purpose of doing </a:t>
            </a:r>
            <a:r>
              <a:rPr lang="en-US" b="1" i="1" u="none" dirty="0" smtClean="0">
                <a:solidFill>
                  <a:prstClr val="black"/>
                </a:solidFill>
              </a:rPr>
              <a:t>One Way ANOVA</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2: </a:t>
            </a:r>
            <a:r>
              <a:rPr lang="en-US" b="1" i="1" u="none" baseline="0" dirty="0" smtClean="0">
                <a:solidFill>
                  <a:prstClr val="black"/>
                </a:solidFill>
              </a:rPr>
              <a:t>Write Null and Alternate Hypothesis</a:t>
            </a:r>
            <a:endParaRPr lang="en-US" b="1" i="1" u="none" dirty="0" smtClean="0">
              <a:solidFill>
                <a:prstClr val="black"/>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423377562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One Way ANOVA Continued: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3: </a:t>
            </a:r>
            <a:r>
              <a:rPr lang="en-US" b="1" i="1" u="none" dirty="0" smtClean="0">
                <a:solidFill>
                  <a:prstClr val="black"/>
                </a:solidFill>
              </a:rPr>
              <a:t>Follow</a:t>
            </a:r>
            <a:r>
              <a:rPr lang="en-US" b="1" i="1" u="none" baseline="0" dirty="0" smtClean="0">
                <a:solidFill>
                  <a:prstClr val="black"/>
                </a:solidFill>
              </a:rPr>
              <a:t> this </a:t>
            </a:r>
            <a:r>
              <a:rPr lang="en-US" b="1" i="1" u="none" dirty="0" smtClean="0">
                <a:solidFill>
                  <a:prstClr val="black"/>
                </a:solidFill>
              </a:rPr>
              <a:t>Minitab Path to get the output :</a:t>
            </a:r>
            <a:r>
              <a:rPr lang="en-US" sz="1200" b="1" i="1" u="sng" baseline="0" dirty="0" smtClean="0">
                <a:solidFill>
                  <a:prstClr val="black"/>
                </a:solidFill>
              </a:rPr>
              <a:t> </a:t>
            </a:r>
            <a:r>
              <a:rPr lang="en-US" sz="1200" b="1" i="1" dirty="0" smtClean="0">
                <a:solidFill>
                  <a:prstClr val="black"/>
                </a:solidFill>
              </a:rPr>
              <a:t>Stat-ANOVA-One-Way</a:t>
            </a:r>
            <a:r>
              <a:rPr lang="en-US" sz="1200" b="1" i="1" baseline="0" dirty="0" smtClean="0">
                <a:solidFill>
                  <a:prstClr val="black"/>
                </a:solidFill>
              </a:rPr>
              <a:t>. Run the test and </a:t>
            </a:r>
            <a:r>
              <a:rPr lang="en-US" b="1" i="1" u="none" dirty="0" smtClean="0">
                <a:solidFill>
                  <a:prstClr val="black"/>
                </a:solidFill>
              </a:rPr>
              <a:t>paste the graphical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4: </a:t>
            </a:r>
            <a:r>
              <a:rPr lang="en-US" b="1" i="1" u="none" dirty="0" smtClean="0">
                <a:solidFill>
                  <a:prstClr val="black"/>
                </a:solidFill>
              </a:rPr>
              <a:t>Write interpretation</a:t>
            </a:r>
            <a:r>
              <a:rPr lang="en-US" b="1" i="1" u="none" baseline="0" dirty="0" smtClean="0">
                <a:solidFill>
                  <a:prstClr val="black"/>
                </a:solidFill>
              </a:rPr>
              <a:t> from the graph.</a:t>
            </a:r>
            <a:endParaRPr lang="en-US" b="1" i="1" u="none" dirty="0" smtClean="0">
              <a:solidFill>
                <a:prstClr val="black"/>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403552400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u="none" dirty="0" smtClean="0">
                <a:solidFill>
                  <a:prstClr val="black"/>
                </a:solidFill>
              </a:rPr>
              <a:t>Steps to perform One Way ANOVA Continued:</a:t>
            </a: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5: </a:t>
            </a:r>
            <a:r>
              <a:rPr lang="en-US" b="1" i="1" u="none" baseline="0" dirty="0" smtClean="0">
                <a:solidFill>
                  <a:prstClr val="black"/>
                </a:solidFill>
              </a:rPr>
              <a:t>P</a:t>
            </a:r>
            <a:r>
              <a:rPr lang="en-US" b="1" i="1" u="none" dirty="0" smtClean="0">
                <a:solidFill>
                  <a:prstClr val="black"/>
                </a:solidFill>
              </a:rPr>
              <a:t>aste the test output in the blank space.</a:t>
            </a:r>
            <a:endParaRPr lang="en-US" b="1" i="1" u="none" dirty="0" smtClean="0">
              <a:solidFill>
                <a:srgbClr val="007BB9"/>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i="1" u="sng" baseline="0" dirty="0" smtClean="0">
                <a:solidFill>
                  <a:prstClr val="black"/>
                </a:solidFill>
              </a:rPr>
              <a:t>Step 6: </a:t>
            </a:r>
            <a:r>
              <a:rPr lang="en-US" b="1" i="1" u="none" dirty="0" smtClean="0">
                <a:solidFill>
                  <a:prstClr val="black"/>
                </a:solidFill>
              </a:rPr>
              <a:t>Write interpretation and conclusion from the P-value.</a:t>
            </a:r>
            <a:r>
              <a:rPr lang="en-US" sz="1200" b="1" i="1" dirty="0" smtClean="0">
                <a:solidFill>
                  <a:prstClr val="black"/>
                </a:solidFill>
              </a:rPr>
              <a:t> </a:t>
            </a:r>
            <a:endParaRPr lang="en-US" b="1" i="1" u="none" dirty="0" smtClean="0">
              <a:solidFill>
                <a:srgbClr val="007BB9"/>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926883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Tree>
    <p:extLst>
      <p:ext uri="{BB962C8B-B14F-4D97-AF65-F5344CB8AC3E}">
        <p14:creationId xmlns:p14="http://schemas.microsoft.com/office/powerpoint/2010/main" val="1570894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447800" y="2708033"/>
            <a:ext cx="6235600" cy="15464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endParaRPr/>
          </a:p>
        </p:txBody>
      </p:sp>
      <p:sp>
        <p:nvSpPr>
          <p:cNvPr id="14" name="Google Shape;14;p3"/>
          <p:cNvSpPr txBox="1">
            <a:spLocks noGrp="1"/>
          </p:cNvSpPr>
          <p:nvPr>
            <p:ph type="subTitle" idx="1"/>
          </p:nvPr>
        </p:nvSpPr>
        <p:spPr>
          <a:xfrm>
            <a:off x="1447800" y="4383635"/>
            <a:ext cx="6235600" cy="5116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4000">
                <a:solidFill>
                  <a:schemeClr val="dk2"/>
                </a:solidFill>
              </a:defRPr>
            </a:lvl2pPr>
            <a:lvl3pPr lvl="2" rtl="0">
              <a:spcBef>
                <a:spcPts val="0"/>
              </a:spcBef>
              <a:spcAft>
                <a:spcPts val="0"/>
              </a:spcAft>
              <a:buClr>
                <a:schemeClr val="dk2"/>
              </a:buClr>
              <a:buSzPts val="3000"/>
              <a:buNone/>
              <a:defRPr sz="4000">
                <a:solidFill>
                  <a:schemeClr val="dk2"/>
                </a:solidFill>
              </a:defRPr>
            </a:lvl3pPr>
            <a:lvl4pPr lvl="3" rtl="0">
              <a:spcBef>
                <a:spcPts val="0"/>
              </a:spcBef>
              <a:spcAft>
                <a:spcPts val="0"/>
              </a:spcAft>
              <a:buClr>
                <a:schemeClr val="dk2"/>
              </a:buClr>
              <a:buSzPts val="3000"/>
              <a:buNone/>
              <a:defRPr sz="4000">
                <a:solidFill>
                  <a:schemeClr val="dk2"/>
                </a:solidFill>
              </a:defRPr>
            </a:lvl4pPr>
            <a:lvl5pPr lvl="4" rtl="0">
              <a:spcBef>
                <a:spcPts val="0"/>
              </a:spcBef>
              <a:spcAft>
                <a:spcPts val="0"/>
              </a:spcAft>
              <a:buClr>
                <a:schemeClr val="dk2"/>
              </a:buClr>
              <a:buSzPts val="3000"/>
              <a:buNone/>
              <a:defRPr sz="4000">
                <a:solidFill>
                  <a:schemeClr val="dk2"/>
                </a:solidFill>
              </a:defRPr>
            </a:lvl5pPr>
            <a:lvl6pPr lvl="5" rtl="0">
              <a:spcBef>
                <a:spcPts val="0"/>
              </a:spcBef>
              <a:spcAft>
                <a:spcPts val="0"/>
              </a:spcAft>
              <a:buClr>
                <a:schemeClr val="dk2"/>
              </a:buClr>
              <a:buSzPts val="3000"/>
              <a:buNone/>
              <a:defRPr sz="4000">
                <a:solidFill>
                  <a:schemeClr val="dk2"/>
                </a:solidFill>
              </a:defRPr>
            </a:lvl6pPr>
            <a:lvl7pPr lvl="6" rtl="0">
              <a:spcBef>
                <a:spcPts val="0"/>
              </a:spcBef>
              <a:spcAft>
                <a:spcPts val="0"/>
              </a:spcAft>
              <a:buClr>
                <a:schemeClr val="dk2"/>
              </a:buClr>
              <a:buSzPts val="3000"/>
              <a:buNone/>
              <a:defRPr sz="4000">
                <a:solidFill>
                  <a:schemeClr val="dk2"/>
                </a:solidFill>
              </a:defRPr>
            </a:lvl7pPr>
            <a:lvl8pPr lvl="7" rtl="0">
              <a:spcBef>
                <a:spcPts val="0"/>
              </a:spcBef>
              <a:spcAft>
                <a:spcPts val="0"/>
              </a:spcAft>
              <a:buClr>
                <a:schemeClr val="dk2"/>
              </a:buClr>
              <a:buSzPts val="3000"/>
              <a:buNone/>
              <a:defRPr sz="4000">
                <a:solidFill>
                  <a:schemeClr val="dk2"/>
                </a:solidFill>
              </a:defRPr>
            </a:lvl8pPr>
            <a:lvl9pPr lvl="8" rtl="0">
              <a:spcBef>
                <a:spcPts val="0"/>
              </a:spcBef>
              <a:spcAft>
                <a:spcPts val="0"/>
              </a:spcAft>
              <a:buClr>
                <a:schemeClr val="dk2"/>
              </a:buClr>
              <a:buSzPts val="3000"/>
              <a:buNone/>
              <a:defRPr sz="4000">
                <a:solidFill>
                  <a:schemeClr val="dk2"/>
                </a:solidFill>
              </a:defRPr>
            </a:lvl9pPr>
          </a:lstStyle>
          <a:p>
            <a:endParaRPr/>
          </a:p>
        </p:txBody>
      </p:sp>
      <p:sp>
        <p:nvSpPr>
          <p:cNvPr id="15" name="Google Shape;15;p3"/>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Tree>
    <p:extLst>
      <p:ext uri="{BB962C8B-B14F-4D97-AF65-F5344CB8AC3E}">
        <p14:creationId xmlns:p14="http://schemas.microsoft.com/office/powerpoint/2010/main" val="150816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900894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8"/>
        <p:cNvGrpSpPr/>
        <p:nvPr/>
      </p:nvGrpSpPr>
      <p:grpSpPr>
        <a:xfrm>
          <a:off x="0" y="0"/>
          <a:ext cx="0" cy="0"/>
          <a:chOff x="0" y="0"/>
          <a:chExt cx="0" cy="0"/>
        </a:xfrm>
      </p:grpSpPr>
      <p:sp>
        <p:nvSpPr>
          <p:cNvPr id="29" name="Google Shape;29;p6"/>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0" name="Google Shape;30;p6"/>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1" name="Google Shape;31;p6"/>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609600" y="2661000"/>
            <a:ext cx="3576800" cy="35720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sz="2400"/>
            </a:lvl1pPr>
            <a:lvl2pPr marL="1219170" lvl="1" indent="-457189">
              <a:spcBef>
                <a:spcPts val="800"/>
              </a:spcBef>
              <a:spcAft>
                <a:spcPts val="0"/>
              </a:spcAft>
              <a:buSzPts val="1800"/>
              <a:buChar char="▹"/>
              <a:defRPr sz="2400"/>
            </a:lvl2pPr>
            <a:lvl3pPr marL="1828754" lvl="2" indent="-457189">
              <a:spcBef>
                <a:spcPts val="800"/>
              </a:spcBef>
              <a:spcAft>
                <a:spcPts val="0"/>
              </a:spcAft>
              <a:buSzPts val="1800"/>
              <a:buChar char="▹"/>
              <a:defRPr sz="2400"/>
            </a:lvl3pPr>
            <a:lvl4pPr marL="2438339" lvl="3" indent="-457189">
              <a:spcBef>
                <a:spcPts val="800"/>
              </a:spcBef>
              <a:spcAft>
                <a:spcPts val="0"/>
              </a:spcAft>
              <a:buSzPts val="1800"/>
              <a:buChar char="▹"/>
              <a:defRPr sz="2400"/>
            </a:lvl4pPr>
            <a:lvl5pPr marL="3047924" lvl="4" indent="-457189">
              <a:spcBef>
                <a:spcPts val="800"/>
              </a:spcBef>
              <a:spcAft>
                <a:spcPts val="0"/>
              </a:spcAft>
              <a:buSzPts val="1800"/>
              <a:buChar char="▹"/>
              <a:defRPr sz="2400"/>
            </a:lvl5pPr>
            <a:lvl6pPr marL="3657509" lvl="5" indent="-457189">
              <a:spcBef>
                <a:spcPts val="800"/>
              </a:spcBef>
              <a:spcAft>
                <a:spcPts val="0"/>
              </a:spcAft>
              <a:buSzPts val="1800"/>
              <a:buChar char="▹"/>
              <a:defRPr sz="2400"/>
            </a:lvl6pPr>
            <a:lvl7pPr marL="4267093" lvl="6" indent="-457189">
              <a:spcBef>
                <a:spcPts val="800"/>
              </a:spcBef>
              <a:spcAft>
                <a:spcPts val="0"/>
              </a:spcAft>
              <a:buSzPts val="1800"/>
              <a:buChar char="▹"/>
              <a:defRPr sz="2400"/>
            </a:lvl7pPr>
            <a:lvl8pPr marL="4876678" lvl="7" indent="-457189">
              <a:spcBef>
                <a:spcPts val="800"/>
              </a:spcBef>
              <a:spcAft>
                <a:spcPts val="0"/>
              </a:spcAft>
              <a:buSzPts val="1800"/>
              <a:buChar char="▹"/>
              <a:defRPr sz="2400"/>
            </a:lvl8pPr>
            <a:lvl9pPr marL="5486263" lvl="8" indent="-457189">
              <a:spcBef>
                <a:spcPts val="800"/>
              </a:spcBef>
              <a:spcAft>
                <a:spcPts val="0"/>
              </a:spcAft>
              <a:buSzPts val="1800"/>
              <a:buChar char="▹"/>
              <a:defRPr sz="2400"/>
            </a:lvl9pPr>
          </a:lstStyle>
          <a:p>
            <a:endParaRPr/>
          </a:p>
        </p:txBody>
      </p:sp>
      <p:sp>
        <p:nvSpPr>
          <p:cNvPr id="33" name="Google Shape;33;p6"/>
          <p:cNvSpPr txBox="1">
            <a:spLocks noGrp="1"/>
          </p:cNvSpPr>
          <p:nvPr>
            <p:ph type="body" idx="2"/>
          </p:nvPr>
        </p:nvSpPr>
        <p:spPr>
          <a:xfrm>
            <a:off x="4554104" y="2661000"/>
            <a:ext cx="3576800" cy="35720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sz="2400"/>
            </a:lvl1pPr>
            <a:lvl2pPr marL="1219170" lvl="1" indent="-457189">
              <a:spcBef>
                <a:spcPts val="800"/>
              </a:spcBef>
              <a:spcAft>
                <a:spcPts val="0"/>
              </a:spcAft>
              <a:buSzPts val="1800"/>
              <a:buChar char="▹"/>
              <a:defRPr sz="2400"/>
            </a:lvl2pPr>
            <a:lvl3pPr marL="1828754" lvl="2" indent="-457189">
              <a:spcBef>
                <a:spcPts val="800"/>
              </a:spcBef>
              <a:spcAft>
                <a:spcPts val="0"/>
              </a:spcAft>
              <a:buSzPts val="1800"/>
              <a:buChar char="▹"/>
              <a:defRPr sz="2400"/>
            </a:lvl3pPr>
            <a:lvl4pPr marL="2438339" lvl="3" indent="-457189">
              <a:spcBef>
                <a:spcPts val="800"/>
              </a:spcBef>
              <a:spcAft>
                <a:spcPts val="0"/>
              </a:spcAft>
              <a:buSzPts val="1800"/>
              <a:buChar char="▹"/>
              <a:defRPr sz="2400"/>
            </a:lvl4pPr>
            <a:lvl5pPr marL="3047924" lvl="4" indent="-457189">
              <a:spcBef>
                <a:spcPts val="800"/>
              </a:spcBef>
              <a:spcAft>
                <a:spcPts val="0"/>
              </a:spcAft>
              <a:buSzPts val="1800"/>
              <a:buChar char="▹"/>
              <a:defRPr sz="2400"/>
            </a:lvl5pPr>
            <a:lvl6pPr marL="3657509" lvl="5" indent="-457189">
              <a:spcBef>
                <a:spcPts val="800"/>
              </a:spcBef>
              <a:spcAft>
                <a:spcPts val="0"/>
              </a:spcAft>
              <a:buSzPts val="1800"/>
              <a:buChar char="▹"/>
              <a:defRPr sz="2400"/>
            </a:lvl6pPr>
            <a:lvl7pPr marL="4267093" lvl="6" indent="-457189">
              <a:spcBef>
                <a:spcPts val="800"/>
              </a:spcBef>
              <a:spcAft>
                <a:spcPts val="0"/>
              </a:spcAft>
              <a:buSzPts val="1800"/>
              <a:buChar char="▹"/>
              <a:defRPr sz="2400"/>
            </a:lvl7pPr>
            <a:lvl8pPr marL="4876678" lvl="7" indent="-457189">
              <a:spcBef>
                <a:spcPts val="800"/>
              </a:spcBef>
              <a:spcAft>
                <a:spcPts val="0"/>
              </a:spcAft>
              <a:buSzPts val="1800"/>
              <a:buChar char="▹"/>
              <a:defRPr sz="2400"/>
            </a:lvl8pPr>
            <a:lvl9pPr marL="5486263" lvl="8" indent="-457189">
              <a:spcBef>
                <a:spcPts val="800"/>
              </a:spcBef>
              <a:spcAft>
                <a:spcPts val="0"/>
              </a:spcAft>
              <a:buSzPts val="1800"/>
              <a:buChar char="▹"/>
              <a:defRPr sz="2400"/>
            </a:lvl9pPr>
          </a:lstStyle>
          <a:p>
            <a:endParaRPr/>
          </a:p>
        </p:txBody>
      </p:sp>
      <p:sp>
        <p:nvSpPr>
          <p:cNvPr id="34" name="Google Shape;34;p6"/>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3901586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5"/>
        <p:cNvGrpSpPr/>
        <p:nvPr/>
      </p:nvGrpSpPr>
      <p:grpSpPr>
        <a:xfrm>
          <a:off x="0" y="0"/>
          <a:ext cx="0" cy="0"/>
          <a:chOff x="0" y="0"/>
          <a:chExt cx="0" cy="0"/>
        </a:xfrm>
      </p:grpSpPr>
      <p:sp>
        <p:nvSpPr>
          <p:cNvPr id="36" name="Google Shape;36;p7"/>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7" name="Google Shape;37;p7"/>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38" name="Google Shape;38;p7"/>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39" name="Google Shape;39;p7"/>
          <p:cNvSpPr txBox="1">
            <a:spLocks noGrp="1"/>
          </p:cNvSpPr>
          <p:nvPr>
            <p:ph type="body" idx="1"/>
          </p:nvPr>
        </p:nvSpPr>
        <p:spPr>
          <a:xfrm>
            <a:off x="609600" y="2661000"/>
            <a:ext cx="3418000" cy="3572000"/>
          </a:xfrm>
          <a:prstGeom prst="rect">
            <a:avLst/>
          </a:prstGeom>
        </p:spPr>
        <p:txBody>
          <a:bodyPr spcFirstLastPara="1" wrap="square" lIns="0" tIns="0" rIns="0" bIns="0" anchor="t" anchorCtr="0">
            <a:noAutofit/>
          </a:bodyPr>
          <a:lstStyle>
            <a:lvl1pPr marL="609585" lvl="0" indent="-440256" rtl="0">
              <a:spcBef>
                <a:spcPts val="800"/>
              </a:spcBef>
              <a:spcAft>
                <a:spcPts val="0"/>
              </a:spcAft>
              <a:buSzPts val="1600"/>
              <a:buChar char="▸"/>
              <a:defRPr sz="2133"/>
            </a:lvl1pPr>
            <a:lvl2pPr marL="1219170" lvl="1" indent="-440256" rtl="0">
              <a:spcBef>
                <a:spcPts val="800"/>
              </a:spcBef>
              <a:spcAft>
                <a:spcPts val="0"/>
              </a:spcAft>
              <a:buSzPts val="1600"/>
              <a:buChar char="▹"/>
              <a:defRPr sz="2133"/>
            </a:lvl2pPr>
            <a:lvl3pPr marL="1828754" lvl="2" indent="-440256" rtl="0">
              <a:spcBef>
                <a:spcPts val="800"/>
              </a:spcBef>
              <a:spcAft>
                <a:spcPts val="0"/>
              </a:spcAft>
              <a:buSzPts val="1600"/>
              <a:buChar char="▹"/>
              <a:defRPr sz="2133"/>
            </a:lvl3pPr>
            <a:lvl4pPr marL="2438339" lvl="3" indent="-440256" rtl="0">
              <a:spcBef>
                <a:spcPts val="800"/>
              </a:spcBef>
              <a:spcAft>
                <a:spcPts val="0"/>
              </a:spcAft>
              <a:buSzPts val="1600"/>
              <a:buChar char="▹"/>
              <a:defRPr sz="2133"/>
            </a:lvl4pPr>
            <a:lvl5pPr marL="3047924" lvl="4" indent="-440256" rtl="0">
              <a:spcBef>
                <a:spcPts val="800"/>
              </a:spcBef>
              <a:spcAft>
                <a:spcPts val="0"/>
              </a:spcAft>
              <a:buSzPts val="1600"/>
              <a:buChar char="▹"/>
              <a:defRPr sz="2133"/>
            </a:lvl5pPr>
            <a:lvl6pPr marL="3657509" lvl="5" indent="-440256" rtl="0">
              <a:spcBef>
                <a:spcPts val="800"/>
              </a:spcBef>
              <a:spcAft>
                <a:spcPts val="0"/>
              </a:spcAft>
              <a:buSzPts val="1600"/>
              <a:buChar char="▹"/>
              <a:defRPr sz="2133"/>
            </a:lvl6pPr>
            <a:lvl7pPr marL="4267093" lvl="6" indent="-440256" rtl="0">
              <a:spcBef>
                <a:spcPts val="800"/>
              </a:spcBef>
              <a:spcAft>
                <a:spcPts val="0"/>
              </a:spcAft>
              <a:buSzPts val="1600"/>
              <a:buChar char="▹"/>
              <a:defRPr sz="2133"/>
            </a:lvl7pPr>
            <a:lvl8pPr marL="4876678" lvl="7" indent="-440256" rtl="0">
              <a:spcBef>
                <a:spcPts val="800"/>
              </a:spcBef>
              <a:spcAft>
                <a:spcPts val="0"/>
              </a:spcAft>
              <a:buSzPts val="1600"/>
              <a:buChar char="▹"/>
              <a:defRPr sz="2133"/>
            </a:lvl8pPr>
            <a:lvl9pPr marL="5486263" lvl="8" indent="-440256" rtl="0">
              <a:spcBef>
                <a:spcPts val="800"/>
              </a:spcBef>
              <a:spcAft>
                <a:spcPts val="0"/>
              </a:spcAft>
              <a:buSzPts val="1600"/>
              <a:buChar char="▹"/>
              <a:defRPr sz="2133"/>
            </a:lvl9pPr>
          </a:lstStyle>
          <a:p>
            <a:endParaRPr/>
          </a:p>
        </p:txBody>
      </p:sp>
      <p:sp>
        <p:nvSpPr>
          <p:cNvPr id="40" name="Google Shape;40;p7"/>
          <p:cNvSpPr txBox="1">
            <a:spLocks noGrp="1"/>
          </p:cNvSpPr>
          <p:nvPr>
            <p:ph type="body" idx="2"/>
          </p:nvPr>
        </p:nvSpPr>
        <p:spPr>
          <a:xfrm>
            <a:off x="4387000" y="2661000"/>
            <a:ext cx="3418000" cy="3572000"/>
          </a:xfrm>
          <a:prstGeom prst="rect">
            <a:avLst/>
          </a:prstGeom>
        </p:spPr>
        <p:txBody>
          <a:bodyPr spcFirstLastPara="1" wrap="square" lIns="0" tIns="0" rIns="0" bIns="0" anchor="t" anchorCtr="0">
            <a:noAutofit/>
          </a:bodyPr>
          <a:lstStyle>
            <a:lvl1pPr marL="609585" lvl="0" indent="-440256" rtl="0">
              <a:spcBef>
                <a:spcPts val="800"/>
              </a:spcBef>
              <a:spcAft>
                <a:spcPts val="0"/>
              </a:spcAft>
              <a:buSzPts val="1600"/>
              <a:buChar char="▸"/>
              <a:defRPr sz="2133"/>
            </a:lvl1pPr>
            <a:lvl2pPr marL="1219170" lvl="1" indent="-440256" rtl="0">
              <a:spcBef>
                <a:spcPts val="800"/>
              </a:spcBef>
              <a:spcAft>
                <a:spcPts val="0"/>
              </a:spcAft>
              <a:buSzPts val="1600"/>
              <a:buChar char="▹"/>
              <a:defRPr sz="2133"/>
            </a:lvl2pPr>
            <a:lvl3pPr marL="1828754" lvl="2" indent="-440256" rtl="0">
              <a:spcBef>
                <a:spcPts val="800"/>
              </a:spcBef>
              <a:spcAft>
                <a:spcPts val="0"/>
              </a:spcAft>
              <a:buSzPts val="1600"/>
              <a:buChar char="▹"/>
              <a:defRPr sz="2133"/>
            </a:lvl3pPr>
            <a:lvl4pPr marL="2438339" lvl="3" indent="-440256" rtl="0">
              <a:spcBef>
                <a:spcPts val="800"/>
              </a:spcBef>
              <a:spcAft>
                <a:spcPts val="0"/>
              </a:spcAft>
              <a:buSzPts val="1600"/>
              <a:buChar char="▹"/>
              <a:defRPr sz="2133"/>
            </a:lvl4pPr>
            <a:lvl5pPr marL="3047924" lvl="4" indent="-440256" rtl="0">
              <a:spcBef>
                <a:spcPts val="800"/>
              </a:spcBef>
              <a:spcAft>
                <a:spcPts val="0"/>
              </a:spcAft>
              <a:buSzPts val="1600"/>
              <a:buChar char="▹"/>
              <a:defRPr sz="2133"/>
            </a:lvl5pPr>
            <a:lvl6pPr marL="3657509" lvl="5" indent="-440256" rtl="0">
              <a:spcBef>
                <a:spcPts val="800"/>
              </a:spcBef>
              <a:spcAft>
                <a:spcPts val="0"/>
              </a:spcAft>
              <a:buSzPts val="1600"/>
              <a:buChar char="▹"/>
              <a:defRPr sz="2133"/>
            </a:lvl6pPr>
            <a:lvl7pPr marL="4267093" lvl="6" indent="-440256" rtl="0">
              <a:spcBef>
                <a:spcPts val="800"/>
              </a:spcBef>
              <a:spcAft>
                <a:spcPts val="0"/>
              </a:spcAft>
              <a:buSzPts val="1600"/>
              <a:buChar char="▹"/>
              <a:defRPr sz="2133"/>
            </a:lvl7pPr>
            <a:lvl8pPr marL="4876678" lvl="7" indent="-440256" rtl="0">
              <a:spcBef>
                <a:spcPts val="800"/>
              </a:spcBef>
              <a:spcAft>
                <a:spcPts val="0"/>
              </a:spcAft>
              <a:buSzPts val="1600"/>
              <a:buChar char="▹"/>
              <a:defRPr sz="2133"/>
            </a:lvl8pPr>
            <a:lvl9pPr marL="5486263" lvl="8" indent="-440256" rtl="0">
              <a:spcBef>
                <a:spcPts val="800"/>
              </a:spcBef>
              <a:spcAft>
                <a:spcPts val="0"/>
              </a:spcAft>
              <a:buSzPts val="1600"/>
              <a:buChar char="▹"/>
              <a:defRPr sz="2133"/>
            </a:lvl9pPr>
          </a:lstStyle>
          <a:p>
            <a:endParaRPr/>
          </a:p>
        </p:txBody>
      </p:sp>
      <p:sp>
        <p:nvSpPr>
          <p:cNvPr id="41" name="Google Shape;41;p7"/>
          <p:cNvSpPr txBox="1">
            <a:spLocks noGrp="1"/>
          </p:cNvSpPr>
          <p:nvPr>
            <p:ph type="body" idx="3"/>
          </p:nvPr>
        </p:nvSpPr>
        <p:spPr>
          <a:xfrm>
            <a:off x="8164400" y="2661000"/>
            <a:ext cx="3418000" cy="3572000"/>
          </a:xfrm>
          <a:prstGeom prst="rect">
            <a:avLst/>
          </a:prstGeom>
        </p:spPr>
        <p:txBody>
          <a:bodyPr spcFirstLastPara="1" wrap="square" lIns="0" tIns="0" rIns="0" bIns="0" anchor="t" anchorCtr="0">
            <a:noAutofit/>
          </a:bodyPr>
          <a:lstStyle>
            <a:lvl1pPr marL="609585" lvl="0" indent="-440256" rtl="0">
              <a:spcBef>
                <a:spcPts val="800"/>
              </a:spcBef>
              <a:spcAft>
                <a:spcPts val="0"/>
              </a:spcAft>
              <a:buSzPts val="1600"/>
              <a:buChar char="▸"/>
              <a:defRPr sz="2133"/>
            </a:lvl1pPr>
            <a:lvl2pPr marL="1219170" lvl="1" indent="-440256" rtl="0">
              <a:spcBef>
                <a:spcPts val="800"/>
              </a:spcBef>
              <a:spcAft>
                <a:spcPts val="0"/>
              </a:spcAft>
              <a:buSzPts val="1600"/>
              <a:buChar char="▹"/>
              <a:defRPr sz="2133"/>
            </a:lvl2pPr>
            <a:lvl3pPr marL="1828754" lvl="2" indent="-440256" rtl="0">
              <a:spcBef>
                <a:spcPts val="800"/>
              </a:spcBef>
              <a:spcAft>
                <a:spcPts val="0"/>
              </a:spcAft>
              <a:buSzPts val="1600"/>
              <a:buChar char="▹"/>
              <a:defRPr sz="2133"/>
            </a:lvl3pPr>
            <a:lvl4pPr marL="2438339" lvl="3" indent="-440256" rtl="0">
              <a:spcBef>
                <a:spcPts val="800"/>
              </a:spcBef>
              <a:spcAft>
                <a:spcPts val="0"/>
              </a:spcAft>
              <a:buSzPts val="1600"/>
              <a:buChar char="▹"/>
              <a:defRPr sz="2133"/>
            </a:lvl4pPr>
            <a:lvl5pPr marL="3047924" lvl="4" indent="-440256" rtl="0">
              <a:spcBef>
                <a:spcPts val="800"/>
              </a:spcBef>
              <a:spcAft>
                <a:spcPts val="0"/>
              </a:spcAft>
              <a:buSzPts val="1600"/>
              <a:buChar char="▹"/>
              <a:defRPr sz="2133"/>
            </a:lvl5pPr>
            <a:lvl6pPr marL="3657509" lvl="5" indent="-440256" rtl="0">
              <a:spcBef>
                <a:spcPts val="800"/>
              </a:spcBef>
              <a:spcAft>
                <a:spcPts val="0"/>
              </a:spcAft>
              <a:buSzPts val="1600"/>
              <a:buChar char="▹"/>
              <a:defRPr sz="2133"/>
            </a:lvl6pPr>
            <a:lvl7pPr marL="4267093" lvl="6" indent="-440256" rtl="0">
              <a:spcBef>
                <a:spcPts val="800"/>
              </a:spcBef>
              <a:spcAft>
                <a:spcPts val="0"/>
              </a:spcAft>
              <a:buSzPts val="1600"/>
              <a:buChar char="▹"/>
              <a:defRPr sz="2133"/>
            </a:lvl7pPr>
            <a:lvl8pPr marL="4876678" lvl="7" indent="-440256" rtl="0">
              <a:spcBef>
                <a:spcPts val="800"/>
              </a:spcBef>
              <a:spcAft>
                <a:spcPts val="0"/>
              </a:spcAft>
              <a:buSzPts val="1600"/>
              <a:buChar char="▹"/>
              <a:defRPr sz="2133"/>
            </a:lvl8pPr>
            <a:lvl9pPr marL="5486263" lvl="8" indent="-440256" rtl="0">
              <a:spcBef>
                <a:spcPts val="800"/>
              </a:spcBef>
              <a:spcAft>
                <a:spcPts val="0"/>
              </a:spcAft>
              <a:buSzPts val="1600"/>
              <a:buChar char="▹"/>
              <a:defRPr sz="2133"/>
            </a:lvl9pPr>
          </a:lstStyle>
          <a:p>
            <a:endParaRPr/>
          </a:p>
        </p:txBody>
      </p:sp>
      <p:sp>
        <p:nvSpPr>
          <p:cNvPr id="42" name="Google Shape;42;p7"/>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1012455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3"/>
        <p:cNvGrpSpPr/>
        <p:nvPr/>
      </p:nvGrpSpPr>
      <p:grpSpPr>
        <a:xfrm>
          <a:off x="0" y="0"/>
          <a:ext cx="0" cy="0"/>
          <a:chOff x="0" y="0"/>
          <a:chExt cx="0" cy="0"/>
        </a:xfrm>
      </p:grpSpPr>
      <p:sp>
        <p:nvSpPr>
          <p:cNvPr id="44" name="Google Shape;44;p8"/>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5" name="Google Shape;45;p8"/>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46" name="Google Shape;46;p8"/>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7" name="Google Shape;47;p8"/>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159767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dark">
  <p:cSld name="Blank dark">
    <p:spTree>
      <p:nvGrpSpPr>
        <p:cNvPr id="1" name="Shape 56"/>
        <p:cNvGrpSpPr/>
        <p:nvPr/>
      </p:nvGrpSpPr>
      <p:grpSpPr>
        <a:xfrm>
          <a:off x="0" y="0"/>
          <a:ext cx="0" cy="0"/>
          <a:chOff x="0" y="0"/>
          <a:chExt cx="0" cy="0"/>
        </a:xfrm>
      </p:grpSpPr>
      <p:sp>
        <p:nvSpPr>
          <p:cNvPr id="57" name="Google Shape;57;p11"/>
          <p:cNvSpPr/>
          <p:nvPr/>
        </p:nvSpPr>
        <p:spPr>
          <a:xfrm flipH="1">
            <a:off x="11582400" y="6233133"/>
            <a:ext cx="624800" cy="624800"/>
          </a:xfrm>
          <a:prstGeom prst="rtTriangle">
            <a:avLst/>
          </a:prstGeom>
          <a:solidFill>
            <a:schemeClr val="lt1"/>
          </a:solidFill>
          <a:ln>
            <a:noFill/>
          </a:ln>
        </p:spPr>
        <p:txBody>
          <a:bodyPr spcFirstLastPara="1" wrap="square" lIns="121900" tIns="121900" rIns="121900" bIns="121900" anchor="ctr" anchorCtr="0">
            <a:noAutofit/>
          </a:bodyPr>
          <a:lstStyle/>
          <a:p>
            <a:pPr>
              <a:buClr>
                <a:srgbClr val="000000"/>
              </a:buClr>
              <a:buFont typeface="Arial"/>
              <a:buNone/>
            </a:pPr>
            <a:endParaRPr sz="1867" kern="0">
              <a:solidFill>
                <a:srgbClr val="000000"/>
              </a:solidFill>
              <a:cs typeface="Arial"/>
              <a:sym typeface="Arial"/>
            </a:endParaRPr>
          </a:p>
        </p:txBody>
      </p:sp>
      <p:sp>
        <p:nvSpPr>
          <p:cNvPr id="58" name="Google Shape;58;p11"/>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fld id="{00000000-1234-1234-1234-123412341234}" type="slidenum">
              <a:rPr lang="en">
                <a:solidFill>
                  <a:srgbClr val="007BB9"/>
                </a:solidFill>
              </a:rPr>
              <a:pPr/>
              <a:t>‹#›</a:t>
            </a:fld>
            <a:endParaRPr>
              <a:solidFill>
                <a:srgbClr val="007BB9"/>
              </a:solidFill>
            </a:endParaRPr>
          </a:p>
        </p:txBody>
      </p:sp>
    </p:spTree>
    <p:extLst>
      <p:ext uri="{BB962C8B-B14F-4D97-AF65-F5344CB8AC3E}">
        <p14:creationId xmlns:p14="http://schemas.microsoft.com/office/powerpoint/2010/main" val="3370985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9600" y="807467"/>
            <a:ext cx="7521200" cy="14436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1pPr>
            <a:lvl2pPr lvl="1">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2pPr>
            <a:lvl3pPr lvl="2">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3pPr>
            <a:lvl4pPr lvl="3">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4pPr>
            <a:lvl5pPr lvl="4">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5pPr>
            <a:lvl6pPr lvl="5">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6pPr>
            <a:lvl7pPr lvl="6">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7pPr>
            <a:lvl8pPr lvl="7">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8pPr>
            <a:lvl9pPr lvl="8">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9pPr>
          </a:lstStyle>
          <a:p>
            <a:endParaRPr/>
          </a:p>
        </p:txBody>
      </p:sp>
      <p:sp>
        <p:nvSpPr>
          <p:cNvPr id="7" name="Google Shape;7;p1"/>
          <p:cNvSpPr txBox="1">
            <a:spLocks noGrp="1"/>
          </p:cNvSpPr>
          <p:nvPr>
            <p:ph type="body" idx="1"/>
          </p:nvPr>
        </p:nvSpPr>
        <p:spPr>
          <a:xfrm>
            <a:off x="609600" y="2661000"/>
            <a:ext cx="7521200" cy="3572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11532033" y="6182333"/>
            <a:ext cx="609200" cy="624800"/>
          </a:xfrm>
          <a:prstGeom prst="rect">
            <a:avLst/>
          </a:prstGeom>
          <a:noFill/>
          <a:ln>
            <a:noFill/>
          </a:ln>
        </p:spPr>
        <p:txBody>
          <a:bodyPr spcFirstLastPara="1" wrap="square" lIns="0" tIns="0" rIns="0" bIns="0" anchor="b" anchorCtr="0">
            <a:noAutofit/>
          </a:bodyPr>
          <a:lstStyle>
            <a:lvl1pPr lvl="0" algn="r">
              <a:buNone/>
              <a:defRPr sz="1600">
                <a:solidFill>
                  <a:schemeClr val="lt1"/>
                </a:solidFill>
                <a:latin typeface="Barlow Light"/>
                <a:ea typeface="Barlow Light"/>
                <a:cs typeface="Barlow Light"/>
                <a:sym typeface="Barlow Light"/>
              </a:defRPr>
            </a:lvl1pPr>
            <a:lvl2pPr lvl="1" algn="r">
              <a:buNone/>
              <a:defRPr sz="1600">
                <a:solidFill>
                  <a:schemeClr val="lt1"/>
                </a:solidFill>
                <a:latin typeface="Barlow Light"/>
                <a:ea typeface="Barlow Light"/>
                <a:cs typeface="Barlow Light"/>
                <a:sym typeface="Barlow Light"/>
              </a:defRPr>
            </a:lvl2pPr>
            <a:lvl3pPr lvl="2" algn="r">
              <a:buNone/>
              <a:defRPr sz="1600">
                <a:solidFill>
                  <a:schemeClr val="lt1"/>
                </a:solidFill>
                <a:latin typeface="Barlow Light"/>
                <a:ea typeface="Barlow Light"/>
                <a:cs typeface="Barlow Light"/>
                <a:sym typeface="Barlow Light"/>
              </a:defRPr>
            </a:lvl3pPr>
            <a:lvl4pPr lvl="3" algn="r">
              <a:buNone/>
              <a:defRPr sz="1600">
                <a:solidFill>
                  <a:schemeClr val="lt1"/>
                </a:solidFill>
                <a:latin typeface="Barlow Light"/>
                <a:ea typeface="Barlow Light"/>
                <a:cs typeface="Barlow Light"/>
                <a:sym typeface="Barlow Light"/>
              </a:defRPr>
            </a:lvl4pPr>
            <a:lvl5pPr lvl="4" algn="r">
              <a:buNone/>
              <a:defRPr sz="1600">
                <a:solidFill>
                  <a:schemeClr val="lt1"/>
                </a:solidFill>
                <a:latin typeface="Barlow Light"/>
                <a:ea typeface="Barlow Light"/>
                <a:cs typeface="Barlow Light"/>
                <a:sym typeface="Barlow Light"/>
              </a:defRPr>
            </a:lvl5pPr>
            <a:lvl6pPr lvl="5" algn="r">
              <a:buNone/>
              <a:defRPr sz="1600">
                <a:solidFill>
                  <a:schemeClr val="lt1"/>
                </a:solidFill>
                <a:latin typeface="Barlow Light"/>
                <a:ea typeface="Barlow Light"/>
                <a:cs typeface="Barlow Light"/>
                <a:sym typeface="Barlow Light"/>
              </a:defRPr>
            </a:lvl6pPr>
            <a:lvl7pPr lvl="6" algn="r">
              <a:buNone/>
              <a:defRPr sz="1600">
                <a:solidFill>
                  <a:schemeClr val="lt1"/>
                </a:solidFill>
                <a:latin typeface="Barlow Light"/>
                <a:ea typeface="Barlow Light"/>
                <a:cs typeface="Barlow Light"/>
                <a:sym typeface="Barlow Light"/>
              </a:defRPr>
            </a:lvl7pPr>
            <a:lvl8pPr lvl="7" algn="r">
              <a:buNone/>
              <a:defRPr sz="1600">
                <a:solidFill>
                  <a:schemeClr val="lt1"/>
                </a:solidFill>
                <a:latin typeface="Barlow Light"/>
                <a:ea typeface="Barlow Light"/>
                <a:cs typeface="Barlow Light"/>
                <a:sym typeface="Barlow Light"/>
              </a:defRPr>
            </a:lvl8pPr>
            <a:lvl9pPr lvl="8" algn="r">
              <a:buNone/>
              <a:defRPr sz="1600">
                <a:solidFill>
                  <a:schemeClr val="lt1"/>
                </a:solidFill>
                <a:latin typeface="Barlow Light"/>
                <a:ea typeface="Barlow Light"/>
                <a:cs typeface="Barlow Light"/>
                <a:sym typeface="Barlow Light"/>
              </a:defRPr>
            </a:lvl9pPr>
          </a:lstStyle>
          <a:p>
            <a:pPr>
              <a:buClr>
                <a:srgbClr val="000000"/>
              </a:buClr>
              <a:buFont typeface="Arial"/>
              <a:buNone/>
            </a:pPr>
            <a:fld id="{00000000-1234-1234-1234-123412341234}" type="slidenum">
              <a:rPr lang="en" kern="0">
                <a:solidFill>
                  <a:srgbClr val="FFFFFF"/>
                </a:solidFill>
              </a:rPr>
              <a:pPr>
                <a:buClr>
                  <a:srgbClr val="000000"/>
                </a:buClr>
                <a:buFont typeface="Arial"/>
                <a:buNone/>
              </a:pPr>
              <a:t>‹#›</a:t>
            </a:fld>
            <a:endParaRPr kern="0">
              <a:solidFill>
                <a:srgbClr val="FFFFFF"/>
              </a:solidFill>
            </a:endParaRPr>
          </a:p>
        </p:txBody>
      </p:sp>
    </p:spTree>
    <p:extLst>
      <p:ext uri="{BB962C8B-B14F-4D97-AF65-F5344CB8AC3E}">
        <p14:creationId xmlns:p14="http://schemas.microsoft.com/office/powerpoint/2010/main" val="872492498"/>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9"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6.xml"/><Relationship Id="rId1" Type="http://schemas.openxmlformats.org/officeDocument/2006/relationships/slideLayout" Target="../slideLayouts/slideLayout6.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63.png"/></Relationships>
</file>

<file path=ppt/slides/_rels/slide10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8.xml"/><Relationship Id="rId1" Type="http://schemas.openxmlformats.org/officeDocument/2006/relationships/slideLayout" Target="../slideLayouts/slideLayout6.xml"/><Relationship Id="rId4" Type="http://schemas.openxmlformats.org/officeDocument/2006/relationships/image" Target="../media/image90.png"/></Relationships>
</file>

<file path=ppt/slides/_rels/slide1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9.xml"/><Relationship Id="rId1" Type="http://schemas.openxmlformats.org/officeDocument/2006/relationships/slideLayout" Target="../slideLayouts/slideLayout6.xml"/><Relationship Id="rId6" Type="http://schemas.openxmlformats.org/officeDocument/2006/relationships/image" Target="../media/image92.png"/><Relationship Id="rId5" Type="http://schemas.openxmlformats.org/officeDocument/2006/relationships/image" Target="../media/image91.png"/><Relationship Id="rId4" Type="http://schemas.openxmlformats.org/officeDocument/2006/relationships/image" Target="../media/image63.png"/></Relationships>
</file>

<file path=ppt/slides/_rels/slide10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0.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1.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2.xml"/><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3.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8" Type="http://schemas.openxmlformats.org/officeDocument/2006/relationships/image" Target="../media/image95.png"/><Relationship Id="rId3" Type="http://schemas.openxmlformats.org/officeDocument/2006/relationships/notesSlide" Target="../notesSlides/notesSlide104.xml"/><Relationship Id="rId7" Type="http://schemas.openxmlformats.org/officeDocument/2006/relationships/image" Target="../media/image93.wmf"/><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package" Target="../embeddings/Microsoft_Excel_Worksheet4.xlsx"/><Relationship Id="rId5" Type="http://schemas.openxmlformats.org/officeDocument/2006/relationships/image" Target="../media/image94.png"/><Relationship Id="rId4" Type="http://schemas.openxmlformats.org/officeDocument/2006/relationships/image" Target="../media/image1.png"/></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105.xml"/><Relationship Id="rId7" Type="http://schemas.openxmlformats.org/officeDocument/2006/relationships/image" Target="../media/image95.png"/><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96.wmf"/><Relationship Id="rId5" Type="http://schemas.openxmlformats.org/officeDocument/2006/relationships/package" Target="../embeddings/Microsoft_Excel_Worksheet5.xlsx"/><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6.xm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8" Type="http://schemas.openxmlformats.org/officeDocument/2006/relationships/image" Target="../media/image99.png"/><Relationship Id="rId3" Type="http://schemas.openxmlformats.org/officeDocument/2006/relationships/notesSlide" Target="../notesSlides/notesSlide107.xml"/><Relationship Id="rId7" Type="http://schemas.openxmlformats.org/officeDocument/2006/relationships/image" Target="../media/image98.png"/><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97.wmf"/><Relationship Id="rId5" Type="http://schemas.openxmlformats.org/officeDocument/2006/relationships/package" Target="../embeddings/Microsoft_Excel_Worksheet6.xlsx"/><Relationship Id="rId4" Type="http://schemas.openxmlformats.org/officeDocument/2006/relationships/image" Target="../media/image1.png"/></Relationships>
</file>

<file path=ppt/slides/_rels/slide1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8.xml"/><Relationship Id="rId1" Type="http://schemas.openxmlformats.org/officeDocument/2006/relationships/slideLayout" Target="../slideLayouts/slideLayout6.xml"/><Relationship Id="rId4" Type="http://schemas.openxmlformats.org/officeDocument/2006/relationships/image" Target="../media/image100.png"/></Relationships>
</file>

<file path=ppt/slides/_rels/slide1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9.xml"/><Relationship Id="rId1" Type="http://schemas.openxmlformats.org/officeDocument/2006/relationships/slideLayout" Target="../slideLayouts/slideLayout6.xml"/><Relationship Id="rId4" Type="http://schemas.openxmlformats.org/officeDocument/2006/relationships/image" Target="../media/image101.png"/></Relationships>
</file>

<file path=ppt/slides/_rels/slide1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0.xml"/><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1.xml"/><Relationship Id="rId1" Type="http://schemas.openxmlformats.org/officeDocument/2006/relationships/slideLayout" Target="../slideLayouts/slideLayout6.xml"/><Relationship Id="rId6" Type="http://schemas.openxmlformats.org/officeDocument/2006/relationships/image" Target="../media/image104.png"/><Relationship Id="rId5" Type="http://schemas.openxmlformats.org/officeDocument/2006/relationships/image" Target="../media/image103.png"/><Relationship Id="rId4" Type="http://schemas.openxmlformats.org/officeDocument/2006/relationships/image" Target="../media/image102.png"/></Relationships>
</file>

<file path=ppt/slides/_rels/slide1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2.xml"/><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3.xml"/><Relationship Id="rId1" Type="http://schemas.openxmlformats.org/officeDocument/2006/relationships/slideLayout" Target="../slideLayouts/slideLayout6.xml"/><Relationship Id="rId4" Type="http://schemas.openxmlformats.org/officeDocument/2006/relationships/image" Target="../media/image105.png"/></Relationships>
</file>

<file path=ppt/slides/_rels/slide1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4.xml"/><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5.xml"/><Relationship Id="rId1" Type="http://schemas.openxmlformats.org/officeDocument/2006/relationships/slideLayout" Target="../slideLayouts/slideLayout6.xml"/><Relationship Id="rId4" Type="http://schemas.openxmlformats.org/officeDocument/2006/relationships/image" Target="../media/image106.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8" Type="http://schemas.openxmlformats.org/officeDocument/2006/relationships/image" Target="../media/image99.png"/><Relationship Id="rId3" Type="http://schemas.openxmlformats.org/officeDocument/2006/relationships/notesSlide" Target="../notesSlides/notesSlide116.xml"/><Relationship Id="rId7" Type="http://schemas.openxmlformats.org/officeDocument/2006/relationships/image" Target="../media/image107.wmf"/><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oleObject" Target="../embeddings/oleObject1.bin"/><Relationship Id="rId5" Type="http://schemas.openxmlformats.org/officeDocument/2006/relationships/image" Target="../media/image108.emf"/><Relationship Id="rId4" Type="http://schemas.openxmlformats.org/officeDocument/2006/relationships/image" Target="../media/image1.png"/></Relationships>
</file>

<file path=ppt/slides/_rels/slide1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7.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8" Type="http://schemas.openxmlformats.org/officeDocument/2006/relationships/image" Target="../media/image110.emf"/><Relationship Id="rId3" Type="http://schemas.openxmlformats.org/officeDocument/2006/relationships/notesSlide" Target="../notesSlides/notesSlide118.xml"/><Relationship Id="rId7" Type="http://schemas.openxmlformats.org/officeDocument/2006/relationships/package" Target="../embeddings/Microsoft_Excel_Worksheet8.xlsx"/><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image" Target="../media/image109.wmf"/><Relationship Id="rId5" Type="http://schemas.openxmlformats.org/officeDocument/2006/relationships/package" Target="../embeddings/Microsoft_Excel_Worksheet7.xlsx"/><Relationship Id="rId4" Type="http://schemas.openxmlformats.org/officeDocument/2006/relationships/image" Target="../media/image1.png"/></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119.xml"/><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image" Target="../media/image111.emf"/><Relationship Id="rId5" Type="http://schemas.openxmlformats.org/officeDocument/2006/relationships/package" Target="../embeddings/Microsoft_Excel_Worksheet9.xlsx"/><Relationship Id="rId4" Type="http://schemas.openxmlformats.org/officeDocument/2006/relationships/image" Target="../media/image1.png"/></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120.xml"/><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image" Target="../media/image112.wmf"/><Relationship Id="rId5" Type="http://schemas.openxmlformats.org/officeDocument/2006/relationships/package" Target="../embeddings/Microsoft_Excel_Worksheet10.xlsx"/><Relationship Id="rId4" Type="http://schemas.openxmlformats.org/officeDocument/2006/relationships/image" Target="../media/image1.png"/></Relationships>
</file>

<file path=ppt/slides/_rels/slide1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1.xml"/><Relationship Id="rId1" Type="http://schemas.openxmlformats.org/officeDocument/2006/relationships/slideLayout" Target="../slideLayouts/slideLayout6.xml"/><Relationship Id="rId4" Type="http://schemas.openxmlformats.org/officeDocument/2006/relationships/image" Target="../media/image113.emf"/></Relationships>
</file>

<file path=ppt/slides/_rels/slide1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2.xml"/><Relationship Id="rId1" Type="http://schemas.openxmlformats.org/officeDocument/2006/relationships/slideLayout" Target="../slideLayouts/slideLayout6.xml"/><Relationship Id="rId4" Type="http://schemas.openxmlformats.org/officeDocument/2006/relationships/image" Target="../media/image114.png"/></Relationships>
</file>

<file path=ppt/slides/_rels/slide1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3.xml"/><Relationship Id="rId1" Type="http://schemas.openxmlformats.org/officeDocument/2006/relationships/slideLayout" Target="../slideLayouts/slideLayout6.xml"/><Relationship Id="rId4" Type="http://schemas.openxmlformats.org/officeDocument/2006/relationships/image" Target="../media/image115.png"/></Relationships>
</file>

<file path=ppt/slides/_rels/slide1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4.xml"/><Relationship Id="rId1" Type="http://schemas.openxmlformats.org/officeDocument/2006/relationships/slideLayout" Target="../slideLayouts/slideLayout6.xml"/><Relationship Id="rId4" Type="http://schemas.openxmlformats.org/officeDocument/2006/relationships/image" Target="../media/image116.png"/></Relationships>
</file>

<file path=ppt/slides/_rels/slide1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6.xml"/><Relationship Id="rId1" Type="http://schemas.openxmlformats.org/officeDocument/2006/relationships/slideLayout" Target="../slideLayouts/slideLayout6.xml"/><Relationship Id="rId6" Type="http://schemas.openxmlformats.org/officeDocument/2006/relationships/image" Target="../media/image119.png"/><Relationship Id="rId5" Type="http://schemas.openxmlformats.org/officeDocument/2006/relationships/image" Target="../media/image118.png"/><Relationship Id="rId4" Type="http://schemas.openxmlformats.org/officeDocument/2006/relationships/image" Target="../media/image117.png"/></Relationships>
</file>

<file path=ppt/slides/_rels/slide1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7.xml"/><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8.xml"/><Relationship Id="rId1" Type="http://schemas.openxmlformats.org/officeDocument/2006/relationships/slideLayout" Target="../slideLayouts/slideLayout6.xml"/><Relationship Id="rId4" Type="http://schemas.openxmlformats.org/officeDocument/2006/relationships/image" Target="../media/image120.png"/></Relationships>
</file>

<file path=ppt/slides/_rels/slide1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9.xml"/><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0.xml"/><Relationship Id="rId1" Type="http://schemas.openxmlformats.org/officeDocument/2006/relationships/slideLayout" Target="../slideLayouts/slideLayout6.xml"/><Relationship Id="rId4" Type="http://schemas.openxmlformats.org/officeDocument/2006/relationships/image" Target="../media/image121.png"/></Relationships>
</file>

<file path=ppt/slides/_rels/slide1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1.xml"/><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2.xml"/><Relationship Id="rId1" Type="http://schemas.openxmlformats.org/officeDocument/2006/relationships/slideLayout" Target="../slideLayouts/slideLayout6.xml"/><Relationship Id="rId4" Type="http://schemas.openxmlformats.org/officeDocument/2006/relationships/image" Target="../media/image122.png"/></Relationships>
</file>

<file path=ppt/slides/_rels/slide137.xml.rels><?xml version="1.0" encoding="UTF-8" standalone="yes"?>
<Relationships xmlns="http://schemas.openxmlformats.org/package/2006/relationships"><Relationship Id="rId8" Type="http://schemas.openxmlformats.org/officeDocument/2006/relationships/image" Target="../media/image124.emf"/><Relationship Id="rId3" Type="http://schemas.openxmlformats.org/officeDocument/2006/relationships/notesSlide" Target="../notesSlides/notesSlide133.xml"/><Relationship Id="rId7" Type="http://schemas.openxmlformats.org/officeDocument/2006/relationships/package" Target="../embeddings/Microsoft_Excel_Worksheet12.xlsx"/><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image" Target="../media/image123.wmf"/><Relationship Id="rId5" Type="http://schemas.openxmlformats.org/officeDocument/2006/relationships/package" Target="../embeddings/Microsoft_Excel_Worksheet11.xlsx"/><Relationship Id="rId4" Type="http://schemas.openxmlformats.org/officeDocument/2006/relationships/image" Target="../media/image1.png"/></Relationships>
</file>

<file path=ppt/slides/_rels/slide138.xml.rels><?xml version="1.0" encoding="UTF-8" standalone="yes"?>
<Relationships xmlns="http://schemas.openxmlformats.org/package/2006/relationships"><Relationship Id="rId8" Type="http://schemas.openxmlformats.org/officeDocument/2006/relationships/image" Target="../media/image126.emf"/><Relationship Id="rId3" Type="http://schemas.openxmlformats.org/officeDocument/2006/relationships/notesSlide" Target="../notesSlides/notesSlide134.xml"/><Relationship Id="rId7" Type="http://schemas.openxmlformats.org/officeDocument/2006/relationships/package" Target="../embeddings/Microsoft_Excel_Worksheet14.xlsx"/><Relationship Id="rId2" Type="http://schemas.openxmlformats.org/officeDocument/2006/relationships/slideLayout" Target="../slideLayouts/slideLayout6.xml"/><Relationship Id="rId1" Type="http://schemas.openxmlformats.org/officeDocument/2006/relationships/vmlDrawing" Target="../drawings/vmlDrawing12.vml"/><Relationship Id="rId6" Type="http://schemas.openxmlformats.org/officeDocument/2006/relationships/image" Target="../media/image125.wmf"/><Relationship Id="rId5" Type="http://schemas.openxmlformats.org/officeDocument/2006/relationships/package" Target="../embeddings/Microsoft_Excel_Worksheet13.xlsx"/><Relationship Id="rId4" Type="http://schemas.openxmlformats.org/officeDocument/2006/relationships/image" Target="../media/image1.png"/></Relationships>
</file>

<file path=ppt/slides/_rels/slide1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6.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16.xml"/><Relationship Id="rId7" Type="http://schemas.openxmlformats.org/officeDocument/2006/relationships/image" Target="../media/image4.png"/><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15.wmf"/><Relationship Id="rId5" Type="http://schemas.openxmlformats.org/officeDocument/2006/relationships/package" Target="../embeddings/Microsoft_Excel_Worksheet3.xlsx"/><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4.pn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package" Target="../embeddings/Microsoft_Excel_Worksheet1.xlsx"/><Relationship Id="rId4" Type="http://schemas.openxmlformats.org/officeDocument/2006/relationships/image" Target="../media/image3.emf"/></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6.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1.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6.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1.png"/></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6.xml"/><Relationship Id="rId4" Type="http://schemas.openxmlformats.org/officeDocument/2006/relationships/image" Target="../media/image40.png"/></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6.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31.png"/></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6.xml"/><Relationship Id="rId4" Type="http://schemas.openxmlformats.org/officeDocument/2006/relationships/image" Target="../media/image43.png"/></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6.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31.png"/></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6.xml"/><Relationship Id="rId4" Type="http://schemas.openxmlformats.org/officeDocument/2006/relationships/image" Target="../media/image46.png"/></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6.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31.png"/></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6.xml"/><Relationship Id="rId4" Type="http://schemas.openxmlformats.org/officeDocument/2006/relationships/image" Target="../media/image49.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6.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6.xml"/><Relationship Id="rId4" Type="http://schemas.openxmlformats.org/officeDocument/2006/relationships/image" Target="../media/image53.png"/></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6.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31.png"/></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6.xml"/><Relationship Id="rId4" Type="http://schemas.openxmlformats.org/officeDocument/2006/relationships/image" Target="../media/image56.png"/></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6.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31.png"/></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6.xml"/><Relationship Id="rId4" Type="http://schemas.openxmlformats.org/officeDocument/2006/relationships/image" Target="../media/image59.png"/></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6.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1.xml"/><Relationship Id="rId1" Type="http://schemas.openxmlformats.org/officeDocument/2006/relationships/slideLayout" Target="../slideLayouts/slideLayout6.xml"/><Relationship Id="rId4" Type="http://schemas.openxmlformats.org/officeDocument/2006/relationships/image" Target="../media/image62.png"/></Relationships>
</file>

<file path=ppt/slides/_rels/slide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2.xml"/><Relationship Id="rId1" Type="http://schemas.openxmlformats.org/officeDocument/2006/relationships/slideLayout" Target="../slideLayouts/slideLayout6.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4.xml"/><Relationship Id="rId1" Type="http://schemas.openxmlformats.org/officeDocument/2006/relationships/slideLayout" Target="../slideLayouts/slideLayout6.xml"/><Relationship Id="rId4" Type="http://schemas.openxmlformats.org/officeDocument/2006/relationships/image" Target="../media/image66.png"/></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5.xml"/><Relationship Id="rId1" Type="http://schemas.openxmlformats.org/officeDocument/2006/relationships/slideLayout" Target="../slideLayouts/slideLayout6.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3.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notesSlide" Target="../notesSlides/notesSlide6.xml"/><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6.emf"/><Relationship Id="rId11" Type="http://schemas.openxmlformats.org/officeDocument/2006/relationships/image" Target="../media/image11.png"/><Relationship Id="rId5" Type="http://schemas.openxmlformats.org/officeDocument/2006/relationships/image" Target="../media/image5.wmf"/><Relationship Id="rId10" Type="http://schemas.openxmlformats.org/officeDocument/2006/relationships/image" Target="../media/image10.png"/><Relationship Id="rId4" Type="http://schemas.openxmlformats.org/officeDocument/2006/relationships/package" Target="../embeddings/Microsoft_Excel_Worksheet2.xlsx"/><Relationship Id="rId9" Type="http://schemas.openxmlformats.org/officeDocument/2006/relationships/image" Target="../media/image9.png"/></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7.xml"/><Relationship Id="rId1" Type="http://schemas.openxmlformats.org/officeDocument/2006/relationships/slideLayout" Target="../slideLayouts/slideLayout6.xml"/><Relationship Id="rId4" Type="http://schemas.openxmlformats.org/officeDocument/2006/relationships/image" Target="../media/image69.png"/></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8.xml"/><Relationship Id="rId1" Type="http://schemas.openxmlformats.org/officeDocument/2006/relationships/slideLayout" Target="../slideLayouts/slideLayout6.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3.png"/></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0.xml"/><Relationship Id="rId1" Type="http://schemas.openxmlformats.org/officeDocument/2006/relationships/slideLayout" Target="../slideLayouts/slideLayout6.xml"/><Relationship Id="rId4" Type="http://schemas.openxmlformats.org/officeDocument/2006/relationships/image" Target="../media/image72.png"/></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1.xml"/><Relationship Id="rId1" Type="http://schemas.openxmlformats.org/officeDocument/2006/relationships/slideLayout" Target="../slideLayouts/slideLayout6.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63.png"/></Relationships>
</file>

<file path=ppt/slides/_rels/slide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3.xml"/><Relationship Id="rId1" Type="http://schemas.openxmlformats.org/officeDocument/2006/relationships/slideLayout" Target="../slideLayouts/slideLayout6.xml"/><Relationship Id="rId4" Type="http://schemas.openxmlformats.org/officeDocument/2006/relationships/image" Target="../media/image75.png"/></Relationships>
</file>

<file path=ppt/slides/_rels/slide8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4.xml"/><Relationship Id="rId1" Type="http://schemas.openxmlformats.org/officeDocument/2006/relationships/slideLayout" Target="../slideLayouts/slideLayout6.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63.png"/></Relationships>
</file>

<file path=ppt/slides/_rels/slide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6.xml"/><Relationship Id="rId1" Type="http://schemas.openxmlformats.org/officeDocument/2006/relationships/slideLayout" Target="../slideLayouts/slideLayout6.xml"/><Relationship Id="rId4" Type="http://schemas.openxmlformats.org/officeDocument/2006/relationships/image" Target="../media/image75.png"/></Relationships>
</file>

<file path=ppt/slides/_rels/slide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7.xml"/><Relationship Id="rId1" Type="http://schemas.openxmlformats.org/officeDocument/2006/relationships/slideLayout" Target="../slideLayouts/slideLayout6.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63.png"/></Relationships>
</file>

<file path=ppt/slides/_rels/slide9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9.xml"/><Relationship Id="rId1" Type="http://schemas.openxmlformats.org/officeDocument/2006/relationships/slideLayout" Target="../slideLayouts/slideLayout6.xml"/><Relationship Id="rId4" Type="http://schemas.openxmlformats.org/officeDocument/2006/relationships/image" Target="../media/image80.png"/></Relationships>
</file>

<file path=ppt/slides/_rels/slide9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0.xml"/><Relationship Id="rId1" Type="http://schemas.openxmlformats.org/officeDocument/2006/relationships/slideLayout" Target="../slideLayouts/slideLayout6.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9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2.xml"/><Relationship Id="rId1" Type="http://schemas.openxmlformats.org/officeDocument/2006/relationships/slideLayout" Target="../slideLayouts/slideLayout6.xml"/><Relationship Id="rId4" Type="http://schemas.openxmlformats.org/officeDocument/2006/relationships/image" Target="../media/image84.png"/></Relationships>
</file>

<file path=ppt/slides/_rels/slide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3.xml"/><Relationship Id="rId1" Type="http://schemas.openxmlformats.org/officeDocument/2006/relationships/slideLayout" Target="../slideLayouts/slideLayout6.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63.png"/></Relationships>
</file>

<file path=ppt/slides/_rels/slide9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5.xml"/><Relationship Id="rId1" Type="http://schemas.openxmlformats.org/officeDocument/2006/relationships/slideLayout" Target="../slideLayouts/slideLayout6.xml"/><Relationship Id="rId4" Type="http://schemas.openxmlformats.org/officeDocument/2006/relationships/image" Target="../media/image8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0400" y="2781410"/>
            <a:ext cx="7521200" cy="992304"/>
          </a:xfrm>
        </p:spPr>
        <p:txBody>
          <a:bodyPr anchor="ctr"/>
          <a:lstStyle/>
          <a:p>
            <a:pPr algn="ctr"/>
            <a:r>
              <a:rPr lang="en-US" sz="6000" dirty="0" smtClean="0"/>
              <a:t>DEFINE PHASE</a:t>
            </a:r>
            <a:endParaRPr lang="en-US" sz="6000" dirty="0"/>
          </a:p>
        </p:txBody>
      </p:sp>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1</a:t>
            </a:fld>
            <a:endParaRPr lang="en">
              <a:solidFill>
                <a:srgbClr val="FFFFFF"/>
              </a:solidFill>
            </a:endParaRPr>
          </a:p>
        </p:txBody>
      </p:sp>
    </p:spTree>
    <p:extLst>
      <p:ext uri="{BB962C8B-B14F-4D97-AF65-F5344CB8AC3E}">
        <p14:creationId xmlns:p14="http://schemas.microsoft.com/office/powerpoint/2010/main" val="12161372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0400" y="2781410"/>
            <a:ext cx="7521200" cy="992304"/>
          </a:xfrm>
        </p:spPr>
        <p:txBody>
          <a:bodyPr anchor="ctr"/>
          <a:lstStyle/>
          <a:p>
            <a:pPr algn="ctr"/>
            <a:r>
              <a:rPr lang="en-US" sz="6000" b="1" dirty="0" smtClean="0"/>
              <a:t>MEASURE PHASE</a:t>
            </a:r>
            <a:endParaRPr lang="en-US" sz="6000" b="1" dirty="0"/>
          </a:p>
        </p:txBody>
      </p:sp>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10</a:t>
            </a:fld>
            <a:endParaRPr lang="en">
              <a:solidFill>
                <a:srgbClr val="FFFFFF"/>
              </a:solidFill>
            </a:endParaRPr>
          </a:p>
        </p:txBody>
      </p:sp>
    </p:spTree>
    <p:extLst>
      <p:ext uri="{BB962C8B-B14F-4D97-AF65-F5344CB8AC3E}">
        <p14:creationId xmlns:p14="http://schemas.microsoft.com/office/powerpoint/2010/main" val="368171741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100</a:t>
            </a:fld>
            <a:endParaRPr>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a:solidFill>
                  <a:srgbClr val="007BB9"/>
                </a:solidFill>
              </a:rPr>
              <a:t>ANOVA Test Output</a:t>
            </a: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ext Box 8"/>
          <p:cNvSpPr txBox="1">
            <a:spLocks noChangeArrowheads="1"/>
          </p:cNvSpPr>
          <p:nvPr/>
        </p:nvSpPr>
        <p:spPr bwMode="auto">
          <a:xfrm>
            <a:off x="470375" y="957737"/>
            <a:ext cx="6945852"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dirty="0">
                <a:solidFill>
                  <a:prstClr val="black"/>
                </a:solidFill>
              </a:rPr>
              <a:t>Minitab Session Window output:</a:t>
            </a:r>
          </a:p>
        </p:txBody>
      </p:sp>
      <p:sp>
        <p:nvSpPr>
          <p:cNvPr id="25" name="Rectangle 24"/>
          <p:cNvSpPr/>
          <p:nvPr/>
        </p:nvSpPr>
        <p:spPr>
          <a:xfrm>
            <a:off x="804984" y="1469625"/>
            <a:ext cx="10347430" cy="36209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rgbClr val="3A3F50"/>
              </a:solidFill>
            </a:endParaRPr>
          </a:p>
        </p:txBody>
      </p:sp>
      <p:sp>
        <p:nvSpPr>
          <p:cNvPr id="26" name="Text Box 4"/>
          <p:cNvSpPr txBox="1">
            <a:spLocks noChangeArrowheads="1"/>
          </p:cNvSpPr>
          <p:nvPr/>
        </p:nvSpPr>
        <p:spPr bwMode="auto">
          <a:xfrm>
            <a:off x="804984" y="5210155"/>
            <a:ext cx="10347430" cy="1061829"/>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fontAlgn="base">
              <a:spcBef>
                <a:spcPct val="50000"/>
              </a:spcBef>
              <a:spcAft>
                <a:spcPct val="0"/>
              </a:spcAft>
            </a:pPr>
            <a:r>
              <a:rPr lang="en-US" b="1" i="1" u="sng" dirty="0" smtClean="0">
                <a:solidFill>
                  <a:prstClr val="black"/>
                </a:solidFill>
              </a:rPr>
              <a:t>Interpretation</a:t>
            </a:r>
            <a:r>
              <a:rPr lang="en-US" b="1" i="1" dirty="0" smtClean="0">
                <a:solidFill>
                  <a:prstClr val="black"/>
                </a:solidFill>
              </a:rPr>
              <a:t>:</a:t>
            </a:r>
            <a:r>
              <a:rPr lang="en-US" dirty="0"/>
              <a:t> Since the p-value is &lt; 0.05, Impact of </a:t>
            </a:r>
            <a:r>
              <a:rPr lang="en-US" dirty="0" smtClean="0"/>
              <a:t>“Wrong Color Combination” </a:t>
            </a:r>
            <a:r>
              <a:rPr lang="en-US" dirty="0"/>
              <a:t>on “Quality” is statistically significant</a:t>
            </a:r>
            <a:endParaRPr lang="en-US" b="1" i="1" dirty="0" smtClean="0">
              <a:solidFill>
                <a:prstClr val="black"/>
              </a:solidFill>
            </a:endParaRPr>
          </a:p>
          <a:p>
            <a:pPr fontAlgn="base">
              <a:spcBef>
                <a:spcPct val="50000"/>
              </a:spcBef>
              <a:spcAft>
                <a:spcPct val="0"/>
              </a:spcAft>
            </a:pPr>
            <a:endParaRPr lang="en-US" b="1" i="1" dirty="0">
              <a:solidFill>
                <a:prstClr val="black"/>
              </a:solidFill>
            </a:endParaRPr>
          </a:p>
        </p:txBody>
      </p:sp>
      <p:pic>
        <p:nvPicPr>
          <p:cNvPr id="522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1599" y="1592455"/>
            <a:ext cx="3306501" cy="1464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2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4145" y="3090862"/>
            <a:ext cx="4562380" cy="1426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2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62841" y="1647047"/>
            <a:ext cx="3135249" cy="1027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815639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3" name="Rectangle 8"/>
          <p:cNvSpPr>
            <a:spLocks noChangeArrowheads="1"/>
          </p:cNvSpPr>
          <p:nvPr/>
        </p:nvSpPr>
        <p:spPr bwMode="auto">
          <a:xfrm>
            <a:off x="424874" y="4201278"/>
            <a:ext cx="11042505" cy="1408832"/>
          </a:xfrm>
          <a:prstGeom prst="rect">
            <a:avLst/>
          </a:prstGeom>
          <a:solidFill>
            <a:schemeClr val="bg1">
              <a:lumMod val="85000"/>
            </a:schemeClr>
          </a:solidFill>
          <a:ln w="9525">
            <a:solidFill>
              <a:schemeClr val="tx1"/>
            </a:solidFill>
            <a:miter lim="800000"/>
            <a:headEnd/>
            <a:tailEnd/>
          </a:ln>
        </p:spPr>
        <p:txBody>
          <a:bodyPr wrap="none" anchor="ctr"/>
          <a:lstStyle/>
          <a:p>
            <a:pPr fontAlgn="base">
              <a:spcBef>
                <a:spcPct val="0"/>
              </a:spcBef>
              <a:spcAft>
                <a:spcPct val="0"/>
              </a:spcAft>
            </a:pPr>
            <a:endParaRPr lang="en-US" sz="900" dirty="0">
              <a:solidFill>
                <a:prstClr val="black"/>
              </a:solidFill>
            </a:endParaRPr>
          </a:p>
        </p:txBody>
      </p:sp>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101</a:t>
            </a:fld>
            <a:endParaRPr>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One-Way ANOVA</a:t>
            </a:r>
            <a:endParaRPr lang="en-US" sz="36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20" name="Text Box 9"/>
          <p:cNvSpPr txBox="1">
            <a:spLocks noChangeArrowheads="1"/>
          </p:cNvSpPr>
          <p:nvPr/>
        </p:nvSpPr>
        <p:spPr bwMode="auto">
          <a:xfrm>
            <a:off x="424874" y="4201278"/>
            <a:ext cx="11042505" cy="1352678"/>
          </a:xfrm>
          <a:prstGeom prst="rect">
            <a:avLst/>
          </a:prstGeom>
          <a:noFill/>
          <a:ln w="9525">
            <a:noFill/>
            <a:miter lim="800000"/>
            <a:headEnd/>
            <a:tailEnd/>
          </a:ln>
        </p:spPr>
        <p:txBody>
          <a:bodyPr wrap="square">
            <a:spAutoFit/>
          </a:bodyPr>
          <a:lstStyle/>
          <a:p>
            <a:pPr marL="457200" indent="-457200" fontAlgn="base">
              <a:lnSpc>
                <a:spcPct val="105000"/>
              </a:lnSpc>
              <a:spcBef>
                <a:spcPct val="30000"/>
              </a:spcBef>
              <a:spcAft>
                <a:spcPct val="0"/>
              </a:spcAft>
            </a:pPr>
            <a:r>
              <a:rPr lang="en-US" sz="2400" b="1" i="1" dirty="0">
                <a:solidFill>
                  <a:prstClr val="black"/>
                </a:solidFill>
              </a:rPr>
              <a:t>H</a:t>
            </a:r>
            <a:r>
              <a:rPr lang="en-US" sz="2400" b="1" i="1" baseline="-25000" dirty="0">
                <a:solidFill>
                  <a:prstClr val="black"/>
                </a:solidFill>
              </a:rPr>
              <a:t>o</a:t>
            </a:r>
            <a:r>
              <a:rPr lang="en-US" b="1" i="1" dirty="0" smtClean="0">
                <a:solidFill>
                  <a:prstClr val="black"/>
                </a:solidFill>
              </a:rPr>
              <a:t>: </a:t>
            </a:r>
            <a:r>
              <a:rPr lang="en-US" b="1" dirty="0" smtClean="0"/>
              <a:t>“Improper Label Combination” </a:t>
            </a:r>
            <a:r>
              <a:rPr lang="en-US" b="1" dirty="0"/>
              <a:t>has no impact on “Quality </a:t>
            </a:r>
            <a:endParaRPr lang="en-US" b="1" dirty="0" smtClean="0"/>
          </a:p>
          <a:p>
            <a:pPr marL="457200" indent="-457200" fontAlgn="base">
              <a:lnSpc>
                <a:spcPct val="105000"/>
              </a:lnSpc>
              <a:spcBef>
                <a:spcPct val="30000"/>
              </a:spcBef>
              <a:spcAft>
                <a:spcPct val="0"/>
              </a:spcAft>
            </a:pPr>
            <a:r>
              <a:rPr lang="en-US" b="1" i="1" dirty="0" smtClean="0">
                <a:solidFill>
                  <a:prstClr val="black"/>
                </a:solidFill>
              </a:rPr>
              <a:t>VS</a:t>
            </a:r>
            <a:endParaRPr lang="en-US" b="1" i="1" dirty="0">
              <a:solidFill>
                <a:prstClr val="black"/>
              </a:solidFill>
            </a:endParaRPr>
          </a:p>
          <a:p>
            <a:pPr marL="457200" indent="-457200" fontAlgn="base">
              <a:lnSpc>
                <a:spcPct val="105000"/>
              </a:lnSpc>
              <a:spcBef>
                <a:spcPct val="30000"/>
              </a:spcBef>
              <a:spcAft>
                <a:spcPct val="0"/>
              </a:spcAft>
            </a:pPr>
            <a:r>
              <a:rPr lang="en-US" sz="2400" b="1" i="1" dirty="0" smtClean="0">
                <a:solidFill>
                  <a:prstClr val="black"/>
                </a:solidFill>
              </a:rPr>
              <a:t>H</a:t>
            </a:r>
            <a:r>
              <a:rPr lang="en-US" sz="2400" b="1" i="1" baseline="-25000" dirty="0" smtClean="0">
                <a:solidFill>
                  <a:prstClr val="black"/>
                </a:solidFill>
              </a:rPr>
              <a:t>a</a:t>
            </a:r>
            <a:r>
              <a:rPr lang="en-US" b="1" i="1" dirty="0" smtClean="0">
                <a:solidFill>
                  <a:prstClr val="black"/>
                </a:solidFill>
              </a:rPr>
              <a:t>: </a:t>
            </a:r>
            <a:r>
              <a:rPr lang="en-US" b="1" dirty="0" smtClean="0"/>
              <a:t>“Improper Label Combination” has </a:t>
            </a:r>
            <a:r>
              <a:rPr lang="en-US" b="1" dirty="0"/>
              <a:t>impact on “Quality</a:t>
            </a:r>
            <a:endParaRPr lang="en-US" b="1" i="1" dirty="0">
              <a:solidFill>
                <a:prstClr val="black"/>
              </a:solidFill>
            </a:endParaRPr>
          </a:p>
        </p:txBody>
      </p:sp>
      <p:sp>
        <p:nvSpPr>
          <p:cNvPr id="21" name="Text Box 8"/>
          <p:cNvSpPr txBox="1">
            <a:spLocks noChangeArrowheads="1"/>
          </p:cNvSpPr>
          <p:nvPr/>
        </p:nvSpPr>
        <p:spPr bwMode="auto">
          <a:xfrm>
            <a:off x="322345" y="3432300"/>
            <a:ext cx="6945852"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u="sng" dirty="0" smtClean="0">
                <a:solidFill>
                  <a:prstClr val="black"/>
                </a:solidFill>
              </a:rPr>
              <a:t>Hypothesis:</a:t>
            </a:r>
            <a:endParaRPr lang="en-US" sz="2400" b="1" i="1" dirty="0">
              <a:solidFill>
                <a:prstClr val="black"/>
              </a:solidFill>
            </a:endParaRPr>
          </a:p>
        </p:txBody>
      </p:sp>
      <p:sp>
        <p:nvSpPr>
          <p:cNvPr id="24" name="Title 3"/>
          <p:cNvSpPr txBox="1">
            <a:spLocks/>
          </p:cNvSpPr>
          <p:nvPr/>
        </p:nvSpPr>
        <p:spPr>
          <a:xfrm>
            <a:off x="686766" y="895384"/>
            <a:ext cx="9730863" cy="55534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50000"/>
              </a:lnSpc>
              <a:buClr>
                <a:srgbClr val="007BB9"/>
              </a:buClr>
            </a:pPr>
            <a:r>
              <a:rPr lang="en-US" sz="2800" b="1" kern="0" dirty="0" smtClean="0">
                <a:solidFill>
                  <a:srgbClr val="007BB9"/>
                </a:solidFill>
              </a:rPr>
              <a:t>Y (Quality) – </a:t>
            </a:r>
            <a:r>
              <a:rPr lang="en-US" sz="2800" b="1" kern="0" dirty="0">
                <a:solidFill>
                  <a:srgbClr val="007BB9"/>
                </a:solidFill>
              </a:rPr>
              <a:t>X10 (IMPROPER LABEL </a:t>
            </a:r>
            <a:r>
              <a:rPr lang="en-US" sz="2800" b="1" kern="0" dirty="0" smtClean="0">
                <a:solidFill>
                  <a:srgbClr val="007BB9"/>
                </a:solidFill>
              </a:rPr>
              <a:t>DIMENSIONS)</a:t>
            </a:r>
            <a:endParaRPr lang="en-US" sz="2800" b="1" kern="0" dirty="0">
              <a:solidFill>
                <a:srgbClr val="007BB9"/>
              </a:solidFill>
            </a:endParaRPr>
          </a:p>
        </p:txBody>
      </p:sp>
      <p:sp>
        <p:nvSpPr>
          <p:cNvPr id="15" name="Rectangle 14"/>
          <p:cNvSpPr/>
          <p:nvPr/>
        </p:nvSpPr>
        <p:spPr>
          <a:xfrm>
            <a:off x="322345" y="1682230"/>
            <a:ext cx="1518364" cy="461665"/>
          </a:xfrm>
          <a:prstGeom prst="rect">
            <a:avLst/>
          </a:prstGeom>
        </p:spPr>
        <p:txBody>
          <a:bodyPr wrap="none">
            <a:spAutoFit/>
          </a:bodyPr>
          <a:lstStyle/>
          <a:p>
            <a:pPr fontAlgn="base">
              <a:spcBef>
                <a:spcPct val="50000"/>
              </a:spcBef>
              <a:spcAft>
                <a:spcPct val="0"/>
              </a:spcAft>
            </a:pPr>
            <a:r>
              <a:rPr lang="en-US" sz="2400" b="1" i="1" u="sng" dirty="0" smtClean="0">
                <a:solidFill>
                  <a:prstClr val="black"/>
                </a:solidFill>
              </a:rPr>
              <a:t>Purpose:</a:t>
            </a:r>
            <a:endParaRPr lang="en-US" sz="2400" b="1" i="1" u="sng" dirty="0">
              <a:solidFill>
                <a:prstClr val="black"/>
              </a:solidFill>
            </a:endParaRPr>
          </a:p>
        </p:txBody>
      </p:sp>
      <p:sp>
        <p:nvSpPr>
          <p:cNvPr id="12" name="Text Box 4"/>
          <p:cNvSpPr txBox="1">
            <a:spLocks noChangeArrowheads="1"/>
          </p:cNvSpPr>
          <p:nvPr/>
        </p:nvSpPr>
        <p:spPr bwMode="auto">
          <a:xfrm>
            <a:off x="424874" y="2312842"/>
            <a:ext cx="11042505"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16" name="Text Box 9"/>
          <p:cNvSpPr txBox="1">
            <a:spLocks noChangeArrowheads="1"/>
          </p:cNvSpPr>
          <p:nvPr/>
        </p:nvSpPr>
        <p:spPr bwMode="auto">
          <a:xfrm>
            <a:off x="424874" y="2372599"/>
            <a:ext cx="11042505" cy="1154162"/>
          </a:xfrm>
          <a:prstGeom prst="rect">
            <a:avLst/>
          </a:prstGeom>
          <a:noFill/>
          <a:ln w="9525">
            <a:noFill/>
            <a:miter lim="800000"/>
            <a:headEnd/>
            <a:tailEnd/>
          </a:ln>
        </p:spPr>
        <p:txBody>
          <a:bodyPr wrap="square">
            <a:spAutoFit/>
          </a:bodyPr>
          <a:lstStyle/>
          <a:p>
            <a:pPr marL="457200" indent="-457200" fontAlgn="base">
              <a:lnSpc>
                <a:spcPct val="105000"/>
              </a:lnSpc>
              <a:spcBef>
                <a:spcPct val="30000"/>
              </a:spcBef>
              <a:spcAft>
                <a:spcPct val="0"/>
              </a:spcAft>
            </a:pPr>
            <a:r>
              <a:rPr lang="en-US" sz="2000" b="1" i="1" dirty="0" smtClean="0">
                <a:solidFill>
                  <a:prstClr val="black"/>
                </a:solidFill>
              </a:rPr>
              <a:t>Purpose of performing one way ANOVA is: </a:t>
            </a:r>
            <a:r>
              <a:rPr lang="en-US" sz="2000" b="1" dirty="0"/>
              <a:t>The project  team believes that there are potential “X’s” that have impact on “Y” </a:t>
            </a:r>
            <a:endParaRPr lang="en-US" sz="2000" b="1" i="1" dirty="0"/>
          </a:p>
          <a:p>
            <a:pPr marL="457200" indent="-457200" fontAlgn="base">
              <a:lnSpc>
                <a:spcPct val="105000"/>
              </a:lnSpc>
              <a:spcBef>
                <a:spcPct val="30000"/>
              </a:spcBef>
              <a:spcAft>
                <a:spcPct val="0"/>
              </a:spcAft>
            </a:pPr>
            <a:endParaRPr lang="en-US" sz="2000" b="1" i="1" dirty="0">
              <a:solidFill>
                <a:prstClr val="black"/>
              </a:solidFill>
            </a:endParaRPr>
          </a:p>
        </p:txBody>
      </p:sp>
    </p:spTree>
    <p:extLst>
      <p:ext uri="{BB962C8B-B14F-4D97-AF65-F5344CB8AC3E}">
        <p14:creationId xmlns:p14="http://schemas.microsoft.com/office/powerpoint/2010/main" val="10162535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102</a:t>
            </a:fld>
            <a:endParaRPr>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Graphical Output of One-Way ANOVA</a:t>
            </a:r>
            <a:endParaRPr lang="en-US" sz="36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ext Box 8"/>
          <p:cNvSpPr txBox="1">
            <a:spLocks noChangeArrowheads="1"/>
          </p:cNvSpPr>
          <p:nvPr/>
        </p:nvSpPr>
        <p:spPr bwMode="auto">
          <a:xfrm>
            <a:off x="470375" y="957737"/>
            <a:ext cx="6945852"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dirty="0">
                <a:solidFill>
                  <a:prstClr val="black"/>
                </a:solidFill>
              </a:rPr>
              <a:t>Minitab Session Window output:</a:t>
            </a:r>
          </a:p>
        </p:txBody>
      </p:sp>
      <p:sp>
        <p:nvSpPr>
          <p:cNvPr id="26" name="Text Box 4"/>
          <p:cNvSpPr txBox="1">
            <a:spLocks noChangeArrowheads="1"/>
          </p:cNvSpPr>
          <p:nvPr/>
        </p:nvSpPr>
        <p:spPr bwMode="auto">
          <a:xfrm>
            <a:off x="804984" y="5210155"/>
            <a:ext cx="10347430" cy="1061829"/>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fontAlgn="base">
              <a:spcBef>
                <a:spcPct val="50000"/>
              </a:spcBef>
              <a:spcAft>
                <a:spcPct val="0"/>
              </a:spcAft>
            </a:pPr>
            <a:r>
              <a:rPr lang="en-US" b="1" i="1" u="sng" dirty="0" smtClean="0">
                <a:solidFill>
                  <a:prstClr val="black"/>
                </a:solidFill>
              </a:rPr>
              <a:t>Interpretation</a:t>
            </a:r>
            <a:r>
              <a:rPr lang="en-US" b="1" i="1" dirty="0" smtClean="0">
                <a:solidFill>
                  <a:prstClr val="black"/>
                </a:solidFill>
              </a:rPr>
              <a:t>:</a:t>
            </a:r>
            <a:r>
              <a:rPr lang="en-US" dirty="0"/>
              <a:t> The shape and spread of box plots for </a:t>
            </a:r>
            <a:r>
              <a:rPr lang="en-US" dirty="0" smtClean="0"/>
              <a:t>improper label dimensions are </a:t>
            </a:r>
            <a:r>
              <a:rPr lang="en-US" dirty="0"/>
              <a:t>not equal There are no outliners.</a:t>
            </a:r>
            <a:r>
              <a:rPr lang="en-US" b="1" i="1" dirty="0" smtClean="0">
                <a:solidFill>
                  <a:prstClr val="black"/>
                </a:solidFill>
              </a:rPr>
              <a:t> </a:t>
            </a:r>
          </a:p>
          <a:p>
            <a:pPr fontAlgn="base">
              <a:spcBef>
                <a:spcPct val="50000"/>
              </a:spcBef>
              <a:spcAft>
                <a:spcPct val="0"/>
              </a:spcAft>
            </a:pPr>
            <a:endParaRPr lang="en-US" b="1" i="1" dirty="0">
              <a:solidFill>
                <a:prstClr val="black"/>
              </a:solidFill>
            </a:endParaRPr>
          </a:p>
        </p:txBody>
      </p:sp>
      <p:pic>
        <p:nvPicPr>
          <p:cNvPr id="532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2819" y="1469623"/>
            <a:ext cx="7811682" cy="3450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25342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103</a:t>
            </a:fld>
            <a:endParaRPr>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a:solidFill>
                  <a:srgbClr val="007BB9"/>
                </a:solidFill>
              </a:rPr>
              <a:t>ANOVA Test Output</a:t>
            </a: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ext Box 8"/>
          <p:cNvSpPr txBox="1">
            <a:spLocks noChangeArrowheads="1"/>
          </p:cNvSpPr>
          <p:nvPr/>
        </p:nvSpPr>
        <p:spPr bwMode="auto">
          <a:xfrm>
            <a:off x="470375" y="957737"/>
            <a:ext cx="6945852"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dirty="0">
                <a:solidFill>
                  <a:prstClr val="black"/>
                </a:solidFill>
              </a:rPr>
              <a:t>Minitab Session Window output:</a:t>
            </a:r>
          </a:p>
        </p:txBody>
      </p:sp>
      <p:sp>
        <p:nvSpPr>
          <p:cNvPr id="25" name="Rectangle 24"/>
          <p:cNvSpPr/>
          <p:nvPr/>
        </p:nvSpPr>
        <p:spPr>
          <a:xfrm>
            <a:off x="804984" y="1469625"/>
            <a:ext cx="10347430" cy="35254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rgbClr val="3A3F50"/>
              </a:solidFill>
            </a:endParaRPr>
          </a:p>
        </p:txBody>
      </p:sp>
      <p:sp>
        <p:nvSpPr>
          <p:cNvPr id="26" name="Text Box 4"/>
          <p:cNvSpPr txBox="1">
            <a:spLocks noChangeArrowheads="1"/>
          </p:cNvSpPr>
          <p:nvPr/>
        </p:nvSpPr>
        <p:spPr bwMode="auto">
          <a:xfrm>
            <a:off x="804984" y="5210155"/>
            <a:ext cx="10347430" cy="1061829"/>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fontAlgn="base">
              <a:spcBef>
                <a:spcPct val="50000"/>
              </a:spcBef>
              <a:spcAft>
                <a:spcPct val="0"/>
              </a:spcAft>
            </a:pPr>
            <a:r>
              <a:rPr lang="en-US" b="1" i="1" u="sng" dirty="0" smtClean="0">
                <a:solidFill>
                  <a:prstClr val="black"/>
                </a:solidFill>
              </a:rPr>
              <a:t>Interpretation</a:t>
            </a:r>
            <a:r>
              <a:rPr lang="en-US" b="1" i="1" dirty="0" smtClean="0">
                <a:solidFill>
                  <a:prstClr val="black"/>
                </a:solidFill>
              </a:rPr>
              <a:t>:</a:t>
            </a:r>
            <a:r>
              <a:rPr lang="en-US" dirty="0"/>
              <a:t> Since the p-value is </a:t>
            </a:r>
            <a:r>
              <a:rPr lang="en-US" dirty="0" smtClean="0"/>
              <a:t>&gt;0.05</a:t>
            </a:r>
            <a:r>
              <a:rPr lang="en-US" dirty="0"/>
              <a:t>, Impact of “</a:t>
            </a:r>
            <a:r>
              <a:rPr lang="en-US" dirty="0" smtClean="0"/>
              <a:t>Improper Label Dimensions” </a:t>
            </a:r>
            <a:r>
              <a:rPr lang="en-US" dirty="0"/>
              <a:t>on “Quality” is statistically </a:t>
            </a:r>
            <a:r>
              <a:rPr lang="en-US" dirty="0" smtClean="0"/>
              <a:t>insignificant</a:t>
            </a:r>
            <a:endParaRPr lang="en-US" b="1" i="1" dirty="0" smtClean="0">
              <a:solidFill>
                <a:prstClr val="black"/>
              </a:solidFill>
            </a:endParaRPr>
          </a:p>
          <a:p>
            <a:pPr fontAlgn="base">
              <a:spcBef>
                <a:spcPct val="50000"/>
              </a:spcBef>
              <a:spcAft>
                <a:spcPct val="0"/>
              </a:spcAft>
            </a:pPr>
            <a:endParaRPr lang="en-US" b="1" i="1" dirty="0">
              <a:solidFill>
                <a:prstClr val="black"/>
              </a:solidFill>
            </a:endParaRPr>
          </a:p>
        </p:txBody>
      </p:sp>
      <p:pic>
        <p:nvPicPr>
          <p:cNvPr id="542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747" y="1642304"/>
            <a:ext cx="3408650" cy="1428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2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56" y="3036506"/>
            <a:ext cx="4693456" cy="1549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27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62841" y="1642304"/>
            <a:ext cx="3258078" cy="11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985979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104</a:t>
            </a:fld>
            <a:endParaRPr>
              <a:solidFill>
                <a:srgbClr val="FFFFFF"/>
              </a:solidFill>
            </a:endParaRPr>
          </a:p>
        </p:txBody>
      </p:sp>
      <p:sp>
        <p:nvSpPr>
          <p:cNvPr id="99" name="Title 3"/>
          <p:cNvSpPr txBox="1">
            <a:spLocks/>
          </p:cNvSpPr>
          <p:nvPr/>
        </p:nvSpPr>
        <p:spPr>
          <a:xfrm>
            <a:off x="557909" y="-23736"/>
            <a:ext cx="11101446"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Result of Mean Tests</a:t>
            </a:r>
            <a:endParaRPr lang="en-US" sz="36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8" name="Text Box 8"/>
          <p:cNvSpPr txBox="1">
            <a:spLocks noChangeArrowheads="1"/>
          </p:cNvSpPr>
          <p:nvPr/>
        </p:nvSpPr>
        <p:spPr bwMode="auto">
          <a:xfrm>
            <a:off x="430587" y="891692"/>
            <a:ext cx="11551615"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dirty="0">
                <a:solidFill>
                  <a:prstClr val="black"/>
                </a:solidFill>
              </a:rPr>
              <a:t>Summary table of Test of equal variance for Y and all X’s </a:t>
            </a:r>
          </a:p>
        </p:txBody>
      </p:sp>
      <p:graphicFrame>
        <p:nvGraphicFramePr>
          <p:cNvPr id="2" name="Table 1"/>
          <p:cNvGraphicFramePr>
            <a:graphicFrameLocks noGrp="1"/>
          </p:cNvGraphicFramePr>
          <p:nvPr>
            <p:extLst>
              <p:ext uri="{D42A27DB-BD31-4B8C-83A1-F6EECF244321}">
                <p14:modId xmlns:p14="http://schemas.microsoft.com/office/powerpoint/2010/main" val="947956726"/>
              </p:ext>
            </p:extLst>
          </p:nvPr>
        </p:nvGraphicFramePr>
        <p:xfrm>
          <a:off x="557909" y="1749006"/>
          <a:ext cx="11101446" cy="3962861"/>
        </p:xfrm>
        <a:graphic>
          <a:graphicData uri="http://schemas.openxmlformats.org/drawingml/2006/table">
            <a:tbl>
              <a:tblPr/>
              <a:tblGrid>
                <a:gridCol w="813691"/>
                <a:gridCol w="1257300"/>
                <a:gridCol w="1267558"/>
                <a:gridCol w="911918"/>
                <a:gridCol w="6850979"/>
              </a:tblGrid>
              <a:tr h="631581">
                <a:tc>
                  <a:txBody>
                    <a:bodyPr/>
                    <a:lstStyle/>
                    <a:p>
                      <a:pPr algn="ctr" fontAlgn="ctr"/>
                      <a:r>
                        <a:rPr lang="en-US" sz="1800" b="1" i="0" u="none" strike="noStrike" dirty="0">
                          <a:solidFill>
                            <a:schemeClr val="bg1"/>
                          </a:solidFill>
                          <a:effectLst/>
                          <a:latin typeface="Calibri" panose="020F0502020204030204" pitchFamily="34" charset="0"/>
                        </a:rPr>
                        <a:t>SR. NO.</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BB9"/>
                    </a:solidFill>
                  </a:tcPr>
                </a:tc>
                <a:tc>
                  <a:txBody>
                    <a:bodyPr/>
                    <a:lstStyle/>
                    <a:p>
                      <a:pPr algn="ctr" fontAlgn="ctr"/>
                      <a:r>
                        <a:rPr lang="en-US" sz="1800" b="1" i="0" u="none" strike="noStrike" dirty="0">
                          <a:solidFill>
                            <a:schemeClr val="bg1"/>
                          </a:solidFill>
                          <a:effectLst/>
                          <a:latin typeface="Calibri" panose="020F0502020204030204" pitchFamily="34" charset="0"/>
                        </a:rPr>
                        <a:t>Y</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BB9"/>
                    </a:solidFill>
                  </a:tcPr>
                </a:tc>
                <a:tc>
                  <a:txBody>
                    <a:bodyPr/>
                    <a:lstStyle/>
                    <a:p>
                      <a:pPr algn="ctr" fontAlgn="ctr"/>
                      <a:r>
                        <a:rPr lang="en-US" sz="1800" b="1" i="0" u="none" strike="noStrike" dirty="0">
                          <a:solidFill>
                            <a:schemeClr val="bg1"/>
                          </a:solidFill>
                          <a:effectLst/>
                          <a:latin typeface="Calibri" panose="020F0502020204030204" pitchFamily="34" charset="0"/>
                        </a:rPr>
                        <a:t>X</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BB9"/>
                    </a:solidFill>
                  </a:tcPr>
                </a:tc>
                <a:tc>
                  <a:txBody>
                    <a:bodyPr/>
                    <a:lstStyle/>
                    <a:p>
                      <a:pPr algn="ctr" fontAlgn="ctr"/>
                      <a:r>
                        <a:rPr lang="en-US" sz="1800" b="1" i="0" u="none" strike="noStrike" dirty="0">
                          <a:solidFill>
                            <a:schemeClr val="bg1"/>
                          </a:solidFill>
                          <a:effectLst/>
                          <a:latin typeface="Calibri" panose="020F0502020204030204" pitchFamily="34" charset="0"/>
                        </a:rPr>
                        <a:t>P-VALUE</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BB9"/>
                    </a:solidFill>
                  </a:tcPr>
                </a:tc>
                <a:tc>
                  <a:txBody>
                    <a:bodyPr/>
                    <a:lstStyle/>
                    <a:p>
                      <a:pPr algn="ctr" fontAlgn="ctr"/>
                      <a:r>
                        <a:rPr lang="en-US" sz="1800" b="1" i="0" u="none" strike="noStrike" dirty="0">
                          <a:solidFill>
                            <a:schemeClr val="bg1"/>
                          </a:solidFill>
                          <a:effectLst/>
                          <a:latin typeface="Calibri" panose="020F0502020204030204" pitchFamily="34" charset="0"/>
                        </a:rPr>
                        <a:t>INTERPRETATION</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BB9"/>
                    </a:solidFill>
                  </a:tcPr>
                </a:tc>
              </a:tr>
              <a:tr h="666256">
                <a:tc>
                  <a:txBody>
                    <a:bodyPr/>
                    <a:lstStyle/>
                    <a:p>
                      <a:pPr algn="ctr" fontAlgn="ctr"/>
                      <a:r>
                        <a:rPr lang="en-US" sz="1400" b="0" i="0" u="none" strike="noStrike">
                          <a:solidFill>
                            <a:srgbClr val="000000"/>
                          </a:solidFill>
                          <a:effectLst/>
                          <a:latin typeface="Calibri" panose="020F0502020204030204" pitchFamily="34" charset="0"/>
                        </a:rPr>
                        <a:t>1</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 QUALITY Score Per Day</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Faulty Zippers</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0.002</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t" latinLnBrk="0" hangingPunct="1">
                        <a:lnSpc>
                          <a:spcPct val="100000"/>
                        </a:lnSpc>
                        <a:spcBef>
                          <a:spcPts val="0"/>
                        </a:spcBef>
                        <a:spcAft>
                          <a:spcPts val="0"/>
                        </a:spcAft>
                        <a:buClr>
                          <a:srgbClr val="000000"/>
                        </a:buClr>
                        <a:buSzTx/>
                        <a:buFont typeface="Arial"/>
                        <a:buNone/>
                        <a:tabLst/>
                        <a:defRPr/>
                      </a:pPr>
                      <a:r>
                        <a:rPr lang="en-US" sz="1400" dirty="0" smtClean="0"/>
                        <a:t>Since the p-value is &lt; 0.05, Impact of “Faulty zippers” on “Quality” is statistically significant.</a:t>
                      </a:r>
                      <a:r>
                        <a:rPr lang="en-US" sz="1400" b="1" i="1" dirty="0" smtClean="0">
                          <a:solidFill>
                            <a:prstClr val="black"/>
                          </a:solidFill>
                        </a:rPr>
                        <a:t> </a:t>
                      </a:r>
                    </a:p>
                    <a:p>
                      <a:pPr algn="ctr" fontAlgn="t"/>
                      <a:endParaRPr lang="en-US" sz="1400" b="0" i="0" u="none" strike="noStrike" dirty="0">
                        <a:solidFill>
                          <a:srgbClr val="000000"/>
                        </a:solidFill>
                        <a:effectLst/>
                        <a:latin typeface="Arial" panose="020B0604020202020204" pitchFamily="34" charset="0"/>
                      </a:endParaRPr>
                    </a:p>
                  </a:txBody>
                  <a:tcPr marL="7857" marR="7857" marT="785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66256">
                <a:tc>
                  <a:txBody>
                    <a:bodyPr/>
                    <a:lstStyle/>
                    <a:p>
                      <a:pPr algn="ctr" fontAlgn="ctr"/>
                      <a:r>
                        <a:rPr lang="en-US" sz="1400" b="0" i="0" u="none" strike="noStrike">
                          <a:solidFill>
                            <a:srgbClr val="000000"/>
                          </a:solidFill>
                          <a:effectLst/>
                          <a:latin typeface="Calibri" panose="020F0502020204030204" pitchFamily="34" charset="0"/>
                        </a:rPr>
                        <a:t>2</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 QUALITY Score Per Day</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Loose Buttons</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0.099</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t" latinLnBrk="0" hangingPunct="1">
                        <a:lnSpc>
                          <a:spcPct val="100000"/>
                        </a:lnSpc>
                        <a:spcBef>
                          <a:spcPts val="0"/>
                        </a:spcBef>
                        <a:spcAft>
                          <a:spcPts val="0"/>
                        </a:spcAft>
                        <a:buClr>
                          <a:srgbClr val="000000"/>
                        </a:buClr>
                        <a:buSzTx/>
                        <a:buFont typeface="Arial"/>
                        <a:buNone/>
                        <a:tabLst/>
                        <a:defRPr/>
                      </a:pPr>
                      <a:r>
                        <a:rPr lang="en-US" sz="1400" dirty="0" smtClean="0"/>
                        <a:t>Since the p-value is &gt; 0.05, Impact of “Loose Buttons” on “Quality” is statistically insignificant.</a:t>
                      </a:r>
                      <a:r>
                        <a:rPr lang="en-US" sz="1400" b="1" i="1" dirty="0" smtClean="0">
                          <a:solidFill>
                            <a:prstClr val="black"/>
                          </a:solidFill>
                        </a:rPr>
                        <a:t> </a:t>
                      </a:r>
                    </a:p>
                    <a:p>
                      <a:pPr algn="ctr" fontAlgn="t"/>
                      <a:endParaRPr lang="en-US" sz="1400" b="0" i="0" u="none" strike="noStrike" dirty="0">
                        <a:solidFill>
                          <a:srgbClr val="000000"/>
                        </a:solidFill>
                        <a:effectLst/>
                        <a:latin typeface="Arial" panose="020B0604020202020204" pitchFamily="34" charset="0"/>
                      </a:endParaRPr>
                    </a:p>
                  </a:txBody>
                  <a:tcPr marL="7857" marR="7857" marT="785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66256">
                <a:tc>
                  <a:txBody>
                    <a:bodyPr/>
                    <a:lstStyle/>
                    <a:p>
                      <a:pPr algn="ctr" fontAlgn="ctr"/>
                      <a:r>
                        <a:rPr lang="en-US" sz="1400" b="0" i="0" u="none" strike="noStrike">
                          <a:solidFill>
                            <a:srgbClr val="000000"/>
                          </a:solidFill>
                          <a:effectLst/>
                          <a:latin typeface="Calibri" panose="020F0502020204030204" pitchFamily="34" charset="0"/>
                        </a:rPr>
                        <a:t>3</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 QUALITY Score Per Day</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Irregular Hemming</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0.832</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t" latinLnBrk="0" hangingPunct="1">
                        <a:lnSpc>
                          <a:spcPct val="100000"/>
                        </a:lnSpc>
                        <a:spcBef>
                          <a:spcPts val="0"/>
                        </a:spcBef>
                        <a:spcAft>
                          <a:spcPts val="0"/>
                        </a:spcAft>
                        <a:buClr>
                          <a:srgbClr val="000000"/>
                        </a:buClr>
                        <a:buSzTx/>
                        <a:buFont typeface="Arial"/>
                        <a:buNone/>
                        <a:tabLst/>
                        <a:defRPr/>
                      </a:pPr>
                      <a:r>
                        <a:rPr lang="en-US" sz="1400" dirty="0" smtClean="0"/>
                        <a:t>Since the p-value is &gt;0.05, Impact of “Irregular Hemming” on “Quality” is statistically insignificant.</a:t>
                      </a:r>
                      <a:r>
                        <a:rPr lang="en-US" sz="1400" b="1" i="1" dirty="0" smtClean="0">
                          <a:solidFill>
                            <a:prstClr val="black"/>
                          </a:solidFill>
                        </a:rPr>
                        <a:t>  </a:t>
                      </a:r>
                    </a:p>
                    <a:p>
                      <a:pPr algn="ctr" fontAlgn="t"/>
                      <a:endParaRPr lang="en-US" sz="1400" b="0" i="0" u="none" strike="noStrike" dirty="0">
                        <a:solidFill>
                          <a:srgbClr val="000000"/>
                        </a:solidFill>
                        <a:effectLst/>
                        <a:latin typeface="Arial" panose="020B0604020202020204" pitchFamily="34" charset="0"/>
                      </a:endParaRPr>
                    </a:p>
                  </a:txBody>
                  <a:tcPr marL="7857" marR="7857" marT="785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66256">
                <a:tc>
                  <a:txBody>
                    <a:bodyPr/>
                    <a:lstStyle/>
                    <a:p>
                      <a:pPr algn="ctr" fontAlgn="ctr"/>
                      <a:r>
                        <a:rPr lang="en-US" sz="1400" b="0" i="0" u="none" strike="noStrike">
                          <a:solidFill>
                            <a:srgbClr val="000000"/>
                          </a:solidFill>
                          <a:effectLst/>
                          <a:latin typeface="Calibri" panose="020F0502020204030204" pitchFamily="34" charset="0"/>
                        </a:rPr>
                        <a:t>4</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 QUALITY Score Per Day</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Improper Button Holes</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0.017</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dirty="0" smtClean="0"/>
                        <a:t>Since the p-value is &lt; 0.05, Impact of “Improper Button Holes” on “Quality” is statistically significant</a:t>
                      </a:r>
                      <a:endParaRPr lang="en-US" sz="1400" b="0" i="0" u="none" strike="noStrike" dirty="0">
                        <a:solidFill>
                          <a:srgbClr val="000000"/>
                        </a:solidFill>
                        <a:effectLst/>
                        <a:latin typeface="Arial" panose="020B0604020202020204" pitchFamily="34" charset="0"/>
                      </a:endParaRPr>
                    </a:p>
                  </a:txBody>
                  <a:tcPr marL="7857" marR="7857" marT="785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66256">
                <a:tc>
                  <a:txBody>
                    <a:bodyPr/>
                    <a:lstStyle/>
                    <a:p>
                      <a:pPr algn="ctr" fontAlgn="ctr"/>
                      <a:r>
                        <a:rPr lang="en-US" sz="1400" b="0" i="0" u="none" strike="noStrike">
                          <a:solidFill>
                            <a:srgbClr val="000000"/>
                          </a:solidFill>
                          <a:effectLst/>
                          <a:latin typeface="Calibri" panose="020F0502020204030204" pitchFamily="34" charset="0"/>
                        </a:rPr>
                        <a:t>5</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 QUALITY Score Per Day</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Wrong Gradation of Sizes</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0.007</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dirty="0" smtClean="0"/>
                        <a:t>Since the p-value is &lt; 0.05, Impact of “Wrong Gradation Of Sizes” on “Quality” is statistically significant</a:t>
                      </a:r>
                      <a:endParaRPr lang="en-US" sz="1400" b="0" i="0" u="none" strike="noStrike" dirty="0">
                        <a:solidFill>
                          <a:srgbClr val="000000"/>
                        </a:solidFill>
                        <a:effectLst/>
                        <a:latin typeface="Arial" panose="020B0604020202020204" pitchFamily="34" charset="0"/>
                      </a:endParaRPr>
                    </a:p>
                  </a:txBody>
                  <a:tcPr marL="7857" marR="7857" marT="785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7592167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105</a:t>
            </a:fld>
            <a:endParaRPr>
              <a:solidFill>
                <a:srgbClr val="FFFFFF"/>
              </a:solidFill>
            </a:endParaRPr>
          </a:p>
        </p:txBody>
      </p:sp>
      <p:sp>
        <p:nvSpPr>
          <p:cNvPr id="99" name="Title 3"/>
          <p:cNvSpPr txBox="1">
            <a:spLocks/>
          </p:cNvSpPr>
          <p:nvPr/>
        </p:nvSpPr>
        <p:spPr>
          <a:xfrm>
            <a:off x="557909" y="-23736"/>
            <a:ext cx="11101446"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Result of Mean Tests</a:t>
            </a:r>
            <a:endParaRPr lang="en-US" sz="36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8" name="Text Box 8"/>
          <p:cNvSpPr txBox="1">
            <a:spLocks noChangeArrowheads="1"/>
          </p:cNvSpPr>
          <p:nvPr/>
        </p:nvSpPr>
        <p:spPr bwMode="auto">
          <a:xfrm>
            <a:off x="430587" y="891692"/>
            <a:ext cx="11551615"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dirty="0">
                <a:solidFill>
                  <a:prstClr val="black"/>
                </a:solidFill>
              </a:rPr>
              <a:t>Summary table of Test of equal variance for Y and all X’s </a:t>
            </a:r>
          </a:p>
        </p:txBody>
      </p:sp>
      <p:graphicFrame>
        <p:nvGraphicFramePr>
          <p:cNvPr id="2" name="Table 1"/>
          <p:cNvGraphicFramePr>
            <a:graphicFrameLocks noGrp="1"/>
          </p:cNvGraphicFramePr>
          <p:nvPr>
            <p:extLst>
              <p:ext uri="{D42A27DB-BD31-4B8C-83A1-F6EECF244321}">
                <p14:modId xmlns:p14="http://schemas.microsoft.com/office/powerpoint/2010/main" val="2296792900"/>
              </p:ext>
            </p:extLst>
          </p:nvPr>
        </p:nvGraphicFramePr>
        <p:xfrm>
          <a:off x="557909" y="1749006"/>
          <a:ext cx="11101446" cy="3962861"/>
        </p:xfrm>
        <a:graphic>
          <a:graphicData uri="http://schemas.openxmlformats.org/drawingml/2006/table">
            <a:tbl>
              <a:tblPr/>
              <a:tblGrid>
                <a:gridCol w="813691"/>
                <a:gridCol w="1181100"/>
                <a:gridCol w="1343758"/>
                <a:gridCol w="911918"/>
                <a:gridCol w="6850979"/>
              </a:tblGrid>
              <a:tr h="631581">
                <a:tc>
                  <a:txBody>
                    <a:bodyPr/>
                    <a:lstStyle/>
                    <a:p>
                      <a:pPr algn="ctr" fontAlgn="ctr"/>
                      <a:r>
                        <a:rPr lang="en-US" sz="1800" b="1" i="0" u="none" strike="noStrike" dirty="0">
                          <a:solidFill>
                            <a:schemeClr val="bg1"/>
                          </a:solidFill>
                          <a:effectLst/>
                          <a:latin typeface="Calibri" panose="020F0502020204030204" pitchFamily="34" charset="0"/>
                        </a:rPr>
                        <a:t>SR. NO.</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BB9"/>
                    </a:solidFill>
                  </a:tcPr>
                </a:tc>
                <a:tc>
                  <a:txBody>
                    <a:bodyPr/>
                    <a:lstStyle/>
                    <a:p>
                      <a:pPr algn="ctr" fontAlgn="ctr"/>
                      <a:r>
                        <a:rPr lang="en-US" sz="1800" b="1" i="0" u="none" strike="noStrike" dirty="0">
                          <a:solidFill>
                            <a:schemeClr val="bg1"/>
                          </a:solidFill>
                          <a:effectLst/>
                          <a:latin typeface="Calibri" panose="020F0502020204030204" pitchFamily="34" charset="0"/>
                        </a:rPr>
                        <a:t>Y</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BB9"/>
                    </a:solidFill>
                  </a:tcPr>
                </a:tc>
                <a:tc>
                  <a:txBody>
                    <a:bodyPr/>
                    <a:lstStyle/>
                    <a:p>
                      <a:pPr algn="ctr" fontAlgn="ctr"/>
                      <a:r>
                        <a:rPr lang="en-US" sz="1800" b="1" i="0" u="none" strike="noStrike" dirty="0">
                          <a:solidFill>
                            <a:schemeClr val="bg1"/>
                          </a:solidFill>
                          <a:effectLst/>
                          <a:latin typeface="Calibri" panose="020F0502020204030204" pitchFamily="34" charset="0"/>
                        </a:rPr>
                        <a:t>X</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BB9"/>
                    </a:solidFill>
                  </a:tcPr>
                </a:tc>
                <a:tc>
                  <a:txBody>
                    <a:bodyPr/>
                    <a:lstStyle/>
                    <a:p>
                      <a:pPr algn="ctr" fontAlgn="ctr"/>
                      <a:r>
                        <a:rPr lang="en-US" sz="1800" b="1" i="0" u="none" strike="noStrike" dirty="0">
                          <a:solidFill>
                            <a:schemeClr val="bg1"/>
                          </a:solidFill>
                          <a:effectLst/>
                          <a:latin typeface="Calibri" panose="020F0502020204030204" pitchFamily="34" charset="0"/>
                        </a:rPr>
                        <a:t>P-VALUE</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BB9"/>
                    </a:solidFill>
                  </a:tcPr>
                </a:tc>
                <a:tc>
                  <a:txBody>
                    <a:bodyPr/>
                    <a:lstStyle/>
                    <a:p>
                      <a:pPr algn="ctr" fontAlgn="ctr"/>
                      <a:r>
                        <a:rPr lang="en-US" sz="1800" b="1" i="0" u="none" strike="noStrike" dirty="0">
                          <a:solidFill>
                            <a:schemeClr val="bg1"/>
                          </a:solidFill>
                          <a:effectLst/>
                          <a:latin typeface="Calibri" panose="020F0502020204030204" pitchFamily="34" charset="0"/>
                        </a:rPr>
                        <a:t>INTERPRETATION</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BB9"/>
                    </a:solidFill>
                  </a:tcPr>
                </a:tc>
              </a:tr>
              <a:tr h="666256">
                <a:tc>
                  <a:txBody>
                    <a:bodyPr/>
                    <a:lstStyle/>
                    <a:p>
                      <a:pPr algn="ctr" fontAlgn="ctr"/>
                      <a:r>
                        <a:rPr lang="en-US" sz="1400" b="0" i="0" u="none" strike="noStrike" dirty="0" smtClean="0">
                          <a:solidFill>
                            <a:srgbClr val="000000"/>
                          </a:solidFill>
                          <a:effectLst/>
                          <a:latin typeface="Calibri" panose="020F0502020204030204" pitchFamily="34" charset="0"/>
                        </a:rPr>
                        <a:t>6</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 QUALITY Score Per Day</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Miss out of stiches in between</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0.402</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dirty="0" smtClean="0"/>
                        <a:t>Since the p-value is &gt; 0.05, Impact of “Miss Out Of Stiches” on “Quality” is statistically insignificant</a:t>
                      </a:r>
                      <a:r>
                        <a:rPr lang="en-US" sz="1400" b="1" i="1" dirty="0" smtClean="0">
                          <a:solidFill>
                            <a:prstClr val="black"/>
                          </a:solidFill>
                        </a:rPr>
                        <a:t> </a:t>
                      </a:r>
                      <a:endParaRPr lang="en-US" sz="1400" b="0" i="0" u="none" strike="noStrike" dirty="0">
                        <a:solidFill>
                          <a:srgbClr val="000000"/>
                        </a:solidFill>
                        <a:effectLst/>
                        <a:latin typeface="Arial" panose="020B0604020202020204" pitchFamily="34" charset="0"/>
                      </a:endParaRPr>
                    </a:p>
                  </a:txBody>
                  <a:tcPr marL="7857" marR="7857" marT="785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66256">
                <a:tc>
                  <a:txBody>
                    <a:bodyPr/>
                    <a:lstStyle/>
                    <a:p>
                      <a:pPr algn="ctr" fontAlgn="ctr"/>
                      <a:r>
                        <a:rPr lang="en-US" sz="1400" b="0" i="0" u="none" strike="noStrike" dirty="0" smtClean="0">
                          <a:solidFill>
                            <a:srgbClr val="000000"/>
                          </a:solidFill>
                          <a:effectLst/>
                          <a:latin typeface="Calibri" panose="020F0502020204030204" pitchFamily="34" charset="0"/>
                        </a:rPr>
                        <a:t>7</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 QUALITY Score Per Day</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Wrong stitching technique used</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0.022</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fontAlgn="base">
                        <a:spcBef>
                          <a:spcPct val="50000"/>
                        </a:spcBef>
                        <a:spcAft>
                          <a:spcPct val="0"/>
                        </a:spcAft>
                      </a:pPr>
                      <a:r>
                        <a:rPr lang="en-US" sz="1400" dirty="0" smtClean="0"/>
                        <a:t>Since the p-value is &lt; 0.05, we fail to reject null hypothesis. Hence, we can infer that, “Wrong stitching technique used” has  impact on “Quality”</a:t>
                      </a:r>
                      <a:r>
                        <a:rPr lang="en-US" sz="1400" baseline="0" dirty="0" smtClean="0"/>
                        <a:t> and is statistically significant.</a:t>
                      </a:r>
                      <a:endParaRPr lang="en-US" sz="1400" b="1" i="1" dirty="0" smtClean="0">
                        <a:solidFill>
                          <a:prstClr val="black"/>
                        </a:solidFill>
                      </a:endParaRPr>
                    </a:p>
                    <a:p>
                      <a:pPr algn="ctr" fontAlgn="t"/>
                      <a:endParaRPr lang="en-US" sz="1400" b="0" i="0" u="none" strike="noStrike" dirty="0">
                        <a:solidFill>
                          <a:srgbClr val="000000"/>
                        </a:solidFill>
                        <a:effectLst/>
                        <a:latin typeface="Arial" panose="020B0604020202020204" pitchFamily="34" charset="0"/>
                      </a:endParaRPr>
                    </a:p>
                  </a:txBody>
                  <a:tcPr marL="7857" marR="7857" marT="785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66256">
                <a:tc>
                  <a:txBody>
                    <a:bodyPr/>
                    <a:lstStyle/>
                    <a:p>
                      <a:pPr algn="ctr" fontAlgn="ctr"/>
                      <a:r>
                        <a:rPr lang="en-US" sz="1400" b="0" i="0" u="none" strike="noStrike" dirty="0" smtClean="0">
                          <a:solidFill>
                            <a:srgbClr val="000000"/>
                          </a:solidFill>
                          <a:effectLst/>
                          <a:latin typeface="Calibri" panose="020F0502020204030204" pitchFamily="34" charset="0"/>
                        </a:rPr>
                        <a:t>8</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 QUALITY Score Per Day</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Wrong size packaging</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0.659</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dirty="0" smtClean="0"/>
                        <a:t>Since the p-value is &gt; 0.05, Impact of “Wrong Size Packaging” on “Quality” is statistically insignificant</a:t>
                      </a:r>
                      <a:endParaRPr lang="en-US" sz="1400" b="0" i="0" u="none" strike="noStrike" dirty="0">
                        <a:solidFill>
                          <a:srgbClr val="000000"/>
                        </a:solidFill>
                        <a:effectLst/>
                        <a:latin typeface="Arial" panose="020B0604020202020204" pitchFamily="34" charset="0"/>
                      </a:endParaRPr>
                    </a:p>
                  </a:txBody>
                  <a:tcPr marL="7857" marR="7857" marT="785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66256">
                <a:tc>
                  <a:txBody>
                    <a:bodyPr/>
                    <a:lstStyle/>
                    <a:p>
                      <a:pPr algn="ctr" fontAlgn="ctr"/>
                      <a:r>
                        <a:rPr lang="en-US" sz="1400" b="0" i="0" u="none" strike="noStrike" dirty="0" smtClean="0">
                          <a:solidFill>
                            <a:srgbClr val="000000"/>
                          </a:solidFill>
                          <a:effectLst/>
                          <a:latin typeface="Calibri" panose="020F0502020204030204" pitchFamily="34" charset="0"/>
                        </a:rPr>
                        <a:t>9</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 QUALITY Score Per Day</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Wrong color combination</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0.000</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dirty="0" smtClean="0"/>
                        <a:t>Since the p-value is &lt; 0.05, Impact of “Wrong Color Combination” on “Quality” is statistically significant</a:t>
                      </a:r>
                      <a:endParaRPr lang="en-US" sz="1400" b="0" i="0" u="none" strike="noStrike" dirty="0">
                        <a:solidFill>
                          <a:srgbClr val="000000"/>
                        </a:solidFill>
                        <a:effectLst/>
                        <a:latin typeface="Arial" panose="020B0604020202020204" pitchFamily="34" charset="0"/>
                      </a:endParaRPr>
                    </a:p>
                  </a:txBody>
                  <a:tcPr marL="7857" marR="7857" marT="785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66256">
                <a:tc>
                  <a:txBody>
                    <a:bodyPr/>
                    <a:lstStyle/>
                    <a:p>
                      <a:pPr algn="ctr" fontAlgn="ctr"/>
                      <a:r>
                        <a:rPr lang="en-US" sz="1400" b="0" i="0" u="none" strike="noStrike" dirty="0" smtClean="0">
                          <a:solidFill>
                            <a:srgbClr val="000000"/>
                          </a:solidFill>
                          <a:effectLst/>
                          <a:latin typeface="Calibri" panose="020F0502020204030204" pitchFamily="34" charset="0"/>
                        </a:rPr>
                        <a:t>10</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 QUALITY Score Per Day</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Improper label combinations</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0.850</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1400" dirty="0" smtClean="0"/>
                        <a:t>Since the p-value is &gt;0.05, Impact of “Improper Label Dimensions” on “Quality” is statistically insignificant</a:t>
                      </a:r>
                      <a:endParaRPr lang="en-US" sz="1400" b="0" i="0" u="none" strike="noStrike" dirty="0">
                        <a:solidFill>
                          <a:srgbClr val="000000"/>
                        </a:solidFill>
                        <a:effectLst/>
                        <a:latin typeface="Arial" panose="020B0604020202020204" pitchFamily="34" charset="0"/>
                      </a:endParaRPr>
                    </a:p>
                  </a:txBody>
                  <a:tcPr marL="7857" marR="7857" marT="785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8530594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106</a:t>
            </a:fld>
            <a:endParaRPr>
              <a:solidFill>
                <a:srgbClr val="FFFFFF"/>
              </a:solidFill>
            </a:endParaRPr>
          </a:p>
        </p:txBody>
      </p:sp>
      <p:sp>
        <p:nvSpPr>
          <p:cNvPr id="99" name="Title 3"/>
          <p:cNvSpPr txBox="1">
            <a:spLocks/>
          </p:cNvSpPr>
          <p:nvPr/>
        </p:nvSpPr>
        <p:spPr>
          <a:xfrm>
            <a:off x="3018251" y="115477"/>
            <a:ext cx="6040405" cy="83131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200" b="1" dirty="0" smtClean="0">
                <a:solidFill>
                  <a:srgbClr val="007BB9"/>
                </a:solidFill>
              </a:rPr>
              <a:t>SUMMARY TABLE</a:t>
            </a:r>
            <a:endParaRPr lang="en-US" sz="32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18" name="Text Box 8"/>
          <p:cNvSpPr txBox="1">
            <a:spLocks noChangeArrowheads="1"/>
          </p:cNvSpPr>
          <p:nvPr/>
        </p:nvSpPr>
        <p:spPr bwMode="auto">
          <a:xfrm>
            <a:off x="433576" y="969319"/>
            <a:ext cx="5472954"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dirty="0" smtClean="0">
                <a:solidFill>
                  <a:prstClr val="black"/>
                </a:solidFill>
              </a:rPr>
              <a:t>Significant Causes List from Analyze Phase</a:t>
            </a:r>
            <a:endParaRPr lang="en-US" sz="2000" b="1" i="1" dirty="0">
              <a:solidFill>
                <a:prstClr val="black"/>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767619194"/>
              </p:ext>
            </p:extLst>
          </p:nvPr>
        </p:nvGraphicFramePr>
        <p:xfrm>
          <a:off x="1301522" y="1748285"/>
          <a:ext cx="9540649" cy="3999372"/>
        </p:xfrm>
        <a:graphic>
          <a:graphicData uri="http://schemas.openxmlformats.org/drawingml/2006/table">
            <a:tbl>
              <a:tblPr/>
              <a:tblGrid>
                <a:gridCol w="1266057"/>
                <a:gridCol w="2862195"/>
                <a:gridCol w="5412397"/>
              </a:tblGrid>
              <a:tr h="666562">
                <a:tc>
                  <a:txBody>
                    <a:bodyPr/>
                    <a:lstStyle/>
                    <a:p>
                      <a:pPr algn="ctr" fontAlgn="ctr"/>
                      <a:r>
                        <a:rPr lang="en-US" sz="2000" b="1" i="0" u="none" strike="noStrike" dirty="0">
                          <a:solidFill>
                            <a:schemeClr val="bg1"/>
                          </a:solidFill>
                          <a:effectLst/>
                          <a:latin typeface="Calibri" panose="020F0502020204030204" pitchFamily="34" charset="0"/>
                        </a:rPr>
                        <a:t>SR. NO.</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en-US" sz="2000" b="1" i="0" u="none" strike="noStrike" dirty="0">
                          <a:solidFill>
                            <a:schemeClr val="bg1"/>
                          </a:solidFill>
                          <a:effectLst/>
                          <a:latin typeface="Calibri" panose="020F0502020204030204" pitchFamily="34" charset="0"/>
                        </a:rPr>
                        <a:t>Y (</a:t>
                      </a:r>
                      <a:r>
                        <a:rPr lang="en-US" sz="2000" b="1" i="0" u="none" strike="noStrike" dirty="0" smtClean="0">
                          <a:solidFill>
                            <a:schemeClr val="bg1"/>
                          </a:solidFill>
                          <a:effectLst/>
                          <a:latin typeface="Calibri" panose="020F0502020204030204" pitchFamily="34" charset="0"/>
                        </a:rPr>
                        <a:t>OUTCOME)</a:t>
                      </a:r>
                      <a:endParaRPr lang="en-US" sz="2000" b="1" i="0" u="none" strike="noStrike" dirty="0">
                        <a:solidFill>
                          <a:schemeClr val="bg1"/>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en-US" sz="2000" b="1" i="0" u="none" strike="noStrike" dirty="0">
                          <a:solidFill>
                            <a:schemeClr val="bg1"/>
                          </a:solidFill>
                          <a:effectLst/>
                          <a:latin typeface="Calibri" panose="020F0502020204030204" pitchFamily="34" charset="0"/>
                        </a:rPr>
                        <a:t>X (CAUSES)</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r>
              <a:tr h="666562">
                <a:tc>
                  <a:txBody>
                    <a:bodyPr/>
                    <a:lstStyle/>
                    <a:p>
                      <a:pPr algn="ctr" fontAlgn="ctr"/>
                      <a:r>
                        <a:rPr lang="en-US" sz="2000" b="1" i="0" u="none" strike="noStrike">
                          <a:solidFill>
                            <a:srgbClr val="000000"/>
                          </a:solidFill>
                          <a:effectLst/>
                          <a:latin typeface="Calibri" panose="020F0502020204030204" pitchFamily="34" charset="0"/>
                        </a:rPr>
                        <a:t>1</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smtClean="0">
                          <a:solidFill>
                            <a:srgbClr val="000000"/>
                          </a:solidFill>
                          <a:effectLst/>
                          <a:latin typeface="Calibri" panose="020F0502020204030204" pitchFamily="34" charset="0"/>
                        </a:rPr>
                        <a:t>% QUALITY Score Per Day</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smtClean="0">
                          <a:solidFill>
                            <a:srgbClr val="000000"/>
                          </a:solidFill>
                          <a:effectLst/>
                          <a:latin typeface="Calibri" panose="020F0502020204030204" pitchFamily="34" charset="0"/>
                        </a:rPr>
                        <a:t>Faulty Zippers(X1)</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66562">
                <a:tc>
                  <a:txBody>
                    <a:bodyPr/>
                    <a:lstStyle/>
                    <a:p>
                      <a:pPr algn="ctr" fontAlgn="ctr"/>
                      <a:r>
                        <a:rPr lang="en-US" sz="2000" b="1" i="0" u="none" strike="noStrike">
                          <a:solidFill>
                            <a:srgbClr val="000000"/>
                          </a:solidFill>
                          <a:effectLst/>
                          <a:latin typeface="Calibri" panose="020F0502020204030204" pitchFamily="34" charset="0"/>
                        </a:rPr>
                        <a:t>2</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smtClean="0">
                          <a:solidFill>
                            <a:srgbClr val="000000"/>
                          </a:solidFill>
                          <a:effectLst/>
                          <a:latin typeface="Calibri" panose="020F0502020204030204" pitchFamily="34" charset="0"/>
                        </a:rPr>
                        <a:t>% QUALITY Score Per Day</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2000" b="1" i="0" u="none" strike="noStrike" dirty="0" smtClean="0">
                          <a:solidFill>
                            <a:srgbClr val="000000"/>
                          </a:solidFill>
                          <a:effectLst/>
                          <a:latin typeface="Calibri" panose="020F0502020204030204" pitchFamily="34" charset="0"/>
                        </a:rPr>
                        <a:t>Improper Button Holes(X4)</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66562">
                <a:tc>
                  <a:txBody>
                    <a:bodyPr/>
                    <a:lstStyle/>
                    <a:p>
                      <a:pPr algn="ctr" fontAlgn="ctr"/>
                      <a:r>
                        <a:rPr lang="en-US" sz="2000" b="1" i="0" u="none" strike="noStrike">
                          <a:solidFill>
                            <a:srgbClr val="000000"/>
                          </a:solidFill>
                          <a:effectLst/>
                          <a:latin typeface="Calibri" panose="020F0502020204030204" pitchFamily="34" charset="0"/>
                        </a:rPr>
                        <a:t>3</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smtClean="0">
                          <a:solidFill>
                            <a:srgbClr val="000000"/>
                          </a:solidFill>
                          <a:effectLst/>
                          <a:latin typeface="Calibri" panose="020F0502020204030204" pitchFamily="34" charset="0"/>
                        </a:rPr>
                        <a:t>% QUALITY Score Per Day</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2000" b="1" i="0" u="none" strike="noStrike" dirty="0" smtClean="0">
                          <a:solidFill>
                            <a:srgbClr val="000000"/>
                          </a:solidFill>
                          <a:effectLst/>
                          <a:latin typeface="Calibri" panose="020F0502020204030204" pitchFamily="34" charset="0"/>
                        </a:rPr>
                        <a:t>Wrong Gradation of Sizes(X5)</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66562">
                <a:tc>
                  <a:txBody>
                    <a:bodyPr/>
                    <a:lstStyle/>
                    <a:p>
                      <a:pPr algn="ctr" fontAlgn="ctr"/>
                      <a:r>
                        <a:rPr lang="en-US" sz="2000" b="1" i="0" u="none" strike="noStrike">
                          <a:solidFill>
                            <a:srgbClr val="000000"/>
                          </a:solidFill>
                          <a:effectLst/>
                          <a:latin typeface="Calibri" panose="020F0502020204030204" pitchFamily="34" charset="0"/>
                        </a:rPr>
                        <a:t>4</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smtClean="0">
                          <a:solidFill>
                            <a:srgbClr val="000000"/>
                          </a:solidFill>
                          <a:effectLst/>
                          <a:latin typeface="Calibri" panose="020F0502020204030204" pitchFamily="34" charset="0"/>
                        </a:rPr>
                        <a:t>% QUALITY Score Per Day</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2000" b="1" i="0" u="none" strike="noStrike" dirty="0" smtClean="0">
                          <a:solidFill>
                            <a:srgbClr val="000000"/>
                          </a:solidFill>
                          <a:effectLst/>
                          <a:latin typeface="Calibri" panose="020F0502020204030204" pitchFamily="34" charset="0"/>
                        </a:rPr>
                        <a:t>Wrong stitching technique used(X7)</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66562">
                <a:tc>
                  <a:txBody>
                    <a:bodyPr/>
                    <a:lstStyle/>
                    <a:p>
                      <a:pPr algn="ctr" fontAlgn="ctr"/>
                      <a:r>
                        <a:rPr lang="en-US" sz="2000" b="1" i="0" u="none" strike="noStrike">
                          <a:solidFill>
                            <a:srgbClr val="000000"/>
                          </a:solidFill>
                          <a:effectLst/>
                          <a:latin typeface="Calibri" panose="020F0502020204030204" pitchFamily="34" charset="0"/>
                        </a:rPr>
                        <a:t>5</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smtClean="0">
                          <a:solidFill>
                            <a:srgbClr val="000000"/>
                          </a:solidFill>
                          <a:effectLst/>
                          <a:latin typeface="Calibri" panose="020F0502020204030204" pitchFamily="34" charset="0"/>
                        </a:rPr>
                        <a:t>% QUALITY Score Per Day</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2000" b="1" i="0" u="none" strike="noStrike" dirty="0" smtClean="0">
                          <a:solidFill>
                            <a:srgbClr val="000000"/>
                          </a:solidFill>
                          <a:effectLst/>
                          <a:latin typeface="Calibri" panose="020F0502020204030204" pitchFamily="34" charset="0"/>
                        </a:rPr>
                        <a:t>Wrong color combination(X9)</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9168561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107</a:t>
            </a:fld>
            <a:endParaRPr>
              <a:solidFill>
                <a:srgbClr val="FFFFFF"/>
              </a:solidFill>
            </a:endParaRPr>
          </a:p>
        </p:txBody>
      </p:sp>
      <p:sp>
        <p:nvSpPr>
          <p:cNvPr id="99" name="Title 3"/>
          <p:cNvSpPr txBox="1">
            <a:spLocks/>
          </p:cNvSpPr>
          <p:nvPr/>
        </p:nvSpPr>
        <p:spPr>
          <a:xfrm>
            <a:off x="1609969" y="2368999"/>
            <a:ext cx="8878702" cy="157098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6000" b="1" kern="0" dirty="0" smtClean="0">
                <a:solidFill>
                  <a:srgbClr val="007BB9"/>
                </a:solidFill>
              </a:rPr>
              <a:t>IMPROVE PHASE</a:t>
            </a:r>
            <a:endParaRPr lang="en-US" sz="60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Tree>
    <p:extLst>
      <p:ext uri="{BB962C8B-B14F-4D97-AF65-F5344CB8AC3E}">
        <p14:creationId xmlns:p14="http://schemas.microsoft.com/office/powerpoint/2010/main" val="286525023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108</a:t>
            </a:fld>
            <a:endParaRPr>
              <a:solidFill>
                <a:srgbClr val="FFFFFF"/>
              </a:solidFill>
            </a:endParaRPr>
          </a:p>
        </p:txBody>
      </p:sp>
      <p:sp>
        <p:nvSpPr>
          <p:cNvPr id="99" name="Title 3"/>
          <p:cNvSpPr txBox="1">
            <a:spLocks/>
          </p:cNvSpPr>
          <p:nvPr/>
        </p:nvSpPr>
        <p:spPr>
          <a:xfrm>
            <a:off x="1018239" y="22431"/>
            <a:ext cx="95511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Solution Brainstorming</a:t>
            </a:r>
            <a:endParaRPr lang="en-US" sz="36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pic>
        <p:nvPicPr>
          <p:cNvPr id="2" name="Picture 1"/>
          <p:cNvPicPr>
            <a:picLocks noChangeAspect="1"/>
          </p:cNvPicPr>
          <p:nvPr/>
        </p:nvPicPr>
        <p:blipFill>
          <a:blip r:embed="rId5"/>
          <a:stretch>
            <a:fillRect/>
          </a:stretch>
        </p:blipFill>
        <p:spPr>
          <a:xfrm>
            <a:off x="827197" y="1074626"/>
            <a:ext cx="10444267" cy="5369345"/>
          </a:xfrm>
          <a:prstGeom prst="rect">
            <a:avLst/>
          </a:prstGeom>
          <a:ln w="12700">
            <a:solidFill>
              <a:schemeClr val="tx1"/>
            </a:solidFill>
          </a:ln>
        </p:spPr>
      </p:pic>
      <p:graphicFrame>
        <p:nvGraphicFramePr>
          <p:cNvPr id="4" name="Object 3"/>
          <p:cNvGraphicFramePr>
            <a:graphicFrameLocks noChangeAspect="1"/>
          </p:cNvGraphicFramePr>
          <p:nvPr>
            <p:extLst/>
          </p:nvPr>
        </p:nvGraphicFramePr>
        <p:xfrm>
          <a:off x="10144339" y="-15564"/>
          <a:ext cx="1478515" cy="1247497"/>
        </p:xfrm>
        <a:graphic>
          <a:graphicData uri="http://schemas.openxmlformats.org/presentationml/2006/ole">
            <mc:AlternateContent xmlns:mc="http://schemas.openxmlformats.org/markup-compatibility/2006">
              <mc:Choice xmlns:v="urn:schemas-microsoft-com:vml" Requires="v">
                <p:oleObj spid="_x0000_s23594" name="Worksheet" showAsIcon="1" r:id="rId6" imgW="914400" imgH="771480" progId="Excel.Sheet.12">
                  <p:embed/>
                </p:oleObj>
              </mc:Choice>
              <mc:Fallback>
                <p:oleObj name="Worksheet" showAsIcon="1" r:id="rId6" imgW="914400" imgH="771480" progId="Excel.Sheet.12">
                  <p:embed/>
                  <p:pic>
                    <p:nvPicPr>
                      <p:cNvPr id="0" name=""/>
                      <p:cNvPicPr/>
                      <p:nvPr/>
                    </p:nvPicPr>
                    <p:blipFill>
                      <a:blip r:embed="rId7"/>
                      <a:stretch>
                        <a:fillRect/>
                      </a:stretch>
                    </p:blipFill>
                    <p:spPr>
                      <a:xfrm>
                        <a:off x="10144339" y="-15564"/>
                        <a:ext cx="1478515" cy="1247497"/>
                      </a:xfrm>
                      <a:prstGeom prst="rect">
                        <a:avLst/>
                      </a:prstGeom>
                    </p:spPr>
                  </p:pic>
                </p:oleObj>
              </mc:Fallback>
            </mc:AlternateContent>
          </a:graphicData>
        </a:graphic>
      </p:graphicFrame>
      <p:grpSp>
        <p:nvGrpSpPr>
          <p:cNvPr id="8" name="Group 7"/>
          <p:cNvGrpSpPr/>
          <p:nvPr/>
        </p:nvGrpSpPr>
        <p:grpSpPr>
          <a:xfrm rot="16200000">
            <a:off x="8887855" y="-174351"/>
            <a:ext cx="677822" cy="1470764"/>
            <a:chOff x="9531263" y="1582077"/>
            <a:chExt cx="560091" cy="1841548"/>
          </a:xfrm>
        </p:grpSpPr>
        <p:pic>
          <p:nvPicPr>
            <p:cNvPr id="9" name="Picture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0800000">
              <a:off x="9531263" y="2720603"/>
              <a:ext cx="560091" cy="703022"/>
            </a:xfrm>
            <a:prstGeom prst="rect">
              <a:avLst/>
            </a:prstGeom>
          </p:spPr>
        </p:pic>
        <p:sp>
          <p:nvSpPr>
            <p:cNvPr id="10" name="Rectangle 9"/>
            <p:cNvSpPr/>
            <p:nvPr/>
          </p:nvSpPr>
          <p:spPr>
            <a:xfrm rot="5400000">
              <a:off x="9176865" y="2064221"/>
              <a:ext cx="1333620" cy="369332"/>
            </a:xfrm>
            <a:prstGeom prst="rect">
              <a:avLst/>
            </a:prstGeom>
          </p:spPr>
          <p:txBody>
            <a:bodyPr wrap="square">
              <a:spAutoFit/>
            </a:bodyPr>
            <a:lstStyle/>
            <a:p>
              <a:pPr algn="ctr"/>
              <a:r>
                <a:rPr lang="en-US" b="1" dirty="0" smtClean="0">
                  <a:solidFill>
                    <a:srgbClr val="3A3F50"/>
                  </a:solidFill>
                </a:rPr>
                <a:t>Click here</a:t>
              </a:r>
              <a:endParaRPr lang="en-US" b="1" dirty="0">
                <a:solidFill>
                  <a:srgbClr val="3A3F50"/>
                </a:solidFill>
              </a:endParaRPr>
            </a:p>
          </p:txBody>
        </p:sp>
      </p:grpSp>
    </p:spTree>
    <p:extLst>
      <p:ext uri="{BB962C8B-B14F-4D97-AF65-F5344CB8AC3E}">
        <p14:creationId xmlns:p14="http://schemas.microsoft.com/office/powerpoint/2010/main" val="310072019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109</a:t>
            </a:fld>
            <a:endParaRPr>
              <a:solidFill>
                <a:srgbClr val="FFFFFF"/>
              </a:solidFill>
            </a:endParaRPr>
          </a:p>
        </p:txBody>
      </p:sp>
      <p:sp>
        <p:nvSpPr>
          <p:cNvPr id="99" name="Title 3"/>
          <p:cNvSpPr txBox="1">
            <a:spLocks/>
          </p:cNvSpPr>
          <p:nvPr/>
        </p:nvSpPr>
        <p:spPr>
          <a:xfrm>
            <a:off x="1018239" y="0"/>
            <a:ext cx="95511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Solution Refining</a:t>
            </a:r>
            <a:endParaRPr lang="en-US" sz="36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graphicFrame>
        <p:nvGraphicFramePr>
          <p:cNvPr id="3" name="Object 2"/>
          <p:cNvGraphicFramePr>
            <a:graphicFrameLocks noChangeAspect="1"/>
          </p:cNvGraphicFramePr>
          <p:nvPr>
            <p:extLst>
              <p:ext uri="{D42A27DB-BD31-4B8C-83A1-F6EECF244321}">
                <p14:modId xmlns:p14="http://schemas.microsoft.com/office/powerpoint/2010/main" val="2841070439"/>
              </p:ext>
            </p:extLst>
          </p:nvPr>
        </p:nvGraphicFramePr>
        <p:xfrm>
          <a:off x="10972799" y="97082"/>
          <a:ext cx="1043013" cy="648262"/>
        </p:xfrm>
        <a:graphic>
          <a:graphicData uri="http://schemas.openxmlformats.org/presentationml/2006/ole">
            <mc:AlternateContent xmlns:mc="http://schemas.openxmlformats.org/markup-compatibility/2006">
              <mc:Choice xmlns:v="urn:schemas-microsoft-com:vml" Requires="v">
                <p:oleObj spid="_x0000_s24620" name="Worksheet" showAsIcon="1" r:id="rId5" imgW="914400" imgH="771480" progId="Excel.Sheet.12">
                  <p:embed/>
                </p:oleObj>
              </mc:Choice>
              <mc:Fallback>
                <p:oleObj name="Worksheet" showAsIcon="1" r:id="rId5" imgW="914400" imgH="771480" progId="Excel.Sheet.12">
                  <p:embed/>
                  <p:pic>
                    <p:nvPicPr>
                      <p:cNvPr id="0" name=""/>
                      <p:cNvPicPr/>
                      <p:nvPr/>
                    </p:nvPicPr>
                    <p:blipFill>
                      <a:blip r:embed="rId6"/>
                      <a:stretch>
                        <a:fillRect/>
                      </a:stretch>
                    </p:blipFill>
                    <p:spPr>
                      <a:xfrm>
                        <a:off x="10972799" y="97082"/>
                        <a:ext cx="1043013" cy="648262"/>
                      </a:xfrm>
                      <a:prstGeom prst="rect">
                        <a:avLst/>
                      </a:prstGeom>
                    </p:spPr>
                  </p:pic>
                </p:oleObj>
              </mc:Fallback>
            </mc:AlternateContent>
          </a:graphicData>
        </a:graphic>
      </p:graphicFrame>
      <p:grpSp>
        <p:nvGrpSpPr>
          <p:cNvPr id="8" name="Group 7"/>
          <p:cNvGrpSpPr/>
          <p:nvPr/>
        </p:nvGrpSpPr>
        <p:grpSpPr>
          <a:xfrm rot="16200000">
            <a:off x="10081156" y="-245347"/>
            <a:ext cx="677823" cy="1378425"/>
            <a:chOff x="9531263" y="1582077"/>
            <a:chExt cx="560091" cy="1841548"/>
          </a:xfrm>
        </p:grpSpPr>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0800000">
              <a:off x="9531263" y="2720603"/>
              <a:ext cx="560091" cy="703022"/>
            </a:xfrm>
            <a:prstGeom prst="rect">
              <a:avLst/>
            </a:prstGeom>
          </p:spPr>
        </p:pic>
        <p:sp>
          <p:nvSpPr>
            <p:cNvPr id="10" name="Rectangle 9"/>
            <p:cNvSpPr/>
            <p:nvPr/>
          </p:nvSpPr>
          <p:spPr>
            <a:xfrm rot="5400000">
              <a:off x="9176865" y="2064221"/>
              <a:ext cx="1333620" cy="369332"/>
            </a:xfrm>
            <a:prstGeom prst="rect">
              <a:avLst/>
            </a:prstGeom>
          </p:spPr>
          <p:txBody>
            <a:bodyPr wrap="square">
              <a:spAutoFit/>
            </a:bodyPr>
            <a:lstStyle/>
            <a:p>
              <a:pPr algn="ctr"/>
              <a:r>
                <a:rPr lang="en-US" b="1" dirty="0" smtClean="0">
                  <a:solidFill>
                    <a:srgbClr val="3A3F50"/>
                  </a:solidFill>
                </a:rPr>
                <a:t>Click here</a:t>
              </a:r>
              <a:endParaRPr lang="en-US" b="1" dirty="0">
                <a:solidFill>
                  <a:srgbClr val="3A3F50"/>
                </a:solidFill>
              </a:endParaRPr>
            </a:p>
          </p:txBody>
        </p:sp>
      </p:grpSp>
      <p:graphicFrame>
        <p:nvGraphicFramePr>
          <p:cNvPr id="2" name="Table 1"/>
          <p:cNvGraphicFramePr>
            <a:graphicFrameLocks noGrp="1"/>
          </p:cNvGraphicFramePr>
          <p:nvPr>
            <p:extLst>
              <p:ext uri="{D42A27DB-BD31-4B8C-83A1-F6EECF244321}">
                <p14:modId xmlns:p14="http://schemas.microsoft.com/office/powerpoint/2010/main" val="2381560374"/>
              </p:ext>
            </p:extLst>
          </p:nvPr>
        </p:nvGraphicFramePr>
        <p:xfrm>
          <a:off x="559558" y="1132763"/>
          <a:ext cx="11081982" cy="5048281"/>
        </p:xfrm>
        <a:graphic>
          <a:graphicData uri="http://schemas.openxmlformats.org/drawingml/2006/table">
            <a:tbl>
              <a:tblPr/>
              <a:tblGrid>
                <a:gridCol w="1569493"/>
                <a:gridCol w="4034768"/>
                <a:gridCol w="728300"/>
                <a:gridCol w="1187356"/>
                <a:gridCol w="1241946"/>
                <a:gridCol w="1132764"/>
                <a:gridCol w="1187355"/>
              </a:tblGrid>
              <a:tr h="368491">
                <a:tc>
                  <a:txBody>
                    <a:bodyPr/>
                    <a:lstStyle/>
                    <a:p>
                      <a:pPr algn="ctr" fontAlgn="ctr"/>
                      <a:r>
                        <a:rPr lang="en-US" sz="700" b="1" i="0" u="none" strike="noStrike">
                          <a:solidFill>
                            <a:srgbClr val="000000"/>
                          </a:solidFill>
                          <a:effectLst/>
                          <a:latin typeface="Calibri"/>
                        </a:rPr>
                        <a:t>Significant X's</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700" b="1" i="0" u="none" strike="noStrike">
                          <a:solidFill>
                            <a:srgbClr val="000000"/>
                          </a:solidFill>
                          <a:effectLst/>
                          <a:latin typeface="Calibri"/>
                        </a:rPr>
                        <a:t>Ideas</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700" b="1" i="0" u="none" strike="noStrike">
                          <a:solidFill>
                            <a:srgbClr val="000000"/>
                          </a:solidFill>
                          <a:effectLst/>
                          <a:latin typeface="Calibri"/>
                        </a:rPr>
                        <a:t>Impact</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700" b="1" i="0" u="none" strike="noStrike">
                          <a:solidFill>
                            <a:srgbClr val="000000"/>
                          </a:solidFill>
                          <a:effectLst/>
                          <a:latin typeface="Calibri"/>
                        </a:rPr>
                        <a:t>Cost Effective</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700" b="1" i="0" u="none" strike="noStrike">
                          <a:solidFill>
                            <a:srgbClr val="000000"/>
                          </a:solidFill>
                          <a:effectLst/>
                          <a:latin typeface="Calibri"/>
                        </a:rPr>
                        <a:t>Feasible to Deploy</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700" b="1" i="0" u="none" strike="noStrike">
                          <a:solidFill>
                            <a:srgbClr val="000000"/>
                          </a:solidFill>
                          <a:effectLst/>
                          <a:latin typeface="Calibri"/>
                        </a:rPr>
                        <a:t>Authority Consent</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c>
                  <a:txBody>
                    <a:bodyPr/>
                    <a:lstStyle/>
                    <a:p>
                      <a:pPr algn="ctr" fontAlgn="ctr"/>
                      <a:r>
                        <a:rPr lang="en-US" sz="700" b="1" i="0" u="none" strike="noStrike">
                          <a:solidFill>
                            <a:srgbClr val="000000"/>
                          </a:solidFill>
                          <a:effectLst/>
                          <a:latin typeface="Calibri"/>
                        </a:rPr>
                        <a:t>Solutions Priority Index</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CCE4"/>
                    </a:solidFill>
                  </a:tcPr>
                </a:tc>
              </a:tr>
              <a:tr h="184379">
                <a:tc rowSpan="4">
                  <a:txBody>
                    <a:bodyPr/>
                    <a:lstStyle/>
                    <a:p>
                      <a:pPr algn="l" fontAlgn="ctr"/>
                      <a:r>
                        <a:rPr lang="en-US" sz="700" b="1" i="0" u="none" strike="noStrike">
                          <a:solidFill>
                            <a:srgbClr val="000000"/>
                          </a:solidFill>
                          <a:effectLst/>
                          <a:latin typeface="Calibri"/>
                        </a:rPr>
                        <a:t>1. Faulty Zippers</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l" fontAlgn="ctr"/>
                      <a:r>
                        <a:rPr lang="en-US" sz="700" b="1" i="0" u="none" strike="noStrike">
                          <a:solidFill>
                            <a:srgbClr val="000000"/>
                          </a:solidFill>
                          <a:effectLst/>
                          <a:latin typeface="Calibri"/>
                        </a:rPr>
                        <a:t>Provide adequate training to the operators</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3</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1</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2</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1</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6</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184379">
                <a:tc vMerge="1">
                  <a:txBody>
                    <a:bodyPr/>
                    <a:lstStyle/>
                    <a:p>
                      <a:endParaRPr lang="en-US"/>
                    </a:p>
                  </a:txBody>
                  <a:tcPr/>
                </a:tc>
                <a:tc>
                  <a:txBody>
                    <a:bodyPr/>
                    <a:lstStyle/>
                    <a:p>
                      <a:pPr algn="l" fontAlgn="ctr"/>
                      <a:r>
                        <a:rPr lang="en-US" sz="700" b="1" i="0" u="none" strike="noStrike">
                          <a:solidFill>
                            <a:srgbClr val="000000"/>
                          </a:solidFill>
                          <a:effectLst/>
                          <a:latin typeface="Calibri"/>
                        </a:rPr>
                        <a:t>Replace faulty zippers with a new one.</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3</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2</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2</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3</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36</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184379">
                <a:tc vMerge="1">
                  <a:txBody>
                    <a:bodyPr/>
                    <a:lstStyle/>
                    <a:p>
                      <a:endParaRPr lang="en-US"/>
                    </a:p>
                  </a:txBody>
                  <a:tcPr/>
                </a:tc>
                <a:tc>
                  <a:txBody>
                    <a:bodyPr/>
                    <a:lstStyle/>
                    <a:p>
                      <a:pPr algn="l" fontAlgn="ctr"/>
                      <a:r>
                        <a:rPr lang="en-US" sz="700" b="1" i="0" u="none" strike="noStrike">
                          <a:solidFill>
                            <a:srgbClr val="000000"/>
                          </a:solidFill>
                          <a:effectLst/>
                          <a:latin typeface="Calibri"/>
                        </a:rPr>
                        <a:t>Improve supervision</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2</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1</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1</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2</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4</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184379">
                <a:tc vMerge="1">
                  <a:txBody>
                    <a:bodyPr/>
                    <a:lstStyle/>
                    <a:p>
                      <a:endParaRPr lang="en-US"/>
                    </a:p>
                  </a:txBody>
                  <a:tcPr/>
                </a:tc>
                <a:tc>
                  <a:txBody>
                    <a:bodyPr/>
                    <a:lstStyle/>
                    <a:p>
                      <a:pPr algn="l" fontAlgn="ctr"/>
                      <a:r>
                        <a:rPr lang="en-US" sz="700" b="1" i="0" u="none" strike="noStrike">
                          <a:solidFill>
                            <a:srgbClr val="000000"/>
                          </a:solidFill>
                          <a:effectLst/>
                          <a:latin typeface="Calibri"/>
                        </a:rPr>
                        <a:t>Inform suppliers about faulty zippers</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2</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3</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2</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2</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24</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324976">
                <a:tc rowSpan="6">
                  <a:txBody>
                    <a:bodyPr/>
                    <a:lstStyle/>
                    <a:p>
                      <a:pPr algn="l" fontAlgn="ctr"/>
                      <a:r>
                        <a:rPr lang="en-US" sz="700" b="1" i="0" u="none" strike="noStrike">
                          <a:solidFill>
                            <a:srgbClr val="000000"/>
                          </a:solidFill>
                          <a:effectLst/>
                          <a:latin typeface="Calibri"/>
                        </a:rPr>
                        <a:t>2. Improper Button Holes</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l" fontAlgn="ctr"/>
                      <a:r>
                        <a:rPr lang="en-US" sz="700" b="1" i="0" u="none" strike="noStrike">
                          <a:solidFill>
                            <a:srgbClr val="000000"/>
                          </a:solidFill>
                          <a:effectLst/>
                          <a:latin typeface="Calibri"/>
                        </a:rPr>
                        <a:t>Regular maintenance of button holes machine should be done</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3</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3</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1</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2</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18</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482855">
                <a:tc vMerge="1">
                  <a:txBody>
                    <a:bodyPr/>
                    <a:lstStyle/>
                    <a:p>
                      <a:endParaRPr lang="en-US"/>
                    </a:p>
                  </a:txBody>
                  <a:tcPr/>
                </a:tc>
                <a:tc>
                  <a:txBody>
                    <a:bodyPr/>
                    <a:lstStyle/>
                    <a:p>
                      <a:pPr algn="l" fontAlgn="ctr"/>
                      <a:r>
                        <a:rPr lang="en-US" sz="700" b="1" i="0" u="none" strike="noStrike">
                          <a:solidFill>
                            <a:srgbClr val="000000"/>
                          </a:solidFill>
                          <a:effectLst/>
                          <a:latin typeface="Calibri"/>
                        </a:rPr>
                        <a:t>Rethread machine and maintain proper thread tensions. Make sure the thread passes through the tension discs</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2</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2</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2</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2</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16</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184379">
                <a:tc vMerge="1">
                  <a:txBody>
                    <a:bodyPr/>
                    <a:lstStyle/>
                    <a:p>
                      <a:endParaRPr lang="en-US"/>
                    </a:p>
                  </a:txBody>
                  <a:tcPr/>
                </a:tc>
                <a:tc>
                  <a:txBody>
                    <a:bodyPr/>
                    <a:lstStyle/>
                    <a:p>
                      <a:pPr algn="l" fontAlgn="ctr"/>
                      <a:r>
                        <a:rPr lang="en-US" sz="700" b="1" i="0" u="none" strike="noStrike">
                          <a:solidFill>
                            <a:srgbClr val="000000"/>
                          </a:solidFill>
                          <a:effectLst/>
                          <a:latin typeface="Calibri"/>
                        </a:rPr>
                        <a:t>Provide adequate training to the operators</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3</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2</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2</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3</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36</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184379">
                <a:tc vMerge="1">
                  <a:txBody>
                    <a:bodyPr/>
                    <a:lstStyle/>
                    <a:p>
                      <a:endParaRPr lang="en-US"/>
                    </a:p>
                  </a:txBody>
                  <a:tcPr/>
                </a:tc>
                <a:tc>
                  <a:txBody>
                    <a:bodyPr/>
                    <a:lstStyle/>
                    <a:p>
                      <a:pPr algn="l" fontAlgn="ctr"/>
                      <a:r>
                        <a:rPr lang="en-US" sz="700" b="1" i="0" u="none" strike="noStrike">
                          <a:solidFill>
                            <a:srgbClr val="000000"/>
                          </a:solidFill>
                          <a:effectLst/>
                          <a:latin typeface="Calibri"/>
                        </a:rPr>
                        <a:t>Rethread the incorrectly threaded bobbins</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3</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2</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1</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2</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12</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184379">
                <a:tc vMerge="1">
                  <a:txBody>
                    <a:bodyPr/>
                    <a:lstStyle/>
                    <a:p>
                      <a:endParaRPr lang="en-US"/>
                    </a:p>
                  </a:txBody>
                  <a:tcPr/>
                </a:tc>
                <a:tc>
                  <a:txBody>
                    <a:bodyPr/>
                    <a:lstStyle/>
                    <a:p>
                      <a:pPr algn="l" fontAlgn="ctr"/>
                      <a:r>
                        <a:rPr lang="en-US" sz="700" b="1" i="0" u="none" strike="noStrike">
                          <a:solidFill>
                            <a:srgbClr val="000000"/>
                          </a:solidFill>
                          <a:effectLst/>
                          <a:latin typeface="Calibri"/>
                        </a:rPr>
                        <a:t>Improve supervision</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3</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2</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1</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1</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6</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184379">
                <a:tc vMerge="1">
                  <a:txBody>
                    <a:bodyPr/>
                    <a:lstStyle/>
                    <a:p>
                      <a:endParaRPr lang="en-US"/>
                    </a:p>
                  </a:txBody>
                  <a:tcPr/>
                </a:tc>
                <a:tc>
                  <a:txBody>
                    <a:bodyPr/>
                    <a:lstStyle/>
                    <a:p>
                      <a:pPr algn="l" fontAlgn="ctr"/>
                      <a:r>
                        <a:rPr lang="en-US" sz="700" b="1" i="0" u="none" strike="noStrike">
                          <a:solidFill>
                            <a:srgbClr val="000000"/>
                          </a:solidFill>
                          <a:effectLst/>
                          <a:latin typeface="Calibri"/>
                        </a:rPr>
                        <a:t>Trained operators sufficiently</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3</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2</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2</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2</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24</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184379">
                <a:tc rowSpan="5">
                  <a:txBody>
                    <a:bodyPr/>
                    <a:lstStyle/>
                    <a:p>
                      <a:pPr algn="l" fontAlgn="ctr"/>
                      <a:r>
                        <a:rPr lang="en-US" sz="700" b="1" i="0" u="none" strike="noStrike">
                          <a:solidFill>
                            <a:srgbClr val="000000"/>
                          </a:solidFill>
                          <a:effectLst/>
                          <a:latin typeface="Calibri"/>
                        </a:rPr>
                        <a:t>3. Wrong Gradation Of Sizes</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l" fontAlgn="ctr"/>
                      <a:r>
                        <a:rPr lang="en-US" sz="700" b="1" i="0" u="none" strike="noStrike">
                          <a:solidFill>
                            <a:srgbClr val="000000"/>
                          </a:solidFill>
                          <a:effectLst/>
                          <a:latin typeface="Calibri"/>
                        </a:rPr>
                        <a:t>Proper callibrated measurement tool to be used</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3</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1</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2</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2</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12</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184379">
                <a:tc vMerge="1">
                  <a:txBody>
                    <a:bodyPr/>
                    <a:lstStyle/>
                    <a:p>
                      <a:endParaRPr lang="en-US"/>
                    </a:p>
                  </a:txBody>
                  <a:tcPr/>
                </a:tc>
                <a:tc>
                  <a:txBody>
                    <a:bodyPr/>
                    <a:lstStyle/>
                    <a:p>
                      <a:pPr algn="l" fontAlgn="ctr"/>
                      <a:r>
                        <a:rPr lang="en-US" sz="700" b="1" i="0" u="none" strike="noStrike">
                          <a:solidFill>
                            <a:srgbClr val="000000"/>
                          </a:solidFill>
                          <a:effectLst/>
                          <a:latin typeface="Calibri"/>
                        </a:rPr>
                        <a:t>Carefully follow the marked line during sewing</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3</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1</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2</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2</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12</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184379">
                <a:tc vMerge="1">
                  <a:txBody>
                    <a:bodyPr/>
                    <a:lstStyle/>
                    <a:p>
                      <a:endParaRPr lang="en-US"/>
                    </a:p>
                  </a:txBody>
                  <a:tcPr/>
                </a:tc>
                <a:tc>
                  <a:txBody>
                    <a:bodyPr/>
                    <a:lstStyle/>
                    <a:p>
                      <a:pPr algn="l" fontAlgn="ctr"/>
                      <a:r>
                        <a:rPr lang="en-US" sz="700" b="1" i="0" u="none" strike="noStrike">
                          <a:solidFill>
                            <a:srgbClr val="000000"/>
                          </a:solidFill>
                          <a:effectLst/>
                          <a:latin typeface="Calibri"/>
                        </a:rPr>
                        <a:t> Improve supervision</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3</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2</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2</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2</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24</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184379">
                <a:tc vMerge="1">
                  <a:txBody>
                    <a:bodyPr/>
                    <a:lstStyle/>
                    <a:p>
                      <a:endParaRPr lang="en-US"/>
                    </a:p>
                  </a:txBody>
                  <a:tcPr/>
                </a:tc>
                <a:tc>
                  <a:txBody>
                    <a:bodyPr/>
                    <a:lstStyle/>
                    <a:p>
                      <a:pPr algn="l" fontAlgn="ctr"/>
                      <a:r>
                        <a:rPr lang="en-US" sz="700" b="1" i="0" u="none" strike="noStrike">
                          <a:solidFill>
                            <a:srgbClr val="000000"/>
                          </a:solidFill>
                          <a:effectLst/>
                          <a:latin typeface="Calibri"/>
                        </a:rPr>
                        <a:t>Trained operators sufficiently</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3</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2</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1</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1</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6</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184379">
                <a:tc vMerge="1">
                  <a:txBody>
                    <a:bodyPr/>
                    <a:lstStyle/>
                    <a:p>
                      <a:endParaRPr lang="en-US"/>
                    </a:p>
                  </a:txBody>
                  <a:tcPr/>
                </a:tc>
                <a:tc>
                  <a:txBody>
                    <a:bodyPr/>
                    <a:lstStyle/>
                    <a:p>
                      <a:pPr algn="l" fontAlgn="ctr"/>
                      <a:r>
                        <a:rPr lang="en-US" sz="700" b="1" i="0" u="none" strike="noStrike">
                          <a:solidFill>
                            <a:srgbClr val="000000"/>
                          </a:solidFill>
                          <a:effectLst/>
                          <a:latin typeface="Calibri"/>
                        </a:rPr>
                        <a:t>Provide adequate training to the operator</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3</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2</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2</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2</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24</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184379">
                <a:tc rowSpan="5">
                  <a:txBody>
                    <a:bodyPr/>
                    <a:lstStyle/>
                    <a:p>
                      <a:pPr algn="l" fontAlgn="ctr"/>
                      <a:r>
                        <a:rPr lang="en-US" sz="700" b="1" i="0" u="none" strike="noStrike">
                          <a:solidFill>
                            <a:srgbClr val="000000"/>
                          </a:solidFill>
                          <a:effectLst/>
                          <a:latin typeface="Calibri"/>
                        </a:rPr>
                        <a:t>4. Wrong Stitching Techniques Used</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l" fontAlgn="ctr"/>
                      <a:r>
                        <a:rPr lang="en-US" sz="700" b="1" i="0" u="none" strike="noStrike">
                          <a:solidFill>
                            <a:srgbClr val="000000"/>
                          </a:solidFill>
                          <a:effectLst/>
                          <a:latin typeface="Calibri"/>
                        </a:rPr>
                        <a:t>Rethread the incorrectly threaded bobbins</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3</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3</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2</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1</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18</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184379">
                <a:tc vMerge="1">
                  <a:txBody>
                    <a:bodyPr/>
                    <a:lstStyle/>
                    <a:p>
                      <a:endParaRPr lang="en-US"/>
                    </a:p>
                  </a:txBody>
                  <a:tcPr/>
                </a:tc>
                <a:tc>
                  <a:txBody>
                    <a:bodyPr/>
                    <a:lstStyle/>
                    <a:p>
                      <a:pPr algn="l" fontAlgn="ctr"/>
                      <a:r>
                        <a:rPr lang="en-US" sz="700" b="1" i="0" u="none" strike="noStrike">
                          <a:solidFill>
                            <a:srgbClr val="000000"/>
                          </a:solidFill>
                          <a:effectLst/>
                          <a:latin typeface="Calibri"/>
                        </a:rPr>
                        <a:t>Carefully follow the marked line during sewing</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3</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2</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2</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2</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24</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184379">
                <a:tc vMerge="1">
                  <a:txBody>
                    <a:bodyPr/>
                    <a:lstStyle/>
                    <a:p>
                      <a:endParaRPr lang="en-US"/>
                    </a:p>
                  </a:txBody>
                  <a:tcPr/>
                </a:tc>
                <a:tc>
                  <a:txBody>
                    <a:bodyPr/>
                    <a:lstStyle/>
                    <a:p>
                      <a:pPr algn="l" fontAlgn="ctr"/>
                      <a:r>
                        <a:rPr lang="en-US" sz="700" b="1" i="0" u="none" strike="noStrike">
                          <a:solidFill>
                            <a:srgbClr val="000000"/>
                          </a:solidFill>
                          <a:effectLst/>
                          <a:latin typeface="Calibri"/>
                        </a:rPr>
                        <a:t>Improve supervision</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3</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3</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1</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1</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9</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184379">
                <a:tc vMerge="1">
                  <a:txBody>
                    <a:bodyPr/>
                    <a:lstStyle/>
                    <a:p>
                      <a:endParaRPr lang="en-US"/>
                    </a:p>
                  </a:txBody>
                  <a:tcPr/>
                </a:tc>
                <a:tc>
                  <a:txBody>
                    <a:bodyPr/>
                    <a:lstStyle/>
                    <a:p>
                      <a:pPr algn="l" fontAlgn="ctr"/>
                      <a:r>
                        <a:rPr lang="en-US" sz="700" b="1" i="0" u="none" strike="noStrike">
                          <a:solidFill>
                            <a:srgbClr val="000000"/>
                          </a:solidFill>
                          <a:effectLst/>
                          <a:latin typeface="Calibri"/>
                        </a:rPr>
                        <a:t>Trained operators sufficiently</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3</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2</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2</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2</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24</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184379">
                <a:tc vMerge="1">
                  <a:txBody>
                    <a:bodyPr/>
                    <a:lstStyle/>
                    <a:p>
                      <a:endParaRPr lang="en-US"/>
                    </a:p>
                  </a:txBody>
                  <a:tcPr/>
                </a:tc>
                <a:tc>
                  <a:txBody>
                    <a:bodyPr/>
                    <a:lstStyle/>
                    <a:p>
                      <a:pPr algn="l" fontAlgn="ctr"/>
                      <a:r>
                        <a:rPr lang="en-US" sz="700" b="1" i="0" u="none" strike="noStrike">
                          <a:solidFill>
                            <a:srgbClr val="000000"/>
                          </a:solidFill>
                          <a:effectLst/>
                          <a:latin typeface="Calibri"/>
                        </a:rPr>
                        <a:t>Provide adequate training to the operator</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3</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2</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2</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1</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12</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184379">
                <a:tc rowSpan="3">
                  <a:txBody>
                    <a:bodyPr/>
                    <a:lstStyle/>
                    <a:p>
                      <a:pPr algn="l" fontAlgn="ctr"/>
                      <a:r>
                        <a:rPr lang="en-US" sz="700" b="1" i="0" u="none" strike="noStrike">
                          <a:solidFill>
                            <a:srgbClr val="000000"/>
                          </a:solidFill>
                          <a:effectLst/>
                          <a:latin typeface="Calibri"/>
                        </a:rPr>
                        <a:t>5. Wrong Colour Combination</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l" fontAlgn="ctr"/>
                      <a:r>
                        <a:rPr lang="en-US" sz="700" b="1" i="0" u="none" strike="noStrike">
                          <a:solidFill>
                            <a:srgbClr val="000000"/>
                          </a:solidFill>
                          <a:effectLst/>
                          <a:latin typeface="Calibri"/>
                        </a:rPr>
                        <a:t>Rethread the incorrectly threaded bobbins</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3</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2</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2</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2</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24</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184379">
                <a:tc vMerge="1">
                  <a:txBody>
                    <a:bodyPr/>
                    <a:lstStyle/>
                    <a:p>
                      <a:endParaRPr lang="en-US"/>
                    </a:p>
                  </a:txBody>
                  <a:tcPr/>
                </a:tc>
                <a:tc>
                  <a:txBody>
                    <a:bodyPr/>
                    <a:lstStyle/>
                    <a:p>
                      <a:pPr algn="l" fontAlgn="ctr"/>
                      <a:r>
                        <a:rPr lang="en-US" sz="700" b="1" i="0" u="none" strike="noStrike">
                          <a:solidFill>
                            <a:srgbClr val="000000"/>
                          </a:solidFill>
                          <a:effectLst/>
                          <a:latin typeface="Calibri"/>
                        </a:rPr>
                        <a:t>Improve supervision</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3</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3</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2</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2</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36</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184379">
                <a:tc vMerge="1">
                  <a:txBody>
                    <a:bodyPr/>
                    <a:lstStyle/>
                    <a:p>
                      <a:endParaRPr lang="en-US"/>
                    </a:p>
                  </a:txBody>
                  <a:tcPr/>
                </a:tc>
                <a:tc>
                  <a:txBody>
                    <a:bodyPr/>
                    <a:lstStyle/>
                    <a:p>
                      <a:pPr algn="l" fontAlgn="ctr"/>
                      <a:r>
                        <a:rPr lang="en-US" sz="700" b="1" i="0" u="none" strike="noStrike">
                          <a:solidFill>
                            <a:srgbClr val="000000"/>
                          </a:solidFill>
                          <a:effectLst/>
                          <a:latin typeface="Calibri"/>
                        </a:rPr>
                        <a:t>Trained operators sufficiently</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3</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2</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2</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a:solidFill>
                            <a:srgbClr val="000000"/>
                          </a:solidFill>
                          <a:effectLst/>
                          <a:latin typeface="Calibri"/>
                        </a:rPr>
                        <a:t>1</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ctr" fontAlgn="ctr"/>
                      <a:r>
                        <a:rPr lang="en-US" sz="700" b="1" i="0" u="none" strike="noStrike" dirty="0">
                          <a:solidFill>
                            <a:srgbClr val="000000"/>
                          </a:solidFill>
                          <a:effectLst/>
                          <a:latin typeface="Calibri"/>
                        </a:rPr>
                        <a:t>12</a:t>
                      </a:r>
                    </a:p>
                  </a:txBody>
                  <a:tcPr marL="6229" marR="6229" marT="62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bl>
          </a:graphicData>
        </a:graphic>
      </p:graphicFrame>
    </p:spTree>
    <p:extLst>
      <p:ext uri="{BB962C8B-B14F-4D97-AF65-F5344CB8AC3E}">
        <p14:creationId xmlns:p14="http://schemas.microsoft.com/office/powerpoint/2010/main" val="41320967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11</a:t>
            </a:fld>
            <a:endParaRPr>
              <a:solidFill>
                <a:srgbClr val="FFFFFF"/>
              </a:solidFill>
            </a:endParaRPr>
          </a:p>
        </p:txBody>
      </p:sp>
      <p:sp>
        <p:nvSpPr>
          <p:cNvPr id="99" name="Title 3"/>
          <p:cNvSpPr txBox="1">
            <a:spLocks/>
          </p:cNvSpPr>
          <p:nvPr/>
        </p:nvSpPr>
        <p:spPr>
          <a:xfrm>
            <a:off x="804984" y="115493"/>
            <a:ext cx="11307688" cy="83131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buClr>
                <a:srgbClr val="007BB9"/>
              </a:buClr>
            </a:pPr>
            <a:r>
              <a:rPr lang="en-US" sz="3600" dirty="0">
                <a:solidFill>
                  <a:srgbClr val="007BB9"/>
                </a:solidFill>
              </a:rPr>
              <a:t>Performance Standards</a:t>
            </a:r>
          </a:p>
        </p:txBody>
      </p:sp>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grpSp>
        <p:nvGrpSpPr>
          <p:cNvPr id="14" name="Group 16"/>
          <p:cNvGrpSpPr>
            <a:grpSpLocks/>
          </p:cNvGrpSpPr>
          <p:nvPr/>
        </p:nvGrpSpPr>
        <p:grpSpPr bwMode="auto">
          <a:xfrm>
            <a:off x="683936" y="64894"/>
            <a:ext cx="11152693" cy="5477839"/>
            <a:chOff x="-863558" y="1271670"/>
            <a:chExt cx="8957815" cy="5903635"/>
          </a:xfrm>
        </p:grpSpPr>
        <p:sp>
          <p:nvSpPr>
            <p:cNvPr id="16" name="Pentagon 3"/>
            <p:cNvSpPr>
              <a:spLocks noChangeArrowheads="1"/>
            </p:cNvSpPr>
            <p:nvPr/>
          </p:nvSpPr>
          <p:spPr bwMode="auto">
            <a:xfrm>
              <a:off x="-863558" y="3293682"/>
              <a:ext cx="4632515" cy="873027"/>
            </a:xfrm>
            <a:prstGeom prst="homePlate">
              <a:avLst>
                <a:gd name="adj" fmla="val 50000"/>
              </a:avLst>
            </a:prstGeom>
            <a:solidFill>
              <a:schemeClr val="accent1">
                <a:lumMod val="75000"/>
              </a:schemeClr>
            </a:solidFill>
            <a:ln w="9525" algn="ctr">
              <a:solidFill>
                <a:schemeClr val="tx1"/>
              </a:solidFill>
              <a:round/>
              <a:headEnd/>
              <a:tailEnd/>
            </a:ln>
          </p:spPr>
          <p:txBody>
            <a:bodyPr wrap="none" anchor="ctr"/>
            <a:lstStyle/>
            <a:p>
              <a:pPr algn="ctr" fontAlgn="ctr">
                <a:lnSpc>
                  <a:spcPct val="95000"/>
                </a:lnSpc>
                <a:spcBef>
                  <a:spcPct val="35000"/>
                </a:spcBef>
                <a:buClr>
                  <a:srgbClr val="000000"/>
                </a:buClr>
                <a:buFont typeface="Arial"/>
                <a:buNone/>
              </a:pPr>
              <a:r>
                <a:rPr lang="en-US" b="1" dirty="0" smtClean="0">
                  <a:solidFill>
                    <a:srgbClr val="FFFFFF"/>
                  </a:solidFill>
                  <a:latin typeface="Calibri" panose="020F0502020204030204" pitchFamily="34" charset="0"/>
                  <a:sym typeface="Arial"/>
                </a:rPr>
                <a:t>% Quality score of shirts manufactured per day</a:t>
              </a:r>
              <a:endParaRPr lang="en-US" b="1" dirty="0">
                <a:solidFill>
                  <a:srgbClr val="FFFFFF"/>
                </a:solidFill>
                <a:latin typeface="Calibri" panose="020F0502020204030204" pitchFamily="34" charset="0"/>
                <a:sym typeface="Arial"/>
              </a:endParaRPr>
            </a:p>
          </p:txBody>
        </p:sp>
        <p:sp>
          <p:nvSpPr>
            <p:cNvPr id="17" name="Pentagon 4"/>
            <p:cNvSpPr>
              <a:spLocks noChangeArrowheads="1"/>
            </p:cNvSpPr>
            <p:nvPr/>
          </p:nvSpPr>
          <p:spPr bwMode="auto">
            <a:xfrm>
              <a:off x="4614863" y="1271670"/>
              <a:ext cx="3463329" cy="987313"/>
            </a:xfrm>
            <a:prstGeom prst="homePlate">
              <a:avLst>
                <a:gd name="adj" fmla="val 0"/>
              </a:avLst>
            </a:prstGeom>
            <a:solidFill>
              <a:schemeClr val="accent1">
                <a:lumMod val="75000"/>
              </a:schemeClr>
            </a:solidFill>
            <a:ln w="9525" algn="ctr">
              <a:solidFill>
                <a:schemeClr val="tx1"/>
              </a:solidFill>
              <a:round/>
              <a:headEnd/>
              <a:tailEnd/>
            </a:ln>
          </p:spPr>
          <p:txBody>
            <a:bodyPr wrap="none" anchor="ctr"/>
            <a:lstStyle/>
            <a:p>
              <a:pPr>
                <a:lnSpc>
                  <a:spcPct val="95000"/>
                </a:lnSpc>
                <a:spcBef>
                  <a:spcPct val="35000"/>
                </a:spcBef>
                <a:buClr>
                  <a:srgbClr val="3A3F50"/>
                </a:buClr>
              </a:pPr>
              <a:r>
                <a:rPr lang="en-US" sz="1600" b="1" dirty="0" smtClean="0">
                  <a:solidFill>
                    <a:srgbClr val="FFFFFF"/>
                  </a:solidFill>
                </a:rPr>
                <a:t> </a:t>
              </a:r>
              <a:r>
                <a:rPr lang="en-US" sz="1600" b="1" dirty="0" smtClean="0">
                  <a:solidFill>
                    <a:srgbClr val="FFC000"/>
                  </a:solidFill>
                </a:rPr>
                <a:t>Operational Definition</a:t>
              </a:r>
            </a:p>
            <a:p>
              <a:pPr>
                <a:lnSpc>
                  <a:spcPct val="95000"/>
                </a:lnSpc>
                <a:spcBef>
                  <a:spcPct val="35000"/>
                </a:spcBef>
                <a:buClr>
                  <a:srgbClr val="3A3F50"/>
                </a:buClr>
              </a:pPr>
              <a:r>
                <a:rPr lang="en-US" sz="1200" b="1" dirty="0" smtClean="0">
                  <a:solidFill>
                    <a:schemeClr val="bg1"/>
                  </a:solidFill>
                </a:rPr>
                <a:t>% QUALITY SCORE PER DAY</a:t>
              </a:r>
            </a:p>
            <a:p>
              <a:pPr>
                <a:lnSpc>
                  <a:spcPct val="95000"/>
                </a:lnSpc>
                <a:spcBef>
                  <a:spcPct val="35000"/>
                </a:spcBef>
                <a:buClr>
                  <a:srgbClr val="3A3F50"/>
                </a:buClr>
              </a:pPr>
              <a:r>
                <a:rPr lang="en-US" sz="1400" b="1" dirty="0" smtClean="0">
                  <a:solidFill>
                    <a:schemeClr val="bg1"/>
                  </a:solidFill>
                </a:rPr>
                <a:t>= 1- ( No. of defectives shirts / Total no. of shirts)</a:t>
              </a:r>
            </a:p>
          </p:txBody>
        </p:sp>
        <p:sp>
          <p:nvSpPr>
            <p:cNvPr id="18" name="TextBox 9"/>
            <p:cNvSpPr txBox="1">
              <a:spLocks noChangeArrowheads="1"/>
            </p:cNvSpPr>
            <p:nvPr/>
          </p:nvSpPr>
          <p:spPr bwMode="auto">
            <a:xfrm>
              <a:off x="-219820" y="4328382"/>
              <a:ext cx="2987675" cy="270336"/>
            </a:xfrm>
            <a:prstGeom prst="rect">
              <a:avLst/>
            </a:prstGeom>
            <a:noFill/>
            <a:ln w="9525">
              <a:noFill/>
              <a:miter lim="800000"/>
              <a:headEnd/>
              <a:tailEnd/>
            </a:ln>
          </p:spPr>
          <p:txBody>
            <a:bodyPr lIns="0" rIns="0" bIns="0">
              <a:spAutoFit/>
            </a:bodyPr>
            <a:lstStyle/>
            <a:p>
              <a:pPr algn="ctr">
                <a:lnSpc>
                  <a:spcPct val="95000"/>
                </a:lnSpc>
                <a:spcBef>
                  <a:spcPct val="35000"/>
                </a:spcBef>
                <a:buClr>
                  <a:srgbClr val="3A3F50"/>
                </a:buClr>
              </a:pPr>
              <a:r>
                <a:rPr lang="en-US" sz="1400" b="1" dirty="0">
                  <a:solidFill>
                    <a:srgbClr val="FF0000"/>
                  </a:solidFill>
                </a:rPr>
                <a:t>Data (Y) - </a:t>
              </a:r>
              <a:r>
                <a:rPr lang="en-US" sz="1400" b="1" dirty="0" smtClean="0">
                  <a:solidFill>
                    <a:srgbClr val="FF0000"/>
                  </a:solidFill>
                </a:rPr>
                <a:t>Continuous</a:t>
              </a:r>
              <a:endParaRPr lang="en-US" sz="1400" b="1" dirty="0">
                <a:solidFill>
                  <a:srgbClr val="FF0000"/>
                </a:solidFill>
              </a:endParaRPr>
            </a:p>
          </p:txBody>
        </p:sp>
        <p:sp>
          <p:nvSpPr>
            <p:cNvPr id="19" name="Pentagon 7"/>
            <p:cNvSpPr>
              <a:spLocks noChangeArrowheads="1"/>
            </p:cNvSpPr>
            <p:nvPr/>
          </p:nvSpPr>
          <p:spPr bwMode="auto">
            <a:xfrm>
              <a:off x="4630926" y="2378900"/>
              <a:ext cx="3463331" cy="997613"/>
            </a:xfrm>
            <a:prstGeom prst="homePlate">
              <a:avLst>
                <a:gd name="adj" fmla="val 0"/>
              </a:avLst>
            </a:prstGeom>
            <a:solidFill>
              <a:schemeClr val="accent1">
                <a:lumMod val="75000"/>
              </a:schemeClr>
            </a:solidFill>
            <a:ln w="9525" algn="ctr">
              <a:solidFill>
                <a:schemeClr val="tx1"/>
              </a:solidFill>
              <a:round/>
              <a:headEnd/>
              <a:tailEnd/>
            </a:ln>
          </p:spPr>
          <p:txBody>
            <a:bodyPr wrap="none" anchor="ctr"/>
            <a:lstStyle/>
            <a:p>
              <a:pPr>
                <a:lnSpc>
                  <a:spcPct val="95000"/>
                </a:lnSpc>
                <a:spcBef>
                  <a:spcPct val="35000"/>
                </a:spcBef>
                <a:buClr>
                  <a:srgbClr val="3A3F50"/>
                </a:buClr>
              </a:pPr>
              <a:endParaRPr lang="en-US" sz="1200" b="1" dirty="0">
                <a:solidFill>
                  <a:srgbClr val="FFFFFF"/>
                </a:solidFill>
                <a:latin typeface="Calibri" panose="020F0502020204030204" pitchFamily="34" charset="0"/>
                <a:sym typeface="Arial"/>
              </a:endParaRPr>
            </a:p>
          </p:txBody>
        </p:sp>
        <p:sp>
          <p:nvSpPr>
            <p:cNvPr id="20" name="Pentagon 9"/>
            <p:cNvSpPr>
              <a:spLocks noChangeArrowheads="1"/>
            </p:cNvSpPr>
            <p:nvPr/>
          </p:nvSpPr>
          <p:spPr bwMode="auto">
            <a:xfrm>
              <a:off x="4614862" y="5919666"/>
              <a:ext cx="3463330" cy="1255639"/>
            </a:xfrm>
            <a:prstGeom prst="homePlate">
              <a:avLst>
                <a:gd name="adj" fmla="val 0"/>
              </a:avLst>
            </a:prstGeom>
            <a:solidFill>
              <a:schemeClr val="accent1">
                <a:lumMod val="75000"/>
              </a:schemeClr>
            </a:solidFill>
            <a:ln w="9525" algn="ctr">
              <a:solidFill>
                <a:schemeClr val="tx1"/>
              </a:solidFill>
              <a:round/>
              <a:headEnd/>
              <a:tailEnd/>
            </a:ln>
          </p:spPr>
          <p:txBody>
            <a:bodyPr wrap="none" anchor="ctr"/>
            <a:lstStyle/>
            <a:p>
              <a:pPr>
                <a:lnSpc>
                  <a:spcPct val="95000"/>
                </a:lnSpc>
                <a:spcBef>
                  <a:spcPct val="35000"/>
                </a:spcBef>
                <a:buClr>
                  <a:srgbClr val="3A3F50"/>
                </a:buClr>
              </a:pPr>
              <a:endParaRPr lang="en-US" sz="1100" b="1" dirty="0" smtClean="0">
                <a:solidFill>
                  <a:srgbClr val="FFFFFF"/>
                </a:solidFill>
              </a:endParaRPr>
            </a:p>
            <a:p>
              <a:pPr>
                <a:lnSpc>
                  <a:spcPct val="95000"/>
                </a:lnSpc>
                <a:spcBef>
                  <a:spcPct val="35000"/>
                </a:spcBef>
                <a:buClr>
                  <a:srgbClr val="3A3F50"/>
                </a:buClr>
              </a:pPr>
              <a:r>
                <a:rPr lang="en-US" sz="1600" b="1" dirty="0">
                  <a:solidFill>
                    <a:srgbClr val="FFC000"/>
                  </a:solidFill>
                </a:rPr>
                <a:t>Specification Limits &amp; Target Value</a:t>
              </a:r>
            </a:p>
            <a:p>
              <a:pPr fontAlgn="ctr">
                <a:lnSpc>
                  <a:spcPct val="95000"/>
                </a:lnSpc>
                <a:spcBef>
                  <a:spcPct val="35000"/>
                </a:spcBef>
                <a:buClr>
                  <a:srgbClr val="000000"/>
                </a:buClr>
              </a:pPr>
              <a:r>
                <a:rPr lang="en-US" sz="1400" b="1" dirty="0" smtClean="0">
                  <a:solidFill>
                    <a:srgbClr val="FFC000"/>
                  </a:solidFill>
                  <a:latin typeface="Calibri" panose="020F0502020204030204" pitchFamily="34" charset="0"/>
                  <a:sym typeface="Arial"/>
                </a:rPr>
                <a:t>USL</a:t>
              </a:r>
              <a:r>
                <a:rPr lang="en-US" sz="1200" b="1" dirty="0" smtClean="0">
                  <a:solidFill>
                    <a:srgbClr val="FFC000"/>
                  </a:solidFill>
                  <a:latin typeface="Calibri" panose="020F0502020204030204" pitchFamily="34" charset="0"/>
                  <a:sym typeface="Arial"/>
                </a:rPr>
                <a:t> </a:t>
              </a:r>
              <a:r>
                <a:rPr lang="en-US" sz="1600" b="1" dirty="0">
                  <a:solidFill>
                    <a:srgbClr val="FFFFFF"/>
                  </a:solidFill>
                  <a:latin typeface="Calibri" panose="020F0502020204030204" pitchFamily="34" charset="0"/>
                  <a:sym typeface="Arial"/>
                </a:rPr>
                <a:t>–  NA                          </a:t>
              </a:r>
              <a:r>
                <a:rPr lang="en-US" sz="1600" b="1" dirty="0" smtClean="0">
                  <a:solidFill>
                    <a:srgbClr val="FFFFFF"/>
                  </a:solidFill>
                  <a:latin typeface="Calibri" panose="020F0502020204030204" pitchFamily="34" charset="0"/>
                  <a:sym typeface="Arial"/>
                </a:rPr>
                <a:t>  </a:t>
              </a:r>
              <a:r>
                <a:rPr lang="en-US" sz="1400" b="1" dirty="0">
                  <a:solidFill>
                    <a:srgbClr val="FFC000"/>
                  </a:solidFill>
                  <a:latin typeface="Calibri" panose="020F0502020204030204" pitchFamily="34" charset="0"/>
                  <a:sym typeface="Arial"/>
                </a:rPr>
                <a:t>Target-</a:t>
              </a:r>
              <a:r>
                <a:rPr lang="en-US" sz="1200" b="1" dirty="0">
                  <a:solidFill>
                    <a:srgbClr val="FFC000"/>
                  </a:solidFill>
                  <a:latin typeface="Calibri" panose="020F0502020204030204" pitchFamily="34" charset="0"/>
                  <a:sym typeface="Arial"/>
                </a:rPr>
                <a:t> </a:t>
              </a:r>
              <a:r>
                <a:rPr lang="en-US" sz="1200" b="1" dirty="0" smtClean="0">
                  <a:solidFill>
                    <a:srgbClr val="FFFFFF"/>
                  </a:solidFill>
                  <a:latin typeface="Calibri" panose="020F0502020204030204" pitchFamily="34" charset="0"/>
                  <a:sym typeface="Arial"/>
                </a:rPr>
                <a:t>  </a:t>
              </a:r>
              <a:r>
                <a:rPr lang="en-US" sz="1600" b="1" dirty="0" smtClean="0">
                  <a:solidFill>
                    <a:srgbClr val="FFFFFF"/>
                  </a:solidFill>
                  <a:latin typeface="Calibri" panose="020F0502020204030204" pitchFamily="34" charset="0"/>
                  <a:sym typeface="Arial"/>
                </a:rPr>
                <a:t>93 %  </a:t>
              </a:r>
              <a:r>
                <a:rPr lang="en-US" sz="1200" b="1" dirty="0" smtClean="0">
                  <a:solidFill>
                    <a:srgbClr val="FFFFFF"/>
                  </a:solidFill>
                  <a:latin typeface="Calibri" panose="020F0502020204030204" pitchFamily="34" charset="0"/>
                  <a:sym typeface="Arial"/>
                </a:rPr>
                <a:t>           </a:t>
              </a:r>
            </a:p>
            <a:p>
              <a:pPr fontAlgn="ctr">
                <a:lnSpc>
                  <a:spcPct val="95000"/>
                </a:lnSpc>
                <a:spcBef>
                  <a:spcPct val="35000"/>
                </a:spcBef>
                <a:buClr>
                  <a:srgbClr val="000000"/>
                </a:buClr>
              </a:pPr>
              <a:r>
                <a:rPr lang="en-US" sz="1200" b="1" dirty="0" smtClean="0">
                  <a:solidFill>
                    <a:srgbClr val="FFC000"/>
                  </a:solidFill>
                  <a:latin typeface="Calibri" panose="020F0502020204030204" pitchFamily="34" charset="0"/>
                  <a:sym typeface="Arial"/>
                </a:rPr>
                <a:t> </a:t>
              </a:r>
              <a:r>
                <a:rPr lang="en-US" sz="1400" b="1" dirty="0">
                  <a:solidFill>
                    <a:srgbClr val="FFC000"/>
                  </a:solidFill>
                  <a:latin typeface="Calibri" panose="020F0502020204030204" pitchFamily="34" charset="0"/>
                  <a:sym typeface="Arial"/>
                </a:rPr>
                <a:t>LSL </a:t>
              </a:r>
              <a:r>
                <a:rPr lang="en-US" sz="1400" b="1" dirty="0" smtClean="0">
                  <a:solidFill>
                    <a:srgbClr val="FFC000"/>
                  </a:solidFill>
                  <a:latin typeface="Calibri" panose="020F0502020204030204" pitchFamily="34" charset="0"/>
                  <a:sym typeface="Arial"/>
                </a:rPr>
                <a:t>–   </a:t>
              </a:r>
              <a:r>
                <a:rPr lang="en-US" sz="1400" b="1" dirty="0" smtClean="0">
                  <a:solidFill>
                    <a:srgbClr val="FFFFFF"/>
                  </a:solidFill>
                  <a:latin typeface="Calibri" panose="020F0502020204030204" pitchFamily="34" charset="0"/>
                  <a:sym typeface="Arial"/>
                </a:rPr>
                <a:t>91 %</a:t>
              </a:r>
              <a:endParaRPr lang="en-US" sz="1400" b="1" dirty="0">
                <a:solidFill>
                  <a:srgbClr val="FFC000"/>
                </a:solidFill>
                <a:latin typeface="Calibri" panose="020F0502020204030204" pitchFamily="34" charset="0"/>
                <a:sym typeface="Arial"/>
              </a:endParaRPr>
            </a:p>
            <a:p>
              <a:pPr fontAlgn="ctr">
                <a:lnSpc>
                  <a:spcPct val="95000"/>
                </a:lnSpc>
                <a:spcBef>
                  <a:spcPct val="35000"/>
                </a:spcBef>
                <a:buClr>
                  <a:srgbClr val="000000"/>
                </a:buClr>
              </a:pPr>
              <a:endParaRPr lang="en-US" sz="1200" b="1" dirty="0">
                <a:solidFill>
                  <a:srgbClr val="FFFFFF"/>
                </a:solidFill>
                <a:latin typeface="Calibri" panose="020F0502020204030204" pitchFamily="34" charset="0"/>
                <a:sym typeface="Arial"/>
              </a:endParaRPr>
            </a:p>
          </p:txBody>
        </p:sp>
        <p:cxnSp>
          <p:nvCxnSpPr>
            <p:cNvPr id="21" name="Elbow Connector 11"/>
            <p:cNvCxnSpPr>
              <a:cxnSpLocks noChangeShapeType="1"/>
              <a:stCxn id="16" idx="3"/>
              <a:endCxn id="17" idx="1"/>
            </p:cNvCxnSpPr>
            <p:nvPr/>
          </p:nvCxnSpPr>
          <p:spPr bwMode="auto">
            <a:xfrm flipV="1">
              <a:off x="3768957" y="1765327"/>
              <a:ext cx="845907" cy="1964869"/>
            </a:xfrm>
            <a:prstGeom prst="bentConnector3">
              <a:avLst>
                <a:gd name="adj1" fmla="val 50000"/>
              </a:avLst>
            </a:prstGeom>
            <a:noFill/>
            <a:ln w="28575" algn="ctr">
              <a:solidFill>
                <a:schemeClr val="tx1"/>
              </a:solidFill>
              <a:round/>
              <a:headEnd/>
              <a:tailEnd type="arrow" w="med" len="med"/>
            </a:ln>
          </p:spPr>
        </p:cxnSp>
        <p:cxnSp>
          <p:nvCxnSpPr>
            <p:cNvPr id="22" name="Elbow Connector 13"/>
            <p:cNvCxnSpPr>
              <a:cxnSpLocks noChangeShapeType="1"/>
            </p:cNvCxnSpPr>
            <p:nvPr/>
          </p:nvCxnSpPr>
          <p:spPr bwMode="auto">
            <a:xfrm>
              <a:off x="3768957" y="3775886"/>
              <a:ext cx="845905" cy="2692222"/>
            </a:xfrm>
            <a:prstGeom prst="bentConnector3">
              <a:avLst>
                <a:gd name="adj1" fmla="val 50000"/>
              </a:avLst>
            </a:prstGeom>
            <a:noFill/>
            <a:ln w="28575" algn="ctr">
              <a:solidFill>
                <a:schemeClr val="tx1"/>
              </a:solidFill>
              <a:round/>
              <a:headEnd/>
              <a:tailEnd type="arrow" w="med" len="med"/>
            </a:ln>
          </p:spPr>
        </p:cxnSp>
        <p:cxnSp>
          <p:nvCxnSpPr>
            <p:cNvPr id="23" name="Elbow Connector 16"/>
            <p:cNvCxnSpPr>
              <a:cxnSpLocks noChangeShapeType="1"/>
            </p:cNvCxnSpPr>
            <p:nvPr/>
          </p:nvCxnSpPr>
          <p:spPr bwMode="auto">
            <a:xfrm>
              <a:off x="3768957" y="3746346"/>
              <a:ext cx="845904" cy="1582345"/>
            </a:xfrm>
            <a:prstGeom prst="bentConnector3">
              <a:avLst>
                <a:gd name="adj1" fmla="val 50000"/>
              </a:avLst>
            </a:prstGeom>
            <a:noFill/>
            <a:ln w="28575" algn="ctr">
              <a:solidFill>
                <a:schemeClr val="tx1"/>
              </a:solidFill>
              <a:round/>
              <a:headEnd/>
              <a:tailEnd type="arrow" w="med" len="med"/>
            </a:ln>
          </p:spPr>
        </p:cxnSp>
        <p:sp>
          <p:nvSpPr>
            <p:cNvPr id="24" name="Pentagon 28"/>
            <p:cNvSpPr>
              <a:spLocks noChangeArrowheads="1"/>
            </p:cNvSpPr>
            <p:nvPr/>
          </p:nvSpPr>
          <p:spPr bwMode="auto">
            <a:xfrm>
              <a:off x="4614862" y="3639107"/>
              <a:ext cx="3463330" cy="980253"/>
            </a:xfrm>
            <a:prstGeom prst="homePlate">
              <a:avLst>
                <a:gd name="adj" fmla="val 0"/>
              </a:avLst>
            </a:prstGeom>
            <a:solidFill>
              <a:schemeClr val="accent1">
                <a:lumMod val="75000"/>
              </a:schemeClr>
            </a:solidFill>
            <a:ln w="9525" algn="ctr">
              <a:solidFill>
                <a:schemeClr val="tx1"/>
              </a:solidFill>
              <a:round/>
              <a:headEnd/>
              <a:tailEnd/>
            </a:ln>
          </p:spPr>
          <p:txBody>
            <a:bodyPr wrap="none" anchor="ctr"/>
            <a:lstStyle/>
            <a:p>
              <a:pPr>
                <a:lnSpc>
                  <a:spcPct val="95000"/>
                </a:lnSpc>
                <a:spcBef>
                  <a:spcPct val="35000"/>
                </a:spcBef>
                <a:buClr>
                  <a:srgbClr val="3A3F50"/>
                </a:buClr>
              </a:pPr>
              <a:endParaRPr lang="en-US" sz="1200" b="1" dirty="0">
                <a:solidFill>
                  <a:srgbClr val="FFFFFF"/>
                </a:solidFill>
                <a:latin typeface="Calibri" panose="020F0502020204030204" pitchFamily="34" charset="0"/>
                <a:sym typeface="Arial"/>
              </a:endParaRPr>
            </a:p>
          </p:txBody>
        </p:sp>
        <p:sp>
          <p:nvSpPr>
            <p:cNvPr id="25" name="Pentagon 29"/>
            <p:cNvSpPr>
              <a:spLocks noChangeArrowheads="1"/>
            </p:cNvSpPr>
            <p:nvPr/>
          </p:nvSpPr>
          <p:spPr bwMode="auto">
            <a:xfrm>
              <a:off x="4614862" y="4807771"/>
              <a:ext cx="3463330" cy="1009537"/>
            </a:xfrm>
            <a:prstGeom prst="homePlate">
              <a:avLst>
                <a:gd name="adj" fmla="val 0"/>
              </a:avLst>
            </a:prstGeom>
            <a:solidFill>
              <a:schemeClr val="accent1">
                <a:lumMod val="75000"/>
              </a:schemeClr>
            </a:solidFill>
            <a:ln w="9525" algn="ctr">
              <a:solidFill>
                <a:schemeClr val="tx1"/>
              </a:solidFill>
              <a:round/>
              <a:headEnd/>
              <a:tailEnd/>
            </a:ln>
          </p:spPr>
          <p:txBody>
            <a:bodyPr wrap="none" anchor="ctr"/>
            <a:lstStyle/>
            <a:p>
              <a:pPr>
                <a:lnSpc>
                  <a:spcPct val="95000"/>
                </a:lnSpc>
                <a:spcBef>
                  <a:spcPct val="35000"/>
                </a:spcBef>
                <a:buClr>
                  <a:srgbClr val="3A3F50"/>
                </a:buClr>
              </a:pPr>
              <a:endParaRPr lang="en-US" sz="1200" b="1" dirty="0">
                <a:solidFill>
                  <a:srgbClr val="FFFFFF"/>
                </a:solidFill>
                <a:latin typeface="Calibri" panose="020F0502020204030204" pitchFamily="34" charset="0"/>
                <a:sym typeface="Arial"/>
              </a:endParaRPr>
            </a:p>
          </p:txBody>
        </p:sp>
        <p:cxnSp>
          <p:nvCxnSpPr>
            <p:cNvPr id="26" name="Elbow Connector 43"/>
            <p:cNvCxnSpPr>
              <a:cxnSpLocks noChangeShapeType="1"/>
              <a:stCxn id="16" idx="3"/>
              <a:endCxn id="19" idx="1"/>
            </p:cNvCxnSpPr>
            <p:nvPr/>
          </p:nvCxnSpPr>
          <p:spPr bwMode="auto">
            <a:xfrm flipV="1">
              <a:off x="3768957" y="2877708"/>
              <a:ext cx="861969" cy="852487"/>
            </a:xfrm>
            <a:prstGeom prst="bentConnector3">
              <a:avLst>
                <a:gd name="adj1" fmla="val 50000"/>
              </a:avLst>
            </a:prstGeom>
            <a:noFill/>
            <a:ln w="28575" algn="ctr">
              <a:solidFill>
                <a:schemeClr val="tx1"/>
              </a:solidFill>
              <a:round/>
              <a:headEnd/>
              <a:tailEnd type="arrow" w="med" len="med"/>
            </a:ln>
          </p:spPr>
        </p:cxnSp>
        <p:cxnSp>
          <p:nvCxnSpPr>
            <p:cNvPr id="27" name="Elbow Connector 49"/>
            <p:cNvCxnSpPr>
              <a:cxnSpLocks noChangeShapeType="1"/>
            </p:cNvCxnSpPr>
            <p:nvPr/>
          </p:nvCxnSpPr>
          <p:spPr bwMode="auto">
            <a:xfrm>
              <a:off x="3758755" y="3730195"/>
              <a:ext cx="845905" cy="399038"/>
            </a:xfrm>
            <a:prstGeom prst="bentConnector3">
              <a:avLst>
                <a:gd name="adj1" fmla="val 50000"/>
              </a:avLst>
            </a:prstGeom>
            <a:noFill/>
            <a:ln w="28575" algn="ctr">
              <a:solidFill>
                <a:schemeClr val="tx1"/>
              </a:solidFill>
              <a:round/>
              <a:headEnd/>
              <a:tailEnd type="arrow" w="med" len="med"/>
            </a:ln>
          </p:spPr>
        </p:cxnSp>
      </p:grpSp>
      <p:pic>
        <p:nvPicPr>
          <p:cNvPr id="28" name="Picture 27">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29" name="Pentagon 9"/>
          <p:cNvSpPr>
            <a:spLocks noChangeArrowheads="1"/>
          </p:cNvSpPr>
          <p:nvPr/>
        </p:nvSpPr>
        <p:spPr bwMode="auto">
          <a:xfrm>
            <a:off x="7491998" y="5621653"/>
            <a:ext cx="4344631" cy="888853"/>
          </a:xfrm>
          <a:prstGeom prst="homePlate">
            <a:avLst>
              <a:gd name="adj" fmla="val 0"/>
            </a:avLst>
          </a:prstGeom>
          <a:solidFill>
            <a:schemeClr val="accent1">
              <a:lumMod val="75000"/>
            </a:schemeClr>
          </a:solidFill>
          <a:ln w="9525" algn="ctr">
            <a:solidFill>
              <a:schemeClr val="tx1"/>
            </a:solidFill>
            <a:round/>
            <a:headEnd/>
            <a:tailEnd/>
          </a:ln>
        </p:spPr>
        <p:txBody>
          <a:bodyPr wrap="none" anchor="ctr"/>
          <a:lstStyle/>
          <a:p>
            <a:pPr>
              <a:lnSpc>
                <a:spcPct val="95000"/>
              </a:lnSpc>
              <a:spcBef>
                <a:spcPct val="35000"/>
              </a:spcBef>
              <a:buClr>
                <a:srgbClr val="3A3F50"/>
              </a:buClr>
            </a:pPr>
            <a:endParaRPr lang="en-US" sz="1600" b="1" dirty="0" smtClean="0">
              <a:solidFill>
                <a:srgbClr val="FFC000"/>
              </a:solidFill>
            </a:endParaRPr>
          </a:p>
          <a:p>
            <a:pPr>
              <a:lnSpc>
                <a:spcPct val="95000"/>
              </a:lnSpc>
              <a:spcBef>
                <a:spcPct val="35000"/>
              </a:spcBef>
              <a:buClr>
                <a:srgbClr val="3A3F50"/>
              </a:buClr>
            </a:pPr>
            <a:r>
              <a:rPr lang="en-US" sz="1600" b="1" dirty="0" smtClean="0">
                <a:solidFill>
                  <a:srgbClr val="FFC000"/>
                </a:solidFill>
              </a:rPr>
              <a:t>Defective </a:t>
            </a:r>
            <a:r>
              <a:rPr lang="en-US" sz="1600" b="1" dirty="0">
                <a:solidFill>
                  <a:srgbClr val="FFC000"/>
                </a:solidFill>
              </a:rPr>
              <a:t>D</a:t>
            </a:r>
            <a:r>
              <a:rPr lang="en-US" sz="1600" b="1" dirty="0" smtClean="0">
                <a:solidFill>
                  <a:srgbClr val="FFC000"/>
                </a:solidFill>
              </a:rPr>
              <a:t>efinition: </a:t>
            </a:r>
          </a:p>
          <a:p>
            <a:pPr>
              <a:lnSpc>
                <a:spcPct val="95000"/>
              </a:lnSpc>
              <a:spcBef>
                <a:spcPct val="35000"/>
              </a:spcBef>
              <a:buClr>
                <a:srgbClr val="3A3F50"/>
              </a:buClr>
            </a:pPr>
            <a:r>
              <a:rPr lang="en-US" sz="1200" b="1" dirty="0" smtClean="0">
                <a:solidFill>
                  <a:srgbClr val="FFFFFF"/>
                </a:solidFill>
                <a:latin typeface="Calibri" panose="020F0502020204030204" pitchFamily="34" charset="0"/>
                <a:sym typeface="Arial"/>
              </a:rPr>
              <a:t> </a:t>
            </a:r>
            <a:r>
              <a:rPr lang="en-US" sz="1600" b="1" dirty="0" smtClean="0">
                <a:solidFill>
                  <a:srgbClr val="FFFFFF"/>
                </a:solidFill>
                <a:latin typeface="Calibri" panose="020F0502020204030204" pitchFamily="34" charset="0"/>
                <a:sym typeface="Arial"/>
              </a:rPr>
              <a:t>Every single day when % </a:t>
            </a:r>
            <a:r>
              <a:rPr lang="en-US" sz="1600" b="1" dirty="0">
                <a:solidFill>
                  <a:srgbClr val="FFFFFF"/>
                </a:solidFill>
                <a:latin typeface="Calibri" panose="020F0502020204030204" pitchFamily="34" charset="0"/>
                <a:sym typeface="Arial"/>
              </a:rPr>
              <a:t>Q</a:t>
            </a:r>
            <a:r>
              <a:rPr lang="en-US" sz="1600" b="1" dirty="0" smtClean="0">
                <a:solidFill>
                  <a:srgbClr val="FFFFFF"/>
                </a:solidFill>
                <a:latin typeface="Calibri" panose="020F0502020204030204" pitchFamily="34" charset="0"/>
                <a:sym typeface="Arial"/>
              </a:rPr>
              <a:t>uality score of shirts</a:t>
            </a:r>
          </a:p>
          <a:p>
            <a:pPr>
              <a:lnSpc>
                <a:spcPct val="95000"/>
              </a:lnSpc>
              <a:spcBef>
                <a:spcPct val="35000"/>
              </a:spcBef>
              <a:buClr>
                <a:srgbClr val="3A3F50"/>
              </a:buClr>
            </a:pPr>
            <a:r>
              <a:rPr lang="en-US" sz="1600" b="1" dirty="0" smtClean="0">
                <a:solidFill>
                  <a:srgbClr val="FFFFFF"/>
                </a:solidFill>
                <a:latin typeface="Calibri" panose="020F0502020204030204" pitchFamily="34" charset="0"/>
                <a:sym typeface="Arial"/>
              </a:rPr>
              <a:t> manufactured is below 91 %.</a:t>
            </a:r>
          </a:p>
          <a:p>
            <a:pPr>
              <a:lnSpc>
                <a:spcPct val="95000"/>
              </a:lnSpc>
              <a:spcBef>
                <a:spcPct val="35000"/>
              </a:spcBef>
              <a:buClr>
                <a:srgbClr val="3A3F50"/>
              </a:buClr>
            </a:pPr>
            <a:endParaRPr lang="en-US" sz="1200" b="1" dirty="0">
              <a:solidFill>
                <a:srgbClr val="FFFFFF"/>
              </a:solidFill>
              <a:latin typeface="Calibri" panose="020F0502020204030204" pitchFamily="34" charset="0"/>
              <a:sym typeface="Arial"/>
            </a:endParaRPr>
          </a:p>
        </p:txBody>
      </p:sp>
      <p:sp>
        <p:nvSpPr>
          <p:cNvPr id="3" name="Rectangle 2"/>
          <p:cNvSpPr/>
          <p:nvPr/>
        </p:nvSpPr>
        <p:spPr>
          <a:xfrm>
            <a:off x="7584721" y="3491152"/>
            <a:ext cx="2841534" cy="646331"/>
          </a:xfrm>
          <a:prstGeom prst="rect">
            <a:avLst/>
          </a:prstGeom>
        </p:spPr>
        <p:txBody>
          <a:bodyPr wrap="square">
            <a:spAutoFit/>
          </a:bodyPr>
          <a:lstStyle/>
          <a:p>
            <a:pPr fontAlgn="ctr">
              <a:lnSpc>
                <a:spcPct val="95000"/>
              </a:lnSpc>
              <a:spcBef>
                <a:spcPct val="35000"/>
              </a:spcBef>
              <a:buClr>
                <a:srgbClr val="000000"/>
              </a:buClr>
            </a:pPr>
            <a:r>
              <a:rPr lang="en-US" sz="1600" b="1" dirty="0">
                <a:solidFill>
                  <a:srgbClr val="FFC000"/>
                </a:solidFill>
              </a:rPr>
              <a:t>Data </a:t>
            </a:r>
            <a:r>
              <a:rPr lang="en-US" sz="1600" b="1" dirty="0" smtClean="0">
                <a:solidFill>
                  <a:srgbClr val="FFC000"/>
                </a:solidFill>
              </a:rPr>
              <a:t>Source</a:t>
            </a:r>
          </a:p>
          <a:p>
            <a:pPr fontAlgn="ctr">
              <a:lnSpc>
                <a:spcPct val="95000"/>
              </a:lnSpc>
              <a:spcBef>
                <a:spcPct val="35000"/>
              </a:spcBef>
              <a:buClr>
                <a:srgbClr val="000000"/>
              </a:buClr>
            </a:pPr>
            <a:r>
              <a:rPr lang="en-US" sz="1600" b="1" dirty="0" smtClean="0">
                <a:solidFill>
                  <a:srgbClr val="FFFFFF"/>
                </a:solidFill>
                <a:latin typeface="Calibri" panose="020F0502020204030204" pitchFamily="34" charset="0"/>
                <a:sym typeface="Arial"/>
              </a:rPr>
              <a:t>Excel Database / Software Tool</a:t>
            </a:r>
            <a:endParaRPr lang="en-US" sz="1600" b="1" dirty="0">
              <a:solidFill>
                <a:srgbClr val="FFFFFF"/>
              </a:solidFill>
              <a:latin typeface="Calibri" panose="020F0502020204030204" pitchFamily="34" charset="0"/>
              <a:sym typeface="Arial"/>
            </a:endParaRPr>
          </a:p>
        </p:txBody>
      </p:sp>
      <p:sp>
        <p:nvSpPr>
          <p:cNvPr id="5" name="Rectangle 4"/>
          <p:cNvSpPr/>
          <p:nvPr/>
        </p:nvSpPr>
        <p:spPr>
          <a:xfrm>
            <a:off x="7534698" y="1203893"/>
            <a:ext cx="4271930" cy="675570"/>
          </a:xfrm>
          <a:prstGeom prst="rect">
            <a:avLst/>
          </a:prstGeom>
        </p:spPr>
        <p:txBody>
          <a:bodyPr wrap="square">
            <a:spAutoFit/>
          </a:bodyPr>
          <a:lstStyle/>
          <a:p>
            <a:pPr>
              <a:lnSpc>
                <a:spcPct val="95000"/>
              </a:lnSpc>
              <a:spcBef>
                <a:spcPct val="35000"/>
              </a:spcBef>
              <a:buClr>
                <a:srgbClr val="3A3F50"/>
              </a:buClr>
            </a:pPr>
            <a:r>
              <a:rPr lang="en-US" sz="1600" b="1" dirty="0">
                <a:solidFill>
                  <a:srgbClr val="FFC000"/>
                </a:solidFill>
              </a:rPr>
              <a:t>Unit Of Measure (</a:t>
            </a:r>
            <a:r>
              <a:rPr lang="en-US" b="1" dirty="0">
                <a:solidFill>
                  <a:srgbClr val="FFC000"/>
                </a:solidFill>
              </a:rPr>
              <a:t>UOM)</a:t>
            </a:r>
          </a:p>
          <a:p>
            <a:pPr>
              <a:lnSpc>
                <a:spcPct val="95000"/>
              </a:lnSpc>
              <a:spcBef>
                <a:spcPct val="35000"/>
              </a:spcBef>
              <a:buClr>
                <a:srgbClr val="3A3F50"/>
              </a:buClr>
            </a:pPr>
            <a:r>
              <a:rPr lang="en-US" sz="1600" b="1" dirty="0">
                <a:solidFill>
                  <a:srgbClr val="FFFFFF"/>
                </a:solidFill>
                <a:latin typeface="Calibri" panose="020F0502020204030204" pitchFamily="34" charset="0"/>
                <a:sym typeface="Arial"/>
              </a:rPr>
              <a:t>Every </a:t>
            </a:r>
            <a:r>
              <a:rPr lang="en-US" sz="1600" b="1" dirty="0" smtClean="0">
                <a:solidFill>
                  <a:srgbClr val="FFFFFF"/>
                </a:solidFill>
                <a:latin typeface="Calibri" panose="020F0502020204030204" pitchFamily="34" charset="0"/>
                <a:sym typeface="Arial"/>
              </a:rPr>
              <a:t>single </a:t>
            </a:r>
            <a:r>
              <a:rPr lang="en-US" sz="1600" b="1" dirty="0">
                <a:solidFill>
                  <a:srgbClr val="FFFFFF"/>
                </a:solidFill>
                <a:latin typeface="Calibri" panose="020F0502020204030204" pitchFamily="34" charset="0"/>
                <a:sym typeface="Arial"/>
              </a:rPr>
              <a:t>working day shirts </a:t>
            </a:r>
            <a:r>
              <a:rPr lang="en-US" sz="1600" b="1" dirty="0" smtClean="0">
                <a:solidFill>
                  <a:srgbClr val="FFFFFF"/>
                </a:solidFill>
                <a:latin typeface="Calibri" panose="020F0502020204030204" pitchFamily="34" charset="0"/>
                <a:sym typeface="Arial"/>
              </a:rPr>
              <a:t>manufactured. </a:t>
            </a:r>
            <a:endParaRPr lang="en-US" sz="1600" b="1" dirty="0">
              <a:solidFill>
                <a:srgbClr val="FFFFFF"/>
              </a:solidFill>
              <a:latin typeface="Calibri" panose="020F0502020204030204" pitchFamily="34" charset="0"/>
              <a:sym typeface="Arial"/>
            </a:endParaRPr>
          </a:p>
        </p:txBody>
      </p:sp>
      <p:sp>
        <p:nvSpPr>
          <p:cNvPr id="6" name="Rectangle 5"/>
          <p:cNvSpPr/>
          <p:nvPr/>
        </p:nvSpPr>
        <p:spPr>
          <a:xfrm>
            <a:off x="7584721" y="2346099"/>
            <a:ext cx="1505540" cy="355482"/>
          </a:xfrm>
          <a:prstGeom prst="rect">
            <a:avLst/>
          </a:prstGeom>
        </p:spPr>
        <p:txBody>
          <a:bodyPr wrap="none">
            <a:spAutoFit/>
          </a:bodyPr>
          <a:lstStyle/>
          <a:p>
            <a:pPr>
              <a:lnSpc>
                <a:spcPct val="95000"/>
              </a:lnSpc>
              <a:spcBef>
                <a:spcPct val="35000"/>
              </a:spcBef>
              <a:buClr>
                <a:srgbClr val="3A3F50"/>
              </a:buClr>
            </a:pPr>
            <a:r>
              <a:rPr lang="en-US" b="1" dirty="0" smtClean="0">
                <a:solidFill>
                  <a:srgbClr val="FFC000"/>
                </a:solidFill>
              </a:rPr>
              <a:t>Opportunity</a:t>
            </a:r>
            <a:endParaRPr lang="en-US" b="1" dirty="0">
              <a:solidFill>
                <a:srgbClr val="FFC000"/>
              </a:solidFill>
            </a:endParaRPr>
          </a:p>
        </p:txBody>
      </p:sp>
      <p:sp>
        <p:nvSpPr>
          <p:cNvPr id="8" name="Rectangle 7"/>
          <p:cNvSpPr/>
          <p:nvPr/>
        </p:nvSpPr>
        <p:spPr>
          <a:xfrm>
            <a:off x="7584721" y="2811146"/>
            <a:ext cx="4231906" cy="326243"/>
          </a:xfrm>
          <a:prstGeom prst="rect">
            <a:avLst/>
          </a:prstGeom>
        </p:spPr>
        <p:txBody>
          <a:bodyPr wrap="square">
            <a:spAutoFit/>
          </a:bodyPr>
          <a:lstStyle/>
          <a:p>
            <a:pPr>
              <a:lnSpc>
                <a:spcPct val="95000"/>
              </a:lnSpc>
              <a:spcBef>
                <a:spcPct val="35000"/>
              </a:spcBef>
              <a:buClr>
                <a:srgbClr val="3A3F50"/>
              </a:buClr>
            </a:pPr>
            <a:r>
              <a:rPr lang="en-US" sz="1600" b="1" dirty="0">
                <a:solidFill>
                  <a:srgbClr val="FFFFFF"/>
                </a:solidFill>
                <a:latin typeface="Calibri" panose="020F0502020204030204" pitchFamily="34" charset="0"/>
                <a:sym typeface="Arial"/>
              </a:rPr>
              <a:t>Every single working </a:t>
            </a:r>
            <a:r>
              <a:rPr lang="en-US" sz="1600" b="1" dirty="0" smtClean="0">
                <a:solidFill>
                  <a:srgbClr val="FFFFFF"/>
                </a:solidFill>
                <a:latin typeface="Calibri" panose="020F0502020204030204" pitchFamily="34" charset="0"/>
                <a:sym typeface="Arial"/>
              </a:rPr>
              <a:t>day </a:t>
            </a:r>
            <a:r>
              <a:rPr lang="en-US" sz="1600" b="1" dirty="0">
                <a:solidFill>
                  <a:srgbClr val="FFFFFF"/>
                </a:solidFill>
                <a:latin typeface="Calibri" panose="020F0502020204030204" pitchFamily="34" charset="0"/>
                <a:sym typeface="Arial"/>
              </a:rPr>
              <a:t>shirts manufactured</a:t>
            </a:r>
          </a:p>
        </p:txBody>
      </p:sp>
      <p:cxnSp>
        <p:nvCxnSpPr>
          <p:cNvPr id="33" name="Elbow Connector 16"/>
          <p:cNvCxnSpPr>
            <a:cxnSpLocks noChangeShapeType="1"/>
            <a:endCxn id="29" idx="1"/>
          </p:cNvCxnSpPr>
          <p:nvPr/>
        </p:nvCxnSpPr>
        <p:spPr bwMode="auto">
          <a:xfrm rot="16200000" flipH="1">
            <a:off x="6647362" y="5221444"/>
            <a:ext cx="1175386" cy="513886"/>
          </a:xfrm>
          <a:prstGeom prst="bentConnector2">
            <a:avLst/>
          </a:prstGeom>
          <a:noFill/>
          <a:ln w="28575" algn="ctr">
            <a:solidFill>
              <a:schemeClr val="tx1"/>
            </a:solidFill>
            <a:round/>
            <a:headEnd/>
            <a:tailEnd type="arrow" w="med" len="med"/>
          </a:ln>
        </p:spPr>
      </p:cxnSp>
    </p:spTree>
    <p:extLst>
      <p:ext uri="{BB962C8B-B14F-4D97-AF65-F5344CB8AC3E}">
        <p14:creationId xmlns:p14="http://schemas.microsoft.com/office/powerpoint/2010/main" val="407498230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110</a:t>
            </a:fld>
            <a:endParaRPr>
              <a:solidFill>
                <a:srgbClr val="FFFFFF"/>
              </a:solidFill>
            </a:endParaRPr>
          </a:p>
        </p:txBody>
      </p:sp>
      <p:sp>
        <p:nvSpPr>
          <p:cNvPr id="99" name="Title 3"/>
          <p:cNvSpPr txBox="1">
            <a:spLocks/>
          </p:cNvSpPr>
          <p:nvPr/>
        </p:nvSpPr>
        <p:spPr>
          <a:xfrm>
            <a:off x="1246885" y="-153621"/>
            <a:ext cx="95511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Pilot Phase Planning and </a:t>
            </a:r>
            <a:r>
              <a:rPr lang="en-US" sz="3600" b="1" kern="0" dirty="0">
                <a:solidFill>
                  <a:srgbClr val="007BB9"/>
                </a:solidFill>
              </a:rPr>
              <a:t>D</a:t>
            </a:r>
            <a:r>
              <a:rPr lang="en-US" sz="3600" b="1" kern="0" dirty="0" smtClean="0">
                <a:solidFill>
                  <a:srgbClr val="007BB9"/>
                </a:solidFill>
              </a:rPr>
              <a:t>ata Collection</a:t>
            </a:r>
            <a:endParaRPr lang="en-US" sz="36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2" name="Rectangle 1"/>
          <p:cNvSpPr/>
          <p:nvPr/>
        </p:nvSpPr>
        <p:spPr>
          <a:xfrm>
            <a:off x="164180" y="811065"/>
            <a:ext cx="11862816" cy="608115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lnRef>
          <a:fillRef idx="1">
            <a:schemeClr val="lt1"/>
          </a:fillRef>
          <a:effectRef idx="0">
            <a:schemeClr val="dk1"/>
          </a:effectRef>
          <a:fontRef idx="minor">
            <a:schemeClr val="dk1"/>
          </a:fontRef>
        </p:style>
        <p:txBody>
          <a:bodyPr wrap="square">
            <a:spAutoFit/>
          </a:bodyPr>
          <a:lstStyle/>
          <a:p>
            <a:pPr algn="ctr">
              <a:lnSpc>
                <a:spcPct val="150000"/>
              </a:lnSpc>
            </a:pPr>
            <a:r>
              <a:rPr lang="en-US" sz="1500" b="1" u="sng" dirty="0">
                <a:solidFill>
                  <a:srgbClr val="3A3F50"/>
                </a:solidFill>
                <a:latin typeface="Calibri" panose="020F0502020204030204" pitchFamily="34" charset="0"/>
                <a:ea typeface="Calibri" panose="020F0502020204030204" pitchFamily="34" charset="0"/>
                <a:cs typeface="Times New Roman" panose="02020603050405020304" pitchFamily="18" charset="0"/>
              </a:rPr>
              <a:t>PHASE I : SOLUTIONS SENSITIZATION </a:t>
            </a:r>
            <a:r>
              <a:rPr lang="en-US" sz="15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a:t>
            </a:r>
            <a:r>
              <a:rPr lang="en-US" sz="1500" b="1" dirty="0">
                <a:solidFill>
                  <a:srgbClr val="3A3F50"/>
                </a:solidFill>
                <a:latin typeface="Calibri" panose="020F0502020204030204" pitchFamily="34" charset="0"/>
                <a:ea typeface="Calibri" panose="020F0502020204030204" pitchFamily="34" charset="0"/>
                <a:cs typeface="Times New Roman" panose="02020603050405020304" pitchFamily="18" charset="0"/>
              </a:rPr>
              <a:t> </a:t>
            </a:r>
            <a:r>
              <a:rPr lang="en-US" sz="1500" b="1"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1</a:t>
            </a:r>
            <a:r>
              <a:rPr lang="en-US" sz="1500" b="1" baseline="300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st</a:t>
            </a:r>
            <a:r>
              <a:rPr lang="en-US" sz="1500" b="1"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 FEB 2020 to 10</a:t>
            </a:r>
            <a:r>
              <a:rPr lang="en-US" sz="1500" b="1" baseline="300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th</a:t>
            </a:r>
            <a:r>
              <a:rPr lang="en-US" sz="1500" b="1"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 FEB 2020) </a:t>
            </a:r>
            <a:endParaRPr lang="en-US" sz="1500" b="1"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marL="173038" indent="-173038" algn="just">
              <a:lnSpc>
                <a:spcPct val="150000"/>
              </a:lnSpc>
              <a:buFont typeface="+mj-lt"/>
              <a:buAutoNum type="arabicPeriod"/>
            </a:pPr>
            <a:r>
              <a:rPr lang="en-US" sz="1500" dirty="0">
                <a:solidFill>
                  <a:srgbClr val="3A3F50"/>
                </a:solidFill>
                <a:latin typeface="Calibri" panose="020F0502020204030204" pitchFamily="34" charset="0"/>
                <a:ea typeface="Calibri" panose="020F0502020204030204" pitchFamily="34" charset="0"/>
                <a:cs typeface="Times New Roman" panose="02020603050405020304" pitchFamily="18" charset="0"/>
              </a:rPr>
              <a:t>From process 1 of Account 1 of </a:t>
            </a:r>
            <a:r>
              <a:rPr lang="en-US" sz="15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Textile. Corp.</a:t>
            </a:r>
            <a:r>
              <a:rPr lang="en-US" sz="1500" dirty="0" smtClean="0">
                <a:solidFill>
                  <a:srgbClr val="3A3F50"/>
                </a:solidFill>
                <a:latin typeface="Calibri" panose="020F0502020204030204" pitchFamily="34" charset="0"/>
                <a:ea typeface="Calibri" panose="020F0502020204030204" pitchFamily="34" charset="0"/>
                <a:cs typeface="Times New Roman" panose="02020603050405020304" pitchFamily="18" charset="0"/>
              </a:rPr>
              <a:t>, </a:t>
            </a:r>
            <a:r>
              <a:rPr lang="en-US" sz="1500" dirty="0">
                <a:solidFill>
                  <a:srgbClr val="3A3F50"/>
                </a:solidFill>
                <a:latin typeface="Calibri" panose="020F0502020204030204" pitchFamily="34" charset="0"/>
                <a:ea typeface="Calibri" panose="020F0502020204030204" pitchFamily="34" charset="0"/>
                <a:cs typeface="Times New Roman" panose="02020603050405020304" pitchFamily="18" charset="0"/>
              </a:rPr>
              <a:t>bottom 10% resources are planned to analyze based on historical data. Pilot project will be implemented upon bottom 10% performers from each experience tenure level.</a:t>
            </a:r>
          </a:p>
          <a:p>
            <a:pPr marL="173038" indent="-173038" algn="just">
              <a:lnSpc>
                <a:spcPct val="150000"/>
              </a:lnSpc>
              <a:buFont typeface="+mj-lt"/>
              <a:buAutoNum type="arabicPeriod"/>
            </a:pPr>
            <a:r>
              <a:rPr lang="en-US" sz="1500" dirty="0">
                <a:solidFill>
                  <a:srgbClr val="3A3F50"/>
                </a:solidFill>
                <a:latin typeface="Calibri" panose="020F0502020204030204" pitchFamily="34" charset="0"/>
                <a:ea typeface="Calibri" panose="020F0502020204030204" pitchFamily="34" charset="0"/>
                <a:cs typeface="Times New Roman" panose="02020603050405020304" pitchFamily="18" charset="0"/>
              </a:rPr>
              <a:t>Project problem will be discussed with them, important causes and probable solutions need to be communicated to them in a small session. Probable challenges to implement solutions will be discussed and 10 days timeline from </a:t>
            </a:r>
            <a:r>
              <a:rPr lang="en-US" sz="15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1</a:t>
            </a:r>
            <a:r>
              <a:rPr lang="en-US" sz="1500" baseline="300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st  </a:t>
            </a:r>
            <a:r>
              <a:rPr lang="en-US" sz="15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FEB 2020 </a:t>
            </a:r>
            <a:r>
              <a:rPr lang="en-US" sz="1500" dirty="0">
                <a:solidFill>
                  <a:srgbClr val="FF0000"/>
                </a:solidFill>
                <a:latin typeface="Calibri" panose="020F0502020204030204" pitchFamily="34" charset="0"/>
                <a:ea typeface="Calibri" panose="020F0502020204030204" pitchFamily="34" charset="0"/>
                <a:cs typeface="Times New Roman" panose="02020603050405020304" pitchFamily="18" charset="0"/>
              </a:rPr>
              <a:t>to 10</a:t>
            </a:r>
            <a:r>
              <a:rPr lang="en-US" sz="1500" baseline="30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th</a:t>
            </a:r>
            <a:r>
              <a:rPr lang="en-US" sz="15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FEB 2020) </a:t>
            </a:r>
            <a:r>
              <a:rPr lang="en-US" sz="1500" dirty="0" smtClean="0">
                <a:solidFill>
                  <a:srgbClr val="3A3F50"/>
                </a:solidFill>
                <a:latin typeface="Calibri" panose="020F0502020204030204" pitchFamily="34" charset="0"/>
                <a:ea typeface="Calibri" panose="020F0502020204030204" pitchFamily="34" charset="0"/>
                <a:cs typeface="Times New Roman" panose="02020603050405020304" pitchFamily="18" charset="0"/>
              </a:rPr>
              <a:t>will </a:t>
            </a:r>
            <a:r>
              <a:rPr lang="en-US" sz="1500" dirty="0">
                <a:solidFill>
                  <a:srgbClr val="3A3F50"/>
                </a:solidFill>
                <a:latin typeface="Calibri" panose="020F0502020204030204" pitchFamily="34" charset="0"/>
                <a:ea typeface="Calibri" panose="020F0502020204030204" pitchFamily="34" charset="0"/>
                <a:cs typeface="Times New Roman" panose="02020603050405020304" pitchFamily="18" charset="0"/>
              </a:rPr>
              <a:t>be allocated for solutions sensitization.</a:t>
            </a:r>
          </a:p>
          <a:p>
            <a:pPr marL="173038" indent="-173038" algn="just">
              <a:lnSpc>
                <a:spcPct val="150000"/>
              </a:lnSpc>
              <a:buFont typeface="+mj-lt"/>
              <a:buAutoNum type="arabicPeriod"/>
            </a:pPr>
            <a:r>
              <a:rPr lang="en-US" sz="1500" dirty="0">
                <a:solidFill>
                  <a:srgbClr val="3A3F50"/>
                </a:solidFill>
                <a:latin typeface="Calibri" panose="020F0502020204030204" pitchFamily="34" charset="0"/>
                <a:ea typeface="Calibri" panose="020F0502020204030204" pitchFamily="34" charset="0"/>
                <a:cs typeface="Times New Roman" panose="02020603050405020304" pitchFamily="18" charset="0"/>
              </a:rPr>
              <a:t>Process TL will track the challenges to deploy solutions and best practices sharing on daily basis.</a:t>
            </a:r>
          </a:p>
          <a:p>
            <a:pPr marL="173038" indent="-173038" algn="just">
              <a:lnSpc>
                <a:spcPct val="150000"/>
              </a:lnSpc>
              <a:buFont typeface="+mj-lt"/>
              <a:buAutoNum type="arabicPeriod"/>
            </a:pPr>
            <a:r>
              <a:rPr lang="en-US" sz="1500" dirty="0">
                <a:solidFill>
                  <a:srgbClr val="3A3F50"/>
                </a:solidFill>
                <a:latin typeface="Calibri" panose="020F0502020204030204" pitchFamily="34" charset="0"/>
                <a:ea typeface="Calibri" panose="020F0502020204030204" pitchFamily="34" charset="0"/>
                <a:cs typeface="Times New Roman" panose="02020603050405020304" pitchFamily="18" charset="0"/>
              </a:rPr>
              <a:t>LSSGB project leader and AM will review solution implementation status on alternate days and ensure smooth implementation of solutions and will provide adequate support.</a:t>
            </a:r>
          </a:p>
          <a:p>
            <a:pPr marL="173038" indent="-173038" algn="ctr">
              <a:lnSpc>
                <a:spcPct val="150000"/>
              </a:lnSpc>
            </a:pPr>
            <a:r>
              <a:rPr lang="en-US" sz="1500" b="1" u="sng" dirty="0">
                <a:solidFill>
                  <a:srgbClr val="3A3F50"/>
                </a:solidFill>
                <a:latin typeface="Calibri" panose="020F0502020204030204" pitchFamily="34" charset="0"/>
                <a:ea typeface="Calibri" panose="020F0502020204030204" pitchFamily="34" charset="0"/>
                <a:cs typeface="Times New Roman" panose="02020603050405020304" pitchFamily="18" charset="0"/>
              </a:rPr>
              <a:t>PHASE II : ASSESSMENT OF SOLUTION STANDARDIZATION </a:t>
            </a:r>
            <a:r>
              <a:rPr lang="en-US" sz="1500" b="1" dirty="0">
                <a:solidFill>
                  <a:srgbClr val="3A3F50"/>
                </a:solidFill>
                <a:latin typeface="Calibri" panose="020F0502020204030204" pitchFamily="34" charset="0"/>
                <a:ea typeface="Calibri" panose="020F0502020204030204" pitchFamily="34" charset="0"/>
                <a:cs typeface="Times New Roman" panose="02020603050405020304" pitchFamily="18" charset="0"/>
              </a:rPr>
              <a:t>: </a:t>
            </a:r>
            <a:r>
              <a:rPr lang="en-US" sz="15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en-US" sz="1500" b="1"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11</a:t>
            </a:r>
            <a:r>
              <a:rPr lang="en-US" sz="1500" b="1" baseline="300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th</a:t>
            </a:r>
            <a:r>
              <a:rPr lang="en-US" sz="1500" b="1"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en-US" sz="1500" dirty="0">
                <a:solidFill>
                  <a:srgbClr val="FF0000"/>
                </a:solidFill>
                <a:latin typeface="Calibri" panose="020F0502020204030204" pitchFamily="34" charset="0"/>
                <a:ea typeface="Calibri" panose="020F0502020204030204" pitchFamily="34" charset="0"/>
                <a:cs typeface="Times New Roman" panose="02020603050405020304" pitchFamily="18" charset="0"/>
              </a:rPr>
              <a:t>FEB 2020 </a:t>
            </a:r>
            <a:r>
              <a:rPr lang="en-US" sz="1500" b="1"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to </a:t>
            </a:r>
            <a:r>
              <a:rPr lang="en-US" sz="15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12</a:t>
            </a:r>
            <a:r>
              <a:rPr lang="en-US" sz="1500" b="1" baseline="30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th</a:t>
            </a:r>
            <a:r>
              <a:rPr lang="en-US" sz="15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en-US" sz="1500" dirty="0">
                <a:solidFill>
                  <a:srgbClr val="FF0000"/>
                </a:solidFill>
                <a:latin typeface="Calibri" panose="020F0502020204030204" pitchFamily="34" charset="0"/>
                <a:ea typeface="Calibri" panose="020F0502020204030204" pitchFamily="34" charset="0"/>
                <a:cs typeface="Times New Roman" panose="02020603050405020304" pitchFamily="18" charset="0"/>
              </a:rPr>
              <a:t>FEB 2020 </a:t>
            </a:r>
            <a:r>
              <a:rPr lang="en-US" sz="1500" b="1"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a:t>
            </a:r>
            <a:endParaRPr lang="en-US" sz="1500" b="1"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marL="173038" indent="-173038" algn="just">
              <a:lnSpc>
                <a:spcPct val="150000"/>
              </a:lnSpc>
            </a:pPr>
            <a:r>
              <a:rPr lang="en-US" sz="1500" dirty="0">
                <a:solidFill>
                  <a:srgbClr val="3A3F50"/>
                </a:solidFill>
                <a:latin typeface="Calibri" panose="020F0502020204030204" pitchFamily="34" charset="0"/>
                <a:ea typeface="Calibri" panose="020F0502020204030204" pitchFamily="34" charset="0"/>
                <a:cs typeface="Times New Roman" panose="02020603050405020304" pitchFamily="18" charset="0"/>
              </a:rPr>
              <a:t>1. On </a:t>
            </a:r>
            <a:r>
              <a:rPr lang="en-US" sz="1500" dirty="0">
                <a:solidFill>
                  <a:srgbClr val="FF0000"/>
                </a:solidFill>
                <a:latin typeface="Calibri" panose="020F0502020204030204" pitchFamily="34" charset="0"/>
                <a:ea typeface="Calibri" panose="020F0502020204030204" pitchFamily="34" charset="0"/>
                <a:cs typeface="Times New Roman" panose="02020603050405020304" pitchFamily="18" charset="0"/>
              </a:rPr>
              <a:t>11</a:t>
            </a:r>
            <a:r>
              <a:rPr lang="en-US" sz="1500" baseline="30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th</a:t>
            </a:r>
            <a:r>
              <a:rPr lang="en-US" sz="15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en-US" sz="15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FEB 2020</a:t>
            </a:r>
            <a:r>
              <a:rPr lang="en-US" sz="1500" dirty="0" smtClean="0">
                <a:solidFill>
                  <a:srgbClr val="3A3F50"/>
                </a:solidFill>
                <a:latin typeface="Calibri" panose="020F0502020204030204" pitchFamily="34" charset="0"/>
                <a:ea typeface="Calibri" panose="020F0502020204030204" pitchFamily="34" charset="0"/>
                <a:cs typeface="Times New Roman" panose="02020603050405020304" pitchFamily="18" charset="0"/>
              </a:rPr>
              <a:t>, </a:t>
            </a:r>
            <a:r>
              <a:rPr lang="en-US" sz="1500" dirty="0">
                <a:solidFill>
                  <a:srgbClr val="3A3F50"/>
                </a:solidFill>
                <a:latin typeface="Calibri" panose="020F0502020204030204" pitchFamily="34" charset="0"/>
                <a:ea typeface="Calibri" panose="020F0502020204030204" pitchFamily="34" charset="0"/>
                <a:cs typeface="Times New Roman" panose="02020603050405020304" pitchFamily="18" charset="0"/>
              </a:rPr>
              <a:t>a small test will be conducted among pilot participants to assess their understanding of new changes or solutions. If test will assure that &gt; 90% participants’ scores are satisfactory, then we will confirm that solution standardization is accomplished. Update will be communicated to authorities/process owner.</a:t>
            </a:r>
          </a:p>
          <a:p>
            <a:pPr marL="173038" indent="-173038" algn="ctr">
              <a:lnSpc>
                <a:spcPct val="150000"/>
              </a:lnSpc>
            </a:pPr>
            <a:r>
              <a:rPr lang="en-US" sz="1500" b="1" u="sng" dirty="0">
                <a:solidFill>
                  <a:srgbClr val="3A3F50"/>
                </a:solidFill>
                <a:latin typeface="Calibri" panose="020F0502020204030204" pitchFamily="34" charset="0"/>
                <a:ea typeface="Calibri" panose="020F0502020204030204" pitchFamily="34" charset="0"/>
                <a:cs typeface="Times New Roman" panose="02020603050405020304" pitchFamily="18" charset="0"/>
              </a:rPr>
              <a:t>PHASE III : IMPROVE PHASE DATA COLLECTION AND IMPROVEMENT VALIDATION </a:t>
            </a:r>
            <a:r>
              <a:rPr lang="en-US" sz="1500" b="1" dirty="0">
                <a:solidFill>
                  <a:srgbClr val="3A3F50"/>
                </a:solidFill>
                <a:latin typeface="Calibri" panose="020F0502020204030204" pitchFamily="34" charset="0"/>
                <a:ea typeface="Calibri" panose="020F0502020204030204" pitchFamily="34" charset="0"/>
                <a:cs typeface="Times New Roman" panose="02020603050405020304" pitchFamily="18" charset="0"/>
              </a:rPr>
              <a:t>: </a:t>
            </a:r>
            <a:r>
              <a:rPr lang="en-US" sz="1500" b="1"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(20</a:t>
            </a:r>
            <a:r>
              <a:rPr lang="en-US" sz="1500" b="1" baseline="300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th</a:t>
            </a:r>
            <a:r>
              <a:rPr lang="en-US" sz="1500" b="1"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en-US" sz="15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FEB </a:t>
            </a:r>
            <a:r>
              <a:rPr lang="en-US" sz="1500" dirty="0">
                <a:solidFill>
                  <a:srgbClr val="FF0000"/>
                </a:solidFill>
                <a:latin typeface="Calibri" panose="020F0502020204030204" pitchFamily="34" charset="0"/>
                <a:ea typeface="Calibri" panose="020F0502020204030204" pitchFamily="34" charset="0"/>
                <a:cs typeface="Times New Roman" panose="02020603050405020304" pitchFamily="18" charset="0"/>
              </a:rPr>
              <a:t>2020 </a:t>
            </a:r>
            <a:r>
              <a:rPr lang="en-US" sz="1500" b="1"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until </a:t>
            </a:r>
            <a:r>
              <a:rPr lang="en-US" sz="15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20</a:t>
            </a:r>
            <a:r>
              <a:rPr lang="en-US" sz="1500" b="1" baseline="30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th</a:t>
            </a:r>
            <a:r>
              <a:rPr lang="en-US" sz="15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en-US" sz="15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MARCH </a:t>
            </a:r>
            <a:r>
              <a:rPr lang="en-US" sz="1500" dirty="0">
                <a:solidFill>
                  <a:srgbClr val="FF0000"/>
                </a:solidFill>
                <a:latin typeface="Calibri" panose="020F0502020204030204" pitchFamily="34" charset="0"/>
                <a:ea typeface="Calibri" panose="020F0502020204030204" pitchFamily="34" charset="0"/>
                <a:cs typeface="Times New Roman" panose="02020603050405020304" pitchFamily="18" charset="0"/>
              </a:rPr>
              <a:t>2020 </a:t>
            </a:r>
            <a:r>
              <a:rPr lang="en-US" sz="1500" b="1"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a:t>
            </a:r>
            <a:endParaRPr lang="en-US" sz="1500" b="1" u="sng" dirty="0">
              <a:solidFill>
                <a:srgbClr val="3A3F50"/>
              </a:solidFill>
              <a:latin typeface="Calibri" panose="020F0502020204030204" pitchFamily="34" charset="0"/>
              <a:ea typeface="Calibri" panose="020F0502020204030204" pitchFamily="34" charset="0"/>
              <a:cs typeface="Times New Roman" panose="02020603050405020304" pitchFamily="18" charset="0"/>
            </a:endParaRPr>
          </a:p>
          <a:p>
            <a:pPr marL="173038" indent="-173038" algn="just">
              <a:lnSpc>
                <a:spcPct val="150000"/>
              </a:lnSpc>
              <a:spcAft>
                <a:spcPts val="800"/>
              </a:spcAft>
              <a:buFont typeface="+mj-lt"/>
              <a:buAutoNum type="arabicPeriod"/>
            </a:pPr>
            <a:r>
              <a:rPr lang="en-US" sz="1500" dirty="0" smtClean="0">
                <a:solidFill>
                  <a:srgbClr val="3A3F50"/>
                </a:solidFill>
                <a:latin typeface="Calibri" panose="020F0502020204030204" pitchFamily="34" charset="0"/>
                <a:ea typeface="Calibri" panose="020F0502020204030204" pitchFamily="34" charset="0"/>
                <a:cs typeface="Times New Roman" panose="02020603050405020304" pitchFamily="18" charset="0"/>
              </a:rPr>
              <a:t>Improve phase data collection will commence from Monday, </a:t>
            </a:r>
            <a:r>
              <a:rPr lang="en-US" sz="1500" dirty="0">
                <a:solidFill>
                  <a:srgbClr val="FF0000"/>
                </a:solidFill>
                <a:latin typeface="Calibri" panose="020F0502020204030204" pitchFamily="34" charset="0"/>
                <a:ea typeface="Calibri" panose="020F0502020204030204" pitchFamily="34" charset="0"/>
                <a:cs typeface="Times New Roman" panose="02020603050405020304" pitchFamily="18" charset="0"/>
              </a:rPr>
              <a:t>(20</a:t>
            </a:r>
            <a:r>
              <a:rPr lang="en-US" sz="1500" baseline="30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th</a:t>
            </a:r>
            <a:r>
              <a:rPr lang="en-US" sz="15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FEB 2020 until 20</a:t>
            </a:r>
            <a:r>
              <a:rPr lang="en-US" sz="1500" baseline="30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th</a:t>
            </a:r>
            <a:r>
              <a:rPr lang="en-US" sz="15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MARCH </a:t>
            </a:r>
            <a:r>
              <a:rPr lang="en-US" sz="15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2020) </a:t>
            </a:r>
            <a:r>
              <a:rPr lang="en-US" sz="1500" dirty="0" smtClean="0">
                <a:solidFill>
                  <a:srgbClr val="3A3F50"/>
                </a:solidFill>
                <a:latin typeface="Calibri" panose="020F0502020204030204" pitchFamily="34" charset="0"/>
                <a:ea typeface="Calibri" panose="020F0502020204030204" pitchFamily="34" charset="0"/>
                <a:cs typeface="Times New Roman" panose="02020603050405020304" pitchFamily="18" charset="0"/>
              </a:rPr>
              <a:t>If Improvement will be achieved, it will be validated based on adequate statistical tests and capability analysis. Results will be shared with authorities and improvement will be assessed monetarily.  </a:t>
            </a:r>
            <a:endParaRPr lang="en-US" sz="1500" dirty="0">
              <a:solidFill>
                <a:srgbClr val="3A3F5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1891075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111</a:t>
            </a:fld>
            <a:endParaRPr>
              <a:solidFill>
                <a:srgbClr val="FFFFFF"/>
              </a:solidFill>
            </a:endParaRPr>
          </a:p>
        </p:txBody>
      </p:sp>
      <p:sp>
        <p:nvSpPr>
          <p:cNvPr id="99" name="Title 3"/>
          <p:cNvSpPr txBox="1">
            <a:spLocks/>
          </p:cNvSpPr>
          <p:nvPr/>
        </p:nvSpPr>
        <p:spPr>
          <a:xfrm>
            <a:off x="709575" y="80298"/>
            <a:ext cx="95511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Data Collection for Improve Phase</a:t>
            </a:r>
            <a:endParaRPr lang="en-US" sz="36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graphicFrame>
        <p:nvGraphicFramePr>
          <p:cNvPr id="2" name="Object 1"/>
          <p:cNvGraphicFramePr>
            <a:graphicFrameLocks noChangeAspect="1"/>
          </p:cNvGraphicFramePr>
          <p:nvPr>
            <p:extLst>
              <p:ext uri="{D42A27DB-BD31-4B8C-83A1-F6EECF244321}">
                <p14:modId xmlns:p14="http://schemas.microsoft.com/office/powerpoint/2010/main" val="1847955010"/>
              </p:ext>
            </p:extLst>
          </p:nvPr>
        </p:nvGraphicFramePr>
        <p:xfrm>
          <a:off x="10260677" y="3284721"/>
          <a:ext cx="1466552" cy="1237403"/>
        </p:xfrm>
        <a:graphic>
          <a:graphicData uri="http://schemas.openxmlformats.org/presentationml/2006/ole">
            <mc:AlternateContent xmlns:mc="http://schemas.openxmlformats.org/markup-compatibility/2006">
              <mc:Choice xmlns:v="urn:schemas-microsoft-com:vml" Requires="v">
                <p:oleObj spid="_x0000_s25643" name="Worksheet" showAsIcon="1" r:id="rId5" imgW="914400" imgH="771480" progId="Excel.Sheet.12">
                  <p:embed/>
                </p:oleObj>
              </mc:Choice>
              <mc:Fallback>
                <p:oleObj name="Worksheet" showAsIcon="1" r:id="rId5" imgW="914400" imgH="771480" progId="Excel.Sheet.12">
                  <p:embed/>
                  <p:pic>
                    <p:nvPicPr>
                      <p:cNvPr id="0" name=""/>
                      <p:cNvPicPr/>
                      <p:nvPr/>
                    </p:nvPicPr>
                    <p:blipFill>
                      <a:blip r:embed="rId6"/>
                      <a:stretch>
                        <a:fillRect/>
                      </a:stretch>
                    </p:blipFill>
                    <p:spPr>
                      <a:xfrm>
                        <a:off x="10260677" y="3284721"/>
                        <a:ext cx="1466552" cy="1237403"/>
                      </a:xfrm>
                      <a:prstGeom prst="rect">
                        <a:avLst/>
                      </a:prstGeom>
                    </p:spPr>
                  </p:pic>
                </p:oleObj>
              </mc:Fallback>
            </mc:AlternateContent>
          </a:graphicData>
        </a:graphic>
      </p:graphicFrame>
      <p:pic>
        <p:nvPicPr>
          <p:cNvPr id="3" name="Picture 2"/>
          <p:cNvPicPr>
            <a:picLocks noChangeAspect="1"/>
          </p:cNvPicPr>
          <p:nvPr/>
        </p:nvPicPr>
        <p:blipFill>
          <a:blip r:embed="rId7"/>
          <a:stretch>
            <a:fillRect/>
          </a:stretch>
        </p:blipFill>
        <p:spPr>
          <a:xfrm>
            <a:off x="1478453" y="1065157"/>
            <a:ext cx="7639050" cy="4914900"/>
          </a:xfrm>
          <a:prstGeom prst="rect">
            <a:avLst/>
          </a:prstGeom>
          <a:ln>
            <a:solidFill>
              <a:schemeClr val="tx1"/>
            </a:solidFill>
          </a:ln>
        </p:spPr>
      </p:pic>
      <p:grpSp>
        <p:nvGrpSpPr>
          <p:cNvPr id="9" name="Group 8"/>
          <p:cNvGrpSpPr/>
          <p:nvPr/>
        </p:nvGrpSpPr>
        <p:grpSpPr>
          <a:xfrm rot="16200000">
            <a:off x="10149677" y="1682867"/>
            <a:ext cx="1380471" cy="1333620"/>
            <a:chOff x="9098727" y="2097620"/>
            <a:chExt cx="1380471" cy="1333620"/>
          </a:xfrm>
        </p:grpSpPr>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6494815">
              <a:off x="9098727" y="2508588"/>
              <a:ext cx="741834" cy="741834"/>
            </a:xfrm>
            <a:prstGeom prst="rect">
              <a:avLst/>
            </a:prstGeom>
          </p:spPr>
        </p:pic>
        <p:sp>
          <p:nvSpPr>
            <p:cNvPr id="11" name="Rectangle 10"/>
            <p:cNvSpPr/>
            <p:nvPr/>
          </p:nvSpPr>
          <p:spPr>
            <a:xfrm rot="5400000">
              <a:off x="9627722" y="2579764"/>
              <a:ext cx="1333620" cy="369332"/>
            </a:xfrm>
            <a:prstGeom prst="rect">
              <a:avLst/>
            </a:prstGeom>
          </p:spPr>
          <p:txBody>
            <a:bodyPr wrap="square">
              <a:spAutoFit/>
            </a:bodyPr>
            <a:lstStyle/>
            <a:p>
              <a:pPr algn="ctr"/>
              <a:r>
                <a:rPr lang="en-US" b="1" dirty="0" smtClean="0">
                  <a:solidFill>
                    <a:srgbClr val="3A3F50"/>
                  </a:solidFill>
                </a:rPr>
                <a:t>Click here</a:t>
              </a:r>
              <a:endParaRPr lang="en-US" b="1" dirty="0">
                <a:solidFill>
                  <a:srgbClr val="3A3F50"/>
                </a:solidFill>
              </a:endParaRPr>
            </a:p>
          </p:txBody>
        </p:sp>
      </p:grpSp>
    </p:spTree>
    <p:extLst>
      <p:ext uri="{BB962C8B-B14F-4D97-AF65-F5344CB8AC3E}">
        <p14:creationId xmlns:p14="http://schemas.microsoft.com/office/powerpoint/2010/main" val="101277122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2" name="Rectangle 1"/>
          <p:cNvSpPr/>
          <p:nvPr/>
        </p:nvSpPr>
        <p:spPr>
          <a:xfrm>
            <a:off x="464949" y="998845"/>
            <a:ext cx="11205275" cy="364991"/>
          </a:xfrm>
          <a:prstGeom prst="rect">
            <a:avLst/>
          </a:prstGeom>
          <a:solidFill>
            <a:schemeClr val="tx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Google Shape;1046;p24"/>
          <p:cNvSpPr txBox="1">
            <a:spLocks noGrp="1"/>
          </p:cNvSpPr>
          <p:nvPr>
            <p:ph type="sldNum" idx="12"/>
          </p:nvPr>
        </p:nvSpPr>
        <p:spPr>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112</a:t>
            </a:fld>
            <a:endParaRPr>
              <a:solidFill>
                <a:srgbClr val="FFFFFF"/>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8" name="Text Box 8"/>
          <p:cNvSpPr txBox="1">
            <a:spLocks noChangeArrowheads="1"/>
          </p:cNvSpPr>
          <p:nvPr/>
        </p:nvSpPr>
        <p:spPr bwMode="auto">
          <a:xfrm>
            <a:off x="3394300" y="1479570"/>
            <a:ext cx="5346571" cy="369332"/>
          </a:xfrm>
          <a:prstGeom prst="rect">
            <a:avLst/>
          </a:prstGeom>
          <a:noFill/>
          <a:ln w="9525">
            <a:noFill/>
            <a:miter lim="800000"/>
            <a:headEnd/>
            <a:tailEnd/>
          </a:ln>
        </p:spPr>
        <p:txBody>
          <a:bodyPr wrap="square">
            <a:spAutoFit/>
          </a:bodyPr>
          <a:lstStyle/>
          <a:p>
            <a:pPr fontAlgn="base">
              <a:spcBef>
                <a:spcPct val="50000"/>
              </a:spcBef>
              <a:spcAft>
                <a:spcPct val="0"/>
              </a:spcAft>
            </a:pPr>
            <a:r>
              <a:rPr lang="en-US" b="1" i="1" dirty="0" smtClean="0">
                <a:solidFill>
                  <a:prstClr val="black"/>
                </a:solidFill>
              </a:rPr>
              <a:t>          Minitab </a:t>
            </a:r>
            <a:r>
              <a:rPr lang="en-US" b="1" i="1" dirty="0">
                <a:solidFill>
                  <a:prstClr val="black"/>
                </a:solidFill>
              </a:rPr>
              <a:t>Session Window output:</a:t>
            </a:r>
          </a:p>
        </p:txBody>
      </p:sp>
      <p:sp>
        <p:nvSpPr>
          <p:cNvPr id="11" name="Text Box 8"/>
          <p:cNvSpPr txBox="1">
            <a:spLocks noChangeArrowheads="1"/>
          </p:cNvSpPr>
          <p:nvPr/>
        </p:nvSpPr>
        <p:spPr bwMode="auto">
          <a:xfrm>
            <a:off x="480712" y="981323"/>
            <a:ext cx="11199619" cy="369332"/>
          </a:xfrm>
          <a:prstGeom prst="rect">
            <a:avLst/>
          </a:prstGeom>
          <a:noFill/>
          <a:ln w="9525">
            <a:noFill/>
            <a:miter lim="800000"/>
            <a:headEnd/>
            <a:tailEnd/>
          </a:ln>
          <a:effectLst>
            <a:innerShdw blurRad="63500" dist="50800" dir="5400000">
              <a:prstClr val="black">
                <a:alpha val="50000"/>
              </a:prstClr>
            </a:innerShdw>
          </a:effectLst>
        </p:spPr>
        <p:txBody>
          <a:bodyPr wrap="square">
            <a:spAutoFit/>
          </a:bodyPr>
          <a:lstStyle/>
          <a:p>
            <a:pPr fontAlgn="base">
              <a:spcBef>
                <a:spcPct val="50000"/>
              </a:spcBef>
              <a:spcAft>
                <a:spcPct val="0"/>
              </a:spcAft>
            </a:pPr>
            <a:r>
              <a:rPr lang="en-US" b="1" i="1" u="sng" dirty="0"/>
              <a:t>Purpose</a:t>
            </a:r>
            <a:r>
              <a:rPr lang="en-US" b="1" i="1" u="sng" dirty="0" smtClean="0"/>
              <a:t>:</a:t>
            </a:r>
            <a:r>
              <a:rPr lang="en-US" b="1" i="1" dirty="0">
                <a:solidFill>
                  <a:prstClr val="black"/>
                </a:solidFill>
              </a:rPr>
              <a:t> </a:t>
            </a:r>
            <a:r>
              <a:rPr lang="en-US" dirty="0">
                <a:solidFill>
                  <a:prstClr val="black"/>
                </a:solidFill>
              </a:rPr>
              <a:t>To check whether Improve phase data is stable or not. (For Continuous Y - % Quality per day </a:t>
            </a:r>
            <a:endParaRPr lang="en-US" dirty="0"/>
          </a:p>
        </p:txBody>
      </p:sp>
      <p:sp>
        <p:nvSpPr>
          <p:cNvPr id="15" name="Title 3"/>
          <p:cNvSpPr txBox="1">
            <a:spLocks/>
          </p:cNvSpPr>
          <p:nvPr/>
        </p:nvSpPr>
        <p:spPr>
          <a:xfrm>
            <a:off x="1600449" y="4265"/>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Stability Analysis </a:t>
            </a:r>
            <a:endParaRPr lang="en-US" sz="3600" b="1" kern="0" dirty="0">
              <a:solidFill>
                <a:srgbClr val="007BB9"/>
              </a:solidFill>
            </a:endParaRPr>
          </a:p>
        </p:txBody>
      </p:sp>
      <p:sp>
        <p:nvSpPr>
          <p:cNvPr id="13" name="Text Box 4"/>
          <p:cNvSpPr txBox="1">
            <a:spLocks noChangeArrowheads="1"/>
          </p:cNvSpPr>
          <p:nvPr/>
        </p:nvSpPr>
        <p:spPr bwMode="auto">
          <a:xfrm>
            <a:off x="583807" y="5690093"/>
            <a:ext cx="10948226"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16" name="Text Box 7"/>
          <p:cNvSpPr txBox="1">
            <a:spLocks noChangeArrowheads="1"/>
          </p:cNvSpPr>
          <p:nvPr/>
        </p:nvSpPr>
        <p:spPr bwMode="auto">
          <a:xfrm>
            <a:off x="604157" y="5768421"/>
            <a:ext cx="10927876" cy="1169551"/>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2000" b="1" i="1" u="sng" kern="0" dirty="0" smtClean="0">
                <a:solidFill>
                  <a:srgbClr val="3A3F50"/>
                </a:solidFill>
              </a:rPr>
              <a:t>Interpretation:</a:t>
            </a:r>
            <a:r>
              <a:rPr lang="en-IN" sz="2000" dirty="0" smtClean="0"/>
              <a:t> p-value </a:t>
            </a:r>
            <a:r>
              <a:rPr lang="en-IN" sz="2000" dirty="0"/>
              <a:t>for all Clustering, Mixtures, Trends &amp; Oscillations are greater than 0.05, Data is stable</a:t>
            </a:r>
            <a:endParaRPr lang="en-US" sz="2000" kern="0" dirty="0">
              <a:solidFill>
                <a:srgbClr val="3A3F50"/>
              </a:solidFill>
            </a:endParaRPr>
          </a:p>
          <a:p>
            <a:pPr algn="just" fontAlgn="base">
              <a:spcBef>
                <a:spcPct val="50000"/>
              </a:spcBef>
              <a:spcAft>
                <a:spcPct val="0"/>
              </a:spcAft>
            </a:pPr>
            <a:endParaRPr lang="en-US" sz="2000" b="1" i="1" kern="0" dirty="0">
              <a:solidFill>
                <a:srgbClr val="3A3F50"/>
              </a:solidFill>
            </a:endParaRPr>
          </a:p>
        </p:txBody>
      </p:sp>
      <p:pic>
        <p:nvPicPr>
          <p:cNvPr id="317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4525" y="1919377"/>
            <a:ext cx="9504816"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3042450"/>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3" name="Rectangle 12"/>
          <p:cNvSpPr/>
          <p:nvPr/>
        </p:nvSpPr>
        <p:spPr>
          <a:xfrm>
            <a:off x="464950" y="998845"/>
            <a:ext cx="11067084" cy="339173"/>
          </a:xfrm>
          <a:prstGeom prst="rect">
            <a:avLst/>
          </a:prstGeom>
          <a:solidFill>
            <a:schemeClr val="tx1">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Google Shape;1046;p24"/>
          <p:cNvSpPr txBox="1">
            <a:spLocks noGrp="1"/>
          </p:cNvSpPr>
          <p:nvPr>
            <p:ph type="sldNum" idx="12"/>
          </p:nvPr>
        </p:nvSpPr>
        <p:spPr>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113</a:t>
            </a:fld>
            <a:endParaRPr>
              <a:solidFill>
                <a:srgbClr val="FFFFFF"/>
              </a:solidFill>
            </a:endParaRPr>
          </a:p>
        </p:txBody>
      </p:sp>
      <p:sp>
        <p:nvSpPr>
          <p:cNvPr id="99" name="Title 3"/>
          <p:cNvSpPr txBox="1">
            <a:spLocks/>
          </p:cNvSpPr>
          <p:nvPr/>
        </p:nvSpPr>
        <p:spPr>
          <a:xfrm>
            <a:off x="1600449" y="4265"/>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Normality Analysis </a:t>
            </a:r>
            <a:endParaRPr lang="en-US" sz="36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8" name="Text Box 8"/>
          <p:cNvSpPr txBox="1">
            <a:spLocks noChangeArrowheads="1"/>
          </p:cNvSpPr>
          <p:nvPr/>
        </p:nvSpPr>
        <p:spPr bwMode="auto">
          <a:xfrm>
            <a:off x="3826579" y="1426723"/>
            <a:ext cx="3922574" cy="369332"/>
          </a:xfrm>
          <a:prstGeom prst="rect">
            <a:avLst/>
          </a:prstGeom>
          <a:noFill/>
          <a:ln w="9525">
            <a:noFill/>
            <a:miter lim="800000"/>
            <a:headEnd/>
            <a:tailEnd/>
          </a:ln>
        </p:spPr>
        <p:txBody>
          <a:bodyPr wrap="square">
            <a:spAutoFit/>
          </a:bodyPr>
          <a:lstStyle/>
          <a:p>
            <a:pPr fontAlgn="base">
              <a:spcBef>
                <a:spcPct val="50000"/>
              </a:spcBef>
              <a:spcAft>
                <a:spcPct val="0"/>
              </a:spcAft>
            </a:pPr>
            <a:r>
              <a:rPr lang="en-US" b="1" i="1" dirty="0">
                <a:solidFill>
                  <a:prstClr val="black"/>
                </a:solidFill>
              </a:rPr>
              <a:t>Minitab Session Window output:</a:t>
            </a:r>
          </a:p>
        </p:txBody>
      </p:sp>
      <p:sp>
        <p:nvSpPr>
          <p:cNvPr id="11" name="Text Box 8"/>
          <p:cNvSpPr txBox="1">
            <a:spLocks noChangeArrowheads="1"/>
          </p:cNvSpPr>
          <p:nvPr/>
        </p:nvSpPr>
        <p:spPr bwMode="auto">
          <a:xfrm>
            <a:off x="470605" y="970165"/>
            <a:ext cx="11199619" cy="784830"/>
          </a:xfrm>
          <a:prstGeom prst="rect">
            <a:avLst/>
          </a:prstGeom>
          <a:noFill/>
          <a:ln w="9525">
            <a:noFill/>
            <a:miter lim="800000"/>
            <a:headEnd/>
            <a:tailEnd/>
          </a:ln>
          <a:effectLst>
            <a:innerShdw blurRad="63500" dist="50800" dir="5400000">
              <a:prstClr val="black">
                <a:alpha val="50000"/>
              </a:prstClr>
            </a:innerShdw>
          </a:effectLst>
        </p:spPr>
        <p:txBody>
          <a:bodyPr wrap="square">
            <a:spAutoFit/>
          </a:bodyPr>
          <a:lstStyle/>
          <a:p>
            <a:pPr fontAlgn="base">
              <a:spcBef>
                <a:spcPct val="50000"/>
              </a:spcBef>
              <a:spcAft>
                <a:spcPct val="0"/>
              </a:spcAft>
            </a:pPr>
            <a:r>
              <a:rPr lang="en-US" b="1" i="1" u="sng" dirty="0"/>
              <a:t>Purpose</a:t>
            </a:r>
            <a:r>
              <a:rPr lang="en-US" b="1" i="1" u="sng" dirty="0" smtClean="0"/>
              <a:t>: </a:t>
            </a:r>
            <a:r>
              <a:rPr lang="en-US" dirty="0">
                <a:solidFill>
                  <a:prstClr val="black"/>
                </a:solidFill>
              </a:rPr>
              <a:t>To check the Normality of % Quality of improve phase (For Continuous Y - % Quality per day)</a:t>
            </a:r>
          </a:p>
          <a:p>
            <a:pPr fontAlgn="base">
              <a:spcBef>
                <a:spcPct val="50000"/>
              </a:spcBef>
              <a:spcAft>
                <a:spcPct val="0"/>
              </a:spcAft>
            </a:pPr>
            <a:endParaRPr lang="en-US" b="1" i="1" dirty="0"/>
          </a:p>
        </p:txBody>
      </p:sp>
      <p:sp>
        <p:nvSpPr>
          <p:cNvPr id="14" name="Text Box 4"/>
          <p:cNvSpPr txBox="1">
            <a:spLocks noChangeArrowheads="1"/>
          </p:cNvSpPr>
          <p:nvPr/>
        </p:nvSpPr>
        <p:spPr bwMode="auto">
          <a:xfrm>
            <a:off x="464949" y="5690093"/>
            <a:ext cx="11067084"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15" name="Text Box 7"/>
          <p:cNvSpPr txBox="1">
            <a:spLocks noChangeArrowheads="1"/>
          </p:cNvSpPr>
          <p:nvPr/>
        </p:nvSpPr>
        <p:spPr bwMode="auto">
          <a:xfrm>
            <a:off x="604157" y="5768421"/>
            <a:ext cx="10927876" cy="1169551"/>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2000" b="1" i="1" u="sng" kern="0" dirty="0">
                <a:solidFill>
                  <a:srgbClr val="3A3F50"/>
                </a:solidFill>
              </a:rPr>
              <a:t>Interpretation</a:t>
            </a:r>
            <a:r>
              <a:rPr lang="en-US" sz="2000" b="1" i="1" u="sng" kern="0" dirty="0" smtClean="0">
                <a:solidFill>
                  <a:srgbClr val="3A3F50"/>
                </a:solidFill>
              </a:rPr>
              <a:t>: </a:t>
            </a:r>
            <a:r>
              <a:rPr lang="en-US" sz="2000" dirty="0"/>
              <a:t>There are no outliers on the graph and P-Value is greater than 0.05 which indicates normality.</a:t>
            </a:r>
            <a:endParaRPr lang="en-US" sz="2000" kern="0" dirty="0">
              <a:solidFill>
                <a:srgbClr val="3A3F50"/>
              </a:solidFill>
            </a:endParaRPr>
          </a:p>
          <a:p>
            <a:pPr algn="just" fontAlgn="base">
              <a:spcBef>
                <a:spcPct val="50000"/>
              </a:spcBef>
              <a:spcAft>
                <a:spcPct val="0"/>
              </a:spcAft>
            </a:pPr>
            <a:endParaRPr lang="en-US" sz="2000" b="1" i="1" kern="0" dirty="0">
              <a:solidFill>
                <a:srgbClr val="3A3F50"/>
              </a:solidFill>
            </a:endParaRPr>
          </a:p>
        </p:txBody>
      </p:sp>
      <p:sp>
        <p:nvSpPr>
          <p:cNvPr id="16" name="Rectangle 15"/>
          <p:cNvSpPr/>
          <p:nvPr/>
        </p:nvSpPr>
        <p:spPr>
          <a:xfrm>
            <a:off x="5947434" y="3581088"/>
            <a:ext cx="184731"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b="1" dirty="0">
              <a:solidFill>
                <a:srgbClr val="FF0000"/>
              </a:solidFill>
              <a:latin typeface="Bodoni MT" panose="02070603080606020203" pitchFamily="18" charset="0"/>
            </a:endParaRPr>
          </a:p>
        </p:txBody>
      </p:sp>
      <p:pic>
        <p:nvPicPr>
          <p:cNvPr id="327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7481" y="1796055"/>
            <a:ext cx="9231860" cy="3703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469972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4"/>
          <p:cNvSpPr txBox="1">
            <a:spLocks noChangeArrowheads="1"/>
          </p:cNvSpPr>
          <p:nvPr/>
        </p:nvSpPr>
        <p:spPr bwMode="auto">
          <a:xfrm>
            <a:off x="565169" y="1958618"/>
            <a:ext cx="11042505"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114</a:t>
            </a:fld>
            <a:endParaRPr lang="en">
              <a:solidFill>
                <a:srgbClr val="FFFFFF"/>
              </a:solidFill>
            </a:endParaRPr>
          </a:p>
        </p:txBody>
      </p:sp>
      <p:pic>
        <p:nvPicPr>
          <p:cNvPr id="78" name="Picture 77">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79" name="TextBox 78">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itle 3"/>
          <p:cNvSpPr txBox="1">
            <a:spLocks/>
          </p:cNvSpPr>
          <p:nvPr/>
        </p:nvSpPr>
        <p:spPr>
          <a:xfrm>
            <a:off x="1690639" y="-2279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Validation Test – 2 Sample t Test</a:t>
            </a:r>
            <a:endParaRPr lang="en-US" sz="3600" b="1" kern="0" dirty="0">
              <a:solidFill>
                <a:srgbClr val="007BB9"/>
              </a:solidFill>
            </a:endParaRPr>
          </a:p>
        </p:txBody>
      </p:sp>
      <p:sp>
        <p:nvSpPr>
          <p:cNvPr id="10" name="Text Box 8"/>
          <p:cNvSpPr txBox="1">
            <a:spLocks noChangeArrowheads="1"/>
          </p:cNvSpPr>
          <p:nvPr/>
        </p:nvSpPr>
        <p:spPr bwMode="auto">
          <a:xfrm>
            <a:off x="479888" y="3020734"/>
            <a:ext cx="4998661"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u="sng" dirty="0" smtClean="0">
                <a:solidFill>
                  <a:schemeClr val="accent1"/>
                </a:solidFill>
              </a:rPr>
              <a:t>Hypothesis:</a:t>
            </a:r>
            <a:endParaRPr lang="en-US" sz="2400" b="1" i="1" u="sng" dirty="0">
              <a:solidFill>
                <a:schemeClr val="accent1"/>
              </a:solidFill>
            </a:endParaRPr>
          </a:p>
        </p:txBody>
      </p:sp>
      <p:sp>
        <p:nvSpPr>
          <p:cNvPr id="13" name="Text Box 9"/>
          <p:cNvSpPr txBox="1">
            <a:spLocks noChangeArrowheads="1"/>
          </p:cNvSpPr>
          <p:nvPr/>
        </p:nvSpPr>
        <p:spPr bwMode="auto">
          <a:xfrm>
            <a:off x="640811" y="3926975"/>
            <a:ext cx="10891222" cy="2031325"/>
          </a:xfrm>
          <a:prstGeom prst="rect">
            <a:avLst/>
          </a:prstGeom>
          <a:solidFill>
            <a:schemeClr val="bg2">
              <a:lumMod val="40000"/>
              <a:lumOff val="60000"/>
            </a:schemeClr>
          </a:solidFill>
          <a:ln w="9525">
            <a:solidFill>
              <a:schemeClr val="tx1"/>
            </a:solidFill>
            <a:miter lim="800000"/>
            <a:headEnd/>
            <a:tailEnd/>
          </a:ln>
        </p:spPr>
        <p:txBody>
          <a:bodyPr wrap="square">
            <a:spAutoFit/>
          </a:bodyPr>
          <a:lstStyle/>
          <a:p>
            <a:pPr marL="406400" indent="-406400">
              <a:lnSpc>
                <a:spcPct val="80000"/>
              </a:lnSpc>
              <a:spcBef>
                <a:spcPct val="50000"/>
              </a:spcBef>
            </a:pPr>
            <a:endParaRPr lang="en-US" sz="2000" b="1" i="1" dirty="0" smtClean="0">
              <a:solidFill>
                <a:srgbClr val="3A3F50"/>
              </a:solidFill>
            </a:endParaRPr>
          </a:p>
          <a:p>
            <a:pPr marL="406400" indent="-406400">
              <a:lnSpc>
                <a:spcPct val="80000"/>
              </a:lnSpc>
              <a:spcBef>
                <a:spcPct val="50000"/>
              </a:spcBef>
            </a:pPr>
            <a:r>
              <a:rPr lang="en-US" sz="2000" b="1" i="1" dirty="0" smtClean="0">
                <a:solidFill>
                  <a:srgbClr val="3A3F50"/>
                </a:solidFill>
              </a:rPr>
              <a:t>H</a:t>
            </a:r>
            <a:r>
              <a:rPr lang="en-US" sz="2000" b="1" i="1" baseline="-25000" dirty="0" smtClean="0">
                <a:solidFill>
                  <a:srgbClr val="3A3F50"/>
                </a:solidFill>
              </a:rPr>
              <a:t>o </a:t>
            </a:r>
            <a:r>
              <a:rPr lang="en-US" sz="2000" b="1" i="1" dirty="0">
                <a:solidFill>
                  <a:srgbClr val="3A3F50"/>
                </a:solidFill>
              </a:rPr>
              <a:t>: </a:t>
            </a:r>
            <a:r>
              <a:rPr lang="en-US" sz="2000" dirty="0">
                <a:solidFill>
                  <a:srgbClr val="3A3F50"/>
                </a:solidFill>
              </a:rPr>
              <a:t>The % Quality Score in Improve Phase is same as the % Quality Score in Measure Phase ( µ1 = µ2</a:t>
            </a:r>
            <a:r>
              <a:rPr lang="en-US" sz="2000" dirty="0" smtClean="0">
                <a:solidFill>
                  <a:srgbClr val="3A3F50"/>
                </a:solidFill>
              </a:rPr>
              <a:t>)</a:t>
            </a:r>
            <a:r>
              <a:rPr lang="en-US" sz="2000" dirty="0">
                <a:solidFill>
                  <a:srgbClr val="3A3F50"/>
                </a:solidFill>
              </a:rPr>
              <a:t>		          </a:t>
            </a:r>
          </a:p>
          <a:p>
            <a:pPr marL="406400" indent="-406400">
              <a:lnSpc>
                <a:spcPct val="80000"/>
              </a:lnSpc>
              <a:spcBef>
                <a:spcPct val="50000"/>
              </a:spcBef>
            </a:pPr>
            <a:r>
              <a:rPr lang="en-US" sz="2000" b="1" i="1" dirty="0">
                <a:solidFill>
                  <a:srgbClr val="3A3F50"/>
                </a:solidFill>
              </a:rPr>
              <a:t>H</a:t>
            </a:r>
            <a:r>
              <a:rPr lang="en-US" sz="2000" b="1" i="1" baseline="-25000" dirty="0">
                <a:solidFill>
                  <a:srgbClr val="3A3F50"/>
                </a:solidFill>
              </a:rPr>
              <a:t>a </a:t>
            </a:r>
            <a:r>
              <a:rPr lang="en-US" sz="2000" b="1" i="1" dirty="0">
                <a:solidFill>
                  <a:srgbClr val="3A3F50"/>
                </a:solidFill>
              </a:rPr>
              <a:t>:</a:t>
            </a:r>
            <a:r>
              <a:rPr lang="en-US" sz="2000" dirty="0">
                <a:solidFill>
                  <a:srgbClr val="3A3F50"/>
                </a:solidFill>
              </a:rPr>
              <a:t>The % Quality Score in Improve Phase is more than the % Quality Score in Measure Phase ( µ1 &gt; µ2)</a:t>
            </a:r>
          </a:p>
          <a:p>
            <a:pPr marL="406400" indent="-406400">
              <a:lnSpc>
                <a:spcPct val="80000"/>
              </a:lnSpc>
              <a:spcBef>
                <a:spcPct val="50000"/>
              </a:spcBef>
            </a:pPr>
            <a:endParaRPr lang="en-US" sz="2000" b="1" i="1" dirty="0">
              <a:solidFill>
                <a:srgbClr val="3A3F50"/>
              </a:solidFill>
            </a:endParaRPr>
          </a:p>
        </p:txBody>
      </p:sp>
      <p:sp>
        <p:nvSpPr>
          <p:cNvPr id="16" name="Text Box 8"/>
          <p:cNvSpPr txBox="1">
            <a:spLocks noChangeArrowheads="1"/>
          </p:cNvSpPr>
          <p:nvPr/>
        </p:nvSpPr>
        <p:spPr bwMode="auto">
          <a:xfrm>
            <a:off x="479888" y="1039244"/>
            <a:ext cx="11042505"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u="sng" dirty="0">
                <a:solidFill>
                  <a:schemeClr val="accent1"/>
                </a:solidFill>
              </a:rPr>
              <a:t>Purpose:</a:t>
            </a:r>
            <a:endParaRPr lang="en-US" sz="2400" b="1" i="1" dirty="0">
              <a:solidFill>
                <a:schemeClr val="accent1"/>
              </a:solidFill>
            </a:endParaRPr>
          </a:p>
        </p:txBody>
      </p:sp>
      <p:sp>
        <p:nvSpPr>
          <p:cNvPr id="11" name="Text Box 9"/>
          <p:cNvSpPr txBox="1">
            <a:spLocks noChangeArrowheads="1"/>
          </p:cNvSpPr>
          <p:nvPr/>
        </p:nvSpPr>
        <p:spPr bwMode="auto">
          <a:xfrm>
            <a:off x="565168" y="1987917"/>
            <a:ext cx="11042505" cy="1154162"/>
          </a:xfrm>
          <a:prstGeom prst="rect">
            <a:avLst/>
          </a:prstGeom>
          <a:noFill/>
          <a:ln w="9525">
            <a:noFill/>
            <a:miter lim="800000"/>
            <a:headEnd/>
            <a:tailEnd/>
          </a:ln>
        </p:spPr>
        <p:txBody>
          <a:bodyPr wrap="square">
            <a:spAutoFit/>
          </a:bodyPr>
          <a:lstStyle/>
          <a:p>
            <a:pPr marL="457200" indent="-457200" fontAlgn="base">
              <a:lnSpc>
                <a:spcPct val="105000"/>
              </a:lnSpc>
              <a:spcBef>
                <a:spcPct val="30000"/>
              </a:spcBef>
              <a:spcAft>
                <a:spcPct val="0"/>
              </a:spcAft>
            </a:pPr>
            <a:r>
              <a:rPr lang="en-US" sz="2000" b="1" i="1" dirty="0" smtClean="0">
                <a:solidFill>
                  <a:prstClr val="black"/>
                </a:solidFill>
              </a:rPr>
              <a:t>Purpose of performing 2 Sample t test is: </a:t>
            </a:r>
            <a:r>
              <a:rPr lang="en-IN" sz="2000" dirty="0" smtClean="0"/>
              <a:t>Whether </a:t>
            </a:r>
            <a:r>
              <a:rPr lang="en-IN" sz="2000" dirty="0"/>
              <a:t>the process has significant difference between measure phase and improve phase, after implementing the solution</a:t>
            </a:r>
            <a:r>
              <a:rPr lang="en-US" sz="2000" dirty="0">
                <a:solidFill>
                  <a:prstClr val="black"/>
                </a:solidFill>
              </a:rPr>
              <a:t> </a:t>
            </a:r>
          </a:p>
          <a:p>
            <a:pPr marL="457200" indent="-457200" fontAlgn="base">
              <a:lnSpc>
                <a:spcPct val="105000"/>
              </a:lnSpc>
              <a:spcBef>
                <a:spcPct val="30000"/>
              </a:spcBef>
              <a:spcAft>
                <a:spcPct val="0"/>
              </a:spcAft>
            </a:pPr>
            <a:endParaRPr lang="en-US" sz="2000" b="1" i="1" dirty="0">
              <a:solidFill>
                <a:prstClr val="black"/>
              </a:solidFill>
            </a:endParaRPr>
          </a:p>
        </p:txBody>
      </p:sp>
    </p:spTree>
    <p:extLst>
      <p:ext uri="{BB962C8B-B14F-4D97-AF65-F5344CB8AC3E}">
        <p14:creationId xmlns:p14="http://schemas.microsoft.com/office/powerpoint/2010/main" val="179575999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
          <p:cNvSpPr txBox="1">
            <a:spLocks noChangeArrowheads="1"/>
          </p:cNvSpPr>
          <p:nvPr/>
        </p:nvSpPr>
        <p:spPr bwMode="auto">
          <a:xfrm>
            <a:off x="560561" y="5494891"/>
            <a:ext cx="10971472"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19" name="Text Box 4"/>
          <p:cNvSpPr txBox="1">
            <a:spLocks noChangeArrowheads="1"/>
          </p:cNvSpPr>
          <p:nvPr/>
        </p:nvSpPr>
        <p:spPr bwMode="auto">
          <a:xfrm>
            <a:off x="560561" y="4507635"/>
            <a:ext cx="10971472"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115</a:t>
            </a:fld>
            <a:endParaRPr lang="en">
              <a:solidFill>
                <a:srgbClr val="FFFFFF"/>
              </a:solidFill>
            </a:endParaRPr>
          </a:p>
        </p:txBody>
      </p:sp>
      <p:pic>
        <p:nvPicPr>
          <p:cNvPr id="78" name="Picture 77">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79" name="TextBox 78">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itle 3"/>
          <p:cNvSpPr txBox="1">
            <a:spLocks/>
          </p:cNvSpPr>
          <p:nvPr/>
        </p:nvSpPr>
        <p:spPr>
          <a:xfrm>
            <a:off x="1690639" y="-2279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Validation Test – 2 Sample t Test</a:t>
            </a:r>
            <a:endParaRPr lang="en-US" sz="3600" b="1" kern="0" dirty="0">
              <a:solidFill>
                <a:srgbClr val="007BB9"/>
              </a:solidFill>
            </a:endParaRPr>
          </a:p>
        </p:txBody>
      </p:sp>
      <p:sp>
        <p:nvSpPr>
          <p:cNvPr id="18" name="Text Box 7"/>
          <p:cNvSpPr txBox="1">
            <a:spLocks noChangeArrowheads="1"/>
          </p:cNvSpPr>
          <p:nvPr/>
        </p:nvSpPr>
        <p:spPr bwMode="auto">
          <a:xfrm>
            <a:off x="560561" y="4494281"/>
            <a:ext cx="10971472" cy="1138773"/>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2000" b="1" i="1" u="sng" kern="0" dirty="0" smtClean="0">
                <a:solidFill>
                  <a:srgbClr val="007BB9"/>
                </a:solidFill>
              </a:rPr>
              <a:t>Interpretation:</a:t>
            </a:r>
            <a:r>
              <a:rPr lang="en-IN" dirty="0"/>
              <a:t>Since the p- value is less than 0.05 (alpha value), so we reject </a:t>
            </a:r>
            <a:r>
              <a:rPr lang="en-IN" dirty="0" err="1"/>
              <a:t>Ho</a:t>
            </a:r>
            <a:r>
              <a:rPr lang="en-IN" dirty="0"/>
              <a:t>, i.e. After implementing the solution, Mean of ‘Quality’ in Improve Phase is LOWER than that in measure phase.</a:t>
            </a:r>
            <a:endParaRPr lang="en-US" kern="0" dirty="0">
              <a:solidFill>
                <a:prstClr val="black"/>
              </a:solidFill>
            </a:endParaRPr>
          </a:p>
          <a:p>
            <a:pPr algn="just" fontAlgn="base">
              <a:spcBef>
                <a:spcPct val="50000"/>
              </a:spcBef>
              <a:spcAft>
                <a:spcPct val="0"/>
              </a:spcAft>
            </a:pPr>
            <a:endParaRPr lang="en-US" sz="2000" b="1" i="1" kern="0" dirty="0">
              <a:solidFill>
                <a:prstClr val="black"/>
              </a:solidFill>
            </a:endParaRPr>
          </a:p>
        </p:txBody>
      </p:sp>
      <p:sp>
        <p:nvSpPr>
          <p:cNvPr id="15" name="Text Box 7"/>
          <p:cNvSpPr txBox="1">
            <a:spLocks noChangeArrowheads="1"/>
          </p:cNvSpPr>
          <p:nvPr/>
        </p:nvSpPr>
        <p:spPr bwMode="auto">
          <a:xfrm>
            <a:off x="560561" y="5537344"/>
            <a:ext cx="11138858" cy="1092607"/>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2000" b="1" i="1" u="sng" kern="0" dirty="0">
                <a:solidFill>
                  <a:srgbClr val="007BB9"/>
                </a:solidFill>
              </a:rPr>
              <a:t>Conclusion</a:t>
            </a:r>
            <a:r>
              <a:rPr lang="en-US" sz="2000" b="1" i="1" u="sng" kern="0" dirty="0" smtClean="0">
                <a:solidFill>
                  <a:srgbClr val="007BB9"/>
                </a:solidFill>
              </a:rPr>
              <a:t>: </a:t>
            </a:r>
            <a:r>
              <a:rPr lang="en-US" kern="0" dirty="0">
                <a:solidFill>
                  <a:prstClr val="black"/>
                </a:solidFill>
              </a:rPr>
              <a:t>Since the p- value is less than 0.05 (alpha value), Hence improvement in % Quality is accomplished for total population. </a:t>
            </a:r>
          </a:p>
          <a:p>
            <a:pPr algn="just" fontAlgn="base">
              <a:spcBef>
                <a:spcPct val="50000"/>
              </a:spcBef>
              <a:spcAft>
                <a:spcPct val="0"/>
              </a:spcAft>
            </a:pPr>
            <a:endParaRPr lang="en-US" kern="0" dirty="0">
              <a:solidFill>
                <a:prstClr val="black"/>
              </a:solidFill>
            </a:endParaRPr>
          </a:p>
        </p:txBody>
      </p:sp>
      <p:sp>
        <p:nvSpPr>
          <p:cNvPr id="17" name="Rectangle 16"/>
          <p:cNvSpPr/>
          <p:nvPr/>
        </p:nvSpPr>
        <p:spPr>
          <a:xfrm>
            <a:off x="560561" y="1566963"/>
            <a:ext cx="10971472" cy="27157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rgbClr val="3A3F50"/>
              </a:solidFill>
            </a:endParaRPr>
          </a:p>
        </p:txBody>
      </p:sp>
      <p:sp>
        <p:nvSpPr>
          <p:cNvPr id="14" name="Text Box 7"/>
          <p:cNvSpPr txBox="1">
            <a:spLocks noChangeArrowheads="1"/>
          </p:cNvSpPr>
          <p:nvPr/>
        </p:nvSpPr>
        <p:spPr bwMode="auto">
          <a:xfrm>
            <a:off x="560561" y="1024038"/>
            <a:ext cx="11138858" cy="400110"/>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2000" b="1" i="1" u="sng" kern="0" dirty="0">
                <a:solidFill>
                  <a:srgbClr val="007BB9"/>
                </a:solidFill>
              </a:rPr>
              <a:t>Minitab Output:</a:t>
            </a:r>
            <a:endParaRPr lang="en-US" sz="2000" b="1" i="1" kern="0" dirty="0">
              <a:solidFill>
                <a:prstClr val="black"/>
              </a:solidFill>
            </a:endParaRPr>
          </a:p>
        </p:txBody>
      </p:sp>
      <p:sp>
        <p:nvSpPr>
          <p:cNvPr id="12" name="Rectangle 11"/>
          <p:cNvSpPr/>
          <p:nvPr/>
        </p:nvSpPr>
        <p:spPr>
          <a:xfrm>
            <a:off x="5953931" y="2781225"/>
            <a:ext cx="184731"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b="1" dirty="0">
              <a:solidFill>
                <a:srgbClr val="FF0000"/>
              </a:solidFill>
              <a:latin typeface="Bodoni MT" panose="02070603080606020203" pitchFamily="18" charset="0"/>
            </a:endParaRPr>
          </a:p>
        </p:txBody>
      </p:sp>
      <p:pic>
        <p:nvPicPr>
          <p:cNvPr id="337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038" y="1651441"/>
            <a:ext cx="3670246"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7038" y="2924839"/>
            <a:ext cx="3861314" cy="1298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6975" y="1718116"/>
            <a:ext cx="3591115" cy="1432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876228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4"/>
          <p:cNvSpPr txBox="1">
            <a:spLocks noChangeArrowheads="1"/>
          </p:cNvSpPr>
          <p:nvPr/>
        </p:nvSpPr>
        <p:spPr bwMode="auto">
          <a:xfrm>
            <a:off x="511788" y="1808865"/>
            <a:ext cx="11042505"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116</a:t>
            </a:fld>
            <a:endParaRPr lang="en">
              <a:solidFill>
                <a:srgbClr val="FFFFFF"/>
              </a:solidFill>
            </a:endParaRPr>
          </a:p>
        </p:txBody>
      </p:sp>
      <p:pic>
        <p:nvPicPr>
          <p:cNvPr id="78" name="Picture 77">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79" name="TextBox 78">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itle 3"/>
          <p:cNvSpPr txBox="1">
            <a:spLocks/>
          </p:cNvSpPr>
          <p:nvPr/>
        </p:nvSpPr>
        <p:spPr>
          <a:xfrm>
            <a:off x="1690639" y="-2279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Validation Test – 1 Sample t Test</a:t>
            </a:r>
            <a:endParaRPr lang="en-US" sz="3600" b="1" kern="0" dirty="0">
              <a:solidFill>
                <a:srgbClr val="007BB9"/>
              </a:solidFill>
            </a:endParaRPr>
          </a:p>
        </p:txBody>
      </p:sp>
      <p:sp>
        <p:nvSpPr>
          <p:cNvPr id="10" name="Text Box 8"/>
          <p:cNvSpPr txBox="1">
            <a:spLocks noChangeArrowheads="1"/>
          </p:cNvSpPr>
          <p:nvPr/>
        </p:nvSpPr>
        <p:spPr bwMode="auto">
          <a:xfrm>
            <a:off x="479888" y="2836365"/>
            <a:ext cx="4998661"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u="sng" dirty="0">
                <a:solidFill>
                  <a:srgbClr val="007BB9"/>
                </a:solidFill>
              </a:rPr>
              <a:t>Hypothesis</a:t>
            </a:r>
          </a:p>
        </p:txBody>
      </p:sp>
      <p:sp>
        <p:nvSpPr>
          <p:cNvPr id="13" name="Text Box 9"/>
          <p:cNvSpPr txBox="1">
            <a:spLocks noChangeArrowheads="1"/>
          </p:cNvSpPr>
          <p:nvPr/>
        </p:nvSpPr>
        <p:spPr bwMode="auto">
          <a:xfrm>
            <a:off x="640811" y="3709463"/>
            <a:ext cx="10891222" cy="1631216"/>
          </a:xfrm>
          <a:prstGeom prst="rect">
            <a:avLst/>
          </a:prstGeom>
          <a:solidFill>
            <a:schemeClr val="bg2">
              <a:lumMod val="40000"/>
              <a:lumOff val="60000"/>
            </a:schemeClr>
          </a:solidFill>
          <a:ln w="9525">
            <a:solidFill>
              <a:schemeClr val="tx1"/>
            </a:solidFill>
            <a:miter lim="800000"/>
            <a:headEnd/>
            <a:tailEnd/>
          </a:ln>
        </p:spPr>
        <p:txBody>
          <a:bodyPr wrap="square">
            <a:spAutoFit/>
          </a:bodyPr>
          <a:lstStyle/>
          <a:p>
            <a:pPr marL="406400" indent="-406400">
              <a:lnSpc>
                <a:spcPct val="80000"/>
              </a:lnSpc>
              <a:spcBef>
                <a:spcPct val="50000"/>
              </a:spcBef>
            </a:pPr>
            <a:endParaRPr lang="en-US" sz="2000" b="1" i="1" dirty="0" smtClean="0">
              <a:solidFill>
                <a:srgbClr val="3A3F50"/>
              </a:solidFill>
            </a:endParaRPr>
          </a:p>
          <a:p>
            <a:pPr marL="406400" indent="-406400">
              <a:lnSpc>
                <a:spcPct val="80000"/>
              </a:lnSpc>
              <a:spcBef>
                <a:spcPct val="50000"/>
              </a:spcBef>
            </a:pPr>
            <a:r>
              <a:rPr lang="en-US" sz="2000" b="1" i="1" dirty="0" smtClean="0">
                <a:solidFill>
                  <a:srgbClr val="3A3F50"/>
                </a:solidFill>
              </a:rPr>
              <a:t>H</a:t>
            </a:r>
            <a:r>
              <a:rPr lang="en-US" sz="2000" b="1" i="1" baseline="-25000" dirty="0" smtClean="0">
                <a:solidFill>
                  <a:srgbClr val="3A3F50"/>
                </a:solidFill>
              </a:rPr>
              <a:t>o </a:t>
            </a:r>
            <a:r>
              <a:rPr lang="en-US" sz="2000" b="1" i="1" dirty="0">
                <a:solidFill>
                  <a:srgbClr val="3A3F50"/>
                </a:solidFill>
              </a:rPr>
              <a:t>: </a:t>
            </a:r>
            <a:r>
              <a:rPr lang="en-IN" sz="2000" dirty="0"/>
              <a:t>After implementing the solution, mean performance of Y is same as target performance, proposed in Define phase . </a:t>
            </a:r>
            <a:r>
              <a:rPr lang="en-US" sz="2000" dirty="0">
                <a:solidFill>
                  <a:srgbClr val="3A3F50"/>
                </a:solidFill>
              </a:rPr>
              <a:t>		          </a:t>
            </a:r>
          </a:p>
          <a:p>
            <a:pPr marL="406400" indent="-406400">
              <a:lnSpc>
                <a:spcPct val="80000"/>
              </a:lnSpc>
              <a:spcBef>
                <a:spcPct val="50000"/>
              </a:spcBef>
            </a:pPr>
            <a:r>
              <a:rPr lang="en-US" sz="2000" b="1" i="1" dirty="0">
                <a:solidFill>
                  <a:srgbClr val="3A3F50"/>
                </a:solidFill>
              </a:rPr>
              <a:t>H</a:t>
            </a:r>
            <a:r>
              <a:rPr lang="en-US" sz="2000" b="1" i="1" baseline="-25000" dirty="0">
                <a:solidFill>
                  <a:srgbClr val="3A3F50"/>
                </a:solidFill>
              </a:rPr>
              <a:t>a </a:t>
            </a:r>
            <a:r>
              <a:rPr lang="en-US" sz="2000" b="1" i="1" dirty="0" smtClean="0">
                <a:solidFill>
                  <a:srgbClr val="3A3F50"/>
                </a:solidFill>
              </a:rPr>
              <a:t>:</a:t>
            </a:r>
            <a:r>
              <a:rPr lang="en-IN" sz="2000" b="1" i="1" dirty="0"/>
              <a:t> </a:t>
            </a:r>
            <a:r>
              <a:rPr lang="en-IN" sz="2000" dirty="0"/>
              <a:t>After implementing the solution, mean performance of Y is less than the target performance, proposed in Define phase </a:t>
            </a:r>
            <a:endParaRPr lang="en-US" sz="2000" dirty="0">
              <a:solidFill>
                <a:srgbClr val="3A3F50"/>
              </a:solidFill>
            </a:endParaRPr>
          </a:p>
        </p:txBody>
      </p:sp>
      <p:sp>
        <p:nvSpPr>
          <p:cNvPr id="16" name="Text Box 8"/>
          <p:cNvSpPr txBox="1">
            <a:spLocks noChangeArrowheads="1"/>
          </p:cNvSpPr>
          <p:nvPr/>
        </p:nvSpPr>
        <p:spPr bwMode="auto">
          <a:xfrm>
            <a:off x="479888" y="1039244"/>
            <a:ext cx="11042505"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u="sng" dirty="0">
                <a:solidFill>
                  <a:srgbClr val="007BB9"/>
                </a:solidFill>
              </a:rPr>
              <a:t>Purpose:</a:t>
            </a:r>
            <a:endParaRPr lang="en-US" sz="2400" b="1" i="1" dirty="0">
              <a:solidFill>
                <a:prstClr val="black"/>
              </a:solidFill>
            </a:endParaRPr>
          </a:p>
        </p:txBody>
      </p:sp>
      <p:sp>
        <p:nvSpPr>
          <p:cNvPr id="11" name="Text Box 9"/>
          <p:cNvSpPr txBox="1">
            <a:spLocks noChangeArrowheads="1"/>
          </p:cNvSpPr>
          <p:nvPr/>
        </p:nvSpPr>
        <p:spPr bwMode="auto">
          <a:xfrm>
            <a:off x="511787" y="1870420"/>
            <a:ext cx="11042505" cy="1131785"/>
          </a:xfrm>
          <a:prstGeom prst="rect">
            <a:avLst/>
          </a:prstGeom>
          <a:noFill/>
          <a:ln w="9525">
            <a:noFill/>
            <a:miter lim="800000"/>
            <a:headEnd/>
            <a:tailEnd/>
          </a:ln>
        </p:spPr>
        <p:txBody>
          <a:bodyPr wrap="square">
            <a:spAutoFit/>
          </a:bodyPr>
          <a:lstStyle/>
          <a:p>
            <a:pPr marL="457200" indent="-457200" fontAlgn="base">
              <a:lnSpc>
                <a:spcPct val="105000"/>
              </a:lnSpc>
              <a:spcBef>
                <a:spcPct val="30000"/>
              </a:spcBef>
              <a:spcAft>
                <a:spcPct val="0"/>
              </a:spcAft>
            </a:pPr>
            <a:r>
              <a:rPr lang="en-US" sz="2000" b="1" i="1" dirty="0" smtClean="0">
                <a:solidFill>
                  <a:prstClr val="black"/>
                </a:solidFill>
              </a:rPr>
              <a:t>Purpose of performing 1 Sample t test is: </a:t>
            </a:r>
            <a:r>
              <a:rPr lang="en-IN" sz="2000" dirty="0" smtClean="0"/>
              <a:t>Whether </a:t>
            </a:r>
            <a:r>
              <a:rPr lang="en-IN" sz="2000" dirty="0"/>
              <a:t>the process is met the target or not, after implementing the solution</a:t>
            </a:r>
            <a:r>
              <a:rPr lang="en-US" sz="2000" dirty="0">
                <a:solidFill>
                  <a:prstClr val="black"/>
                </a:solidFill>
              </a:rPr>
              <a:t> </a:t>
            </a:r>
          </a:p>
          <a:p>
            <a:pPr marL="457200" indent="-457200" fontAlgn="base">
              <a:lnSpc>
                <a:spcPct val="105000"/>
              </a:lnSpc>
              <a:spcBef>
                <a:spcPct val="30000"/>
              </a:spcBef>
              <a:spcAft>
                <a:spcPct val="0"/>
              </a:spcAft>
            </a:pPr>
            <a:endParaRPr lang="en-US" sz="2000" b="1" i="1" dirty="0">
              <a:solidFill>
                <a:prstClr val="black"/>
              </a:solidFill>
            </a:endParaRPr>
          </a:p>
        </p:txBody>
      </p:sp>
    </p:spTree>
    <p:extLst>
      <p:ext uri="{BB962C8B-B14F-4D97-AF65-F5344CB8AC3E}">
        <p14:creationId xmlns:p14="http://schemas.microsoft.com/office/powerpoint/2010/main" val="302588032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
          <p:cNvSpPr txBox="1">
            <a:spLocks noChangeArrowheads="1"/>
          </p:cNvSpPr>
          <p:nvPr/>
        </p:nvSpPr>
        <p:spPr bwMode="auto">
          <a:xfrm>
            <a:off x="560561" y="5494891"/>
            <a:ext cx="10971472"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19" name="Text Box 4"/>
          <p:cNvSpPr txBox="1">
            <a:spLocks noChangeArrowheads="1"/>
          </p:cNvSpPr>
          <p:nvPr/>
        </p:nvSpPr>
        <p:spPr bwMode="auto">
          <a:xfrm>
            <a:off x="560561" y="4507635"/>
            <a:ext cx="10971472"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117</a:t>
            </a:fld>
            <a:endParaRPr lang="en">
              <a:solidFill>
                <a:srgbClr val="FFFFFF"/>
              </a:solidFill>
            </a:endParaRPr>
          </a:p>
        </p:txBody>
      </p:sp>
      <p:pic>
        <p:nvPicPr>
          <p:cNvPr id="78" name="Picture 77">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79" name="TextBox 78">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itle 3"/>
          <p:cNvSpPr txBox="1">
            <a:spLocks/>
          </p:cNvSpPr>
          <p:nvPr/>
        </p:nvSpPr>
        <p:spPr>
          <a:xfrm>
            <a:off x="1690639" y="-2279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Validation Test – 1 Sample t Test</a:t>
            </a:r>
            <a:endParaRPr lang="en-US" sz="3600" b="1" kern="0" dirty="0">
              <a:solidFill>
                <a:srgbClr val="007BB9"/>
              </a:solidFill>
            </a:endParaRPr>
          </a:p>
        </p:txBody>
      </p:sp>
      <p:sp>
        <p:nvSpPr>
          <p:cNvPr id="18" name="Text Box 7"/>
          <p:cNvSpPr txBox="1">
            <a:spLocks noChangeArrowheads="1"/>
          </p:cNvSpPr>
          <p:nvPr/>
        </p:nvSpPr>
        <p:spPr bwMode="auto">
          <a:xfrm>
            <a:off x="560561" y="4584315"/>
            <a:ext cx="10971472" cy="1169551"/>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2000" b="1" i="1" u="sng" kern="0" dirty="0">
                <a:solidFill>
                  <a:srgbClr val="007BB9"/>
                </a:solidFill>
              </a:rPr>
              <a:t>Interpretation</a:t>
            </a:r>
            <a:r>
              <a:rPr lang="en-US" sz="2000" b="1" i="1" u="sng" kern="0" dirty="0" smtClean="0">
                <a:solidFill>
                  <a:srgbClr val="007BB9"/>
                </a:solidFill>
              </a:rPr>
              <a:t>: </a:t>
            </a:r>
            <a:r>
              <a:rPr lang="en-IN" sz="2000" dirty="0"/>
              <a:t>Since the p- value is greater than 0.05 (alpha value), we fail to reject </a:t>
            </a:r>
            <a:r>
              <a:rPr lang="en-IN" sz="2000" dirty="0" err="1" smtClean="0"/>
              <a:t>Ho</a:t>
            </a:r>
            <a:r>
              <a:rPr lang="en-IN" sz="2000" dirty="0" smtClean="0"/>
              <a:t>, </a:t>
            </a:r>
            <a:r>
              <a:rPr lang="en-IN" sz="2000" dirty="0"/>
              <a:t>hence the mean Quality score in improve phase is same as the target score in Define phase.</a:t>
            </a:r>
            <a:endParaRPr lang="en-US" sz="2000" kern="0" dirty="0">
              <a:solidFill>
                <a:prstClr val="black"/>
              </a:solidFill>
            </a:endParaRPr>
          </a:p>
          <a:p>
            <a:pPr algn="just" fontAlgn="base">
              <a:spcBef>
                <a:spcPct val="50000"/>
              </a:spcBef>
              <a:spcAft>
                <a:spcPct val="0"/>
              </a:spcAft>
            </a:pPr>
            <a:endParaRPr lang="en-US" sz="2000" b="1" i="1" kern="0" dirty="0">
              <a:solidFill>
                <a:prstClr val="black"/>
              </a:solidFill>
            </a:endParaRPr>
          </a:p>
        </p:txBody>
      </p:sp>
      <p:sp>
        <p:nvSpPr>
          <p:cNvPr id="15" name="Text Box 7"/>
          <p:cNvSpPr txBox="1">
            <a:spLocks noChangeArrowheads="1"/>
          </p:cNvSpPr>
          <p:nvPr/>
        </p:nvSpPr>
        <p:spPr bwMode="auto">
          <a:xfrm>
            <a:off x="560561" y="5537344"/>
            <a:ext cx="10971471" cy="1815882"/>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2000" b="1" i="1" u="sng" kern="0" dirty="0" smtClean="0">
                <a:solidFill>
                  <a:srgbClr val="007BB9"/>
                </a:solidFill>
              </a:rPr>
              <a:t>Conclusion: </a:t>
            </a:r>
            <a:r>
              <a:rPr lang="en-US" sz="2000" dirty="0" smtClean="0">
                <a:solidFill>
                  <a:srgbClr val="3A3F50">
                    <a:lumMod val="50000"/>
                  </a:srgbClr>
                </a:solidFill>
              </a:rPr>
              <a:t>Since </a:t>
            </a:r>
            <a:r>
              <a:rPr lang="en-US" sz="2000" dirty="0">
                <a:solidFill>
                  <a:srgbClr val="3A3F50">
                    <a:lumMod val="50000"/>
                  </a:srgbClr>
                </a:solidFill>
              </a:rPr>
              <a:t>p- value is &gt; of 0.05 (alpha value), we can conclude that % Quality is achieved .Hence we can infer that improvement goal is accomplished in improve phase.</a:t>
            </a:r>
          </a:p>
          <a:p>
            <a:pPr algn="just" fontAlgn="base">
              <a:spcBef>
                <a:spcPct val="50000"/>
              </a:spcBef>
              <a:spcAft>
                <a:spcPct val="0"/>
              </a:spcAft>
            </a:pPr>
            <a:endParaRPr lang="en-US" sz="2800" kern="0" dirty="0">
              <a:solidFill>
                <a:prstClr val="black"/>
              </a:solidFill>
            </a:endParaRPr>
          </a:p>
          <a:p>
            <a:pPr algn="just" fontAlgn="base">
              <a:spcBef>
                <a:spcPct val="50000"/>
              </a:spcBef>
              <a:spcAft>
                <a:spcPct val="0"/>
              </a:spcAft>
            </a:pPr>
            <a:endParaRPr lang="en-US" sz="2000" b="1" i="1" kern="0" dirty="0">
              <a:solidFill>
                <a:prstClr val="black"/>
              </a:solidFill>
            </a:endParaRPr>
          </a:p>
        </p:txBody>
      </p:sp>
      <p:sp>
        <p:nvSpPr>
          <p:cNvPr id="17" name="Rectangle 16"/>
          <p:cNvSpPr/>
          <p:nvPr/>
        </p:nvSpPr>
        <p:spPr>
          <a:xfrm>
            <a:off x="560561" y="1424149"/>
            <a:ext cx="10971471" cy="282958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rgbClr val="3A3F50"/>
              </a:solidFill>
            </a:endParaRPr>
          </a:p>
        </p:txBody>
      </p:sp>
      <p:sp>
        <p:nvSpPr>
          <p:cNvPr id="14" name="Text Box 7"/>
          <p:cNvSpPr txBox="1">
            <a:spLocks noChangeArrowheads="1"/>
          </p:cNvSpPr>
          <p:nvPr/>
        </p:nvSpPr>
        <p:spPr bwMode="auto">
          <a:xfrm>
            <a:off x="560561" y="1024038"/>
            <a:ext cx="11138858" cy="400110"/>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2000" b="1" i="1" u="sng" kern="0" dirty="0">
                <a:solidFill>
                  <a:srgbClr val="007BB9"/>
                </a:solidFill>
              </a:rPr>
              <a:t>Minitab Output:</a:t>
            </a:r>
            <a:endParaRPr lang="en-US" sz="2000" b="1" i="1" kern="0" dirty="0">
              <a:solidFill>
                <a:prstClr val="black"/>
              </a:solidFill>
            </a:endParaRPr>
          </a:p>
        </p:txBody>
      </p:sp>
      <p:sp>
        <p:nvSpPr>
          <p:cNvPr id="12" name="Rectangle 11"/>
          <p:cNvSpPr/>
          <p:nvPr/>
        </p:nvSpPr>
        <p:spPr>
          <a:xfrm>
            <a:off x="5953932" y="2781225"/>
            <a:ext cx="184731"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b="1" dirty="0">
              <a:solidFill>
                <a:srgbClr val="FF0000"/>
              </a:solidFill>
              <a:latin typeface="Bodoni MT" panose="02070603080606020203" pitchFamily="18" charset="0"/>
            </a:endParaRPr>
          </a:p>
        </p:txBody>
      </p:sp>
      <p:pic>
        <p:nvPicPr>
          <p:cNvPr id="348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984" y="1669261"/>
            <a:ext cx="3999028" cy="1481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87966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118</a:t>
            </a:fld>
            <a:endParaRPr>
              <a:solidFill>
                <a:srgbClr val="FFFFFF"/>
              </a:solidFill>
            </a:endParaRPr>
          </a:p>
        </p:txBody>
      </p:sp>
      <p:sp>
        <p:nvSpPr>
          <p:cNvPr id="99" name="Title 3"/>
          <p:cNvSpPr txBox="1">
            <a:spLocks/>
          </p:cNvSpPr>
          <p:nvPr/>
        </p:nvSpPr>
        <p:spPr>
          <a:xfrm>
            <a:off x="1690639" y="-126097"/>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Capability Test </a:t>
            </a:r>
            <a:endParaRPr lang="en-US" sz="36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ext Box 8"/>
          <p:cNvSpPr txBox="1">
            <a:spLocks noChangeArrowheads="1"/>
          </p:cNvSpPr>
          <p:nvPr/>
        </p:nvSpPr>
        <p:spPr bwMode="auto">
          <a:xfrm>
            <a:off x="369427" y="566432"/>
            <a:ext cx="4998661"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dirty="0">
                <a:solidFill>
                  <a:prstClr val="black"/>
                </a:solidFill>
              </a:rPr>
              <a:t>Summary Table:</a:t>
            </a:r>
          </a:p>
        </p:txBody>
      </p:sp>
      <p:sp>
        <p:nvSpPr>
          <p:cNvPr id="13" name="Text Box 7"/>
          <p:cNvSpPr txBox="1">
            <a:spLocks noChangeArrowheads="1"/>
          </p:cNvSpPr>
          <p:nvPr/>
        </p:nvSpPr>
        <p:spPr bwMode="auto">
          <a:xfrm>
            <a:off x="369427" y="5980014"/>
            <a:ext cx="11203812" cy="353943"/>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1700" b="1" i="1" u="sng" kern="0" dirty="0">
                <a:solidFill>
                  <a:srgbClr val="007BB9"/>
                </a:solidFill>
              </a:rPr>
              <a:t>Interpretation</a:t>
            </a:r>
            <a:r>
              <a:rPr lang="en-US" sz="1700" b="1" i="1" u="sng" kern="0" dirty="0" smtClean="0">
                <a:solidFill>
                  <a:srgbClr val="007BB9"/>
                </a:solidFill>
              </a:rPr>
              <a:t>:</a:t>
            </a:r>
            <a:endParaRPr lang="en-US" sz="1700" b="1" i="1" kern="0" dirty="0">
              <a:solidFill>
                <a:prstClr val="black"/>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2399041579"/>
              </p:ext>
            </p:extLst>
          </p:nvPr>
        </p:nvGraphicFramePr>
        <p:xfrm>
          <a:off x="748147" y="1092974"/>
          <a:ext cx="10763685" cy="5296761"/>
        </p:xfrm>
        <a:graphic>
          <a:graphicData uri="http://schemas.openxmlformats.org/drawingml/2006/table">
            <a:tbl>
              <a:tblPr/>
              <a:tblGrid>
                <a:gridCol w="6901841">
                  <a:extLst>
                    <a:ext uri="{9D8B030D-6E8A-4147-A177-3AD203B41FA5}">
                      <a16:colId xmlns="" xmlns:a16="http://schemas.microsoft.com/office/drawing/2014/main" val="20000"/>
                    </a:ext>
                  </a:extLst>
                </a:gridCol>
                <a:gridCol w="3861844">
                  <a:extLst>
                    <a:ext uri="{9D8B030D-6E8A-4147-A177-3AD203B41FA5}">
                      <a16:colId xmlns="" xmlns:a16="http://schemas.microsoft.com/office/drawing/2014/main" val="20001"/>
                    </a:ext>
                  </a:extLst>
                </a:gridCol>
              </a:tblGrid>
              <a:tr h="365241">
                <a:tc>
                  <a:txBody>
                    <a:bodyPr/>
                    <a:lstStyle/>
                    <a:p>
                      <a:pPr algn="r" fontAlgn="ctr"/>
                      <a:r>
                        <a:rPr lang="en-US" sz="1800" b="1" i="0" u="none" strike="noStrike" dirty="0" smtClean="0">
                          <a:solidFill>
                            <a:schemeClr val="bg1"/>
                          </a:solidFill>
                          <a:effectLst/>
                          <a:latin typeface="Calibri" panose="020F0502020204030204" pitchFamily="34" charset="0"/>
                        </a:rPr>
                        <a:t>DEFECTIVE</a:t>
                      </a:r>
                      <a:r>
                        <a:rPr lang="en-US" sz="1800" b="1" i="0" u="none" strike="noStrike" baseline="0" dirty="0" smtClean="0">
                          <a:solidFill>
                            <a:schemeClr val="bg1"/>
                          </a:solidFill>
                          <a:effectLst/>
                          <a:latin typeface="Calibri" panose="020F0502020204030204" pitchFamily="34" charset="0"/>
                        </a:rPr>
                        <a:t> DEFINITION</a:t>
                      </a:r>
                      <a:endParaRPr lang="en-US" sz="1800" b="1" i="0" u="none" strike="noStrike" dirty="0">
                        <a:solidFill>
                          <a:schemeClr val="bg1"/>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marL="0" marR="0" indent="0" algn="l" defTabSz="914400" rtl="0" eaLnBrk="1" fontAlgn="b" latinLnBrk="0" hangingPunct="1">
                        <a:lnSpc>
                          <a:spcPct val="100000"/>
                        </a:lnSpc>
                        <a:spcBef>
                          <a:spcPts val="0"/>
                        </a:spcBef>
                        <a:spcAft>
                          <a:spcPts val="0"/>
                        </a:spcAft>
                        <a:buClr>
                          <a:srgbClr val="000000"/>
                        </a:buClr>
                        <a:buSzTx/>
                        <a:buFont typeface="Arial"/>
                        <a:buNone/>
                        <a:tabLst/>
                        <a:defRPr/>
                      </a:pPr>
                      <a:r>
                        <a:rPr lang="en-US" sz="1800" b="1" dirty="0" smtClean="0">
                          <a:solidFill>
                            <a:schemeClr val="tx1"/>
                          </a:solidFill>
                          <a:latin typeface="Calibri" panose="020F0502020204030204" pitchFamily="34" charset="0"/>
                          <a:sym typeface="Arial"/>
                        </a:rPr>
                        <a:t>Every single day when % Quality score of shirts manufactured is below 91%.</a:t>
                      </a:r>
                    </a:p>
                    <a:p>
                      <a:pPr algn="r" fontAlgn="b"/>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577744">
                <a:tc>
                  <a:txBody>
                    <a:bodyPr/>
                    <a:lstStyle/>
                    <a:p>
                      <a:pPr algn="r" fontAlgn="ctr"/>
                      <a:r>
                        <a:rPr lang="en-US" sz="1800" b="1" i="0" u="none" strike="noStrike" dirty="0" smtClean="0">
                          <a:solidFill>
                            <a:schemeClr val="bg1"/>
                          </a:solidFill>
                          <a:effectLst/>
                          <a:latin typeface="Calibri" panose="020F0502020204030204" pitchFamily="34" charset="0"/>
                        </a:rPr>
                        <a:t>TOTAL UNITS </a:t>
                      </a:r>
                    </a:p>
                    <a:p>
                      <a:pPr algn="r" fontAlgn="ctr"/>
                      <a:r>
                        <a:rPr lang="en-US" sz="1400" b="1" i="1" u="none" strike="noStrike" cap="none" dirty="0" smtClean="0">
                          <a:solidFill>
                            <a:schemeClr val="accent3">
                              <a:lumMod val="40000"/>
                              <a:lumOff val="60000"/>
                            </a:schemeClr>
                          </a:solidFill>
                          <a:latin typeface="+mn-lt"/>
                          <a:ea typeface="+mn-ea"/>
                          <a:cs typeface="+mn-cs"/>
                          <a:sym typeface="Arial"/>
                        </a:rPr>
                        <a:t>( </a:t>
                      </a:r>
                      <a:r>
                        <a:rPr lang="en-US" sz="1400" b="1" i="1" u="none" strike="noStrike" cap="none" dirty="0" smtClean="0">
                          <a:solidFill>
                            <a:schemeClr val="bg1"/>
                          </a:solidFill>
                          <a:latin typeface="+mn-lt"/>
                          <a:ea typeface="+mn-ea"/>
                          <a:cs typeface="+mn-cs"/>
                          <a:sym typeface="Arial"/>
                        </a:rPr>
                        <a:t>HINT:</a:t>
                      </a:r>
                      <a:r>
                        <a:rPr lang="en-US" sz="1400" b="1" i="1" u="none" strike="noStrike" cap="none" dirty="0" smtClean="0">
                          <a:solidFill>
                            <a:schemeClr val="accent3">
                              <a:lumMod val="40000"/>
                              <a:lumOff val="60000"/>
                            </a:schemeClr>
                          </a:solidFill>
                          <a:latin typeface="+mn-lt"/>
                          <a:ea typeface="+mn-ea"/>
                          <a:cs typeface="+mn-cs"/>
                          <a:sym typeface="Arial"/>
                        </a:rPr>
                        <a:t> Take Per</a:t>
                      </a:r>
                      <a:r>
                        <a:rPr lang="en-US" sz="1400" b="1" i="1" u="none" strike="noStrike" cap="none" baseline="0" dirty="0" smtClean="0">
                          <a:solidFill>
                            <a:schemeClr val="accent3">
                              <a:lumMod val="40000"/>
                              <a:lumOff val="60000"/>
                            </a:schemeClr>
                          </a:solidFill>
                          <a:latin typeface="+mn-lt"/>
                          <a:ea typeface="+mn-ea"/>
                          <a:cs typeface="+mn-cs"/>
                          <a:sym typeface="Arial"/>
                        </a:rPr>
                        <a:t> day </a:t>
                      </a:r>
                      <a:r>
                        <a:rPr lang="en-US" sz="1400" b="1" i="1" u="none" strike="noStrike" cap="none" dirty="0" smtClean="0">
                          <a:solidFill>
                            <a:schemeClr val="accent3">
                              <a:lumMod val="40000"/>
                              <a:lumOff val="60000"/>
                            </a:schemeClr>
                          </a:solidFill>
                          <a:latin typeface="+mn-lt"/>
                          <a:ea typeface="+mn-ea"/>
                          <a:cs typeface="+mn-cs"/>
                          <a:sym typeface="Arial"/>
                        </a:rPr>
                        <a:t>Quality % data from improve phase)</a:t>
                      </a:r>
                      <a:endParaRPr lang="en-US" sz="1400" b="1" i="1" u="none" strike="noStrike" cap="none" dirty="0">
                        <a:solidFill>
                          <a:schemeClr val="accent3">
                            <a:lumMod val="40000"/>
                            <a:lumOff val="60000"/>
                          </a:schemeClr>
                        </a:solidFill>
                        <a:latin typeface="+mn-lt"/>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000" b="1" i="0" u="none" strike="noStrike" dirty="0" smtClean="0">
                          <a:solidFill>
                            <a:srgbClr val="000000"/>
                          </a:solidFill>
                          <a:effectLst/>
                          <a:latin typeface="Calibri" panose="020F0502020204030204" pitchFamily="34" charset="0"/>
                        </a:rPr>
                        <a:t>30</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648578">
                <a:tc>
                  <a:txBody>
                    <a:bodyPr/>
                    <a:lstStyle/>
                    <a:p>
                      <a:pPr marL="0" marR="0" indent="0" algn="r" defTabSz="914400" rtl="0" eaLnBrk="1" fontAlgn="ctr" latinLnBrk="0" hangingPunct="1">
                        <a:lnSpc>
                          <a:spcPct val="100000"/>
                        </a:lnSpc>
                        <a:spcBef>
                          <a:spcPts val="0"/>
                        </a:spcBef>
                        <a:spcAft>
                          <a:spcPts val="0"/>
                        </a:spcAft>
                        <a:buClr>
                          <a:srgbClr val="000000"/>
                        </a:buClr>
                        <a:buSzTx/>
                        <a:buFont typeface="Arial"/>
                        <a:buNone/>
                        <a:tabLst/>
                        <a:defRPr/>
                      </a:pPr>
                      <a:r>
                        <a:rPr lang="en-US" sz="1800" b="1" i="0" u="none" strike="noStrike" dirty="0" smtClean="0">
                          <a:solidFill>
                            <a:schemeClr val="bg1"/>
                          </a:solidFill>
                          <a:effectLst/>
                          <a:latin typeface="Calibri" panose="020F0502020204030204" pitchFamily="34" charset="0"/>
                        </a:rPr>
                        <a:t>TOTAL OPPORTUNITIES</a:t>
                      </a:r>
                    </a:p>
                    <a:p>
                      <a:pPr marL="0" marR="0" indent="0" algn="r" defTabSz="914400" rtl="0" eaLnBrk="1" fontAlgn="ctr" latinLnBrk="0" hangingPunct="1">
                        <a:lnSpc>
                          <a:spcPct val="100000"/>
                        </a:lnSpc>
                        <a:spcBef>
                          <a:spcPts val="0"/>
                        </a:spcBef>
                        <a:spcAft>
                          <a:spcPts val="0"/>
                        </a:spcAft>
                        <a:buClr>
                          <a:srgbClr val="000000"/>
                        </a:buClr>
                        <a:buSzTx/>
                        <a:buFont typeface="Arial"/>
                        <a:buNone/>
                        <a:tabLst/>
                        <a:defRPr/>
                      </a:pPr>
                      <a:r>
                        <a:rPr lang="en-US" sz="1800" b="1" i="0" u="none" strike="noStrike" dirty="0" smtClean="0">
                          <a:solidFill>
                            <a:schemeClr val="bg1"/>
                          </a:solidFill>
                          <a:effectLst/>
                          <a:latin typeface="Calibri" panose="020F0502020204030204" pitchFamily="34" charset="0"/>
                        </a:rPr>
                        <a:t> </a:t>
                      </a:r>
                      <a:r>
                        <a:rPr lang="en-US" sz="1400" b="1" i="1" u="none" strike="noStrike" cap="none" dirty="0" smtClean="0">
                          <a:solidFill>
                            <a:schemeClr val="accent3">
                              <a:lumMod val="40000"/>
                              <a:lumOff val="60000"/>
                            </a:schemeClr>
                          </a:solidFill>
                          <a:latin typeface="+mn-lt"/>
                          <a:ea typeface="+mn-ea"/>
                          <a:cs typeface="+mn-cs"/>
                          <a:sym typeface="Arial"/>
                        </a:rPr>
                        <a:t>(</a:t>
                      </a:r>
                      <a:r>
                        <a:rPr lang="en-US" sz="1400" b="1" i="1" u="none" strike="noStrike" cap="none" dirty="0" smtClean="0">
                          <a:solidFill>
                            <a:schemeClr val="bg1"/>
                          </a:solidFill>
                          <a:latin typeface="+mn-lt"/>
                          <a:ea typeface="+mn-ea"/>
                          <a:cs typeface="+mn-cs"/>
                          <a:sym typeface="Arial"/>
                        </a:rPr>
                        <a:t>HINT</a:t>
                      </a:r>
                      <a:r>
                        <a:rPr lang="en-US" sz="1400" b="1" i="1" u="none" strike="noStrike" cap="none" dirty="0" smtClean="0">
                          <a:solidFill>
                            <a:schemeClr val="accent3">
                              <a:lumMod val="40000"/>
                              <a:lumOff val="60000"/>
                            </a:schemeClr>
                          </a:solidFill>
                          <a:latin typeface="+mn-lt"/>
                          <a:ea typeface="+mn-ea"/>
                          <a:cs typeface="+mn-cs"/>
                          <a:sym typeface="Arial"/>
                        </a:rPr>
                        <a:t>: Here defectives &amp; opportunities are same)</a:t>
                      </a:r>
                      <a:endParaRPr lang="en-US" sz="1400" b="1" i="1" u="none" strike="noStrike" cap="none" dirty="0">
                        <a:solidFill>
                          <a:schemeClr val="accent3">
                            <a:lumMod val="40000"/>
                            <a:lumOff val="60000"/>
                          </a:schemeClr>
                        </a:solidFill>
                        <a:latin typeface="+mn-lt"/>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000" b="1" i="0" u="none" strike="noStrike" dirty="0" smtClean="0">
                          <a:solidFill>
                            <a:srgbClr val="000000"/>
                          </a:solidFill>
                          <a:effectLst/>
                          <a:latin typeface="Calibri" panose="020F0502020204030204" pitchFamily="34" charset="0"/>
                        </a:rPr>
                        <a:t>30</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825664">
                <a:tc>
                  <a:txBody>
                    <a:bodyPr/>
                    <a:lstStyle/>
                    <a:p>
                      <a:pPr marL="0" marR="0" indent="0" algn="r" defTabSz="914400" rtl="0" eaLnBrk="1" fontAlgn="ctr" latinLnBrk="0" hangingPunct="1">
                        <a:lnSpc>
                          <a:spcPct val="100000"/>
                        </a:lnSpc>
                        <a:spcBef>
                          <a:spcPts val="0"/>
                        </a:spcBef>
                        <a:spcAft>
                          <a:spcPts val="0"/>
                        </a:spcAft>
                        <a:buClr>
                          <a:srgbClr val="000000"/>
                        </a:buClr>
                        <a:buSzTx/>
                        <a:buFont typeface="Arial"/>
                        <a:buNone/>
                        <a:tabLst/>
                        <a:defRPr/>
                      </a:pPr>
                      <a:r>
                        <a:rPr lang="en-US" sz="1800" b="1" i="0" u="none" strike="noStrike" dirty="0" smtClean="0">
                          <a:solidFill>
                            <a:schemeClr val="bg1"/>
                          </a:solidFill>
                          <a:effectLst/>
                          <a:latin typeface="Calibri" panose="020F0502020204030204" pitchFamily="34" charset="0"/>
                        </a:rPr>
                        <a:t>DEFECTIVE </a:t>
                      </a:r>
                    </a:p>
                    <a:p>
                      <a:pPr marL="0" marR="0" indent="0" algn="r" defTabSz="914400" rtl="0" eaLnBrk="1" fontAlgn="ctr" latinLnBrk="0" hangingPunct="1">
                        <a:lnSpc>
                          <a:spcPct val="100000"/>
                        </a:lnSpc>
                        <a:spcBef>
                          <a:spcPts val="0"/>
                        </a:spcBef>
                        <a:spcAft>
                          <a:spcPts val="0"/>
                        </a:spcAft>
                        <a:buClr>
                          <a:srgbClr val="000000"/>
                        </a:buClr>
                        <a:buSzTx/>
                        <a:buFont typeface="Arial"/>
                        <a:buNone/>
                        <a:tabLst/>
                        <a:defRPr/>
                      </a:pPr>
                      <a:r>
                        <a:rPr lang="en-US" sz="1400" b="1" i="1" u="none" strike="noStrike" cap="none" dirty="0" smtClean="0">
                          <a:solidFill>
                            <a:schemeClr val="accent3">
                              <a:lumMod val="40000"/>
                              <a:lumOff val="60000"/>
                            </a:schemeClr>
                          </a:solidFill>
                          <a:latin typeface="+mn-lt"/>
                          <a:ea typeface="+mn-ea"/>
                          <a:cs typeface="+mn-cs"/>
                          <a:sym typeface="Arial"/>
                        </a:rPr>
                        <a:t>( </a:t>
                      </a:r>
                      <a:r>
                        <a:rPr lang="en-US" sz="1400" b="1" i="1" u="none" strike="noStrike" cap="none" dirty="0" smtClean="0">
                          <a:solidFill>
                            <a:schemeClr val="bg1"/>
                          </a:solidFill>
                          <a:latin typeface="+mn-lt"/>
                          <a:ea typeface="+mn-ea"/>
                          <a:cs typeface="+mn-cs"/>
                          <a:sym typeface="Arial"/>
                        </a:rPr>
                        <a:t>HINT</a:t>
                      </a:r>
                      <a:r>
                        <a:rPr lang="en-US" sz="1400" b="1" i="1" u="none" strike="noStrike" cap="none" dirty="0" smtClean="0">
                          <a:solidFill>
                            <a:schemeClr val="accent3">
                              <a:lumMod val="40000"/>
                              <a:lumOff val="60000"/>
                            </a:schemeClr>
                          </a:solidFill>
                          <a:latin typeface="+mn-lt"/>
                          <a:ea typeface="+mn-ea"/>
                          <a:cs typeface="+mn-cs"/>
                          <a:sym typeface="Arial"/>
                        </a:rPr>
                        <a:t>: How many defectives from CSAT data in improve phase are not meeting target 93%</a:t>
                      </a:r>
                      <a:r>
                        <a:rPr lang="en-US" sz="1400" b="1" i="1" u="none" strike="noStrike" cap="none" baseline="0" dirty="0" smtClean="0">
                          <a:solidFill>
                            <a:schemeClr val="accent3">
                              <a:lumMod val="40000"/>
                              <a:lumOff val="60000"/>
                            </a:schemeClr>
                          </a:solidFill>
                          <a:latin typeface="+mn-lt"/>
                          <a:ea typeface="+mn-ea"/>
                          <a:cs typeface="+mn-cs"/>
                          <a:sym typeface="Arial"/>
                        </a:rPr>
                        <a:t> Quality </a:t>
                      </a:r>
                      <a:r>
                        <a:rPr lang="en-US" sz="1400" b="1" i="1" u="none" strike="noStrike" cap="none" dirty="0" smtClean="0">
                          <a:solidFill>
                            <a:schemeClr val="accent3">
                              <a:lumMod val="40000"/>
                              <a:lumOff val="60000"/>
                            </a:schemeClr>
                          </a:solidFill>
                          <a:latin typeface="+mn-lt"/>
                          <a:ea typeface="+mn-ea"/>
                          <a:cs typeface="+mn-cs"/>
                          <a:sym typeface="Arial"/>
                        </a:rPr>
                        <a:t>score.)</a:t>
                      </a:r>
                      <a:endParaRPr lang="en-US" sz="1400" b="1" i="1" u="none" strike="noStrike" cap="none" dirty="0">
                        <a:solidFill>
                          <a:schemeClr val="accent3">
                            <a:lumMod val="40000"/>
                            <a:lumOff val="60000"/>
                          </a:schemeClr>
                        </a:solidFill>
                        <a:latin typeface="+mn-lt"/>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000" b="1" i="0" u="none" strike="noStrike" dirty="0" smtClean="0">
                          <a:solidFill>
                            <a:srgbClr val="000000"/>
                          </a:solidFill>
                          <a:effectLst/>
                          <a:latin typeface="Calibri" panose="020F0502020204030204" pitchFamily="34" charset="0"/>
                        </a:rPr>
                        <a:t>1</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577744">
                <a:tc>
                  <a:txBody>
                    <a:bodyPr/>
                    <a:lstStyle/>
                    <a:p>
                      <a:pPr marL="0" marR="0" indent="0" algn="r" defTabSz="914400" rtl="0" eaLnBrk="1" fontAlgn="ctr" latinLnBrk="0" hangingPunct="1">
                        <a:lnSpc>
                          <a:spcPct val="100000"/>
                        </a:lnSpc>
                        <a:spcBef>
                          <a:spcPts val="0"/>
                        </a:spcBef>
                        <a:spcAft>
                          <a:spcPts val="0"/>
                        </a:spcAft>
                        <a:buClr>
                          <a:srgbClr val="000000"/>
                        </a:buClr>
                        <a:buSzTx/>
                        <a:buFont typeface="Arial"/>
                        <a:buNone/>
                        <a:tabLst/>
                        <a:defRPr/>
                      </a:pPr>
                      <a:r>
                        <a:rPr lang="en-US" sz="1800" b="1" i="0" u="none" strike="noStrike" dirty="0" smtClean="0">
                          <a:solidFill>
                            <a:schemeClr val="bg1"/>
                          </a:solidFill>
                          <a:effectLst/>
                          <a:latin typeface="Calibri" panose="020F0502020204030204" pitchFamily="34" charset="0"/>
                        </a:rPr>
                        <a:t>DEFECTS/DEFECTIVES </a:t>
                      </a:r>
                      <a:r>
                        <a:rPr lang="en-US" sz="1800" b="1" i="0" u="none" strike="noStrike" dirty="0">
                          <a:solidFill>
                            <a:schemeClr val="bg1"/>
                          </a:solidFill>
                          <a:effectLst/>
                          <a:latin typeface="Calibri" panose="020F0502020204030204" pitchFamily="34" charset="0"/>
                        </a:rPr>
                        <a:t>PER </a:t>
                      </a:r>
                      <a:r>
                        <a:rPr lang="en-US" sz="1800" b="1" i="0" u="none" strike="noStrike" dirty="0" smtClean="0">
                          <a:solidFill>
                            <a:schemeClr val="bg1"/>
                          </a:solidFill>
                          <a:effectLst/>
                          <a:latin typeface="Calibri" panose="020F0502020204030204" pitchFamily="34" charset="0"/>
                        </a:rPr>
                        <a:t>OPPORTUNITIES </a:t>
                      </a:r>
                    </a:p>
                    <a:p>
                      <a:pPr marL="0" marR="0" indent="0" algn="r" defTabSz="914400" rtl="0" eaLnBrk="1" fontAlgn="ctr" latinLnBrk="0" hangingPunct="1">
                        <a:lnSpc>
                          <a:spcPct val="100000"/>
                        </a:lnSpc>
                        <a:spcBef>
                          <a:spcPts val="0"/>
                        </a:spcBef>
                        <a:spcAft>
                          <a:spcPts val="0"/>
                        </a:spcAft>
                        <a:buClr>
                          <a:srgbClr val="000000"/>
                        </a:buClr>
                        <a:buSzTx/>
                        <a:buFont typeface="Arial"/>
                        <a:buNone/>
                        <a:tabLst/>
                        <a:defRPr/>
                      </a:pPr>
                      <a:r>
                        <a:rPr lang="en-US" sz="1400" b="1" i="1" u="none" strike="noStrike" cap="none" dirty="0" smtClean="0">
                          <a:solidFill>
                            <a:schemeClr val="accent3">
                              <a:lumMod val="40000"/>
                              <a:lumOff val="60000"/>
                            </a:schemeClr>
                          </a:solidFill>
                          <a:latin typeface="+mn-lt"/>
                          <a:ea typeface="+mn-ea"/>
                          <a:cs typeface="+mn-cs"/>
                          <a:sym typeface="Arial"/>
                        </a:rPr>
                        <a:t>(</a:t>
                      </a:r>
                      <a:r>
                        <a:rPr lang="en-US" sz="1400" b="1" i="1" u="none" strike="noStrike" cap="none" dirty="0" smtClean="0">
                          <a:solidFill>
                            <a:schemeClr val="bg1"/>
                          </a:solidFill>
                          <a:latin typeface="+mn-lt"/>
                          <a:ea typeface="+mn-ea"/>
                          <a:cs typeface="+mn-cs"/>
                          <a:sym typeface="Arial"/>
                        </a:rPr>
                        <a:t>HINT</a:t>
                      </a:r>
                      <a:r>
                        <a:rPr lang="en-US" sz="1400" b="1" i="1" u="none" strike="noStrike" cap="none" dirty="0" smtClean="0">
                          <a:solidFill>
                            <a:schemeClr val="accent3">
                              <a:lumMod val="40000"/>
                              <a:lumOff val="60000"/>
                            </a:schemeClr>
                          </a:solidFill>
                          <a:latin typeface="+mn-lt"/>
                          <a:ea typeface="+mn-ea"/>
                          <a:cs typeface="+mn-cs"/>
                          <a:sym typeface="Arial"/>
                        </a:rPr>
                        <a:t>: Using DPO formula calculate DPO value)</a:t>
                      </a:r>
                      <a:endParaRPr lang="en-US" sz="1400" b="1" i="1" u="none" strike="noStrike" cap="none" dirty="0">
                        <a:solidFill>
                          <a:schemeClr val="accent3">
                            <a:lumMod val="40000"/>
                            <a:lumOff val="60000"/>
                          </a:schemeClr>
                        </a:solidFill>
                        <a:latin typeface="+mn-lt"/>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000" b="1" i="0" u="none" strike="noStrike" dirty="0" smtClean="0">
                          <a:solidFill>
                            <a:srgbClr val="000000"/>
                          </a:solidFill>
                          <a:effectLst/>
                          <a:latin typeface="Calibri" panose="020F0502020204030204" pitchFamily="34" charset="0"/>
                        </a:rPr>
                        <a:t>0.033333</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648578">
                <a:tc>
                  <a:txBody>
                    <a:bodyPr/>
                    <a:lstStyle/>
                    <a:p>
                      <a:pPr marL="0" marR="0" indent="0" algn="r" defTabSz="914400" rtl="0" eaLnBrk="1" fontAlgn="ctr" latinLnBrk="0" hangingPunct="1">
                        <a:lnSpc>
                          <a:spcPct val="100000"/>
                        </a:lnSpc>
                        <a:spcBef>
                          <a:spcPts val="0"/>
                        </a:spcBef>
                        <a:spcAft>
                          <a:spcPts val="0"/>
                        </a:spcAft>
                        <a:buClr>
                          <a:srgbClr val="000000"/>
                        </a:buClr>
                        <a:buSzTx/>
                        <a:buFont typeface="Arial"/>
                        <a:buNone/>
                        <a:tabLst/>
                        <a:defRPr/>
                      </a:pPr>
                      <a:r>
                        <a:rPr lang="en-US" sz="1800" b="1" i="0" u="none" strike="noStrike" dirty="0" smtClean="0">
                          <a:solidFill>
                            <a:schemeClr val="bg1"/>
                          </a:solidFill>
                          <a:effectLst/>
                          <a:latin typeface="Calibri" panose="020F0502020204030204" pitchFamily="34" charset="0"/>
                        </a:rPr>
                        <a:t>DEFECTIVES </a:t>
                      </a:r>
                      <a:r>
                        <a:rPr lang="en-US" sz="1800" b="1" i="0" u="none" strike="noStrike" dirty="0">
                          <a:solidFill>
                            <a:schemeClr val="bg1"/>
                          </a:solidFill>
                          <a:effectLst/>
                          <a:latin typeface="Calibri" panose="020F0502020204030204" pitchFamily="34" charset="0"/>
                        </a:rPr>
                        <a:t>PER MILLION </a:t>
                      </a:r>
                      <a:r>
                        <a:rPr lang="en-US" sz="1800" b="1" i="0" u="none" strike="noStrike" dirty="0" smtClean="0">
                          <a:solidFill>
                            <a:schemeClr val="bg1"/>
                          </a:solidFill>
                          <a:effectLst/>
                          <a:latin typeface="Calibri" panose="020F0502020204030204" pitchFamily="34" charset="0"/>
                        </a:rPr>
                        <a:t>OPPORTUNITIES</a:t>
                      </a:r>
                    </a:p>
                    <a:p>
                      <a:pPr marL="0" marR="0" indent="0" algn="r" defTabSz="914400" rtl="0" eaLnBrk="1" fontAlgn="ctr" latinLnBrk="0" hangingPunct="1">
                        <a:lnSpc>
                          <a:spcPct val="100000"/>
                        </a:lnSpc>
                        <a:spcBef>
                          <a:spcPts val="0"/>
                        </a:spcBef>
                        <a:spcAft>
                          <a:spcPts val="0"/>
                        </a:spcAft>
                        <a:buClr>
                          <a:srgbClr val="000000"/>
                        </a:buClr>
                        <a:buSzTx/>
                        <a:buFont typeface="Arial"/>
                        <a:buNone/>
                        <a:tabLst/>
                        <a:defRPr/>
                      </a:pPr>
                      <a:r>
                        <a:rPr lang="en-US" sz="1800" b="1" i="0" u="none" strike="noStrike" dirty="0" smtClean="0">
                          <a:solidFill>
                            <a:schemeClr val="bg1"/>
                          </a:solidFill>
                          <a:effectLst/>
                          <a:latin typeface="Calibri" panose="020F0502020204030204" pitchFamily="34" charset="0"/>
                        </a:rPr>
                        <a:t> </a:t>
                      </a:r>
                      <a:r>
                        <a:rPr lang="en-US" sz="1400" b="1" i="1" u="none" strike="noStrike" cap="none" dirty="0" smtClean="0">
                          <a:solidFill>
                            <a:schemeClr val="accent3">
                              <a:lumMod val="40000"/>
                              <a:lumOff val="60000"/>
                            </a:schemeClr>
                          </a:solidFill>
                          <a:latin typeface="+mn-lt"/>
                          <a:ea typeface="+mn-ea"/>
                          <a:cs typeface="+mn-cs"/>
                          <a:sym typeface="Arial"/>
                        </a:rPr>
                        <a:t>( </a:t>
                      </a:r>
                      <a:r>
                        <a:rPr lang="en-US" sz="1400" b="1" i="1" u="none" strike="noStrike" cap="none" dirty="0" smtClean="0">
                          <a:solidFill>
                            <a:schemeClr val="bg1"/>
                          </a:solidFill>
                          <a:latin typeface="+mn-lt"/>
                          <a:ea typeface="+mn-ea"/>
                          <a:cs typeface="+mn-cs"/>
                          <a:sym typeface="Arial"/>
                        </a:rPr>
                        <a:t>HINT</a:t>
                      </a:r>
                      <a:r>
                        <a:rPr lang="en-US" sz="1400" b="1" i="1" u="none" strike="noStrike" cap="none" dirty="0" smtClean="0">
                          <a:solidFill>
                            <a:schemeClr val="accent3">
                              <a:lumMod val="40000"/>
                              <a:lumOff val="60000"/>
                            </a:schemeClr>
                          </a:solidFill>
                          <a:latin typeface="+mn-lt"/>
                          <a:ea typeface="+mn-ea"/>
                          <a:cs typeface="+mn-cs"/>
                          <a:sym typeface="Arial"/>
                        </a:rPr>
                        <a:t>: Using DPMO formula calculate value )</a:t>
                      </a:r>
                      <a:endParaRPr lang="en-US" sz="1400" b="1" i="1" u="none" strike="noStrike" cap="none" dirty="0">
                        <a:solidFill>
                          <a:schemeClr val="accent3">
                            <a:lumMod val="40000"/>
                            <a:lumOff val="60000"/>
                          </a:schemeClr>
                        </a:solidFill>
                        <a:latin typeface="+mn-lt"/>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000" b="1" i="0" u="none" strike="noStrike" dirty="0" smtClean="0">
                          <a:solidFill>
                            <a:srgbClr val="000000"/>
                          </a:solidFill>
                          <a:effectLst/>
                          <a:latin typeface="Calibri" panose="020F0502020204030204" pitchFamily="34" charset="0"/>
                        </a:rPr>
                        <a:t>33333.333</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577744">
                <a:tc>
                  <a:txBody>
                    <a:bodyPr/>
                    <a:lstStyle/>
                    <a:p>
                      <a:pPr algn="r" fontAlgn="ctr"/>
                      <a:r>
                        <a:rPr lang="en-US" sz="1800" b="1" i="0" u="none" strike="noStrike" dirty="0" smtClean="0">
                          <a:solidFill>
                            <a:schemeClr val="bg1"/>
                          </a:solidFill>
                          <a:effectLst/>
                          <a:latin typeface="Calibri" panose="020F0502020204030204" pitchFamily="34" charset="0"/>
                        </a:rPr>
                        <a:t>LONG TERM SIGMA VALUE (ZLT)</a:t>
                      </a:r>
                    </a:p>
                    <a:p>
                      <a:pPr algn="r" fontAlgn="ctr"/>
                      <a:r>
                        <a:rPr lang="en-US" sz="1400" b="1" i="1" dirty="0" smtClean="0">
                          <a:solidFill>
                            <a:schemeClr val="accent3">
                              <a:lumMod val="40000"/>
                              <a:lumOff val="60000"/>
                            </a:schemeClr>
                          </a:solidFill>
                          <a:latin typeface="+mn-lt"/>
                        </a:rPr>
                        <a:t>(</a:t>
                      </a:r>
                      <a:r>
                        <a:rPr lang="en-US" sz="1400" b="1" i="1" u="none" strike="noStrike" cap="none" dirty="0" smtClean="0">
                          <a:solidFill>
                            <a:schemeClr val="bg1"/>
                          </a:solidFill>
                          <a:latin typeface="+mn-lt"/>
                          <a:ea typeface="+mn-ea"/>
                          <a:cs typeface="+mn-cs"/>
                          <a:sym typeface="Arial"/>
                        </a:rPr>
                        <a:t>HINT</a:t>
                      </a:r>
                      <a:r>
                        <a:rPr lang="en-US" sz="1400" b="1" i="1" dirty="0" smtClean="0">
                          <a:solidFill>
                            <a:schemeClr val="accent3">
                              <a:lumMod val="40000"/>
                              <a:lumOff val="60000"/>
                            </a:schemeClr>
                          </a:solidFill>
                          <a:latin typeface="+mn-lt"/>
                        </a:rPr>
                        <a:t>: Use formula :- normsinv( 1- DPO) </a:t>
                      </a:r>
                      <a:endParaRPr lang="en-US" sz="1800" b="1" i="0" u="none" strike="noStrike" dirty="0">
                        <a:solidFill>
                          <a:schemeClr val="accent3">
                            <a:lumMod val="40000"/>
                            <a:lumOff val="60000"/>
                          </a:schemeClr>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000" b="1" i="0" u="none" strike="noStrike" dirty="0" smtClean="0">
                          <a:solidFill>
                            <a:srgbClr val="000000"/>
                          </a:solidFill>
                          <a:effectLst/>
                          <a:latin typeface="Calibri" panose="020F0502020204030204" pitchFamily="34" charset="0"/>
                        </a:rPr>
                        <a:t>1.83</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r h="577744">
                <a:tc>
                  <a:txBody>
                    <a:bodyPr/>
                    <a:lstStyle/>
                    <a:p>
                      <a:pPr algn="r" fontAlgn="ctr"/>
                      <a:r>
                        <a:rPr lang="en-US" sz="1800" b="1" i="0" u="none" strike="noStrike" dirty="0" smtClean="0">
                          <a:solidFill>
                            <a:schemeClr val="bg1"/>
                          </a:solidFill>
                          <a:effectLst/>
                          <a:latin typeface="Calibri" panose="020F0502020204030204" pitchFamily="34" charset="0"/>
                        </a:rPr>
                        <a:t>SHORT </a:t>
                      </a:r>
                      <a:r>
                        <a:rPr lang="en-US" sz="1800" b="1" i="0" u="none" strike="noStrike" dirty="0">
                          <a:solidFill>
                            <a:schemeClr val="bg1"/>
                          </a:solidFill>
                          <a:effectLst/>
                          <a:latin typeface="Calibri" panose="020F0502020204030204" pitchFamily="34" charset="0"/>
                        </a:rPr>
                        <a:t>TERM SIGMA VALUE (ZST</a:t>
                      </a:r>
                      <a:r>
                        <a:rPr lang="en-US" sz="1800" b="1" i="0" u="none" strike="noStrike" dirty="0" smtClean="0">
                          <a:solidFill>
                            <a:schemeClr val="bg1"/>
                          </a:solidFill>
                          <a:effectLst/>
                          <a:latin typeface="Calibri" panose="020F0502020204030204" pitchFamily="34" charset="0"/>
                        </a:rPr>
                        <a:t>)</a:t>
                      </a:r>
                      <a:endParaRPr lang="en-US" sz="1600" b="1" i="0" u="none" strike="noStrike" dirty="0" smtClean="0">
                        <a:solidFill>
                          <a:schemeClr val="bg1"/>
                        </a:solidFill>
                        <a:effectLst/>
                        <a:latin typeface="Calibri" panose="020F0502020204030204" pitchFamily="34" charset="0"/>
                      </a:endParaRPr>
                    </a:p>
                    <a:p>
                      <a:pPr marL="0" marR="0" indent="0" algn="r" defTabSz="914400" rtl="0" eaLnBrk="1" fontAlgn="ctr" latinLnBrk="0" hangingPunct="1">
                        <a:lnSpc>
                          <a:spcPct val="100000"/>
                        </a:lnSpc>
                        <a:spcBef>
                          <a:spcPts val="0"/>
                        </a:spcBef>
                        <a:spcAft>
                          <a:spcPts val="0"/>
                        </a:spcAft>
                        <a:buClr>
                          <a:srgbClr val="000000"/>
                        </a:buClr>
                        <a:buSzTx/>
                        <a:buFont typeface="Arial"/>
                        <a:buNone/>
                        <a:tabLst/>
                        <a:defRPr/>
                      </a:pPr>
                      <a:r>
                        <a:rPr lang="en-US" sz="1400" b="1" i="1" u="none" strike="noStrike" cap="none" dirty="0" smtClean="0">
                          <a:solidFill>
                            <a:schemeClr val="accent3">
                              <a:lumMod val="40000"/>
                              <a:lumOff val="60000"/>
                            </a:schemeClr>
                          </a:solidFill>
                          <a:latin typeface="+mn-lt"/>
                          <a:ea typeface="+mn-ea"/>
                          <a:cs typeface="+mn-cs"/>
                          <a:sym typeface="Arial"/>
                        </a:rPr>
                        <a:t>(</a:t>
                      </a:r>
                      <a:r>
                        <a:rPr lang="en-US" sz="1400" b="1" i="1" u="none" strike="noStrike" cap="none" dirty="0" smtClean="0">
                          <a:solidFill>
                            <a:schemeClr val="bg1"/>
                          </a:solidFill>
                          <a:latin typeface="+mn-lt"/>
                          <a:ea typeface="+mn-ea"/>
                          <a:cs typeface="+mn-cs"/>
                          <a:sym typeface="Arial"/>
                        </a:rPr>
                        <a:t>HINT</a:t>
                      </a:r>
                      <a:r>
                        <a:rPr lang="en-US" sz="1400" b="1" i="1" u="none" strike="noStrike" cap="none" dirty="0" smtClean="0">
                          <a:solidFill>
                            <a:schemeClr val="accent3">
                              <a:lumMod val="40000"/>
                              <a:lumOff val="60000"/>
                            </a:schemeClr>
                          </a:solidFill>
                          <a:latin typeface="+mn-lt"/>
                          <a:ea typeface="+mn-ea"/>
                          <a:cs typeface="+mn-cs"/>
                          <a:sym typeface="Arial"/>
                        </a:rPr>
                        <a:t>: N/A)</a:t>
                      </a:r>
                      <a:endParaRPr lang="en-US" sz="1400" b="1" i="1" u="none" strike="noStrike" cap="none" dirty="0">
                        <a:solidFill>
                          <a:schemeClr val="accent3">
                            <a:lumMod val="40000"/>
                            <a:lumOff val="60000"/>
                          </a:schemeClr>
                        </a:solidFill>
                        <a:latin typeface="+mn-lt"/>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000" b="1" i="0" u="none" strike="noStrike" dirty="0" smtClean="0">
                          <a:solidFill>
                            <a:srgbClr val="000000"/>
                          </a:solidFill>
                          <a:effectLst/>
                          <a:latin typeface="Calibri" panose="020F0502020204030204" pitchFamily="34" charset="0"/>
                        </a:rPr>
                        <a:t>3.33</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7"/>
                  </a:ext>
                </a:extLst>
              </a:tr>
            </a:tbl>
          </a:graphicData>
        </a:graphic>
      </p:graphicFrame>
    </p:spTree>
    <p:extLst>
      <p:ext uri="{BB962C8B-B14F-4D97-AF65-F5344CB8AC3E}">
        <p14:creationId xmlns:p14="http://schemas.microsoft.com/office/powerpoint/2010/main" val="425119084"/>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4"/>
          <p:cNvSpPr txBox="1">
            <a:spLocks noChangeArrowheads="1"/>
          </p:cNvSpPr>
          <p:nvPr/>
        </p:nvSpPr>
        <p:spPr bwMode="auto">
          <a:xfrm>
            <a:off x="662479" y="5417122"/>
            <a:ext cx="10971472"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119</a:t>
            </a:fld>
            <a:endParaRPr lang="en">
              <a:solidFill>
                <a:srgbClr val="FFFFFF"/>
              </a:solidFill>
            </a:endParaRPr>
          </a:p>
        </p:txBody>
      </p:sp>
      <p:pic>
        <p:nvPicPr>
          <p:cNvPr id="78" name="Picture 77">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79" name="TextBox 78">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2019 Pursullence Global Business Solutions. All Rights Reserved</a:t>
            </a:r>
          </a:p>
        </p:txBody>
      </p:sp>
      <p:sp>
        <p:nvSpPr>
          <p:cNvPr id="9" name="Title 3"/>
          <p:cNvSpPr txBox="1">
            <a:spLocks/>
          </p:cNvSpPr>
          <p:nvPr/>
        </p:nvSpPr>
        <p:spPr>
          <a:xfrm>
            <a:off x="1472147" y="31273"/>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Phase-wise Sigma Value Comparison</a:t>
            </a:r>
            <a:endParaRPr lang="en-US" sz="3600" b="1" kern="0" dirty="0">
              <a:solidFill>
                <a:srgbClr val="007BB9"/>
              </a:solidFill>
            </a:endParaRPr>
          </a:p>
        </p:txBody>
      </p:sp>
      <p:sp>
        <p:nvSpPr>
          <p:cNvPr id="10" name="Text Box 8"/>
          <p:cNvSpPr txBox="1">
            <a:spLocks noChangeArrowheads="1"/>
          </p:cNvSpPr>
          <p:nvPr/>
        </p:nvSpPr>
        <p:spPr bwMode="auto">
          <a:xfrm>
            <a:off x="602038" y="1003202"/>
            <a:ext cx="4998661"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dirty="0">
                <a:solidFill>
                  <a:prstClr val="black"/>
                </a:solidFill>
              </a:rPr>
              <a:t>Summarized Graph:</a:t>
            </a:r>
          </a:p>
        </p:txBody>
      </p:sp>
      <p:sp>
        <p:nvSpPr>
          <p:cNvPr id="18" name="Text Box 7"/>
          <p:cNvSpPr txBox="1">
            <a:spLocks noChangeArrowheads="1"/>
          </p:cNvSpPr>
          <p:nvPr/>
        </p:nvSpPr>
        <p:spPr bwMode="auto">
          <a:xfrm>
            <a:off x="602037" y="5415921"/>
            <a:ext cx="10756525" cy="1169551"/>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2000" b="1" i="1" u="sng" kern="0" dirty="0"/>
              <a:t>Interpretation</a:t>
            </a:r>
            <a:r>
              <a:rPr lang="en-US" sz="2000" b="1" i="1" u="sng" kern="0" dirty="0" smtClean="0"/>
              <a:t>: </a:t>
            </a:r>
            <a:r>
              <a:rPr lang="en-US" sz="1400" kern="0" dirty="0">
                <a:solidFill>
                  <a:prstClr val="black"/>
                </a:solidFill>
              </a:rPr>
              <a:t>If we observe the graph, the short term sigma value was </a:t>
            </a:r>
            <a:r>
              <a:rPr lang="en-US" sz="1400" kern="0" dirty="0" smtClean="0">
                <a:solidFill>
                  <a:prstClr val="black"/>
                </a:solidFill>
              </a:rPr>
              <a:t>-0.55244 </a:t>
            </a:r>
            <a:r>
              <a:rPr lang="en-US" sz="1400" kern="0" dirty="0">
                <a:solidFill>
                  <a:prstClr val="black"/>
                </a:solidFill>
              </a:rPr>
              <a:t>in Measure phase, it improved to </a:t>
            </a:r>
            <a:r>
              <a:rPr lang="en-US" sz="1400" kern="0" dirty="0" smtClean="0">
                <a:solidFill>
                  <a:prstClr val="black"/>
                </a:solidFill>
              </a:rPr>
              <a:t>1.83 </a:t>
            </a:r>
            <a:r>
              <a:rPr lang="en-US" sz="1400" kern="0" dirty="0">
                <a:solidFill>
                  <a:prstClr val="black"/>
                </a:solidFill>
              </a:rPr>
              <a:t>in improve phase so, there is a improvement observed in short term sigma value from measure phase to improve phase</a:t>
            </a:r>
            <a:r>
              <a:rPr lang="en-US" sz="2000" kern="0" dirty="0">
                <a:solidFill>
                  <a:prstClr val="black"/>
                </a:solidFill>
              </a:rPr>
              <a:t>.</a:t>
            </a:r>
          </a:p>
          <a:p>
            <a:pPr algn="just" fontAlgn="base">
              <a:spcBef>
                <a:spcPct val="50000"/>
              </a:spcBef>
              <a:spcAft>
                <a:spcPct val="0"/>
              </a:spcAft>
            </a:pPr>
            <a:endParaRPr lang="en-US" sz="2000" b="1" i="1" kern="0" dirty="0"/>
          </a:p>
        </p:txBody>
      </p:sp>
      <p:sp>
        <p:nvSpPr>
          <p:cNvPr id="11" name="Rectangle 10"/>
          <p:cNvSpPr/>
          <p:nvPr/>
        </p:nvSpPr>
        <p:spPr>
          <a:xfrm>
            <a:off x="662479" y="1744267"/>
            <a:ext cx="6980267" cy="353741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rgbClr val="3A3F50"/>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3487067597"/>
              </p:ext>
            </p:extLst>
          </p:nvPr>
        </p:nvGraphicFramePr>
        <p:xfrm>
          <a:off x="7812181" y="2270772"/>
          <a:ext cx="4024453" cy="1618666"/>
        </p:xfrm>
        <a:graphic>
          <a:graphicData uri="http://schemas.openxmlformats.org/drawingml/2006/table">
            <a:tbl>
              <a:tblPr/>
              <a:tblGrid>
                <a:gridCol w="1355909"/>
                <a:gridCol w="1483434"/>
                <a:gridCol w="1185110"/>
              </a:tblGrid>
              <a:tr h="622564">
                <a:tc>
                  <a:txBody>
                    <a:bodyPr/>
                    <a:lstStyle/>
                    <a:p>
                      <a:pPr algn="ctr" fontAlgn="ctr"/>
                      <a:r>
                        <a:rPr lang="en-US" sz="1600" b="1" i="0" u="none" strike="noStrike" dirty="0">
                          <a:solidFill>
                            <a:srgbClr val="FFFFFF"/>
                          </a:solidFill>
                          <a:effectLst/>
                          <a:latin typeface="Calibri" panose="020F0502020204030204" pitchFamily="34" charset="0"/>
                        </a:rPr>
                        <a:t>PHASE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ctr"/>
                      <a:r>
                        <a:rPr lang="en-US" sz="1600" b="1" i="0" u="none" strike="noStrike" dirty="0" smtClean="0">
                          <a:solidFill>
                            <a:srgbClr val="000000"/>
                          </a:solidFill>
                          <a:effectLst/>
                          <a:latin typeface="Calibri" panose="020F0502020204030204" pitchFamily="34" charset="0"/>
                        </a:rPr>
                        <a:t>LONG </a:t>
                      </a:r>
                      <a:r>
                        <a:rPr lang="en-US" sz="1600" b="1" i="0" u="none" strike="noStrike" dirty="0">
                          <a:solidFill>
                            <a:srgbClr val="000000"/>
                          </a:solidFill>
                          <a:effectLst/>
                          <a:latin typeface="Calibri" panose="020F0502020204030204" pitchFamily="34" charset="0"/>
                        </a:rPr>
                        <a:t>TERM SIGMA VALUE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AVG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98051">
                <a:tc>
                  <a:txBody>
                    <a:bodyPr/>
                    <a:lstStyle/>
                    <a:p>
                      <a:pPr algn="ctr" fontAlgn="ctr"/>
                      <a:r>
                        <a:rPr lang="en-US" sz="1600" b="1" i="0" u="none" strike="noStrike">
                          <a:solidFill>
                            <a:srgbClr val="FFFFFF"/>
                          </a:solidFill>
                          <a:effectLst/>
                          <a:latin typeface="Calibri" panose="020F0502020204030204" pitchFamily="34" charset="0"/>
                        </a:rPr>
                        <a:t>MEASURE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ctr"/>
                      <a:r>
                        <a:rPr lang="en-US" sz="1600" b="0" i="0" u="none" strike="noStrike" dirty="0" smtClean="0">
                          <a:solidFill>
                            <a:srgbClr val="000000"/>
                          </a:solidFill>
                          <a:effectLst/>
                          <a:latin typeface="Calibri" panose="020F0502020204030204" pitchFamily="34" charset="0"/>
                        </a:rPr>
                        <a:t>-0.55244</a:t>
                      </a:r>
                      <a:endParaRPr lang="en-US" sz="16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smtClean="0">
                          <a:solidFill>
                            <a:srgbClr val="000000"/>
                          </a:solidFill>
                          <a:effectLst/>
                          <a:latin typeface="Calibri" panose="020F0502020204030204" pitchFamily="34" charset="0"/>
                        </a:rPr>
                        <a:t>0.63878</a:t>
                      </a:r>
                      <a:endParaRPr lang="en-US" sz="16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98051">
                <a:tc>
                  <a:txBody>
                    <a:bodyPr/>
                    <a:lstStyle/>
                    <a:p>
                      <a:pPr algn="ctr" fontAlgn="ctr"/>
                      <a:r>
                        <a:rPr lang="en-US" sz="1600" b="1" i="0" u="none" strike="noStrike">
                          <a:solidFill>
                            <a:srgbClr val="FFFFFF"/>
                          </a:solidFill>
                          <a:effectLst/>
                          <a:latin typeface="Calibri" panose="020F0502020204030204" pitchFamily="34" charset="0"/>
                        </a:rPr>
                        <a:t>IMPROVE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ctr"/>
                      <a:r>
                        <a:rPr lang="en-US" sz="1600" b="0" i="0" u="none" strike="noStrike" dirty="0" smtClean="0">
                          <a:solidFill>
                            <a:srgbClr val="000000"/>
                          </a:solidFill>
                          <a:effectLst/>
                          <a:latin typeface="Calibri" panose="020F0502020204030204" pitchFamily="34" charset="0"/>
                        </a:rPr>
                        <a:t>1.83</a:t>
                      </a:r>
                      <a:endParaRPr lang="en-US" sz="16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 </a:t>
                      </a:r>
                      <a:r>
                        <a:rPr lang="en-US" sz="1600" b="0" i="0" u="none" strike="noStrike" dirty="0" smtClean="0">
                          <a:solidFill>
                            <a:srgbClr val="000000"/>
                          </a:solidFill>
                          <a:effectLst/>
                          <a:latin typeface="Calibri" panose="020F0502020204030204" pitchFamily="34" charset="0"/>
                        </a:rPr>
                        <a:t>0.63878</a:t>
                      </a:r>
                      <a:endParaRPr lang="en-US" sz="16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4" name="Rectangle 13"/>
          <p:cNvSpPr/>
          <p:nvPr/>
        </p:nvSpPr>
        <p:spPr>
          <a:xfrm>
            <a:off x="3921474" y="3255728"/>
            <a:ext cx="184731"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b="1" dirty="0">
              <a:solidFill>
                <a:srgbClr val="FF0000"/>
              </a:solidFill>
              <a:latin typeface="Bodoni MT" panose="02070603080606020203" pitchFamily="18" charset="0"/>
            </a:endParaRPr>
          </a:p>
        </p:txBody>
      </p:sp>
      <p:pic>
        <p:nvPicPr>
          <p:cNvPr id="15" name="Picture 14"/>
          <p:cNvPicPr>
            <a:picLocks noChangeAspect="1"/>
          </p:cNvPicPr>
          <p:nvPr/>
        </p:nvPicPr>
        <p:blipFill>
          <a:blip r:embed="rId4"/>
          <a:stretch>
            <a:fillRect/>
          </a:stretch>
        </p:blipFill>
        <p:spPr>
          <a:xfrm>
            <a:off x="662480" y="1744267"/>
            <a:ext cx="6980266" cy="3537417"/>
          </a:xfrm>
          <a:prstGeom prst="rect">
            <a:avLst/>
          </a:prstGeom>
        </p:spPr>
      </p:pic>
    </p:spTree>
    <p:extLst>
      <p:ext uri="{BB962C8B-B14F-4D97-AF65-F5344CB8AC3E}">
        <p14:creationId xmlns:p14="http://schemas.microsoft.com/office/powerpoint/2010/main" val="18277817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12</a:t>
            </a:fld>
            <a:endParaRPr>
              <a:solidFill>
                <a:srgbClr val="FFFFFF"/>
              </a:solidFill>
            </a:endParaRPr>
          </a:p>
        </p:txBody>
      </p:sp>
      <p:sp>
        <p:nvSpPr>
          <p:cNvPr id="99" name="Title 3"/>
          <p:cNvSpPr txBox="1">
            <a:spLocks/>
          </p:cNvSpPr>
          <p:nvPr/>
        </p:nvSpPr>
        <p:spPr>
          <a:xfrm>
            <a:off x="1869237" y="103109"/>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50000"/>
              </a:lnSpc>
              <a:buClr>
                <a:srgbClr val="007BB9"/>
              </a:buClr>
            </a:pPr>
            <a:r>
              <a:rPr lang="en-US" sz="3600" b="1" kern="0" dirty="0" smtClean="0">
                <a:solidFill>
                  <a:srgbClr val="007BB9"/>
                </a:solidFill>
              </a:rPr>
              <a:t>MEASUREMENT SYSTEM ANALYSIS</a:t>
            </a:r>
            <a:endParaRPr lang="en-US" sz="36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8" name="Text Box 8"/>
          <p:cNvSpPr txBox="1">
            <a:spLocks noChangeArrowheads="1"/>
          </p:cNvSpPr>
          <p:nvPr/>
        </p:nvSpPr>
        <p:spPr bwMode="auto">
          <a:xfrm>
            <a:off x="266440" y="1906651"/>
            <a:ext cx="11634408" cy="830997"/>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square">
            <a:spAutoFit/>
          </a:bodyPr>
          <a:lstStyle/>
          <a:p>
            <a:pPr algn="ctr" fontAlgn="base">
              <a:spcBef>
                <a:spcPct val="50000"/>
              </a:spcBef>
              <a:spcAft>
                <a:spcPct val="0"/>
              </a:spcAft>
            </a:pPr>
            <a:r>
              <a:rPr lang="en-US" sz="2400" b="1" i="1" dirty="0" smtClean="0">
                <a:solidFill>
                  <a:prstClr val="black"/>
                </a:solidFill>
              </a:rPr>
              <a:t>As Data Is Collected From System I.E. Data Is Generated From Helpdesk Ticketing Tool, So There Is No Need To Perform MSA</a:t>
            </a:r>
            <a:endParaRPr lang="en-US" sz="2400" b="1" i="1" dirty="0">
              <a:solidFill>
                <a:prstClr val="black"/>
              </a:solidFill>
            </a:endParaRPr>
          </a:p>
        </p:txBody>
      </p:sp>
    </p:spTree>
    <p:extLst>
      <p:ext uri="{BB962C8B-B14F-4D97-AF65-F5344CB8AC3E}">
        <p14:creationId xmlns:p14="http://schemas.microsoft.com/office/powerpoint/2010/main" val="3567003702"/>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970" y="146771"/>
            <a:ext cx="7521200" cy="722244"/>
          </a:xfrm>
        </p:spPr>
        <p:txBody>
          <a:bodyPr anchor="ctr"/>
          <a:lstStyle/>
          <a:p>
            <a:pPr algn="ctr"/>
            <a:r>
              <a:rPr lang="en-US" dirty="0" smtClean="0"/>
              <a:t>Updated Process </a:t>
            </a:r>
            <a:r>
              <a:rPr lang="en-US" dirty="0"/>
              <a:t>M</a:t>
            </a:r>
            <a:r>
              <a:rPr lang="en-US" dirty="0" smtClean="0"/>
              <a:t>ap</a:t>
            </a:r>
            <a:endParaRPr lang="en-US" dirty="0"/>
          </a:p>
        </p:txBody>
      </p:sp>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120</a:t>
            </a:fld>
            <a:endParaRPr lang="en">
              <a:solidFill>
                <a:srgbClr val="FFFFFF"/>
              </a:solidFill>
            </a:endParaRPr>
          </a:p>
        </p:txBody>
      </p:sp>
      <p:pic>
        <p:nvPicPr>
          <p:cNvPr id="5" name="Picture 4">
            <a:extLst>
              <a:ext uri="{FF2B5EF4-FFF2-40B4-BE49-F238E27FC236}">
                <a16:creationId xmlns:a16="http://schemas.microsoft.com/office/drawing/2014/main" xmlns="" id="{E85C3302-1762-444F-ACD9-5767BD8842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6" name="TextBox 5">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pic>
        <p:nvPicPr>
          <p:cNvPr id="4" name="Picture 3"/>
          <p:cNvPicPr>
            <a:picLocks noChangeAspect="1"/>
          </p:cNvPicPr>
          <p:nvPr/>
        </p:nvPicPr>
        <p:blipFill>
          <a:blip r:embed="rId5"/>
          <a:stretch>
            <a:fillRect/>
          </a:stretch>
        </p:blipFill>
        <p:spPr>
          <a:xfrm>
            <a:off x="103953" y="1152071"/>
            <a:ext cx="12141233" cy="5041671"/>
          </a:xfrm>
          <a:prstGeom prst="rect">
            <a:avLst/>
          </a:prstGeom>
        </p:spPr>
      </p:pic>
      <p:graphicFrame>
        <p:nvGraphicFramePr>
          <p:cNvPr id="7" name="Object 6"/>
          <p:cNvGraphicFramePr>
            <a:graphicFrameLocks noChangeAspect="1"/>
          </p:cNvGraphicFramePr>
          <p:nvPr>
            <p:extLst/>
          </p:nvPr>
        </p:nvGraphicFramePr>
        <p:xfrm>
          <a:off x="9505087" y="5217111"/>
          <a:ext cx="1861360" cy="1401540"/>
        </p:xfrm>
        <a:graphic>
          <a:graphicData uri="http://schemas.openxmlformats.org/presentationml/2006/ole">
            <mc:AlternateContent xmlns:mc="http://schemas.openxmlformats.org/markup-compatibility/2006">
              <mc:Choice xmlns:v="urn:schemas-microsoft-com:vml" Requires="v">
                <p:oleObj spid="_x0000_s26666" name="Worksheet" showAsIcon="1" r:id="rId6" imgW="914400" imgH="771480" progId="Excel.Sheet.12">
                  <p:embed/>
                </p:oleObj>
              </mc:Choice>
              <mc:Fallback>
                <p:oleObj name="Worksheet" showAsIcon="1" r:id="rId6" imgW="914400" imgH="771480" progId="Excel.Sheet.12">
                  <p:embed/>
                  <p:pic>
                    <p:nvPicPr>
                      <p:cNvPr id="0" name=""/>
                      <p:cNvPicPr/>
                      <p:nvPr/>
                    </p:nvPicPr>
                    <p:blipFill>
                      <a:blip r:embed="rId7"/>
                      <a:stretch>
                        <a:fillRect/>
                      </a:stretch>
                    </p:blipFill>
                    <p:spPr>
                      <a:xfrm>
                        <a:off x="9505087" y="5217111"/>
                        <a:ext cx="1861360" cy="1401540"/>
                      </a:xfrm>
                      <a:prstGeom prst="rect">
                        <a:avLst/>
                      </a:prstGeom>
                    </p:spPr>
                  </p:pic>
                </p:oleObj>
              </mc:Fallback>
            </mc:AlternateContent>
          </a:graphicData>
        </a:graphic>
      </p:graphicFrame>
      <p:sp>
        <p:nvSpPr>
          <p:cNvPr id="8" name="Flowchart: Card 7"/>
          <p:cNvSpPr/>
          <p:nvPr/>
        </p:nvSpPr>
        <p:spPr>
          <a:xfrm>
            <a:off x="1077954" y="5793963"/>
            <a:ext cx="804001" cy="388370"/>
          </a:xfrm>
          <a:prstGeom prst="flowChartPunchedCard">
            <a:avLst/>
          </a:prstGeom>
          <a:solidFill>
            <a:srgbClr val="99CCFF"/>
          </a:solid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cxnSp>
        <p:nvCxnSpPr>
          <p:cNvPr id="10" name="Straight Arrow Connector 9"/>
          <p:cNvCxnSpPr/>
          <p:nvPr/>
        </p:nvCxnSpPr>
        <p:spPr>
          <a:xfrm>
            <a:off x="2078182" y="5991132"/>
            <a:ext cx="33578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2413970" y="5843779"/>
            <a:ext cx="1206311" cy="338554"/>
          </a:xfrm>
          <a:prstGeom prst="rect">
            <a:avLst/>
          </a:prstGeom>
          <a:noFill/>
        </p:spPr>
        <p:txBody>
          <a:bodyPr wrap="square" rtlCol="0">
            <a:spAutoFit/>
          </a:bodyPr>
          <a:lstStyle/>
          <a:p>
            <a:r>
              <a:rPr lang="en-US" sz="1600" dirty="0" smtClean="0">
                <a:solidFill>
                  <a:srgbClr val="3A3F50"/>
                </a:solidFill>
              </a:rPr>
              <a:t>Solutions</a:t>
            </a:r>
            <a:endParaRPr lang="en-US" sz="1600" dirty="0">
              <a:solidFill>
                <a:srgbClr val="3A3F50"/>
              </a:solidFill>
            </a:endParaRPr>
          </a:p>
        </p:txBody>
      </p:sp>
      <p:grpSp>
        <p:nvGrpSpPr>
          <p:cNvPr id="13" name="Group 12"/>
          <p:cNvGrpSpPr/>
          <p:nvPr/>
        </p:nvGrpSpPr>
        <p:grpSpPr>
          <a:xfrm rot="16200000">
            <a:off x="7976789" y="4938279"/>
            <a:ext cx="741834" cy="2069670"/>
            <a:chOff x="9531264" y="1582077"/>
            <a:chExt cx="741834" cy="2069670"/>
          </a:xfrm>
        </p:grpSpPr>
        <p:pic>
          <p:nvPicPr>
            <p:cNvPr id="14" name="Picture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0800000">
              <a:off x="9531264" y="2909913"/>
              <a:ext cx="741834" cy="741834"/>
            </a:xfrm>
            <a:prstGeom prst="rect">
              <a:avLst/>
            </a:prstGeom>
          </p:spPr>
        </p:pic>
        <p:sp>
          <p:nvSpPr>
            <p:cNvPr id="15" name="Rectangle 14"/>
            <p:cNvSpPr/>
            <p:nvPr/>
          </p:nvSpPr>
          <p:spPr>
            <a:xfrm rot="5400000">
              <a:off x="9176865" y="2064221"/>
              <a:ext cx="1333620" cy="369332"/>
            </a:xfrm>
            <a:prstGeom prst="rect">
              <a:avLst/>
            </a:prstGeom>
          </p:spPr>
          <p:txBody>
            <a:bodyPr wrap="square">
              <a:spAutoFit/>
            </a:bodyPr>
            <a:lstStyle/>
            <a:p>
              <a:pPr algn="ctr"/>
              <a:r>
                <a:rPr lang="en-US" b="1" dirty="0" smtClean="0">
                  <a:solidFill>
                    <a:srgbClr val="3A3F50"/>
                  </a:solidFill>
                </a:rPr>
                <a:t>Click here</a:t>
              </a:r>
              <a:endParaRPr lang="en-US" b="1" dirty="0">
                <a:solidFill>
                  <a:srgbClr val="3A3F50"/>
                </a:solidFill>
              </a:endParaRPr>
            </a:p>
          </p:txBody>
        </p:sp>
      </p:grpSp>
    </p:spTree>
    <p:extLst>
      <p:ext uri="{BB962C8B-B14F-4D97-AF65-F5344CB8AC3E}">
        <p14:creationId xmlns:p14="http://schemas.microsoft.com/office/powerpoint/2010/main" val="1809894619"/>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121</a:t>
            </a:fld>
            <a:endParaRPr lang="en">
              <a:solidFill>
                <a:srgbClr val="FFFFFF"/>
              </a:solidFill>
            </a:endParaRPr>
          </a:p>
        </p:txBody>
      </p:sp>
      <p:sp>
        <p:nvSpPr>
          <p:cNvPr id="79" name="TextBox 78">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itle 3"/>
          <p:cNvSpPr txBox="1">
            <a:spLocks/>
          </p:cNvSpPr>
          <p:nvPr/>
        </p:nvSpPr>
        <p:spPr>
          <a:xfrm>
            <a:off x="1609969" y="2202538"/>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6000" b="1" kern="0" dirty="0" smtClean="0">
                <a:solidFill>
                  <a:srgbClr val="007BB9"/>
                </a:solidFill>
              </a:rPr>
              <a:t>CONTROL PHASE</a:t>
            </a:r>
            <a:endParaRPr lang="en-US" sz="6000" b="1" kern="0" dirty="0">
              <a:solidFill>
                <a:srgbClr val="007BB9"/>
              </a:solidFill>
            </a:endParaRPr>
          </a:p>
        </p:txBody>
      </p:sp>
      <p:pic>
        <p:nvPicPr>
          <p:cNvPr id="6" name="Picture 5">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86272"/>
            <a:ext cx="1609969" cy="365051"/>
          </a:xfrm>
          <a:prstGeom prst="rect">
            <a:avLst/>
          </a:prstGeom>
        </p:spPr>
      </p:pic>
    </p:spTree>
    <p:extLst>
      <p:ext uri="{BB962C8B-B14F-4D97-AF65-F5344CB8AC3E}">
        <p14:creationId xmlns:p14="http://schemas.microsoft.com/office/powerpoint/2010/main" val="171834037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122</a:t>
            </a:fld>
            <a:endParaRPr lang="en">
              <a:solidFill>
                <a:srgbClr val="FFFFFF"/>
              </a:solidFill>
            </a:endParaRPr>
          </a:p>
        </p:txBody>
      </p:sp>
      <p:sp>
        <p:nvSpPr>
          <p:cNvPr id="79" name="TextBox 78">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itle 3"/>
          <p:cNvSpPr txBox="1">
            <a:spLocks/>
          </p:cNvSpPr>
          <p:nvPr/>
        </p:nvSpPr>
        <p:spPr>
          <a:xfrm>
            <a:off x="1609969" y="0"/>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4400" b="1" kern="0" dirty="0" smtClean="0">
                <a:solidFill>
                  <a:srgbClr val="007BB9"/>
                </a:solidFill>
              </a:rPr>
              <a:t>FMEA</a:t>
            </a:r>
            <a:endParaRPr lang="en-US" sz="4400" b="1" kern="0" dirty="0">
              <a:solidFill>
                <a:srgbClr val="007BB9"/>
              </a:solidFill>
            </a:endParaRPr>
          </a:p>
        </p:txBody>
      </p:sp>
      <p:pic>
        <p:nvPicPr>
          <p:cNvPr id="8" name="Picture 7">
            <a:extLst>
              <a:ext uri="{FF2B5EF4-FFF2-40B4-BE49-F238E27FC236}">
                <a16:creationId xmlns:a16="http://schemas.microsoft.com/office/drawing/2014/main" xmlns="" id="{E85C3302-1762-444F-ACD9-5767BD8842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486272"/>
            <a:ext cx="1609969" cy="365051"/>
          </a:xfrm>
          <a:prstGeom prst="rect">
            <a:avLst/>
          </a:prstGeom>
        </p:spPr>
      </p:pic>
      <p:graphicFrame>
        <p:nvGraphicFramePr>
          <p:cNvPr id="7" name="Object 6"/>
          <p:cNvGraphicFramePr>
            <a:graphicFrameLocks noChangeAspect="1"/>
          </p:cNvGraphicFramePr>
          <p:nvPr>
            <p:extLst>
              <p:ext uri="{D42A27DB-BD31-4B8C-83A1-F6EECF244321}">
                <p14:modId xmlns:p14="http://schemas.microsoft.com/office/powerpoint/2010/main" val="1890419137"/>
              </p:ext>
            </p:extLst>
          </p:nvPr>
        </p:nvGraphicFramePr>
        <p:xfrm>
          <a:off x="10863618" y="204374"/>
          <a:ext cx="1157146" cy="737322"/>
        </p:xfrm>
        <a:graphic>
          <a:graphicData uri="http://schemas.openxmlformats.org/presentationml/2006/ole">
            <mc:AlternateContent xmlns:mc="http://schemas.openxmlformats.org/markup-compatibility/2006">
              <mc:Choice xmlns:v="urn:schemas-microsoft-com:vml" Requires="v">
                <p:oleObj spid="_x0000_s27697" name="Worksheet" showAsIcon="1" r:id="rId5" imgW="914400" imgH="771480" progId="Excel.Sheet.12">
                  <p:embed/>
                </p:oleObj>
              </mc:Choice>
              <mc:Fallback>
                <p:oleObj name="Worksheet" showAsIcon="1" r:id="rId5" imgW="914400" imgH="771480" progId="Excel.Sheet.12">
                  <p:embed/>
                  <p:pic>
                    <p:nvPicPr>
                      <p:cNvPr id="0" name=""/>
                      <p:cNvPicPr/>
                      <p:nvPr/>
                    </p:nvPicPr>
                    <p:blipFill>
                      <a:blip r:embed="rId6"/>
                      <a:stretch>
                        <a:fillRect/>
                      </a:stretch>
                    </p:blipFill>
                    <p:spPr>
                      <a:xfrm>
                        <a:off x="10863618" y="204374"/>
                        <a:ext cx="1157146" cy="737322"/>
                      </a:xfrm>
                      <a:prstGeom prst="rect">
                        <a:avLst/>
                      </a:prstGeom>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696237964"/>
              </p:ext>
            </p:extLst>
          </p:nvPr>
        </p:nvGraphicFramePr>
        <p:xfrm>
          <a:off x="423081" y="1023581"/>
          <a:ext cx="11600597" cy="4872251"/>
        </p:xfrm>
        <a:graphic>
          <a:graphicData uri="http://schemas.openxmlformats.org/presentationml/2006/ole">
            <mc:AlternateContent xmlns:mc="http://schemas.openxmlformats.org/markup-compatibility/2006">
              <mc:Choice xmlns:v="urn:schemas-microsoft-com:vml" Requires="v">
                <p:oleObj spid="_x0000_s27698" name="Worksheet" r:id="rId7" imgW="16868729" imgH="4600657" progId="Excel.Sheet.12">
                  <p:embed/>
                </p:oleObj>
              </mc:Choice>
              <mc:Fallback>
                <p:oleObj name="Worksheet" r:id="rId7" imgW="16868729" imgH="4600657" progId="Excel.Sheet.12">
                  <p:embed/>
                  <p:pic>
                    <p:nvPicPr>
                      <p:cNvPr id="0" name=""/>
                      <p:cNvPicPr/>
                      <p:nvPr/>
                    </p:nvPicPr>
                    <p:blipFill>
                      <a:blip r:embed="rId8"/>
                      <a:stretch>
                        <a:fillRect/>
                      </a:stretch>
                    </p:blipFill>
                    <p:spPr>
                      <a:xfrm>
                        <a:off x="423081" y="1023581"/>
                        <a:ext cx="11600597" cy="4872251"/>
                      </a:xfrm>
                      <a:prstGeom prst="rect">
                        <a:avLst/>
                      </a:prstGeom>
                    </p:spPr>
                  </p:pic>
                </p:oleObj>
              </mc:Fallback>
            </mc:AlternateContent>
          </a:graphicData>
        </a:graphic>
      </p:graphicFrame>
    </p:spTree>
    <p:extLst>
      <p:ext uri="{BB962C8B-B14F-4D97-AF65-F5344CB8AC3E}">
        <p14:creationId xmlns:p14="http://schemas.microsoft.com/office/powerpoint/2010/main" val="3553016925"/>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123</a:t>
            </a:fld>
            <a:endParaRPr>
              <a:solidFill>
                <a:srgbClr val="FFFFFF"/>
              </a:solidFill>
            </a:endParaRPr>
          </a:p>
        </p:txBody>
      </p:sp>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7" name="Title 3"/>
          <p:cNvSpPr txBox="1">
            <a:spLocks/>
          </p:cNvSpPr>
          <p:nvPr/>
        </p:nvSpPr>
        <p:spPr>
          <a:xfrm>
            <a:off x="1609969" y="-20495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4400" b="1" kern="0" dirty="0" smtClean="0">
                <a:solidFill>
                  <a:srgbClr val="007BB9"/>
                </a:solidFill>
              </a:rPr>
              <a:t>FMEA - Continued</a:t>
            </a:r>
            <a:endParaRPr lang="en-US" sz="4400" b="1" kern="0" dirty="0">
              <a:solidFill>
                <a:srgbClr val="007BB9"/>
              </a:solidFill>
            </a:endParaRPr>
          </a:p>
        </p:txBody>
      </p:sp>
      <p:pic>
        <p:nvPicPr>
          <p:cNvPr id="8" name="Picture 7">
            <a:extLst>
              <a:ext uri="{FF2B5EF4-FFF2-40B4-BE49-F238E27FC236}">
                <a16:creationId xmlns:a16="http://schemas.microsoft.com/office/drawing/2014/main" xmlns="" id="{E85C3302-1762-444F-ACD9-5767BD8842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486272"/>
            <a:ext cx="1609969" cy="365051"/>
          </a:xfrm>
          <a:prstGeom prst="rect">
            <a:avLst/>
          </a:prstGeom>
        </p:spPr>
      </p:pic>
      <p:graphicFrame>
        <p:nvGraphicFramePr>
          <p:cNvPr id="2" name="Object 1"/>
          <p:cNvGraphicFramePr>
            <a:graphicFrameLocks noChangeAspect="1"/>
          </p:cNvGraphicFramePr>
          <p:nvPr>
            <p:extLst>
              <p:ext uri="{D42A27DB-BD31-4B8C-83A1-F6EECF244321}">
                <p14:modId xmlns:p14="http://schemas.microsoft.com/office/powerpoint/2010/main" val="3608958953"/>
              </p:ext>
            </p:extLst>
          </p:nvPr>
        </p:nvGraphicFramePr>
        <p:xfrm>
          <a:off x="518615" y="750627"/>
          <a:ext cx="11354937" cy="5308979"/>
        </p:xfrm>
        <a:graphic>
          <a:graphicData uri="http://schemas.openxmlformats.org/presentationml/2006/ole">
            <mc:AlternateContent xmlns:mc="http://schemas.openxmlformats.org/markup-compatibility/2006">
              <mc:Choice xmlns:v="urn:schemas-microsoft-com:vml" Requires="v">
                <p:oleObj spid="_x0000_s51208" name="Worksheet" r:id="rId5" imgW="16868729" imgH="4581427" progId="Excel.Sheet.12">
                  <p:embed/>
                </p:oleObj>
              </mc:Choice>
              <mc:Fallback>
                <p:oleObj name="Worksheet" r:id="rId5" imgW="16868729" imgH="4581427" progId="Excel.Sheet.12">
                  <p:embed/>
                  <p:pic>
                    <p:nvPicPr>
                      <p:cNvPr id="0" name=""/>
                      <p:cNvPicPr/>
                      <p:nvPr/>
                    </p:nvPicPr>
                    <p:blipFill>
                      <a:blip r:embed="rId6"/>
                      <a:stretch>
                        <a:fillRect/>
                      </a:stretch>
                    </p:blipFill>
                    <p:spPr>
                      <a:xfrm>
                        <a:off x="518615" y="750627"/>
                        <a:ext cx="11354937" cy="5308979"/>
                      </a:xfrm>
                      <a:prstGeom prst="rect">
                        <a:avLst/>
                      </a:prstGeom>
                    </p:spPr>
                  </p:pic>
                </p:oleObj>
              </mc:Fallback>
            </mc:AlternateContent>
          </a:graphicData>
        </a:graphic>
      </p:graphicFrame>
    </p:spTree>
    <p:extLst>
      <p:ext uri="{BB962C8B-B14F-4D97-AF65-F5344CB8AC3E}">
        <p14:creationId xmlns:p14="http://schemas.microsoft.com/office/powerpoint/2010/main" val="12283927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124</a:t>
            </a:fld>
            <a:endParaRPr>
              <a:solidFill>
                <a:srgbClr val="FFFFFF"/>
              </a:solidFill>
            </a:endParaRPr>
          </a:p>
        </p:txBody>
      </p:sp>
      <p:sp>
        <p:nvSpPr>
          <p:cNvPr id="99" name="Title 3"/>
          <p:cNvSpPr txBox="1">
            <a:spLocks/>
          </p:cNvSpPr>
          <p:nvPr/>
        </p:nvSpPr>
        <p:spPr>
          <a:xfrm>
            <a:off x="1260332" y="0"/>
            <a:ext cx="95511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Data Collection for Control Phase</a:t>
            </a:r>
            <a:endParaRPr lang="en-US" sz="3600" b="1" kern="0" dirty="0">
              <a:solidFill>
                <a:srgbClr val="007BB9"/>
              </a:solidFill>
            </a:endParaRPr>
          </a:p>
        </p:txBody>
      </p:sp>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pic>
        <p:nvPicPr>
          <p:cNvPr id="6" name="Picture 5">
            <a:extLst>
              <a:ext uri="{FF2B5EF4-FFF2-40B4-BE49-F238E27FC236}">
                <a16:creationId xmlns:a16="http://schemas.microsoft.com/office/drawing/2014/main" xmlns="" id="{E85C3302-1762-444F-ACD9-5767BD8842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486272"/>
            <a:ext cx="1609969" cy="365051"/>
          </a:xfrm>
          <a:prstGeom prst="rect">
            <a:avLst/>
          </a:prstGeom>
        </p:spPr>
      </p:pic>
      <p:graphicFrame>
        <p:nvGraphicFramePr>
          <p:cNvPr id="2" name="Table 1"/>
          <p:cNvGraphicFramePr>
            <a:graphicFrameLocks noGrp="1"/>
          </p:cNvGraphicFramePr>
          <p:nvPr>
            <p:extLst/>
          </p:nvPr>
        </p:nvGraphicFramePr>
        <p:xfrm>
          <a:off x="1070146" y="1095327"/>
          <a:ext cx="7191228" cy="5087005"/>
        </p:xfrm>
        <a:graphic>
          <a:graphicData uri="http://schemas.openxmlformats.org/drawingml/2006/table">
            <a:tbl>
              <a:tblPr/>
              <a:tblGrid>
                <a:gridCol w="1797807"/>
                <a:gridCol w="1797807"/>
                <a:gridCol w="1797807"/>
                <a:gridCol w="1797807"/>
              </a:tblGrid>
              <a:tr h="803213">
                <a:tc>
                  <a:txBody>
                    <a:bodyPr/>
                    <a:lstStyle/>
                    <a:p>
                      <a:pPr algn="ctr" fontAlgn="ctr"/>
                      <a:r>
                        <a:rPr lang="en-US" sz="1600" b="1" i="0" u="none" strike="noStrike" dirty="0">
                          <a:solidFill>
                            <a:srgbClr val="000000"/>
                          </a:solidFill>
                          <a:effectLst/>
                          <a:latin typeface="Calibri" panose="020F0502020204030204" pitchFamily="34" charset="0"/>
                        </a:rPr>
                        <a:t>DATE</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a:txBody>
                    <a:bodyPr/>
                    <a:lstStyle/>
                    <a:p>
                      <a:pPr algn="ctr" fontAlgn="ctr"/>
                      <a:r>
                        <a:rPr lang="en-US" sz="1600" b="1" i="0" u="none" strike="noStrike" dirty="0">
                          <a:solidFill>
                            <a:srgbClr val="000000"/>
                          </a:solidFill>
                          <a:effectLst/>
                          <a:latin typeface="Calibri" panose="020F0502020204030204" pitchFamily="34" charset="0"/>
                        </a:rPr>
                        <a:t>TOTAL NO OF SHIRTS</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a:txBody>
                    <a:bodyPr/>
                    <a:lstStyle/>
                    <a:p>
                      <a:pPr algn="ctr" fontAlgn="ctr"/>
                      <a:r>
                        <a:rPr lang="en-US" sz="1600" b="1" i="0" u="none" strike="noStrike">
                          <a:solidFill>
                            <a:srgbClr val="000000"/>
                          </a:solidFill>
                          <a:effectLst/>
                          <a:latin typeface="Calibri" panose="020F0502020204030204" pitchFamily="34" charset="0"/>
                        </a:rPr>
                        <a:t>NO OF DEFECTIVE SHIRTS</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a:txBody>
                    <a:bodyPr/>
                    <a:lstStyle/>
                    <a:p>
                      <a:pPr algn="ctr" fontAlgn="ctr"/>
                      <a:r>
                        <a:rPr lang="en-US" sz="1600" b="1" i="0" u="none" strike="noStrike" dirty="0">
                          <a:solidFill>
                            <a:srgbClr val="000000"/>
                          </a:solidFill>
                          <a:effectLst/>
                          <a:latin typeface="Calibri" panose="020F0502020204030204" pitchFamily="34" charset="0"/>
                        </a:rPr>
                        <a:t>QUALITY (Y)</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r>
              <a:tr h="267737">
                <a:tc>
                  <a:txBody>
                    <a:bodyPr/>
                    <a:lstStyle/>
                    <a:p>
                      <a:pPr algn="ctr" fontAlgn="ctr"/>
                      <a:r>
                        <a:rPr lang="en-US" sz="1600" b="0" i="0" u="none" strike="noStrike">
                          <a:solidFill>
                            <a:srgbClr val="000000"/>
                          </a:solidFill>
                          <a:effectLst/>
                          <a:latin typeface="Calibri" panose="020F0502020204030204" pitchFamily="34" charset="0"/>
                        </a:rPr>
                        <a:t>05/04/2020</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149</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8</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94.7%</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7737">
                <a:tc>
                  <a:txBody>
                    <a:bodyPr/>
                    <a:lstStyle/>
                    <a:p>
                      <a:pPr algn="ctr" fontAlgn="ctr"/>
                      <a:r>
                        <a:rPr lang="en-US" sz="1600" b="0" i="0" u="none" strike="noStrike">
                          <a:solidFill>
                            <a:srgbClr val="000000"/>
                          </a:solidFill>
                          <a:effectLst/>
                          <a:latin typeface="Calibri" panose="020F0502020204030204" pitchFamily="34" charset="0"/>
                        </a:rPr>
                        <a:t>06/04/2020</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152</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12</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92.0%</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7737">
                <a:tc>
                  <a:txBody>
                    <a:bodyPr/>
                    <a:lstStyle/>
                    <a:p>
                      <a:pPr algn="ctr" fontAlgn="ctr"/>
                      <a:r>
                        <a:rPr lang="en-US" sz="1600" b="0" i="0" u="none" strike="noStrike">
                          <a:solidFill>
                            <a:srgbClr val="000000"/>
                          </a:solidFill>
                          <a:effectLst/>
                          <a:latin typeface="Calibri" panose="020F0502020204030204" pitchFamily="34" charset="0"/>
                        </a:rPr>
                        <a:t>07/04/2020</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135</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11</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91.6%</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7737">
                <a:tc>
                  <a:txBody>
                    <a:bodyPr/>
                    <a:lstStyle/>
                    <a:p>
                      <a:pPr algn="ctr" fontAlgn="ctr"/>
                      <a:r>
                        <a:rPr lang="en-US" sz="1600" b="0" i="0" u="none" strike="noStrike">
                          <a:solidFill>
                            <a:srgbClr val="000000"/>
                          </a:solidFill>
                          <a:effectLst/>
                          <a:latin typeface="Calibri" panose="020F0502020204030204" pitchFamily="34" charset="0"/>
                        </a:rPr>
                        <a:t>08/04/2020</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154</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13</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91.4%</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7737">
                <a:tc>
                  <a:txBody>
                    <a:bodyPr/>
                    <a:lstStyle/>
                    <a:p>
                      <a:pPr algn="ctr" fontAlgn="ctr"/>
                      <a:r>
                        <a:rPr lang="en-US" sz="1600" b="0" i="0" u="none" strike="noStrike">
                          <a:solidFill>
                            <a:srgbClr val="000000"/>
                          </a:solidFill>
                          <a:effectLst/>
                          <a:latin typeface="Calibri" panose="020F0502020204030204" pitchFamily="34" charset="0"/>
                        </a:rPr>
                        <a:t>09/04/2020</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132</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11</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92.0%</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7737">
                <a:tc>
                  <a:txBody>
                    <a:bodyPr/>
                    <a:lstStyle/>
                    <a:p>
                      <a:pPr algn="ctr" fontAlgn="ctr"/>
                      <a:r>
                        <a:rPr lang="en-US" sz="1600" b="0" i="0" u="none" strike="noStrike">
                          <a:solidFill>
                            <a:srgbClr val="000000"/>
                          </a:solidFill>
                          <a:effectLst/>
                          <a:latin typeface="Calibri" panose="020F0502020204030204" pitchFamily="34" charset="0"/>
                        </a:rPr>
                        <a:t>10/04/2020</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157</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4</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97.5%</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7737">
                <a:tc>
                  <a:txBody>
                    <a:bodyPr/>
                    <a:lstStyle/>
                    <a:p>
                      <a:pPr algn="ctr" fontAlgn="ctr"/>
                      <a:r>
                        <a:rPr lang="en-US" sz="1600" b="0" i="0" u="none" strike="noStrike">
                          <a:solidFill>
                            <a:srgbClr val="000000"/>
                          </a:solidFill>
                          <a:effectLst/>
                          <a:latin typeface="Calibri" panose="020F0502020204030204" pitchFamily="34" charset="0"/>
                        </a:rPr>
                        <a:t>11/04/2020</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155</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12</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92.1%</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7737">
                <a:tc>
                  <a:txBody>
                    <a:bodyPr/>
                    <a:lstStyle/>
                    <a:p>
                      <a:pPr algn="ctr" fontAlgn="ctr"/>
                      <a:r>
                        <a:rPr lang="en-US" sz="1600" b="0" i="0" u="none" strike="noStrike">
                          <a:solidFill>
                            <a:srgbClr val="000000"/>
                          </a:solidFill>
                          <a:effectLst/>
                          <a:latin typeface="Calibri" panose="020F0502020204030204" pitchFamily="34" charset="0"/>
                        </a:rPr>
                        <a:t>12/04/2020</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151</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10</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93.4%</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7737">
                <a:tc>
                  <a:txBody>
                    <a:bodyPr/>
                    <a:lstStyle/>
                    <a:p>
                      <a:pPr algn="ctr" fontAlgn="ctr"/>
                      <a:r>
                        <a:rPr lang="en-US" sz="1600" b="0" i="0" u="none" strike="noStrike">
                          <a:solidFill>
                            <a:srgbClr val="000000"/>
                          </a:solidFill>
                          <a:effectLst/>
                          <a:latin typeface="Calibri" panose="020F0502020204030204" pitchFamily="34" charset="0"/>
                        </a:rPr>
                        <a:t>13/04/2020</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148</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13</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91.1%</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7737">
                <a:tc>
                  <a:txBody>
                    <a:bodyPr/>
                    <a:lstStyle/>
                    <a:p>
                      <a:pPr algn="ctr" fontAlgn="ctr"/>
                      <a:r>
                        <a:rPr lang="en-US" sz="1600" b="0" i="0" u="none" strike="noStrike">
                          <a:solidFill>
                            <a:srgbClr val="000000"/>
                          </a:solidFill>
                          <a:effectLst/>
                          <a:latin typeface="Calibri" panose="020F0502020204030204" pitchFamily="34" charset="0"/>
                        </a:rPr>
                        <a:t>14/04/2020</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132</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11</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92.0%</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7737">
                <a:tc>
                  <a:txBody>
                    <a:bodyPr/>
                    <a:lstStyle/>
                    <a:p>
                      <a:pPr algn="ctr" fontAlgn="ctr"/>
                      <a:r>
                        <a:rPr lang="en-US" sz="1600" b="0" i="0" u="none" strike="noStrike">
                          <a:solidFill>
                            <a:srgbClr val="000000"/>
                          </a:solidFill>
                          <a:effectLst/>
                          <a:latin typeface="Calibri" panose="020F0502020204030204" pitchFamily="34" charset="0"/>
                        </a:rPr>
                        <a:t>15/04/2020</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130</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8</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93.7%</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7737">
                <a:tc>
                  <a:txBody>
                    <a:bodyPr/>
                    <a:lstStyle/>
                    <a:p>
                      <a:pPr algn="ctr" fontAlgn="ctr"/>
                      <a:r>
                        <a:rPr lang="en-US" sz="1600" b="0" i="0" u="none" strike="noStrike">
                          <a:solidFill>
                            <a:srgbClr val="000000"/>
                          </a:solidFill>
                          <a:effectLst/>
                          <a:latin typeface="Calibri" panose="020F0502020204030204" pitchFamily="34" charset="0"/>
                        </a:rPr>
                        <a:t>16/04/2020</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141</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12</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91.6%</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7737">
                <a:tc>
                  <a:txBody>
                    <a:bodyPr/>
                    <a:lstStyle/>
                    <a:p>
                      <a:pPr algn="ctr" fontAlgn="ctr"/>
                      <a:r>
                        <a:rPr lang="en-US" sz="1600" b="0" i="0" u="none" strike="noStrike">
                          <a:solidFill>
                            <a:srgbClr val="000000"/>
                          </a:solidFill>
                          <a:effectLst/>
                          <a:latin typeface="Calibri" panose="020F0502020204030204" pitchFamily="34" charset="0"/>
                        </a:rPr>
                        <a:t>17/04/2020</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133</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9</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93.4%</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7737">
                <a:tc>
                  <a:txBody>
                    <a:bodyPr/>
                    <a:lstStyle/>
                    <a:p>
                      <a:pPr algn="ctr" fontAlgn="ctr"/>
                      <a:r>
                        <a:rPr lang="en-US" sz="1600" b="0" i="0" u="none" strike="noStrike">
                          <a:solidFill>
                            <a:srgbClr val="000000"/>
                          </a:solidFill>
                          <a:effectLst/>
                          <a:latin typeface="Calibri" panose="020F0502020204030204" pitchFamily="34" charset="0"/>
                        </a:rPr>
                        <a:t>18/04/2020</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147</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11</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92.6%</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7737">
                <a:tc>
                  <a:txBody>
                    <a:bodyPr/>
                    <a:lstStyle/>
                    <a:p>
                      <a:pPr algn="ctr" fontAlgn="ctr"/>
                      <a:r>
                        <a:rPr lang="en-US" sz="1600" b="0" i="0" u="none" strike="noStrike">
                          <a:solidFill>
                            <a:srgbClr val="000000"/>
                          </a:solidFill>
                          <a:effectLst/>
                          <a:latin typeface="Calibri" panose="020F0502020204030204" pitchFamily="34" charset="0"/>
                        </a:rPr>
                        <a:t>19/04/2020</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158</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11</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93.2%</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7737">
                <a:tc>
                  <a:txBody>
                    <a:bodyPr/>
                    <a:lstStyle/>
                    <a:p>
                      <a:pPr algn="ctr" fontAlgn="ctr"/>
                      <a:r>
                        <a:rPr lang="en-US" sz="1600" b="0" i="0" u="none" strike="noStrike">
                          <a:solidFill>
                            <a:srgbClr val="000000"/>
                          </a:solidFill>
                          <a:effectLst/>
                          <a:latin typeface="Calibri" panose="020F0502020204030204" pitchFamily="34" charset="0"/>
                        </a:rPr>
                        <a:t>20/04/2020</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134</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13</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90.5%</a:t>
                      </a:r>
                    </a:p>
                  </a:txBody>
                  <a:tcPr marL="9400" marR="9400" marT="94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193848425"/>
              </p:ext>
            </p:extLst>
          </p:nvPr>
        </p:nvGraphicFramePr>
        <p:xfrm>
          <a:off x="9233903" y="2576700"/>
          <a:ext cx="1955370" cy="1649843"/>
        </p:xfrm>
        <a:graphic>
          <a:graphicData uri="http://schemas.openxmlformats.org/presentationml/2006/ole">
            <mc:AlternateContent xmlns:mc="http://schemas.openxmlformats.org/markup-compatibility/2006">
              <mc:Choice xmlns:v="urn:schemas-microsoft-com:vml" Requires="v">
                <p:oleObj spid="_x0000_s28717" name="Worksheet" showAsIcon="1" r:id="rId5" imgW="914400" imgH="771480" progId="Excel.Sheet.12">
                  <p:embed/>
                </p:oleObj>
              </mc:Choice>
              <mc:Fallback>
                <p:oleObj name="Worksheet" showAsIcon="1" r:id="rId5" imgW="914400" imgH="771480" progId="Excel.Sheet.12">
                  <p:embed/>
                  <p:pic>
                    <p:nvPicPr>
                      <p:cNvPr id="0" name=""/>
                      <p:cNvPicPr/>
                      <p:nvPr/>
                    </p:nvPicPr>
                    <p:blipFill>
                      <a:blip r:embed="rId6"/>
                      <a:stretch>
                        <a:fillRect/>
                      </a:stretch>
                    </p:blipFill>
                    <p:spPr>
                      <a:xfrm>
                        <a:off x="9233903" y="2576700"/>
                        <a:ext cx="1955370" cy="1649843"/>
                      </a:xfrm>
                      <a:prstGeom prst="rect">
                        <a:avLst/>
                      </a:prstGeom>
                    </p:spPr>
                  </p:pic>
                </p:oleObj>
              </mc:Fallback>
            </mc:AlternateContent>
          </a:graphicData>
        </a:graphic>
      </p:graphicFrame>
    </p:spTree>
    <p:extLst>
      <p:ext uri="{BB962C8B-B14F-4D97-AF65-F5344CB8AC3E}">
        <p14:creationId xmlns:p14="http://schemas.microsoft.com/office/powerpoint/2010/main" val="1758180940"/>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283" y="654832"/>
            <a:ext cx="10652998" cy="540886"/>
          </a:xfrm>
        </p:spPr>
        <p:txBody>
          <a:bodyPr/>
          <a:lstStyle/>
          <a:p>
            <a:r>
              <a:rPr lang="en-US" sz="4400" dirty="0" smtClean="0"/>
              <a:t>Control Chart – continuous data- IMR </a:t>
            </a:r>
            <a:r>
              <a:rPr lang="en-US" sz="4400" dirty="0" smtClean="0">
                <a:solidFill>
                  <a:srgbClr val="007BB9"/>
                </a:solidFill>
              </a:rPr>
              <a:t>chart </a:t>
            </a:r>
            <a:r>
              <a:rPr lang="en-US" sz="4400" dirty="0">
                <a:solidFill>
                  <a:srgbClr val="007BB9"/>
                </a:solidFill>
              </a:rPr>
              <a:t/>
            </a:r>
            <a:br>
              <a:rPr lang="en-US" sz="4400" dirty="0">
                <a:solidFill>
                  <a:srgbClr val="007BB9"/>
                </a:solidFill>
              </a:rPr>
            </a:br>
            <a:endParaRPr lang="en-US" sz="4400" dirty="0"/>
          </a:p>
        </p:txBody>
      </p:sp>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125</a:t>
            </a:fld>
            <a:endParaRPr lang="en">
              <a:solidFill>
                <a:srgbClr val="FFFFFF"/>
              </a:solidFill>
            </a:endParaRPr>
          </a:p>
        </p:txBody>
      </p:sp>
      <p:sp>
        <p:nvSpPr>
          <p:cNvPr id="79" name="TextBox 78">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pic>
        <p:nvPicPr>
          <p:cNvPr id="8" name="Picture 7">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86272"/>
            <a:ext cx="1609969" cy="365051"/>
          </a:xfrm>
          <a:prstGeom prst="rect">
            <a:avLst/>
          </a:prstGeom>
        </p:spPr>
      </p:pic>
      <p:pic>
        <p:nvPicPr>
          <p:cNvPr id="7" name="Picture 6"/>
          <p:cNvPicPr>
            <a:picLocks noChangeAspect="1"/>
          </p:cNvPicPr>
          <p:nvPr/>
        </p:nvPicPr>
        <p:blipFill>
          <a:blip r:embed="rId4"/>
          <a:stretch>
            <a:fillRect/>
          </a:stretch>
        </p:blipFill>
        <p:spPr>
          <a:xfrm>
            <a:off x="945396" y="2110728"/>
            <a:ext cx="10306373" cy="1664078"/>
          </a:xfrm>
          <a:prstGeom prst="rect">
            <a:avLst/>
          </a:prstGeom>
          <a:ln>
            <a:solidFill>
              <a:schemeClr val="tx1"/>
            </a:solidFill>
          </a:ln>
        </p:spPr>
      </p:pic>
    </p:spTree>
    <p:extLst>
      <p:ext uri="{BB962C8B-B14F-4D97-AF65-F5344CB8AC3E}">
        <p14:creationId xmlns:p14="http://schemas.microsoft.com/office/powerpoint/2010/main" val="3845421096"/>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4"/>
          <p:cNvSpPr txBox="1">
            <a:spLocks noChangeArrowheads="1"/>
          </p:cNvSpPr>
          <p:nvPr/>
        </p:nvSpPr>
        <p:spPr bwMode="auto">
          <a:xfrm>
            <a:off x="804984" y="5454018"/>
            <a:ext cx="10601769"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126</a:t>
            </a:fld>
            <a:endParaRPr lang="en">
              <a:solidFill>
                <a:srgbClr val="FFFFFF"/>
              </a:solidFill>
            </a:endParaRPr>
          </a:p>
        </p:txBody>
      </p:sp>
      <p:sp>
        <p:nvSpPr>
          <p:cNvPr id="79" name="TextBox 78">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dirty="0">
                <a:solidFill>
                  <a:srgbClr val="007BB9"/>
                </a:solidFill>
              </a:rPr>
              <a:t>Control Chart </a:t>
            </a:r>
            <a:r>
              <a:rPr lang="en-US" sz="3600" b="1" kern="0" dirty="0" smtClean="0">
                <a:solidFill>
                  <a:srgbClr val="007BB9"/>
                </a:solidFill>
              </a:rPr>
              <a:t> - IMR Chart</a:t>
            </a:r>
            <a:endParaRPr lang="en-US" sz="3600" b="1" kern="0" dirty="0">
              <a:solidFill>
                <a:srgbClr val="007BB9"/>
              </a:solidFill>
            </a:endParaRPr>
          </a:p>
        </p:txBody>
      </p:sp>
      <p:sp>
        <p:nvSpPr>
          <p:cNvPr id="10" name="Text Box 8"/>
          <p:cNvSpPr txBox="1">
            <a:spLocks noChangeArrowheads="1"/>
          </p:cNvSpPr>
          <p:nvPr/>
        </p:nvSpPr>
        <p:spPr bwMode="auto">
          <a:xfrm>
            <a:off x="450755" y="895529"/>
            <a:ext cx="4998661"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dirty="0">
                <a:solidFill>
                  <a:prstClr val="black"/>
                </a:solidFill>
              </a:rPr>
              <a:t>Minitab Session Window output:</a:t>
            </a:r>
          </a:p>
        </p:txBody>
      </p:sp>
      <p:sp>
        <p:nvSpPr>
          <p:cNvPr id="22" name="Text Box 8"/>
          <p:cNvSpPr txBox="1">
            <a:spLocks noChangeArrowheads="1"/>
          </p:cNvSpPr>
          <p:nvPr/>
        </p:nvSpPr>
        <p:spPr bwMode="auto">
          <a:xfrm>
            <a:off x="782723" y="5477451"/>
            <a:ext cx="10624030" cy="1831271"/>
          </a:xfrm>
          <a:prstGeom prst="rect">
            <a:avLst/>
          </a:prstGeom>
          <a:noFill/>
          <a:ln w="9525">
            <a:noFill/>
            <a:miter lim="800000"/>
            <a:headEnd/>
            <a:tailEnd/>
          </a:ln>
        </p:spPr>
        <p:txBody>
          <a:bodyPr wrap="square">
            <a:spAutoFit/>
          </a:bodyPr>
          <a:lstStyle/>
          <a:p>
            <a:pPr lvl="0" fontAlgn="base">
              <a:spcBef>
                <a:spcPct val="50000"/>
              </a:spcBef>
              <a:spcAft>
                <a:spcPct val="0"/>
              </a:spcAft>
            </a:pPr>
            <a:r>
              <a:rPr lang="en-US" sz="1600" b="1" i="1" dirty="0">
                <a:solidFill>
                  <a:prstClr val="black"/>
                </a:solidFill>
              </a:rPr>
              <a:t>Interpretation: </a:t>
            </a:r>
            <a:r>
              <a:rPr lang="en-US" sz="1100" i="1" dirty="0">
                <a:solidFill>
                  <a:prstClr val="black"/>
                </a:solidFill>
              </a:rPr>
              <a:t> </a:t>
            </a:r>
            <a:r>
              <a:rPr lang="en-US" sz="1400" kern="0" dirty="0">
                <a:solidFill>
                  <a:prstClr val="black"/>
                </a:solidFill>
              </a:rPr>
              <a:t>In Individual Value control charts all the data point falls within the control limits. Hence,% Quality is stable and in </a:t>
            </a:r>
            <a:r>
              <a:rPr lang="en-US" sz="1400" kern="0" dirty="0" smtClean="0">
                <a:solidFill>
                  <a:prstClr val="black"/>
                </a:solidFill>
              </a:rPr>
              <a:t>control. In </a:t>
            </a:r>
            <a:r>
              <a:rPr lang="en-US" sz="1400" kern="0" dirty="0">
                <a:solidFill>
                  <a:prstClr val="black"/>
                </a:solidFill>
              </a:rPr>
              <a:t>Moving Range control charts almost every single data point lies between upper and lower control limit except one data point. Hence, we can conclude that significant cause is stable and in control. Identified outlier was investigated, causes were found, </a:t>
            </a:r>
            <a:r>
              <a:rPr lang="en-US" sz="1400" kern="0" dirty="0" smtClean="0">
                <a:solidFill>
                  <a:prstClr val="black"/>
                </a:solidFill>
              </a:rPr>
              <a:t>solutions were </a:t>
            </a:r>
            <a:r>
              <a:rPr lang="en-US" sz="1400" kern="0" dirty="0">
                <a:solidFill>
                  <a:prstClr val="black"/>
                </a:solidFill>
              </a:rPr>
              <a:t>discussed </a:t>
            </a:r>
            <a:r>
              <a:rPr lang="en-US" sz="1400" kern="0" dirty="0" smtClean="0">
                <a:solidFill>
                  <a:prstClr val="black"/>
                </a:solidFill>
              </a:rPr>
              <a:t>an implemented</a:t>
            </a:r>
            <a:r>
              <a:rPr lang="en-US" sz="1400" kern="0" dirty="0">
                <a:solidFill>
                  <a:prstClr val="black"/>
                </a:solidFill>
              </a:rPr>
              <a:t>. </a:t>
            </a:r>
          </a:p>
          <a:p>
            <a:pPr lvl="0" fontAlgn="base">
              <a:spcBef>
                <a:spcPct val="50000"/>
              </a:spcBef>
              <a:spcAft>
                <a:spcPct val="0"/>
              </a:spcAft>
            </a:pPr>
            <a:endParaRPr lang="en-US" sz="1400" i="1" u="sng" dirty="0">
              <a:solidFill>
                <a:prstClr val="black"/>
              </a:solidFill>
            </a:endParaRPr>
          </a:p>
          <a:p>
            <a:pPr fontAlgn="base">
              <a:spcBef>
                <a:spcPct val="50000"/>
              </a:spcBef>
              <a:spcAft>
                <a:spcPct val="0"/>
              </a:spcAft>
            </a:pPr>
            <a:endParaRPr lang="en-US" sz="2000" b="1" i="1" u="sng" dirty="0">
              <a:solidFill>
                <a:prstClr val="black"/>
              </a:solidFill>
            </a:endParaRPr>
          </a:p>
        </p:txBody>
      </p:sp>
      <p:sp>
        <p:nvSpPr>
          <p:cNvPr id="11" name="Rectangle 10"/>
          <p:cNvSpPr/>
          <p:nvPr/>
        </p:nvSpPr>
        <p:spPr>
          <a:xfrm>
            <a:off x="804984" y="1348235"/>
            <a:ext cx="10601771" cy="395166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rgbClr val="3A3F50"/>
              </a:solidFill>
            </a:endParaRPr>
          </a:p>
        </p:txBody>
      </p:sp>
      <p:pic>
        <p:nvPicPr>
          <p:cNvPr id="13" name="Picture 12">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86272"/>
            <a:ext cx="1609969" cy="365051"/>
          </a:xfrm>
          <a:prstGeom prst="rect">
            <a:avLst/>
          </a:prstGeom>
        </p:spPr>
      </p:pic>
      <p:pic>
        <p:nvPicPr>
          <p:cNvPr id="358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852" y="1348235"/>
            <a:ext cx="10601771" cy="3951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28544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127</a:t>
            </a:fld>
            <a:endParaRPr>
              <a:solidFill>
                <a:srgbClr val="FFFFFF"/>
              </a:solidFill>
            </a:endParaRPr>
          </a:p>
        </p:txBody>
      </p:sp>
      <p:sp>
        <p:nvSpPr>
          <p:cNvPr id="99" name="Title 3"/>
          <p:cNvSpPr txBox="1">
            <a:spLocks/>
          </p:cNvSpPr>
          <p:nvPr/>
        </p:nvSpPr>
        <p:spPr>
          <a:xfrm>
            <a:off x="1717714" y="6804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50000"/>
              </a:lnSpc>
              <a:buClr>
                <a:srgbClr val="007BB9"/>
              </a:buClr>
            </a:pPr>
            <a:r>
              <a:rPr lang="en-US" sz="3600" b="1" kern="0" dirty="0" smtClean="0">
                <a:solidFill>
                  <a:srgbClr val="007BB9"/>
                </a:solidFill>
              </a:rPr>
              <a:t>STABILITY ANALYSIS : Run </a:t>
            </a:r>
            <a:r>
              <a:rPr lang="en-US" sz="3600" b="1" kern="0" dirty="0">
                <a:solidFill>
                  <a:srgbClr val="007BB9"/>
                </a:solidFill>
              </a:rPr>
              <a:t>Chart</a:t>
            </a: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ext Box 8"/>
          <p:cNvSpPr txBox="1">
            <a:spLocks noChangeArrowheads="1"/>
          </p:cNvSpPr>
          <p:nvPr/>
        </p:nvSpPr>
        <p:spPr bwMode="auto">
          <a:xfrm>
            <a:off x="553268" y="806902"/>
            <a:ext cx="11638732"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u="sng" dirty="0">
                <a:solidFill>
                  <a:srgbClr val="007BB9"/>
                </a:solidFill>
              </a:rPr>
              <a:t>Purpose:</a:t>
            </a:r>
            <a:endParaRPr lang="en-US" sz="2000" b="1" i="1" dirty="0">
              <a:solidFill>
                <a:prstClr val="black"/>
              </a:solidFill>
            </a:endParaRPr>
          </a:p>
        </p:txBody>
      </p:sp>
      <p:sp>
        <p:nvSpPr>
          <p:cNvPr id="12" name="Text Box 4"/>
          <p:cNvSpPr txBox="1">
            <a:spLocks noChangeArrowheads="1"/>
          </p:cNvSpPr>
          <p:nvPr/>
        </p:nvSpPr>
        <p:spPr bwMode="auto">
          <a:xfrm>
            <a:off x="804983" y="5718118"/>
            <a:ext cx="10727049" cy="1061829"/>
          </a:xfrm>
          <a:prstGeom prst="rect">
            <a:avLst/>
          </a:prstGeom>
          <a:solidFill>
            <a:schemeClr val="tx1">
              <a:lumMod val="20000"/>
              <a:lumOff val="80000"/>
            </a:schemeClr>
          </a:solidFill>
          <a:ln w="9525">
            <a:noFill/>
            <a:miter lim="800000"/>
            <a:headEnd/>
            <a:tailEnd/>
          </a:ln>
        </p:spPr>
        <p:txBody>
          <a:bodyPr wrap="square">
            <a:spAutoFit/>
          </a:bodyPr>
          <a:lstStyle/>
          <a:p>
            <a:pPr algn="just" fontAlgn="base">
              <a:spcBef>
                <a:spcPct val="50000"/>
              </a:spcBef>
              <a:spcAft>
                <a:spcPct val="0"/>
              </a:spcAft>
              <a:defRPr/>
            </a:pPr>
            <a:r>
              <a:rPr lang="en-US" b="1" kern="0" dirty="0" smtClean="0">
                <a:solidFill>
                  <a:prstClr val="black"/>
                </a:solidFill>
              </a:rPr>
              <a:t>Interpretation:</a:t>
            </a:r>
            <a:r>
              <a:rPr lang="en-IN" i="1" dirty="0"/>
              <a:t>p-value for all Clustering, Mixtures, Trends &amp; Oscillations are greater than 0.05, Data is stable.</a:t>
            </a:r>
            <a:r>
              <a:rPr lang="en-US" kern="0" dirty="0">
                <a:solidFill>
                  <a:prstClr val="black"/>
                </a:solidFill>
              </a:rPr>
              <a:t> </a:t>
            </a:r>
          </a:p>
          <a:p>
            <a:pPr algn="just" fontAlgn="base">
              <a:spcBef>
                <a:spcPct val="50000"/>
              </a:spcBef>
              <a:spcAft>
                <a:spcPct val="0"/>
              </a:spcAft>
              <a:defRPr/>
            </a:pPr>
            <a:endParaRPr lang="en-US" b="1" kern="0" dirty="0">
              <a:solidFill>
                <a:prstClr val="black"/>
              </a:solidFill>
            </a:endParaRPr>
          </a:p>
        </p:txBody>
      </p:sp>
      <p:sp>
        <p:nvSpPr>
          <p:cNvPr id="15" name="Rectangle 14"/>
          <p:cNvSpPr/>
          <p:nvPr/>
        </p:nvSpPr>
        <p:spPr>
          <a:xfrm>
            <a:off x="804982" y="1253339"/>
            <a:ext cx="10601771" cy="437549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rgbClr val="3A3F50"/>
              </a:solidFill>
            </a:endParaRPr>
          </a:p>
        </p:txBody>
      </p:sp>
      <p:sp>
        <p:nvSpPr>
          <p:cNvPr id="16" name="Rectangle 15"/>
          <p:cNvSpPr/>
          <p:nvPr/>
        </p:nvSpPr>
        <p:spPr>
          <a:xfrm>
            <a:off x="6064699" y="3140674"/>
            <a:ext cx="184731"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b="1" dirty="0">
              <a:solidFill>
                <a:srgbClr val="FF0000"/>
              </a:solidFill>
              <a:latin typeface="Bodoni MT" panose="02070603080606020203" pitchFamily="18" charset="0"/>
            </a:endParaRPr>
          </a:p>
        </p:txBody>
      </p:sp>
      <p:pic>
        <p:nvPicPr>
          <p:cNvPr id="368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983" y="1253339"/>
            <a:ext cx="10601769" cy="4375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304610"/>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128</a:t>
            </a:fld>
            <a:endParaRPr>
              <a:solidFill>
                <a:srgbClr val="FFFFFF"/>
              </a:solidFill>
            </a:endParaRPr>
          </a:p>
        </p:txBody>
      </p:sp>
      <p:sp>
        <p:nvSpPr>
          <p:cNvPr id="99" name="Title 3"/>
          <p:cNvSpPr txBox="1">
            <a:spLocks/>
          </p:cNvSpPr>
          <p:nvPr/>
        </p:nvSpPr>
        <p:spPr>
          <a:xfrm>
            <a:off x="1717714" y="6804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50000"/>
              </a:lnSpc>
              <a:buClr>
                <a:srgbClr val="007BB9"/>
              </a:buClr>
            </a:pPr>
            <a:r>
              <a:rPr lang="en-US" sz="3600" b="1" dirty="0" smtClean="0">
                <a:solidFill>
                  <a:srgbClr val="007BB9"/>
                </a:solidFill>
              </a:rPr>
              <a:t>NORMALITY ANALYSIS :Normality </a:t>
            </a:r>
            <a:r>
              <a:rPr lang="en-US" sz="3600" b="1" dirty="0">
                <a:solidFill>
                  <a:srgbClr val="007BB9"/>
                </a:solidFill>
              </a:rPr>
              <a:t>Plot</a:t>
            </a:r>
            <a:endParaRPr lang="en-US" sz="36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ext Box 8"/>
          <p:cNvSpPr txBox="1">
            <a:spLocks noChangeArrowheads="1"/>
          </p:cNvSpPr>
          <p:nvPr/>
        </p:nvSpPr>
        <p:spPr bwMode="auto">
          <a:xfrm>
            <a:off x="553268" y="848961"/>
            <a:ext cx="11638732"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u="sng" dirty="0">
                <a:solidFill>
                  <a:srgbClr val="007BB9"/>
                </a:solidFill>
              </a:rPr>
              <a:t>Purpose:</a:t>
            </a:r>
            <a:endParaRPr lang="en-US" sz="2000" b="1" i="1" dirty="0">
              <a:solidFill>
                <a:prstClr val="black"/>
              </a:solidFill>
            </a:endParaRPr>
          </a:p>
        </p:txBody>
      </p:sp>
      <p:sp>
        <p:nvSpPr>
          <p:cNvPr id="10" name="Text Box 4"/>
          <p:cNvSpPr txBox="1">
            <a:spLocks noChangeArrowheads="1"/>
          </p:cNvSpPr>
          <p:nvPr/>
        </p:nvSpPr>
        <p:spPr bwMode="auto">
          <a:xfrm>
            <a:off x="647135" y="5813001"/>
            <a:ext cx="10769417" cy="1061829"/>
          </a:xfrm>
          <a:prstGeom prst="rect">
            <a:avLst/>
          </a:prstGeom>
          <a:solidFill>
            <a:schemeClr val="tx1">
              <a:lumMod val="20000"/>
              <a:lumOff val="80000"/>
            </a:schemeClr>
          </a:solidFill>
          <a:ln w="9525">
            <a:noFill/>
            <a:miter lim="800000"/>
            <a:headEnd/>
            <a:tailEnd/>
          </a:ln>
        </p:spPr>
        <p:txBody>
          <a:bodyPr wrap="square">
            <a:spAutoFit/>
          </a:bodyPr>
          <a:lstStyle/>
          <a:p>
            <a:pPr algn="just" fontAlgn="base">
              <a:spcBef>
                <a:spcPct val="50000"/>
              </a:spcBef>
              <a:spcAft>
                <a:spcPct val="0"/>
              </a:spcAft>
              <a:defRPr/>
            </a:pPr>
            <a:r>
              <a:rPr lang="en-US" b="1" kern="0" dirty="0" smtClean="0">
                <a:solidFill>
                  <a:prstClr val="black"/>
                </a:solidFill>
              </a:rPr>
              <a:t>Interpretation : </a:t>
            </a:r>
            <a:r>
              <a:rPr lang="en-US" b="1" i="1" dirty="0" smtClean="0"/>
              <a:t>There </a:t>
            </a:r>
            <a:r>
              <a:rPr lang="en-US" b="1" i="1" dirty="0"/>
              <a:t>are no outliers on the graph and P-Value is greater than 0.05 which indicates normality.</a:t>
            </a: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12" name="Rectangle 11"/>
          <p:cNvSpPr/>
          <p:nvPr/>
        </p:nvSpPr>
        <p:spPr>
          <a:xfrm>
            <a:off x="804982" y="1537513"/>
            <a:ext cx="10601771" cy="409132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rgbClr val="3A3F50"/>
              </a:solidFill>
            </a:endParaRPr>
          </a:p>
        </p:txBody>
      </p:sp>
      <p:sp>
        <p:nvSpPr>
          <p:cNvPr id="13" name="Rectangle 12"/>
          <p:cNvSpPr/>
          <p:nvPr/>
        </p:nvSpPr>
        <p:spPr>
          <a:xfrm>
            <a:off x="5835393" y="3386708"/>
            <a:ext cx="184731"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b="1" dirty="0">
              <a:solidFill>
                <a:srgbClr val="FF0000"/>
              </a:solidFill>
              <a:latin typeface="Bodoni MT" panose="02070603080606020203" pitchFamily="18" charset="0"/>
            </a:endParaRPr>
          </a:p>
        </p:txBody>
      </p:sp>
      <p:pic>
        <p:nvPicPr>
          <p:cNvPr id="378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984" y="1537513"/>
            <a:ext cx="10601769" cy="4091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4345123"/>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4"/>
          <p:cNvSpPr txBox="1">
            <a:spLocks noChangeArrowheads="1"/>
          </p:cNvSpPr>
          <p:nvPr/>
        </p:nvSpPr>
        <p:spPr bwMode="auto">
          <a:xfrm>
            <a:off x="511788" y="1808865"/>
            <a:ext cx="11042505" cy="646331"/>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r>
              <a:rPr lang="en-US" b="1" i="1" dirty="0">
                <a:solidFill>
                  <a:prstClr val="black"/>
                </a:solidFill>
              </a:rPr>
              <a:t>Purpose of performing 2 Sample t test is: </a:t>
            </a:r>
            <a:r>
              <a:rPr lang="en-IN" b="1" i="1" dirty="0" smtClean="0"/>
              <a:t>Whether </a:t>
            </a:r>
            <a:r>
              <a:rPr lang="en-IN" b="1" i="1" dirty="0"/>
              <a:t>the process has significant difference between measure phase and improve phase, after implementing the solution</a:t>
            </a:r>
            <a:endParaRPr lang="en-US" b="1" kern="0" dirty="0">
              <a:solidFill>
                <a:prstClr val="black"/>
              </a:solidFill>
            </a:endParaRPr>
          </a:p>
        </p:txBody>
      </p:sp>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129</a:t>
            </a:fld>
            <a:endParaRPr lang="en">
              <a:solidFill>
                <a:srgbClr val="FFFFFF"/>
              </a:solidFill>
            </a:endParaRPr>
          </a:p>
        </p:txBody>
      </p:sp>
      <p:sp>
        <p:nvSpPr>
          <p:cNvPr id="79" name="TextBox 78">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itle 3"/>
          <p:cNvSpPr txBox="1">
            <a:spLocks/>
          </p:cNvSpPr>
          <p:nvPr/>
        </p:nvSpPr>
        <p:spPr>
          <a:xfrm>
            <a:off x="1690639" y="-2279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Validation Test – 2 Sample t-test</a:t>
            </a:r>
            <a:endParaRPr lang="en-US" sz="3600" b="1" kern="0" dirty="0">
              <a:solidFill>
                <a:srgbClr val="007BB9"/>
              </a:solidFill>
            </a:endParaRPr>
          </a:p>
        </p:txBody>
      </p:sp>
      <p:sp>
        <p:nvSpPr>
          <p:cNvPr id="10" name="Text Box 8"/>
          <p:cNvSpPr txBox="1">
            <a:spLocks noChangeArrowheads="1"/>
          </p:cNvSpPr>
          <p:nvPr/>
        </p:nvSpPr>
        <p:spPr bwMode="auto">
          <a:xfrm>
            <a:off x="479888" y="2836365"/>
            <a:ext cx="4998661"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u="sng" dirty="0">
                <a:solidFill>
                  <a:srgbClr val="007BB9"/>
                </a:solidFill>
              </a:rPr>
              <a:t>Hypothesis</a:t>
            </a:r>
          </a:p>
        </p:txBody>
      </p:sp>
      <p:sp>
        <p:nvSpPr>
          <p:cNvPr id="13" name="Text Box 9"/>
          <p:cNvSpPr txBox="1">
            <a:spLocks noChangeArrowheads="1"/>
          </p:cNvSpPr>
          <p:nvPr/>
        </p:nvSpPr>
        <p:spPr bwMode="auto">
          <a:xfrm>
            <a:off x="640811" y="3709463"/>
            <a:ext cx="10891222" cy="2031325"/>
          </a:xfrm>
          <a:prstGeom prst="rect">
            <a:avLst/>
          </a:prstGeom>
          <a:solidFill>
            <a:schemeClr val="bg2">
              <a:lumMod val="40000"/>
              <a:lumOff val="60000"/>
            </a:schemeClr>
          </a:solidFill>
          <a:ln w="9525">
            <a:solidFill>
              <a:schemeClr val="tx1"/>
            </a:solidFill>
            <a:miter lim="800000"/>
            <a:headEnd/>
            <a:tailEnd/>
          </a:ln>
        </p:spPr>
        <p:txBody>
          <a:bodyPr wrap="square">
            <a:spAutoFit/>
          </a:bodyPr>
          <a:lstStyle/>
          <a:p>
            <a:pPr marL="406400" indent="-406400">
              <a:lnSpc>
                <a:spcPct val="80000"/>
              </a:lnSpc>
              <a:spcBef>
                <a:spcPct val="50000"/>
              </a:spcBef>
            </a:pPr>
            <a:r>
              <a:rPr lang="en-US" sz="2000" b="1" i="1" dirty="0">
                <a:solidFill>
                  <a:srgbClr val="3A3F50"/>
                </a:solidFill>
              </a:rPr>
              <a:t>H</a:t>
            </a:r>
            <a:r>
              <a:rPr lang="en-US" sz="2000" b="1" i="1" baseline="-25000" dirty="0">
                <a:solidFill>
                  <a:srgbClr val="3A3F50"/>
                </a:solidFill>
              </a:rPr>
              <a:t>o </a:t>
            </a:r>
            <a:r>
              <a:rPr lang="en-US" sz="2000" b="1" i="1" dirty="0">
                <a:solidFill>
                  <a:srgbClr val="3A3F50"/>
                </a:solidFill>
              </a:rPr>
              <a:t>: </a:t>
            </a:r>
            <a:r>
              <a:rPr lang="en-US" sz="2000" dirty="0">
                <a:solidFill>
                  <a:srgbClr val="3A3F50"/>
                </a:solidFill>
              </a:rPr>
              <a:t>The % Quality Score in Control phase is same as the % Quality Score in Measure Phase ( µ1 = µ2</a:t>
            </a:r>
            <a:r>
              <a:rPr lang="en-US" sz="2000" dirty="0" smtClean="0">
                <a:solidFill>
                  <a:srgbClr val="3A3F50"/>
                </a:solidFill>
              </a:rPr>
              <a:t>)</a:t>
            </a:r>
            <a:r>
              <a:rPr lang="en-US" sz="2000" dirty="0">
                <a:solidFill>
                  <a:srgbClr val="3A3F50"/>
                </a:solidFill>
              </a:rPr>
              <a:t>	</a:t>
            </a:r>
            <a:r>
              <a:rPr lang="en-US" sz="2000" b="1" i="1" dirty="0">
                <a:solidFill>
                  <a:srgbClr val="3A3F50"/>
                </a:solidFill>
              </a:rPr>
              <a:t>	          </a:t>
            </a:r>
          </a:p>
          <a:p>
            <a:pPr marL="406400" indent="-406400">
              <a:lnSpc>
                <a:spcPct val="80000"/>
              </a:lnSpc>
              <a:spcBef>
                <a:spcPct val="50000"/>
              </a:spcBef>
            </a:pPr>
            <a:endParaRPr lang="en-US" sz="2000" b="1" i="1" dirty="0">
              <a:solidFill>
                <a:srgbClr val="3A3F50"/>
              </a:solidFill>
            </a:endParaRPr>
          </a:p>
          <a:p>
            <a:pPr marL="406400" indent="-406400">
              <a:lnSpc>
                <a:spcPct val="80000"/>
              </a:lnSpc>
              <a:spcBef>
                <a:spcPct val="50000"/>
              </a:spcBef>
            </a:pPr>
            <a:r>
              <a:rPr lang="en-US" sz="2000" b="1" i="1" dirty="0">
                <a:solidFill>
                  <a:srgbClr val="3A3F50"/>
                </a:solidFill>
              </a:rPr>
              <a:t>H</a:t>
            </a:r>
            <a:r>
              <a:rPr lang="en-US" sz="2000" b="1" i="1" baseline="-25000" dirty="0">
                <a:solidFill>
                  <a:srgbClr val="3A3F50"/>
                </a:solidFill>
              </a:rPr>
              <a:t>a </a:t>
            </a:r>
            <a:r>
              <a:rPr lang="en-US" sz="2000" b="1" i="1" dirty="0">
                <a:solidFill>
                  <a:srgbClr val="3A3F50"/>
                </a:solidFill>
              </a:rPr>
              <a:t>:</a:t>
            </a:r>
            <a:r>
              <a:rPr lang="en-US" sz="2000" dirty="0">
                <a:solidFill>
                  <a:srgbClr val="3A3F50"/>
                </a:solidFill>
              </a:rPr>
              <a:t>The % Quality Score in Control Phase is more than the % Quality Score in Measure Phase ( µ1 &gt; µ2)</a:t>
            </a:r>
          </a:p>
          <a:p>
            <a:pPr marL="406400" indent="-406400">
              <a:lnSpc>
                <a:spcPct val="80000"/>
              </a:lnSpc>
              <a:spcBef>
                <a:spcPct val="50000"/>
              </a:spcBef>
            </a:pPr>
            <a:endParaRPr lang="en-US" sz="2000" dirty="0">
              <a:solidFill>
                <a:srgbClr val="3A3F50"/>
              </a:solidFill>
            </a:endParaRPr>
          </a:p>
        </p:txBody>
      </p:sp>
      <p:sp>
        <p:nvSpPr>
          <p:cNvPr id="16" name="Text Box 8"/>
          <p:cNvSpPr txBox="1">
            <a:spLocks noChangeArrowheads="1"/>
          </p:cNvSpPr>
          <p:nvPr/>
        </p:nvSpPr>
        <p:spPr bwMode="auto">
          <a:xfrm>
            <a:off x="479888" y="1039244"/>
            <a:ext cx="11042505"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u="sng" dirty="0">
                <a:solidFill>
                  <a:srgbClr val="007BB9"/>
                </a:solidFill>
              </a:rPr>
              <a:t>Purpose:</a:t>
            </a:r>
            <a:endParaRPr lang="en-US" sz="2000" b="1" i="1" dirty="0">
              <a:solidFill>
                <a:prstClr val="black"/>
              </a:solidFill>
            </a:endParaRPr>
          </a:p>
        </p:txBody>
      </p:sp>
      <p:pic>
        <p:nvPicPr>
          <p:cNvPr id="11" name="Picture 10">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86272"/>
            <a:ext cx="1609969" cy="365051"/>
          </a:xfrm>
          <a:prstGeom prst="rect">
            <a:avLst/>
          </a:prstGeom>
        </p:spPr>
      </p:pic>
    </p:spTree>
    <p:extLst>
      <p:ext uri="{BB962C8B-B14F-4D97-AF65-F5344CB8AC3E}">
        <p14:creationId xmlns:p14="http://schemas.microsoft.com/office/powerpoint/2010/main" val="35897248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13</a:t>
            </a:fld>
            <a:endParaRPr>
              <a:solidFill>
                <a:srgbClr val="FFFFFF"/>
              </a:solidFill>
            </a:endParaRPr>
          </a:p>
        </p:txBody>
      </p:sp>
      <p:sp>
        <p:nvSpPr>
          <p:cNvPr id="99" name="Title 3"/>
          <p:cNvSpPr txBox="1">
            <a:spLocks/>
          </p:cNvSpPr>
          <p:nvPr/>
        </p:nvSpPr>
        <p:spPr>
          <a:xfrm>
            <a:off x="1717714" y="6804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List of Potential Causes</a:t>
            </a:r>
            <a:endParaRPr lang="en-US" sz="36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graphicFrame>
        <p:nvGraphicFramePr>
          <p:cNvPr id="4" name="Table 3"/>
          <p:cNvGraphicFramePr>
            <a:graphicFrameLocks noGrp="1"/>
          </p:cNvGraphicFramePr>
          <p:nvPr>
            <p:extLst>
              <p:ext uri="{D42A27DB-BD31-4B8C-83A1-F6EECF244321}">
                <p14:modId xmlns:p14="http://schemas.microsoft.com/office/powerpoint/2010/main" val="1148545225"/>
              </p:ext>
            </p:extLst>
          </p:nvPr>
        </p:nvGraphicFramePr>
        <p:xfrm>
          <a:off x="698919" y="1268410"/>
          <a:ext cx="4958443" cy="3808501"/>
        </p:xfrm>
        <a:graphic>
          <a:graphicData uri="http://schemas.openxmlformats.org/drawingml/2006/table">
            <a:tbl>
              <a:tblPr/>
              <a:tblGrid>
                <a:gridCol w="683421"/>
                <a:gridCol w="4275022"/>
              </a:tblGrid>
              <a:tr h="477510">
                <a:tc>
                  <a:txBody>
                    <a:bodyPr/>
                    <a:lstStyle/>
                    <a:p>
                      <a:pPr algn="ctr" rtl="0" fontAlgn="ctr"/>
                      <a:r>
                        <a:rPr lang="en-US" sz="1600" b="1" i="0" u="none" strike="noStrike" dirty="0">
                          <a:solidFill>
                            <a:srgbClr val="FFFFFF"/>
                          </a:solidFill>
                          <a:effectLst/>
                          <a:latin typeface="Calibri" panose="020F0502020204030204" pitchFamily="34" charset="0"/>
                        </a:rPr>
                        <a:t>SR NO</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rtl="0" fontAlgn="ctr"/>
                      <a:r>
                        <a:rPr lang="en-US" sz="1600" b="1" i="0" u="none" strike="noStrike" dirty="0">
                          <a:solidFill>
                            <a:srgbClr val="FFFFFF"/>
                          </a:solidFill>
                          <a:effectLst/>
                          <a:latin typeface="Calibri" panose="020F0502020204030204" pitchFamily="34" charset="0"/>
                        </a:rPr>
                        <a:t>CAUSES</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r>
              <a:tr h="477510">
                <a:tc>
                  <a:txBody>
                    <a:bodyPr/>
                    <a:lstStyle/>
                    <a:p>
                      <a:pPr algn="ctr" rtl="0" fontAlgn="ctr"/>
                      <a:r>
                        <a:rPr lang="en-US" sz="1600" b="1" i="0" u="none" strike="noStrike" dirty="0">
                          <a:solidFill>
                            <a:srgbClr val="000000"/>
                          </a:solidFill>
                          <a:effectLst/>
                          <a:latin typeface="Calibri" panose="020F0502020204030204" pitchFamily="34" charset="0"/>
                        </a:rPr>
                        <a:t>1</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600" b="1" i="0" u="none" strike="noStrike" cap="none" dirty="0" smtClean="0">
                          <a:solidFill>
                            <a:srgbClr val="000000"/>
                          </a:solidFill>
                          <a:effectLst/>
                          <a:latin typeface="Bodoni MT" panose="02070603080606020203" pitchFamily="18" charset="0"/>
                          <a:ea typeface="+mn-ea"/>
                          <a:cs typeface="+mn-cs"/>
                          <a:sym typeface="Arial"/>
                        </a:rPr>
                        <a:t>TOTAL NO.</a:t>
                      </a:r>
                      <a:r>
                        <a:rPr lang="en-US" sz="1600" b="1" i="0" u="none" strike="noStrike" cap="none" baseline="0" dirty="0" smtClean="0">
                          <a:solidFill>
                            <a:srgbClr val="000000"/>
                          </a:solidFill>
                          <a:effectLst/>
                          <a:latin typeface="Bodoni MT" panose="02070603080606020203" pitchFamily="18" charset="0"/>
                          <a:ea typeface="+mn-ea"/>
                          <a:cs typeface="+mn-cs"/>
                          <a:sym typeface="Arial"/>
                        </a:rPr>
                        <a:t> </a:t>
                      </a:r>
                      <a:r>
                        <a:rPr lang="en-US" sz="1600" b="1" i="0" u="none" strike="noStrike" cap="none" dirty="0" smtClean="0">
                          <a:solidFill>
                            <a:srgbClr val="000000"/>
                          </a:solidFill>
                          <a:effectLst/>
                          <a:latin typeface="Bodoni MT" panose="02070603080606020203" pitchFamily="18" charset="0"/>
                          <a:ea typeface="+mn-ea"/>
                          <a:cs typeface="+mn-cs"/>
                          <a:sym typeface="Arial"/>
                        </a:rPr>
                        <a:t>OF SHIRTS STICHED</a:t>
                      </a:r>
                      <a:endParaRPr lang="en-US" sz="1600" b="1" i="0" u="none" strike="noStrike" cap="none" dirty="0">
                        <a:solidFill>
                          <a:srgbClr val="000000"/>
                        </a:solidFill>
                        <a:effectLst/>
                        <a:latin typeface="Bodoni MT" panose="02070603080606020203" pitchFamily="18" charset="0"/>
                        <a:ea typeface="+mn-ea"/>
                        <a:cs typeface="+mn-cs"/>
                        <a:sym typeface="Arial"/>
                      </a:endParaRP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77510">
                <a:tc>
                  <a:txBody>
                    <a:bodyPr/>
                    <a:lstStyle/>
                    <a:p>
                      <a:pPr algn="ctr" rtl="0" fontAlgn="ctr"/>
                      <a:r>
                        <a:rPr lang="en-US" sz="1600" b="1" i="0" u="none" strike="noStrike" dirty="0">
                          <a:solidFill>
                            <a:srgbClr val="000000"/>
                          </a:solidFill>
                          <a:effectLst/>
                          <a:latin typeface="Calibri" panose="020F0502020204030204" pitchFamily="34" charset="0"/>
                        </a:rPr>
                        <a:t>2</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600" b="1" i="0" u="none" strike="noStrike" cap="none" dirty="0" smtClean="0">
                          <a:solidFill>
                            <a:srgbClr val="000000"/>
                          </a:solidFill>
                          <a:effectLst/>
                          <a:latin typeface="Bodoni MT" panose="02070603080606020203" pitchFamily="18" charset="0"/>
                          <a:ea typeface="+mn-ea"/>
                          <a:cs typeface="+mn-cs"/>
                          <a:sym typeface="Arial"/>
                        </a:rPr>
                        <a:t>NO. OF DEFECTIVE SHIRTS</a:t>
                      </a:r>
                      <a:endParaRPr lang="en-US" sz="1600" b="1" i="0" u="none" strike="noStrike" cap="none" dirty="0">
                        <a:solidFill>
                          <a:srgbClr val="000000"/>
                        </a:solidFill>
                        <a:effectLst/>
                        <a:latin typeface="Bodoni MT" panose="02070603080606020203" pitchFamily="18" charset="0"/>
                        <a:ea typeface="+mn-ea"/>
                        <a:cs typeface="+mn-cs"/>
                        <a:sym typeface="Arial"/>
                      </a:endParaRP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64291">
                <a:tc>
                  <a:txBody>
                    <a:bodyPr/>
                    <a:lstStyle/>
                    <a:p>
                      <a:pPr algn="ctr" rtl="0" fontAlgn="ctr"/>
                      <a:r>
                        <a:rPr lang="en-US" sz="1600" b="1" i="0" u="none" strike="noStrike" dirty="0">
                          <a:solidFill>
                            <a:srgbClr val="000000"/>
                          </a:solidFill>
                          <a:effectLst/>
                          <a:latin typeface="Calibri" panose="020F0502020204030204" pitchFamily="34" charset="0"/>
                        </a:rPr>
                        <a:t>3</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600" b="1" i="0" u="none" strike="noStrike" cap="none" dirty="0" smtClean="0">
                          <a:solidFill>
                            <a:srgbClr val="000000"/>
                          </a:solidFill>
                          <a:effectLst/>
                          <a:latin typeface="Bodoni MT" panose="02070603080606020203" pitchFamily="18" charset="0"/>
                          <a:ea typeface="+mn-ea"/>
                          <a:cs typeface="+mn-cs"/>
                          <a:sym typeface="Arial"/>
                        </a:rPr>
                        <a:t>FAULTY ZIPPERS	</a:t>
                      </a:r>
                      <a:endParaRPr lang="en-US" sz="1600" b="1" i="0" u="none" strike="noStrike" cap="none" dirty="0">
                        <a:solidFill>
                          <a:srgbClr val="000000"/>
                        </a:solidFill>
                        <a:effectLst/>
                        <a:latin typeface="Bodoni MT" panose="02070603080606020203" pitchFamily="18" charset="0"/>
                        <a:ea typeface="+mn-ea"/>
                        <a:cs typeface="+mn-cs"/>
                        <a:sym typeface="Arial"/>
                      </a:endParaRP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79150">
                <a:tc>
                  <a:txBody>
                    <a:bodyPr/>
                    <a:lstStyle/>
                    <a:p>
                      <a:pPr algn="ctr" rtl="0" fontAlgn="ctr"/>
                      <a:r>
                        <a:rPr lang="en-US" sz="1600" b="1" i="0" u="none" strike="noStrike" dirty="0">
                          <a:solidFill>
                            <a:srgbClr val="000000"/>
                          </a:solidFill>
                          <a:effectLst/>
                          <a:latin typeface="Calibri" panose="020F0502020204030204" pitchFamily="34" charset="0"/>
                        </a:rPr>
                        <a:t>4</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600" b="1" i="0" u="none" strike="noStrike" cap="none" dirty="0" smtClean="0">
                          <a:solidFill>
                            <a:srgbClr val="000000"/>
                          </a:solidFill>
                          <a:effectLst/>
                          <a:latin typeface="Bodoni MT" panose="02070603080606020203" pitchFamily="18" charset="0"/>
                          <a:ea typeface="+mn-ea"/>
                          <a:cs typeface="+mn-cs"/>
                          <a:sym typeface="Arial"/>
                        </a:rPr>
                        <a:t> IRREGULAR HEMMING	</a:t>
                      </a:r>
                      <a:endParaRPr lang="en-US" sz="1600" b="1" i="0" u="none" strike="noStrike" cap="none" dirty="0">
                        <a:solidFill>
                          <a:srgbClr val="000000"/>
                        </a:solidFill>
                        <a:effectLst/>
                        <a:latin typeface="Bodoni MT" panose="02070603080606020203" pitchFamily="18" charset="0"/>
                        <a:ea typeface="+mn-ea"/>
                        <a:cs typeface="+mn-cs"/>
                        <a:sym typeface="Arial"/>
                      </a:endParaRP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77510">
                <a:tc>
                  <a:txBody>
                    <a:bodyPr/>
                    <a:lstStyle/>
                    <a:p>
                      <a:pPr algn="ctr" rtl="0" fontAlgn="ctr"/>
                      <a:r>
                        <a:rPr lang="en-US" sz="1600" b="1" i="0" u="none" strike="noStrike" dirty="0">
                          <a:solidFill>
                            <a:srgbClr val="000000"/>
                          </a:solidFill>
                          <a:effectLst/>
                          <a:latin typeface="Calibri" panose="020F0502020204030204" pitchFamily="34" charset="0"/>
                        </a:rPr>
                        <a:t>5</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600" b="1" i="0" u="none" strike="noStrike" cap="none" dirty="0" smtClean="0">
                          <a:solidFill>
                            <a:srgbClr val="000000"/>
                          </a:solidFill>
                          <a:effectLst/>
                          <a:latin typeface="Bodoni MT" panose="02070603080606020203" pitchFamily="18" charset="0"/>
                          <a:ea typeface="+mn-ea"/>
                          <a:cs typeface="+mn-cs"/>
                          <a:sym typeface="Arial"/>
                        </a:rPr>
                        <a:t>WRONG GRADATION OF SIZES	</a:t>
                      </a:r>
                      <a:endParaRPr lang="en-US" sz="1600" b="1" i="0" u="none" strike="noStrike" cap="none" dirty="0">
                        <a:solidFill>
                          <a:srgbClr val="000000"/>
                        </a:solidFill>
                        <a:effectLst/>
                        <a:latin typeface="Bodoni MT" panose="02070603080606020203" pitchFamily="18" charset="0"/>
                        <a:ea typeface="+mn-ea"/>
                        <a:cs typeface="+mn-cs"/>
                        <a:sym typeface="Arial"/>
                      </a:endParaRP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77510">
                <a:tc>
                  <a:txBody>
                    <a:bodyPr/>
                    <a:lstStyle/>
                    <a:p>
                      <a:pPr algn="ctr" rtl="0" fontAlgn="ctr"/>
                      <a:r>
                        <a:rPr lang="en-US" sz="1600" b="1" i="0" u="none" strike="noStrike" dirty="0">
                          <a:solidFill>
                            <a:srgbClr val="000000"/>
                          </a:solidFill>
                          <a:effectLst/>
                          <a:latin typeface="Calibri" panose="020F0502020204030204" pitchFamily="34" charset="0"/>
                        </a:rPr>
                        <a:t>6</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600" b="1" i="0" u="none" strike="noStrike" cap="none" dirty="0" smtClean="0">
                          <a:solidFill>
                            <a:srgbClr val="000000"/>
                          </a:solidFill>
                          <a:effectLst/>
                          <a:latin typeface="Bodoni MT" panose="02070603080606020203" pitchFamily="18" charset="0"/>
                          <a:ea typeface="+mn-ea"/>
                          <a:cs typeface="+mn-cs"/>
                          <a:sym typeface="Arial"/>
                        </a:rPr>
                        <a:t>MISS OUT OF STITCHES IN BETWEEN	</a:t>
                      </a:r>
                      <a:endParaRPr lang="en-US" sz="1600" b="1" i="0" u="none" strike="noStrike" cap="none" dirty="0">
                        <a:solidFill>
                          <a:srgbClr val="000000"/>
                        </a:solidFill>
                        <a:effectLst/>
                        <a:latin typeface="Bodoni MT" panose="02070603080606020203" pitchFamily="18" charset="0"/>
                        <a:ea typeface="+mn-ea"/>
                        <a:cs typeface="+mn-cs"/>
                        <a:sym typeface="Arial"/>
                      </a:endParaRP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77510">
                <a:tc>
                  <a:txBody>
                    <a:bodyPr/>
                    <a:lstStyle/>
                    <a:p>
                      <a:pPr algn="ctr" rtl="0" fontAlgn="ctr"/>
                      <a:r>
                        <a:rPr lang="en-US" sz="1600" b="1" i="0" u="none" strike="noStrike" dirty="0">
                          <a:solidFill>
                            <a:srgbClr val="000000"/>
                          </a:solidFill>
                          <a:effectLst/>
                          <a:latin typeface="Calibri" panose="020F0502020204030204" pitchFamily="34" charset="0"/>
                        </a:rPr>
                        <a:t>7</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600" b="1" i="0" u="none" strike="noStrike" cap="none" dirty="0" smtClean="0">
                          <a:solidFill>
                            <a:srgbClr val="000000"/>
                          </a:solidFill>
                          <a:effectLst/>
                          <a:latin typeface="Bodoni MT" panose="02070603080606020203" pitchFamily="18" charset="0"/>
                          <a:ea typeface="+mn-ea"/>
                          <a:cs typeface="+mn-cs"/>
                          <a:sym typeface="Arial"/>
                        </a:rPr>
                        <a:t>WRONG STITCHING TECHNIQUES USED</a:t>
                      </a:r>
                      <a:endParaRPr lang="en-US" sz="1600" b="1" i="0" u="none" strike="noStrike" cap="none" dirty="0">
                        <a:solidFill>
                          <a:srgbClr val="000000"/>
                        </a:solidFill>
                        <a:effectLst/>
                        <a:latin typeface="Bodoni MT" panose="02070603080606020203" pitchFamily="18" charset="0"/>
                        <a:ea typeface="+mn-ea"/>
                        <a:cs typeface="+mn-cs"/>
                        <a:sym typeface="Arial"/>
                      </a:endParaRP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054824759"/>
              </p:ext>
            </p:extLst>
          </p:nvPr>
        </p:nvGraphicFramePr>
        <p:xfrm>
          <a:off x="6039284" y="1275122"/>
          <a:ext cx="4906538" cy="3794419"/>
        </p:xfrm>
        <a:graphic>
          <a:graphicData uri="http://schemas.openxmlformats.org/drawingml/2006/table">
            <a:tbl>
              <a:tblPr/>
              <a:tblGrid>
                <a:gridCol w="676267"/>
                <a:gridCol w="4230271"/>
              </a:tblGrid>
              <a:tr h="556761">
                <a:tc>
                  <a:txBody>
                    <a:bodyPr/>
                    <a:lstStyle/>
                    <a:p>
                      <a:pPr algn="ctr" rtl="0" fontAlgn="ctr"/>
                      <a:r>
                        <a:rPr lang="en-US" sz="1600" b="1" i="0" u="none" strike="noStrike" dirty="0">
                          <a:solidFill>
                            <a:srgbClr val="FFFFFF"/>
                          </a:solidFill>
                          <a:effectLst/>
                          <a:latin typeface="Calibri" panose="020F0502020204030204" pitchFamily="34" charset="0"/>
                        </a:rPr>
                        <a:t>SR NO</a:t>
                      </a: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rtl="0" fontAlgn="ctr"/>
                      <a:r>
                        <a:rPr lang="en-US" sz="1600" b="1" i="0" u="none" strike="noStrike" dirty="0">
                          <a:solidFill>
                            <a:srgbClr val="FFFFFF"/>
                          </a:solidFill>
                          <a:effectLst/>
                          <a:latin typeface="Calibri" panose="020F0502020204030204" pitchFamily="34" charset="0"/>
                        </a:rPr>
                        <a:t>CAUSES</a:t>
                      </a: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r>
              <a:tr h="399704">
                <a:tc>
                  <a:txBody>
                    <a:bodyPr/>
                    <a:lstStyle/>
                    <a:p>
                      <a:pPr algn="ctr" rtl="0" fontAlgn="ctr"/>
                      <a:r>
                        <a:rPr lang="en-US" sz="1600" b="1" i="0" u="none" strike="noStrike" dirty="0">
                          <a:solidFill>
                            <a:srgbClr val="000000"/>
                          </a:solidFill>
                          <a:effectLst/>
                          <a:latin typeface="Calibri" panose="020F0502020204030204" pitchFamily="34" charset="0"/>
                        </a:rPr>
                        <a:t>8</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600" b="1" i="0" u="none" strike="noStrike" cap="none" dirty="0" smtClean="0">
                          <a:solidFill>
                            <a:srgbClr val="000000"/>
                          </a:solidFill>
                          <a:effectLst/>
                          <a:latin typeface="Bodoni MT" panose="02070603080606020203" pitchFamily="18" charset="0"/>
                          <a:ea typeface="+mn-ea"/>
                          <a:cs typeface="+mn-cs"/>
                          <a:sym typeface="Arial"/>
                        </a:rPr>
                        <a:t>WRONG SIZE  PACKAGING	</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27185">
                <a:tc>
                  <a:txBody>
                    <a:bodyPr/>
                    <a:lstStyle/>
                    <a:p>
                      <a:pPr algn="ctr" rtl="0" fontAlgn="ctr"/>
                      <a:r>
                        <a:rPr lang="en-US" sz="1600" b="1" i="0" u="none" strike="noStrike" dirty="0">
                          <a:solidFill>
                            <a:srgbClr val="000000"/>
                          </a:solidFill>
                          <a:effectLst/>
                          <a:latin typeface="Calibri" panose="020F0502020204030204" pitchFamily="34" charset="0"/>
                        </a:rPr>
                        <a:t>9</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600" b="1" i="0" u="none" strike="noStrike" cap="none" dirty="0" smtClean="0">
                          <a:solidFill>
                            <a:srgbClr val="000000"/>
                          </a:solidFill>
                          <a:effectLst/>
                          <a:latin typeface="Bodoni MT" panose="02070603080606020203" pitchFamily="18" charset="0"/>
                          <a:ea typeface="+mn-ea"/>
                          <a:cs typeface="+mn-cs"/>
                          <a:sym typeface="Arial"/>
                        </a:rPr>
                        <a:t>WRONG COLOUR COMBINATION	</a:t>
                      </a:r>
                      <a:endParaRPr lang="en-US" sz="1600" b="1" i="0" u="none" strike="noStrike" cap="none" dirty="0">
                        <a:solidFill>
                          <a:srgbClr val="000000"/>
                        </a:solidFill>
                        <a:effectLst/>
                        <a:latin typeface="Bodoni MT" panose="02070603080606020203" pitchFamily="18" charset="0"/>
                        <a:ea typeface="+mn-ea"/>
                        <a:cs typeface="+mn-cs"/>
                        <a:sym typeface="Arial"/>
                      </a:endParaRP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9704">
                <a:tc>
                  <a:txBody>
                    <a:bodyPr/>
                    <a:lstStyle/>
                    <a:p>
                      <a:pPr algn="ctr" rtl="0" fontAlgn="ctr"/>
                      <a:r>
                        <a:rPr lang="en-US" sz="1600" b="1" i="0" u="none" strike="noStrike" dirty="0">
                          <a:solidFill>
                            <a:srgbClr val="000000"/>
                          </a:solidFill>
                          <a:effectLst/>
                          <a:latin typeface="Calibri" panose="020F0502020204030204" pitchFamily="34" charset="0"/>
                        </a:rPr>
                        <a:t>10</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600" b="1" i="0" u="none" strike="noStrike" cap="none" dirty="0" smtClean="0">
                          <a:solidFill>
                            <a:srgbClr val="000000"/>
                          </a:solidFill>
                          <a:effectLst/>
                          <a:latin typeface="Bodoni MT" panose="02070603080606020203" pitchFamily="18" charset="0"/>
                          <a:ea typeface="+mn-ea"/>
                          <a:cs typeface="+mn-cs"/>
                          <a:sym typeface="Arial"/>
                        </a:rPr>
                        <a:t>IMPROPER LABEL DIMENSIONS</a:t>
                      </a:r>
                      <a:endParaRPr lang="en-US" sz="1600" b="1" i="0" u="none" strike="noStrike" cap="none" dirty="0">
                        <a:solidFill>
                          <a:srgbClr val="000000"/>
                        </a:solidFill>
                        <a:effectLst/>
                        <a:latin typeface="Bodoni MT" panose="02070603080606020203" pitchFamily="18" charset="0"/>
                        <a:ea typeface="+mn-ea"/>
                        <a:cs typeface="+mn-cs"/>
                        <a:sym typeface="Arial"/>
                      </a:endParaRP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9704">
                <a:tc>
                  <a:txBody>
                    <a:bodyPr/>
                    <a:lstStyle/>
                    <a:p>
                      <a:pPr algn="ctr" rtl="0" fontAlgn="ctr"/>
                      <a:r>
                        <a:rPr lang="en-US" sz="1600" b="1" i="0" u="none" strike="noStrike" dirty="0">
                          <a:solidFill>
                            <a:srgbClr val="000000"/>
                          </a:solidFill>
                          <a:effectLst/>
                          <a:latin typeface="Calibri" panose="020F0502020204030204" pitchFamily="34" charset="0"/>
                        </a:rPr>
                        <a:t>11</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600" b="1" i="0" u="none" strike="noStrike" cap="none" dirty="0" smtClean="0">
                          <a:solidFill>
                            <a:srgbClr val="000000"/>
                          </a:solidFill>
                          <a:effectLst/>
                          <a:latin typeface="Bodoni MT" panose="02070603080606020203" pitchFamily="18" charset="0"/>
                          <a:ea typeface="+mn-ea"/>
                          <a:cs typeface="+mn-cs"/>
                          <a:sym typeface="Arial"/>
                        </a:rPr>
                        <a:t>IMPROPER BUTTON</a:t>
                      </a:r>
                      <a:r>
                        <a:rPr lang="en-US" sz="1600" b="1" i="0" u="none" strike="noStrike" cap="none" baseline="0" dirty="0" smtClean="0">
                          <a:solidFill>
                            <a:srgbClr val="000000"/>
                          </a:solidFill>
                          <a:effectLst/>
                          <a:latin typeface="Bodoni MT" panose="02070603080606020203" pitchFamily="18" charset="0"/>
                          <a:ea typeface="+mn-ea"/>
                          <a:cs typeface="+mn-cs"/>
                          <a:sym typeface="Arial"/>
                        </a:rPr>
                        <a:t> </a:t>
                      </a:r>
                      <a:r>
                        <a:rPr lang="en-US" sz="1600" b="1" i="0" u="none" strike="noStrike" cap="none" dirty="0" smtClean="0">
                          <a:solidFill>
                            <a:srgbClr val="000000"/>
                          </a:solidFill>
                          <a:effectLst/>
                          <a:latin typeface="Bodoni MT" panose="02070603080606020203" pitchFamily="18" charset="0"/>
                          <a:ea typeface="+mn-ea"/>
                          <a:cs typeface="+mn-cs"/>
                          <a:sym typeface="Arial"/>
                        </a:rPr>
                        <a:t>HOLES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2249">
                <a:tc>
                  <a:txBody>
                    <a:bodyPr/>
                    <a:lstStyle/>
                    <a:p>
                      <a:pPr algn="ctr" rtl="0" fontAlgn="ctr"/>
                      <a:r>
                        <a:rPr lang="en-US" sz="1600" b="1" i="0" u="none" strike="noStrike" dirty="0">
                          <a:solidFill>
                            <a:srgbClr val="000000"/>
                          </a:solidFill>
                          <a:effectLst/>
                          <a:latin typeface="Calibri" panose="020F0502020204030204" pitchFamily="34" charset="0"/>
                        </a:rPr>
                        <a:t>12</a:t>
                      </a:r>
                    </a:p>
                  </a:txBody>
                  <a:tcPr marL="6949" marR="6949" marT="694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600" b="1" i="0" u="none" strike="noStrike" cap="none" dirty="0" smtClean="0">
                          <a:solidFill>
                            <a:srgbClr val="000000"/>
                          </a:solidFill>
                          <a:effectLst/>
                          <a:latin typeface="Bodoni MT" panose="02070603080606020203" pitchFamily="18" charset="0"/>
                          <a:ea typeface="+mn-ea"/>
                          <a:cs typeface="+mn-cs"/>
                          <a:sym typeface="Arial"/>
                        </a:rPr>
                        <a:t>LACK</a:t>
                      </a:r>
                      <a:r>
                        <a:rPr lang="en-US" sz="1600" b="1" i="0" u="none" strike="noStrike" cap="none" baseline="0" dirty="0" smtClean="0">
                          <a:solidFill>
                            <a:srgbClr val="000000"/>
                          </a:solidFill>
                          <a:effectLst/>
                          <a:latin typeface="Bodoni MT" panose="02070603080606020203" pitchFamily="18" charset="0"/>
                          <a:ea typeface="+mn-ea"/>
                          <a:cs typeface="+mn-cs"/>
                          <a:sym typeface="Arial"/>
                        </a:rPr>
                        <a:t> OF TRAINING </a:t>
                      </a:r>
                      <a:endParaRPr lang="en-US" sz="1600" b="1" i="0" u="none" strike="noStrike" cap="none" dirty="0">
                        <a:solidFill>
                          <a:srgbClr val="000000"/>
                        </a:solidFill>
                        <a:effectLst/>
                        <a:latin typeface="Bodoni MT" panose="02070603080606020203" pitchFamily="18"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9704">
                <a:tc>
                  <a:txBody>
                    <a:bodyPr/>
                    <a:lstStyle/>
                    <a:p>
                      <a:pPr algn="ctr" rtl="0" fontAlgn="ctr"/>
                      <a:r>
                        <a:rPr lang="en-US" sz="1400" b="1" i="0" u="none" strike="noStrike" dirty="0">
                          <a:solidFill>
                            <a:srgbClr val="000000"/>
                          </a:solidFill>
                          <a:effectLst/>
                          <a:latin typeface="Calibri" panose="020F0502020204030204" pitchFamily="34" charset="0"/>
                        </a:rPr>
                        <a:t>13</a:t>
                      </a: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600" b="1" i="0" u="none" strike="noStrike" cap="none" dirty="0" smtClean="0">
                          <a:solidFill>
                            <a:srgbClr val="000000"/>
                          </a:solidFill>
                          <a:effectLst/>
                          <a:latin typeface="Bodoni MT" panose="02070603080606020203" pitchFamily="18" charset="0"/>
                          <a:ea typeface="+mn-ea"/>
                          <a:cs typeface="+mn-cs"/>
                          <a:sym typeface="Arial"/>
                        </a:rPr>
                        <a:t>SHORTAGE</a:t>
                      </a:r>
                      <a:r>
                        <a:rPr lang="en-US" sz="1600" b="1" i="0" u="none" strike="noStrike" cap="none" baseline="0" dirty="0" smtClean="0">
                          <a:solidFill>
                            <a:srgbClr val="000000"/>
                          </a:solidFill>
                          <a:effectLst/>
                          <a:latin typeface="Bodoni MT" panose="02070603080606020203" pitchFamily="18" charset="0"/>
                          <a:ea typeface="+mn-ea"/>
                          <a:cs typeface="+mn-cs"/>
                          <a:sym typeface="Arial"/>
                        </a:rPr>
                        <a:t> OF TECHNICAL </a:t>
                      </a:r>
                      <a:r>
                        <a:rPr lang="en-US" sz="1600" b="1" i="0" u="none" strike="noStrike" cap="none" dirty="0" smtClean="0">
                          <a:solidFill>
                            <a:srgbClr val="000000"/>
                          </a:solidFill>
                          <a:effectLst/>
                          <a:latin typeface="Bodoni MT" panose="02070603080606020203" pitchFamily="18" charset="0"/>
                          <a:ea typeface="+mn-ea"/>
                          <a:cs typeface="+mn-cs"/>
                          <a:sym typeface="Arial"/>
                        </a:rPr>
                        <a:t> SKILLS</a:t>
                      </a:r>
                      <a:endParaRPr lang="en-US" sz="1600" b="1" i="0" u="none" strike="noStrike" cap="none" dirty="0">
                        <a:solidFill>
                          <a:srgbClr val="000000"/>
                        </a:solidFill>
                        <a:effectLst/>
                        <a:latin typeface="Bodoni MT" panose="02070603080606020203" pitchFamily="18"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9704">
                <a:tc>
                  <a:txBody>
                    <a:bodyPr/>
                    <a:lstStyle/>
                    <a:p>
                      <a:pPr algn="ctr" rtl="0" fontAlgn="ctr"/>
                      <a:r>
                        <a:rPr lang="en-US" sz="1400" b="1" i="0" u="none" strike="noStrike" dirty="0">
                          <a:solidFill>
                            <a:srgbClr val="000000"/>
                          </a:solidFill>
                          <a:effectLst/>
                          <a:latin typeface="Calibri" panose="020F0502020204030204" pitchFamily="34" charset="0"/>
                        </a:rPr>
                        <a:t>14</a:t>
                      </a: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600" b="1" i="0" u="none" strike="noStrike" cap="none" dirty="0" smtClean="0">
                          <a:solidFill>
                            <a:srgbClr val="000000"/>
                          </a:solidFill>
                          <a:effectLst/>
                          <a:latin typeface="Bodoni MT" panose="02070603080606020203" pitchFamily="18" charset="0"/>
                          <a:ea typeface="+mn-ea"/>
                          <a:cs typeface="+mn-cs"/>
                          <a:sym typeface="Arial"/>
                        </a:rPr>
                        <a:t>SEWING NEEDLE BREAKS</a:t>
                      </a:r>
                      <a:endParaRPr lang="en-US" sz="1600" b="1" i="0" u="none" strike="noStrike" cap="none" dirty="0">
                        <a:solidFill>
                          <a:srgbClr val="000000"/>
                        </a:solidFill>
                        <a:effectLst/>
                        <a:latin typeface="Bodoni MT" panose="02070603080606020203" pitchFamily="18"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9704">
                <a:tc>
                  <a:txBody>
                    <a:bodyPr/>
                    <a:lstStyle/>
                    <a:p>
                      <a:pPr algn="ctr" rtl="0" fontAlgn="ctr"/>
                      <a:r>
                        <a:rPr lang="en-US" sz="1400" b="1" i="0" u="none" strike="noStrike" dirty="0">
                          <a:solidFill>
                            <a:srgbClr val="000000"/>
                          </a:solidFill>
                          <a:effectLst/>
                          <a:latin typeface="Calibri" panose="020F0502020204030204" pitchFamily="34" charset="0"/>
                        </a:rPr>
                        <a:t>15</a:t>
                      </a:r>
                    </a:p>
                  </a:txBody>
                  <a:tcPr marL="7473" marR="7473" marT="747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dirty="0" smtClean="0"/>
                        <a:t>       </a:t>
                      </a:r>
                      <a:r>
                        <a:rPr lang="en-US" sz="1600" b="1" i="0" u="none" strike="noStrike" cap="none" dirty="0" smtClean="0">
                          <a:solidFill>
                            <a:srgbClr val="000000"/>
                          </a:solidFill>
                          <a:effectLst/>
                          <a:latin typeface="Bodoni MT" panose="02070603080606020203" pitchFamily="18" charset="0"/>
                          <a:ea typeface="+mn-ea"/>
                          <a:cs typeface="+mn-cs"/>
                          <a:sym typeface="Arial"/>
                        </a:rPr>
                        <a:t>WRONG QUALITY CHECK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1" name="Rectangle 10"/>
          <p:cNvSpPr/>
          <p:nvPr/>
        </p:nvSpPr>
        <p:spPr>
          <a:xfrm>
            <a:off x="6981879" y="8111785"/>
            <a:ext cx="4854754" cy="5041594"/>
          </a:xfrm>
          <a:prstGeom prst="rect">
            <a:avLst/>
          </a:prstGeom>
          <a:solidFill>
            <a:schemeClr val="accent1">
              <a:alpha val="11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2993203495"/>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
          <p:cNvSpPr txBox="1">
            <a:spLocks noChangeArrowheads="1"/>
          </p:cNvSpPr>
          <p:nvPr/>
        </p:nvSpPr>
        <p:spPr bwMode="auto">
          <a:xfrm>
            <a:off x="560561" y="5494891"/>
            <a:ext cx="10971472"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19" name="Text Box 4"/>
          <p:cNvSpPr txBox="1">
            <a:spLocks noChangeArrowheads="1"/>
          </p:cNvSpPr>
          <p:nvPr/>
        </p:nvSpPr>
        <p:spPr bwMode="auto">
          <a:xfrm>
            <a:off x="560561" y="4507635"/>
            <a:ext cx="10971472"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130</a:t>
            </a:fld>
            <a:endParaRPr lang="en">
              <a:solidFill>
                <a:srgbClr val="FFFFFF"/>
              </a:solidFill>
            </a:endParaRPr>
          </a:p>
        </p:txBody>
      </p:sp>
      <p:sp>
        <p:nvSpPr>
          <p:cNvPr id="79" name="TextBox 78">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itle 3"/>
          <p:cNvSpPr txBox="1">
            <a:spLocks/>
          </p:cNvSpPr>
          <p:nvPr/>
        </p:nvSpPr>
        <p:spPr>
          <a:xfrm>
            <a:off x="1690639" y="-2279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Validation Test – 2 sample t-test</a:t>
            </a:r>
            <a:endParaRPr lang="en-US" sz="3600" b="1" kern="0" dirty="0">
              <a:solidFill>
                <a:srgbClr val="007BB9"/>
              </a:solidFill>
            </a:endParaRPr>
          </a:p>
        </p:txBody>
      </p:sp>
      <p:sp>
        <p:nvSpPr>
          <p:cNvPr id="18" name="Text Box 7"/>
          <p:cNvSpPr txBox="1">
            <a:spLocks noChangeArrowheads="1"/>
          </p:cNvSpPr>
          <p:nvPr/>
        </p:nvSpPr>
        <p:spPr bwMode="auto">
          <a:xfrm>
            <a:off x="560561" y="4584315"/>
            <a:ext cx="11138858" cy="1138773"/>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2000" b="1" i="1" u="sng" kern="0" dirty="0">
                <a:solidFill>
                  <a:srgbClr val="007BB9"/>
                </a:solidFill>
              </a:rPr>
              <a:t>Interpretation</a:t>
            </a:r>
            <a:r>
              <a:rPr lang="en-US" sz="2000" b="1" i="1" u="sng" kern="0" dirty="0" smtClean="0">
                <a:solidFill>
                  <a:srgbClr val="007BB9"/>
                </a:solidFill>
              </a:rPr>
              <a:t>: </a:t>
            </a:r>
            <a:r>
              <a:rPr lang="en-IN" dirty="0"/>
              <a:t>Since the p- value is less than 0.05 (alpha value), so we reject </a:t>
            </a:r>
            <a:r>
              <a:rPr lang="en-IN" dirty="0" err="1"/>
              <a:t>Ho</a:t>
            </a:r>
            <a:r>
              <a:rPr lang="en-IN" dirty="0"/>
              <a:t>, i.e. After implementing the solution, Mean of ‘Quality’ in Control Phase is LOWER than that in measure phase.</a:t>
            </a:r>
            <a:endParaRPr lang="en-US" kern="0" dirty="0">
              <a:solidFill>
                <a:prstClr val="black"/>
              </a:solidFill>
            </a:endParaRPr>
          </a:p>
          <a:p>
            <a:pPr algn="just" fontAlgn="base">
              <a:spcBef>
                <a:spcPct val="50000"/>
              </a:spcBef>
              <a:spcAft>
                <a:spcPct val="0"/>
              </a:spcAft>
            </a:pPr>
            <a:endParaRPr lang="en-US" sz="2000" b="1" i="1" kern="0" dirty="0">
              <a:solidFill>
                <a:prstClr val="black"/>
              </a:solidFill>
            </a:endParaRPr>
          </a:p>
        </p:txBody>
      </p:sp>
      <p:sp>
        <p:nvSpPr>
          <p:cNvPr id="15" name="Text Box 7"/>
          <p:cNvSpPr txBox="1">
            <a:spLocks noChangeArrowheads="1"/>
          </p:cNvSpPr>
          <p:nvPr/>
        </p:nvSpPr>
        <p:spPr bwMode="auto">
          <a:xfrm>
            <a:off x="560561" y="5537344"/>
            <a:ext cx="11138858" cy="1169551"/>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2000" b="1" i="1" u="sng" kern="0" dirty="0">
                <a:solidFill>
                  <a:srgbClr val="007BB9"/>
                </a:solidFill>
              </a:rPr>
              <a:t>Conclusion</a:t>
            </a:r>
            <a:r>
              <a:rPr lang="en-US" sz="2000" b="1" i="1" u="sng" kern="0" dirty="0" smtClean="0">
                <a:solidFill>
                  <a:srgbClr val="007BB9"/>
                </a:solidFill>
              </a:rPr>
              <a:t>: </a:t>
            </a:r>
            <a:r>
              <a:rPr lang="en-US" sz="2000" kern="0" dirty="0">
                <a:solidFill>
                  <a:prstClr val="black"/>
                </a:solidFill>
              </a:rPr>
              <a:t>Since the p- value is less than 0.05 (alpha value), Hence improvement in % Quality is accomplished for total population</a:t>
            </a:r>
          </a:p>
          <a:p>
            <a:pPr algn="just" fontAlgn="base">
              <a:spcBef>
                <a:spcPct val="50000"/>
              </a:spcBef>
              <a:spcAft>
                <a:spcPct val="0"/>
              </a:spcAft>
            </a:pPr>
            <a:endParaRPr lang="en-US" sz="2000" b="1" i="1" kern="0" dirty="0">
              <a:solidFill>
                <a:prstClr val="black"/>
              </a:solidFill>
            </a:endParaRPr>
          </a:p>
        </p:txBody>
      </p:sp>
      <p:sp>
        <p:nvSpPr>
          <p:cNvPr id="17" name="Rectangle 16"/>
          <p:cNvSpPr/>
          <p:nvPr/>
        </p:nvSpPr>
        <p:spPr>
          <a:xfrm>
            <a:off x="560561" y="1615201"/>
            <a:ext cx="10971472" cy="268802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rgbClr val="3A3F50"/>
              </a:solidFill>
            </a:endParaRPr>
          </a:p>
        </p:txBody>
      </p:sp>
      <p:sp>
        <p:nvSpPr>
          <p:cNvPr id="14" name="Text Box 7"/>
          <p:cNvSpPr txBox="1">
            <a:spLocks noChangeArrowheads="1"/>
          </p:cNvSpPr>
          <p:nvPr/>
        </p:nvSpPr>
        <p:spPr bwMode="auto">
          <a:xfrm>
            <a:off x="560561" y="1024038"/>
            <a:ext cx="11138858" cy="400110"/>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2000" b="1" i="1" u="sng" kern="0" dirty="0">
                <a:solidFill>
                  <a:srgbClr val="007BB9"/>
                </a:solidFill>
              </a:rPr>
              <a:t>Minitab Output:</a:t>
            </a:r>
            <a:endParaRPr lang="en-US" sz="2000" b="1" i="1" kern="0" dirty="0">
              <a:solidFill>
                <a:prstClr val="black"/>
              </a:solidFill>
            </a:endParaRPr>
          </a:p>
        </p:txBody>
      </p:sp>
      <p:pic>
        <p:nvPicPr>
          <p:cNvPr id="12" name="Picture 1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86272"/>
            <a:ext cx="1609969" cy="365051"/>
          </a:xfrm>
          <a:prstGeom prst="rect">
            <a:avLst/>
          </a:prstGeom>
        </p:spPr>
      </p:pic>
      <p:pic>
        <p:nvPicPr>
          <p:cNvPr id="389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173" y="1644764"/>
            <a:ext cx="3176655"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1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173" y="2959214"/>
            <a:ext cx="4129984" cy="1217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1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8079" y="1668146"/>
            <a:ext cx="3811895" cy="1475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0597652"/>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4"/>
          <p:cNvSpPr txBox="1">
            <a:spLocks noChangeArrowheads="1"/>
          </p:cNvSpPr>
          <p:nvPr/>
        </p:nvSpPr>
        <p:spPr bwMode="auto">
          <a:xfrm>
            <a:off x="511788" y="1808865"/>
            <a:ext cx="11042505" cy="646331"/>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r>
              <a:rPr lang="en-US" b="1" i="1" dirty="0">
                <a:solidFill>
                  <a:prstClr val="black"/>
                </a:solidFill>
              </a:rPr>
              <a:t>Purpose of performing 1 Sample t test is: </a:t>
            </a:r>
            <a:r>
              <a:rPr lang="en-IN" b="1" i="1" dirty="0" smtClean="0"/>
              <a:t>Whether </a:t>
            </a:r>
            <a:r>
              <a:rPr lang="en-IN" b="1" i="1" dirty="0"/>
              <a:t>the process is met the target or not, after implementing the solution</a:t>
            </a:r>
            <a:endParaRPr lang="en-US" b="1" kern="0" dirty="0">
              <a:solidFill>
                <a:prstClr val="black"/>
              </a:solidFill>
            </a:endParaRPr>
          </a:p>
        </p:txBody>
      </p:sp>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131</a:t>
            </a:fld>
            <a:endParaRPr lang="en">
              <a:solidFill>
                <a:srgbClr val="FFFFFF"/>
              </a:solidFill>
            </a:endParaRPr>
          </a:p>
        </p:txBody>
      </p:sp>
      <p:sp>
        <p:nvSpPr>
          <p:cNvPr id="79" name="TextBox 78">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itle 3"/>
          <p:cNvSpPr txBox="1">
            <a:spLocks/>
          </p:cNvSpPr>
          <p:nvPr/>
        </p:nvSpPr>
        <p:spPr>
          <a:xfrm>
            <a:off x="1690639" y="-2279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Validation Test – 1 sample t-test</a:t>
            </a:r>
            <a:endParaRPr lang="en-US" sz="3600" b="1" kern="0" dirty="0">
              <a:solidFill>
                <a:srgbClr val="007BB9"/>
              </a:solidFill>
            </a:endParaRPr>
          </a:p>
        </p:txBody>
      </p:sp>
      <p:sp>
        <p:nvSpPr>
          <p:cNvPr id="10" name="Text Box 8"/>
          <p:cNvSpPr txBox="1">
            <a:spLocks noChangeArrowheads="1"/>
          </p:cNvSpPr>
          <p:nvPr/>
        </p:nvSpPr>
        <p:spPr bwMode="auto">
          <a:xfrm>
            <a:off x="479888" y="2836365"/>
            <a:ext cx="4998661"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u="sng" dirty="0">
                <a:solidFill>
                  <a:srgbClr val="007BB9"/>
                </a:solidFill>
              </a:rPr>
              <a:t>Hypothesis</a:t>
            </a:r>
          </a:p>
        </p:txBody>
      </p:sp>
      <p:sp>
        <p:nvSpPr>
          <p:cNvPr id="13" name="Text Box 9"/>
          <p:cNvSpPr txBox="1">
            <a:spLocks noChangeArrowheads="1"/>
          </p:cNvSpPr>
          <p:nvPr/>
        </p:nvSpPr>
        <p:spPr bwMode="auto">
          <a:xfrm>
            <a:off x="640811" y="3709463"/>
            <a:ext cx="10891222" cy="1631216"/>
          </a:xfrm>
          <a:prstGeom prst="rect">
            <a:avLst/>
          </a:prstGeom>
          <a:solidFill>
            <a:schemeClr val="bg2">
              <a:lumMod val="40000"/>
              <a:lumOff val="60000"/>
            </a:schemeClr>
          </a:solidFill>
          <a:ln w="9525">
            <a:solidFill>
              <a:schemeClr val="tx1"/>
            </a:solidFill>
            <a:miter lim="800000"/>
            <a:headEnd/>
            <a:tailEnd/>
          </a:ln>
        </p:spPr>
        <p:txBody>
          <a:bodyPr wrap="square">
            <a:spAutoFit/>
          </a:bodyPr>
          <a:lstStyle/>
          <a:p>
            <a:pPr marL="406400" indent="-406400">
              <a:lnSpc>
                <a:spcPct val="80000"/>
              </a:lnSpc>
              <a:spcBef>
                <a:spcPct val="50000"/>
              </a:spcBef>
            </a:pPr>
            <a:endParaRPr lang="en-US" sz="2000" b="1" i="1" dirty="0" smtClean="0">
              <a:solidFill>
                <a:srgbClr val="3A3F50"/>
              </a:solidFill>
            </a:endParaRPr>
          </a:p>
          <a:p>
            <a:pPr marL="406400" indent="-406400">
              <a:lnSpc>
                <a:spcPct val="80000"/>
              </a:lnSpc>
              <a:spcBef>
                <a:spcPct val="50000"/>
              </a:spcBef>
            </a:pPr>
            <a:r>
              <a:rPr lang="en-US" sz="2000" b="1" i="1" dirty="0" smtClean="0">
                <a:solidFill>
                  <a:srgbClr val="3A3F50"/>
                </a:solidFill>
              </a:rPr>
              <a:t>H</a:t>
            </a:r>
            <a:r>
              <a:rPr lang="en-US" sz="2000" b="1" i="1" baseline="-25000" dirty="0" smtClean="0">
                <a:solidFill>
                  <a:srgbClr val="3A3F50"/>
                </a:solidFill>
              </a:rPr>
              <a:t>o </a:t>
            </a:r>
            <a:r>
              <a:rPr lang="en-US" sz="2000" b="1" i="1" dirty="0">
                <a:solidFill>
                  <a:srgbClr val="3A3F50"/>
                </a:solidFill>
              </a:rPr>
              <a:t>: </a:t>
            </a:r>
            <a:r>
              <a:rPr lang="en-IN" sz="2000" dirty="0"/>
              <a:t>After implementing the solution, mean performance of Y is same as target performance, proposed in Define phase . </a:t>
            </a:r>
            <a:r>
              <a:rPr lang="en-US" sz="2000" dirty="0">
                <a:solidFill>
                  <a:srgbClr val="3A3F50"/>
                </a:solidFill>
              </a:rPr>
              <a:t>	</a:t>
            </a:r>
            <a:r>
              <a:rPr lang="en-US" sz="2000" b="1" i="1" dirty="0">
                <a:solidFill>
                  <a:srgbClr val="3A3F50"/>
                </a:solidFill>
              </a:rPr>
              <a:t>	          </a:t>
            </a:r>
          </a:p>
          <a:p>
            <a:pPr marL="406400" indent="-406400">
              <a:lnSpc>
                <a:spcPct val="80000"/>
              </a:lnSpc>
              <a:spcBef>
                <a:spcPct val="50000"/>
              </a:spcBef>
            </a:pPr>
            <a:r>
              <a:rPr lang="en-US" sz="2000" b="1" i="1" dirty="0">
                <a:solidFill>
                  <a:srgbClr val="3A3F50"/>
                </a:solidFill>
              </a:rPr>
              <a:t>H</a:t>
            </a:r>
            <a:r>
              <a:rPr lang="en-US" sz="2000" b="1" i="1" baseline="-25000" dirty="0">
                <a:solidFill>
                  <a:srgbClr val="3A3F50"/>
                </a:solidFill>
              </a:rPr>
              <a:t>a </a:t>
            </a:r>
            <a:r>
              <a:rPr lang="en-US" sz="2000" b="1" i="1" dirty="0" smtClean="0">
                <a:solidFill>
                  <a:srgbClr val="3A3F50"/>
                </a:solidFill>
              </a:rPr>
              <a:t>:</a:t>
            </a:r>
            <a:r>
              <a:rPr lang="en-IN" sz="2000" b="1" i="1" dirty="0"/>
              <a:t> </a:t>
            </a:r>
            <a:r>
              <a:rPr lang="en-IN" sz="2000" dirty="0"/>
              <a:t>After implementing the solution, mean performance of Y is not same as target performance, proposed in Define phase </a:t>
            </a:r>
            <a:endParaRPr lang="en-US" sz="2000" dirty="0">
              <a:solidFill>
                <a:srgbClr val="3A3F50"/>
              </a:solidFill>
            </a:endParaRPr>
          </a:p>
        </p:txBody>
      </p:sp>
      <p:sp>
        <p:nvSpPr>
          <p:cNvPr id="16" name="Text Box 8"/>
          <p:cNvSpPr txBox="1">
            <a:spLocks noChangeArrowheads="1"/>
          </p:cNvSpPr>
          <p:nvPr/>
        </p:nvSpPr>
        <p:spPr bwMode="auto">
          <a:xfrm>
            <a:off x="479888" y="1039244"/>
            <a:ext cx="11042505"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u="sng" dirty="0">
                <a:solidFill>
                  <a:srgbClr val="007BB9"/>
                </a:solidFill>
              </a:rPr>
              <a:t>Purpose:</a:t>
            </a:r>
            <a:endParaRPr lang="en-US" sz="2000" b="1" i="1" dirty="0">
              <a:solidFill>
                <a:prstClr val="black"/>
              </a:solidFill>
            </a:endParaRPr>
          </a:p>
        </p:txBody>
      </p:sp>
      <p:pic>
        <p:nvPicPr>
          <p:cNvPr id="11" name="Picture 10">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86272"/>
            <a:ext cx="1609969" cy="365051"/>
          </a:xfrm>
          <a:prstGeom prst="rect">
            <a:avLst/>
          </a:prstGeom>
        </p:spPr>
      </p:pic>
    </p:spTree>
    <p:extLst>
      <p:ext uri="{BB962C8B-B14F-4D97-AF65-F5344CB8AC3E}">
        <p14:creationId xmlns:p14="http://schemas.microsoft.com/office/powerpoint/2010/main" val="976349985"/>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
          <p:cNvSpPr txBox="1">
            <a:spLocks noChangeArrowheads="1"/>
          </p:cNvSpPr>
          <p:nvPr/>
        </p:nvSpPr>
        <p:spPr bwMode="auto">
          <a:xfrm>
            <a:off x="560561" y="5494891"/>
            <a:ext cx="10971472"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19" name="Text Box 4"/>
          <p:cNvSpPr txBox="1">
            <a:spLocks noChangeArrowheads="1"/>
          </p:cNvSpPr>
          <p:nvPr/>
        </p:nvSpPr>
        <p:spPr bwMode="auto">
          <a:xfrm>
            <a:off x="560561" y="4507635"/>
            <a:ext cx="10971472"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132</a:t>
            </a:fld>
            <a:endParaRPr lang="en">
              <a:solidFill>
                <a:srgbClr val="FFFFFF"/>
              </a:solidFill>
            </a:endParaRPr>
          </a:p>
        </p:txBody>
      </p:sp>
      <p:sp>
        <p:nvSpPr>
          <p:cNvPr id="79" name="TextBox 78">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itle 3"/>
          <p:cNvSpPr txBox="1">
            <a:spLocks/>
          </p:cNvSpPr>
          <p:nvPr/>
        </p:nvSpPr>
        <p:spPr>
          <a:xfrm>
            <a:off x="1690639" y="-2279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Validation Test – 1 sample t-test</a:t>
            </a:r>
            <a:endParaRPr lang="en-US" sz="3600" b="1" kern="0" dirty="0">
              <a:solidFill>
                <a:srgbClr val="007BB9"/>
              </a:solidFill>
            </a:endParaRPr>
          </a:p>
        </p:txBody>
      </p:sp>
      <p:sp>
        <p:nvSpPr>
          <p:cNvPr id="18" name="Text Box 7"/>
          <p:cNvSpPr txBox="1">
            <a:spLocks noChangeArrowheads="1"/>
          </p:cNvSpPr>
          <p:nvPr/>
        </p:nvSpPr>
        <p:spPr bwMode="auto">
          <a:xfrm>
            <a:off x="560561" y="4584315"/>
            <a:ext cx="11138858" cy="1631216"/>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2000" b="1" i="1" u="sng" kern="0" dirty="0">
                <a:solidFill>
                  <a:srgbClr val="007BB9"/>
                </a:solidFill>
              </a:rPr>
              <a:t>Interpretation</a:t>
            </a:r>
            <a:r>
              <a:rPr lang="en-US" sz="2000" b="1" i="1" u="sng" kern="0" dirty="0" smtClean="0">
                <a:solidFill>
                  <a:srgbClr val="007BB9"/>
                </a:solidFill>
              </a:rPr>
              <a:t>: </a:t>
            </a:r>
            <a:r>
              <a:rPr lang="en-IN" sz="2000" dirty="0"/>
              <a:t>Since the p- value is greater than 0.05 (alpha value), we fail to reject </a:t>
            </a:r>
            <a:r>
              <a:rPr lang="en-IN" sz="2000" dirty="0" err="1"/>
              <a:t>Ho</a:t>
            </a:r>
            <a:r>
              <a:rPr lang="en-IN" sz="2000" dirty="0"/>
              <a:t>, mean Quality score in control phase is same as the target score in Define phase.</a:t>
            </a:r>
          </a:p>
          <a:p>
            <a:pPr algn="just" fontAlgn="base">
              <a:spcBef>
                <a:spcPct val="50000"/>
              </a:spcBef>
              <a:spcAft>
                <a:spcPct val="0"/>
              </a:spcAft>
            </a:pPr>
            <a:r>
              <a:rPr lang="en-IN" sz="2000" dirty="0"/>
              <a:t> </a:t>
            </a:r>
            <a:endParaRPr lang="en-US" sz="2000" kern="0" dirty="0">
              <a:solidFill>
                <a:prstClr val="black"/>
              </a:solidFill>
            </a:endParaRPr>
          </a:p>
          <a:p>
            <a:pPr algn="just" fontAlgn="base">
              <a:spcBef>
                <a:spcPct val="50000"/>
              </a:spcBef>
              <a:spcAft>
                <a:spcPct val="0"/>
              </a:spcAft>
            </a:pPr>
            <a:endParaRPr lang="en-US" sz="2000" b="1" i="1" kern="0" dirty="0">
              <a:solidFill>
                <a:prstClr val="black"/>
              </a:solidFill>
            </a:endParaRPr>
          </a:p>
        </p:txBody>
      </p:sp>
      <p:sp>
        <p:nvSpPr>
          <p:cNvPr id="15" name="Text Box 7"/>
          <p:cNvSpPr txBox="1">
            <a:spLocks noChangeArrowheads="1"/>
          </p:cNvSpPr>
          <p:nvPr/>
        </p:nvSpPr>
        <p:spPr bwMode="auto">
          <a:xfrm>
            <a:off x="560561" y="5537344"/>
            <a:ext cx="11138858" cy="1169551"/>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2000" b="1" i="1" u="sng" kern="0" dirty="0" err="1" smtClean="0">
                <a:solidFill>
                  <a:srgbClr val="007BB9"/>
                </a:solidFill>
              </a:rPr>
              <a:t>Conclusion:</a:t>
            </a:r>
            <a:r>
              <a:rPr lang="en-US" sz="2000" dirty="0" err="1" smtClean="0">
                <a:solidFill>
                  <a:srgbClr val="3A3F50">
                    <a:lumMod val="50000"/>
                  </a:srgbClr>
                </a:solidFill>
              </a:rPr>
              <a:t>Since</a:t>
            </a:r>
            <a:r>
              <a:rPr lang="en-US" sz="2000" dirty="0" smtClean="0">
                <a:solidFill>
                  <a:srgbClr val="3A3F50">
                    <a:lumMod val="50000"/>
                  </a:srgbClr>
                </a:solidFill>
              </a:rPr>
              <a:t> </a:t>
            </a:r>
            <a:r>
              <a:rPr lang="en-US" sz="2000" dirty="0">
                <a:solidFill>
                  <a:srgbClr val="3A3F50">
                    <a:lumMod val="50000"/>
                  </a:srgbClr>
                </a:solidFill>
              </a:rPr>
              <a:t>p- value is &gt; of 0.05 (alpha value), we can conclude that % Quality is achieved .Hence we can infer that improvement goal is accomplished in control phase.</a:t>
            </a:r>
          </a:p>
          <a:p>
            <a:pPr algn="just" fontAlgn="base">
              <a:spcBef>
                <a:spcPct val="50000"/>
              </a:spcBef>
              <a:spcAft>
                <a:spcPct val="0"/>
              </a:spcAft>
            </a:pPr>
            <a:endParaRPr lang="en-US" sz="2000" b="1" i="1" kern="0" dirty="0">
              <a:solidFill>
                <a:prstClr val="black"/>
              </a:solidFill>
            </a:endParaRPr>
          </a:p>
        </p:txBody>
      </p:sp>
      <p:sp>
        <p:nvSpPr>
          <p:cNvPr id="17" name="Rectangle 16"/>
          <p:cNvSpPr/>
          <p:nvPr/>
        </p:nvSpPr>
        <p:spPr>
          <a:xfrm>
            <a:off x="560561" y="1626575"/>
            <a:ext cx="10971472" cy="267665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rgbClr val="3A3F50"/>
              </a:solidFill>
            </a:endParaRPr>
          </a:p>
        </p:txBody>
      </p:sp>
      <p:sp>
        <p:nvSpPr>
          <p:cNvPr id="14" name="Text Box 7"/>
          <p:cNvSpPr txBox="1">
            <a:spLocks noChangeArrowheads="1"/>
          </p:cNvSpPr>
          <p:nvPr/>
        </p:nvSpPr>
        <p:spPr bwMode="auto">
          <a:xfrm>
            <a:off x="560561" y="1024038"/>
            <a:ext cx="11138858" cy="400110"/>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2000" b="1" i="1" u="sng" kern="0" dirty="0">
                <a:solidFill>
                  <a:srgbClr val="007BB9"/>
                </a:solidFill>
              </a:rPr>
              <a:t>Minitab Output:</a:t>
            </a:r>
            <a:endParaRPr lang="en-US" sz="2000" b="1" i="1" kern="0" dirty="0">
              <a:solidFill>
                <a:prstClr val="black"/>
              </a:solidFill>
            </a:endParaRPr>
          </a:p>
        </p:txBody>
      </p:sp>
      <p:pic>
        <p:nvPicPr>
          <p:cNvPr id="12" name="Picture 1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86272"/>
            <a:ext cx="1609969" cy="365051"/>
          </a:xfrm>
          <a:prstGeom prst="rect">
            <a:avLst/>
          </a:prstGeom>
        </p:spPr>
      </p:pic>
      <p:sp>
        <p:nvSpPr>
          <p:cNvPr id="13" name="Rectangle 12"/>
          <p:cNvSpPr/>
          <p:nvPr/>
        </p:nvSpPr>
        <p:spPr>
          <a:xfrm>
            <a:off x="5819900" y="2819565"/>
            <a:ext cx="184731"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b="1" dirty="0">
              <a:solidFill>
                <a:srgbClr val="FF0000"/>
              </a:solidFill>
              <a:latin typeface="Bodoni MT" panose="02070603080606020203" pitchFamily="18" charset="0"/>
            </a:endParaRPr>
          </a:p>
        </p:txBody>
      </p:sp>
      <p:pic>
        <p:nvPicPr>
          <p:cNvPr id="399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283" y="1788091"/>
            <a:ext cx="4626825" cy="1555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5000065"/>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133</a:t>
            </a:fld>
            <a:endParaRPr lang="en">
              <a:solidFill>
                <a:srgbClr val="FFFFFF"/>
              </a:solidFill>
            </a:endParaRPr>
          </a:p>
        </p:txBody>
      </p:sp>
      <p:sp>
        <p:nvSpPr>
          <p:cNvPr id="79" name="TextBox 78">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itle 3"/>
          <p:cNvSpPr txBox="1">
            <a:spLocks/>
          </p:cNvSpPr>
          <p:nvPr/>
        </p:nvSpPr>
        <p:spPr>
          <a:xfrm>
            <a:off x="1472147" y="31273"/>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Capability Analysis</a:t>
            </a:r>
            <a:endParaRPr lang="en-US" sz="3600" b="1" kern="0" dirty="0">
              <a:solidFill>
                <a:srgbClr val="007BB9"/>
              </a:solidFill>
            </a:endParaRPr>
          </a:p>
        </p:txBody>
      </p:sp>
      <p:sp>
        <p:nvSpPr>
          <p:cNvPr id="10" name="Text Box 8"/>
          <p:cNvSpPr txBox="1">
            <a:spLocks noChangeArrowheads="1"/>
          </p:cNvSpPr>
          <p:nvPr/>
        </p:nvSpPr>
        <p:spPr bwMode="auto">
          <a:xfrm>
            <a:off x="478051" y="723802"/>
            <a:ext cx="4998661"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dirty="0">
                <a:solidFill>
                  <a:prstClr val="black"/>
                </a:solidFill>
              </a:rPr>
              <a:t>Summary Table</a:t>
            </a:r>
          </a:p>
        </p:txBody>
      </p:sp>
      <p:graphicFrame>
        <p:nvGraphicFramePr>
          <p:cNvPr id="11" name="Table 10"/>
          <p:cNvGraphicFramePr>
            <a:graphicFrameLocks noGrp="1"/>
          </p:cNvGraphicFramePr>
          <p:nvPr>
            <p:extLst>
              <p:ext uri="{D42A27DB-BD31-4B8C-83A1-F6EECF244321}">
                <p14:modId xmlns:p14="http://schemas.microsoft.com/office/powerpoint/2010/main" val="1772610433"/>
              </p:ext>
            </p:extLst>
          </p:nvPr>
        </p:nvGraphicFramePr>
        <p:xfrm>
          <a:off x="604434" y="1337341"/>
          <a:ext cx="10927599" cy="5509613"/>
        </p:xfrm>
        <a:graphic>
          <a:graphicData uri="http://schemas.openxmlformats.org/drawingml/2006/table">
            <a:tbl>
              <a:tblPr/>
              <a:tblGrid>
                <a:gridCol w="6611975">
                  <a:extLst>
                    <a:ext uri="{9D8B030D-6E8A-4147-A177-3AD203B41FA5}">
                      <a16:colId xmlns="" xmlns:a16="http://schemas.microsoft.com/office/drawing/2014/main" val="20000"/>
                    </a:ext>
                  </a:extLst>
                </a:gridCol>
                <a:gridCol w="4315624">
                  <a:extLst>
                    <a:ext uri="{9D8B030D-6E8A-4147-A177-3AD203B41FA5}">
                      <a16:colId xmlns="" xmlns:a16="http://schemas.microsoft.com/office/drawing/2014/main" val="20001"/>
                    </a:ext>
                  </a:extLst>
                </a:gridCol>
              </a:tblGrid>
              <a:tr h="377753">
                <a:tc>
                  <a:txBody>
                    <a:bodyPr/>
                    <a:lstStyle/>
                    <a:p>
                      <a:pPr algn="r" fontAlgn="ctr"/>
                      <a:r>
                        <a:rPr lang="en-US" sz="1800" b="1" i="0" u="none" strike="noStrike" dirty="0" smtClean="0">
                          <a:solidFill>
                            <a:schemeClr val="bg1"/>
                          </a:solidFill>
                          <a:effectLst/>
                          <a:latin typeface="Calibri" panose="020F0502020204030204" pitchFamily="34" charset="0"/>
                        </a:rPr>
                        <a:t>DEFECTIVE</a:t>
                      </a:r>
                      <a:r>
                        <a:rPr lang="en-US" sz="1800" b="1" i="0" u="none" strike="noStrike" baseline="0" dirty="0" smtClean="0">
                          <a:solidFill>
                            <a:schemeClr val="bg1"/>
                          </a:solidFill>
                          <a:effectLst/>
                          <a:latin typeface="Calibri" panose="020F0502020204030204" pitchFamily="34" charset="0"/>
                        </a:rPr>
                        <a:t> DEFINITION</a:t>
                      </a:r>
                      <a:endParaRPr lang="en-US" sz="1800" b="1" i="0" u="none" strike="noStrike" dirty="0">
                        <a:solidFill>
                          <a:schemeClr val="bg1"/>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marL="0" marR="0" indent="0" algn="just" defTabSz="914400" rtl="0" eaLnBrk="1" fontAlgn="b" latinLnBrk="0" hangingPunct="1">
                        <a:lnSpc>
                          <a:spcPct val="100000"/>
                        </a:lnSpc>
                        <a:spcBef>
                          <a:spcPts val="0"/>
                        </a:spcBef>
                        <a:spcAft>
                          <a:spcPts val="0"/>
                        </a:spcAft>
                        <a:buClr>
                          <a:srgbClr val="000000"/>
                        </a:buClr>
                        <a:buSzTx/>
                        <a:buFont typeface="Arial"/>
                        <a:buNone/>
                        <a:tabLst/>
                        <a:defRPr/>
                      </a:pPr>
                      <a:r>
                        <a:rPr lang="en-US" sz="2000" b="1" dirty="0" smtClean="0">
                          <a:solidFill>
                            <a:schemeClr val="tx1"/>
                          </a:solidFill>
                          <a:latin typeface="Calibri" panose="020F0502020204030204" pitchFamily="34" charset="0"/>
                          <a:sym typeface="Arial"/>
                        </a:rPr>
                        <a:t>Every single day when % Quality score of shirts manufactured is below 91 %.</a:t>
                      </a:r>
                    </a:p>
                    <a:p>
                      <a:pPr algn="r" fontAlgn="b"/>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597536">
                <a:tc>
                  <a:txBody>
                    <a:bodyPr/>
                    <a:lstStyle/>
                    <a:p>
                      <a:pPr algn="r" fontAlgn="ctr"/>
                      <a:r>
                        <a:rPr lang="en-US" sz="1800" b="1" i="0" u="none" strike="noStrike" dirty="0" smtClean="0">
                          <a:solidFill>
                            <a:schemeClr val="bg1"/>
                          </a:solidFill>
                          <a:effectLst/>
                          <a:latin typeface="Calibri" panose="020F0502020204030204" pitchFamily="34" charset="0"/>
                        </a:rPr>
                        <a:t>TOTAL UNITS </a:t>
                      </a:r>
                    </a:p>
                    <a:p>
                      <a:pPr algn="r" fontAlgn="ctr"/>
                      <a:r>
                        <a:rPr lang="en-US" sz="1400" b="1" i="1" u="none" strike="noStrike" cap="none" dirty="0" smtClean="0">
                          <a:solidFill>
                            <a:schemeClr val="accent3">
                              <a:lumMod val="40000"/>
                              <a:lumOff val="60000"/>
                            </a:schemeClr>
                          </a:solidFill>
                          <a:latin typeface="+mn-lt"/>
                          <a:ea typeface="+mn-ea"/>
                          <a:cs typeface="+mn-cs"/>
                          <a:sym typeface="Arial"/>
                        </a:rPr>
                        <a:t>( </a:t>
                      </a:r>
                      <a:r>
                        <a:rPr lang="en-US" sz="1400" b="1" i="1" u="none" strike="noStrike" cap="none" dirty="0" smtClean="0">
                          <a:solidFill>
                            <a:schemeClr val="accent5">
                              <a:lumMod val="20000"/>
                              <a:lumOff val="80000"/>
                            </a:schemeClr>
                          </a:solidFill>
                          <a:latin typeface="+mn-lt"/>
                          <a:ea typeface="+mn-ea"/>
                          <a:cs typeface="+mn-cs"/>
                          <a:sym typeface="Arial"/>
                        </a:rPr>
                        <a:t>HINT</a:t>
                      </a:r>
                      <a:r>
                        <a:rPr lang="en-US" sz="1400" b="1" i="1" u="none" strike="noStrike" cap="none" dirty="0" smtClean="0">
                          <a:solidFill>
                            <a:schemeClr val="accent3">
                              <a:lumMod val="40000"/>
                              <a:lumOff val="60000"/>
                            </a:schemeClr>
                          </a:solidFill>
                          <a:latin typeface="+mn-lt"/>
                          <a:ea typeface="+mn-ea"/>
                          <a:cs typeface="+mn-cs"/>
                          <a:sym typeface="Arial"/>
                        </a:rPr>
                        <a:t>: Take count of Quality data from control phase)</a:t>
                      </a:r>
                      <a:endParaRPr lang="en-US" sz="1400" b="1" i="1" u="none" strike="noStrike" cap="none" dirty="0">
                        <a:solidFill>
                          <a:schemeClr val="accent3">
                            <a:lumMod val="40000"/>
                            <a:lumOff val="60000"/>
                          </a:schemeClr>
                        </a:solidFill>
                        <a:latin typeface="+mn-lt"/>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000" b="1" i="0" u="none" strike="noStrike" dirty="0" smtClean="0">
                          <a:solidFill>
                            <a:srgbClr val="000000"/>
                          </a:solidFill>
                          <a:effectLst/>
                          <a:latin typeface="Calibri" panose="020F0502020204030204" pitchFamily="34" charset="0"/>
                        </a:rPr>
                        <a:t>61</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670797">
                <a:tc>
                  <a:txBody>
                    <a:bodyPr/>
                    <a:lstStyle/>
                    <a:p>
                      <a:pPr marL="0" marR="0" indent="0" algn="r" defTabSz="914400" rtl="0" eaLnBrk="1" fontAlgn="ctr" latinLnBrk="0" hangingPunct="1">
                        <a:lnSpc>
                          <a:spcPct val="100000"/>
                        </a:lnSpc>
                        <a:spcBef>
                          <a:spcPts val="0"/>
                        </a:spcBef>
                        <a:spcAft>
                          <a:spcPts val="0"/>
                        </a:spcAft>
                        <a:buClr>
                          <a:srgbClr val="000000"/>
                        </a:buClr>
                        <a:buSzTx/>
                        <a:buFont typeface="Arial"/>
                        <a:buNone/>
                        <a:tabLst/>
                        <a:defRPr/>
                      </a:pPr>
                      <a:r>
                        <a:rPr lang="en-US" sz="1800" b="1" i="0" u="none" strike="noStrike" dirty="0" smtClean="0">
                          <a:solidFill>
                            <a:schemeClr val="bg1"/>
                          </a:solidFill>
                          <a:effectLst/>
                          <a:latin typeface="Calibri" panose="020F0502020204030204" pitchFamily="34" charset="0"/>
                        </a:rPr>
                        <a:t>TOTAL OPPORTUNITIES</a:t>
                      </a:r>
                    </a:p>
                    <a:p>
                      <a:pPr marL="0" marR="0" indent="0" algn="r" defTabSz="914400" rtl="0" eaLnBrk="1" fontAlgn="ctr" latinLnBrk="0" hangingPunct="1">
                        <a:lnSpc>
                          <a:spcPct val="100000"/>
                        </a:lnSpc>
                        <a:spcBef>
                          <a:spcPts val="0"/>
                        </a:spcBef>
                        <a:spcAft>
                          <a:spcPts val="0"/>
                        </a:spcAft>
                        <a:buClr>
                          <a:srgbClr val="000000"/>
                        </a:buClr>
                        <a:buSzTx/>
                        <a:buFont typeface="Arial"/>
                        <a:buNone/>
                        <a:tabLst/>
                        <a:defRPr/>
                      </a:pPr>
                      <a:r>
                        <a:rPr lang="en-US" sz="1800" b="1" i="0" u="none" strike="noStrike" dirty="0" smtClean="0">
                          <a:solidFill>
                            <a:schemeClr val="bg1"/>
                          </a:solidFill>
                          <a:effectLst/>
                          <a:latin typeface="Calibri" panose="020F0502020204030204" pitchFamily="34" charset="0"/>
                        </a:rPr>
                        <a:t> </a:t>
                      </a:r>
                      <a:r>
                        <a:rPr lang="en-US" sz="1400" b="1" i="1" u="none" strike="noStrike" cap="none" dirty="0" smtClean="0">
                          <a:solidFill>
                            <a:schemeClr val="accent3">
                              <a:lumMod val="40000"/>
                              <a:lumOff val="60000"/>
                            </a:schemeClr>
                          </a:solidFill>
                          <a:latin typeface="+mn-lt"/>
                          <a:ea typeface="+mn-ea"/>
                          <a:cs typeface="+mn-cs"/>
                          <a:sym typeface="Arial"/>
                        </a:rPr>
                        <a:t>(</a:t>
                      </a:r>
                      <a:r>
                        <a:rPr lang="en-US" sz="1400" b="1" i="1" u="none" strike="noStrike" cap="none" dirty="0" smtClean="0">
                          <a:solidFill>
                            <a:schemeClr val="accent5">
                              <a:lumMod val="20000"/>
                              <a:lumOff val="80000"/>
                            </a:schemeClr>
                          </a:solidFill>
                          <a:latin typeface="+mn-lt"/>
                          <a:ea typeface="+mn-ea"/>
                          <a:cs typeface="+mn-cs"/>
                          <a:sym typeface="Arial"/>
                        </a:rPr>
                        <a:t>HINT</a:t>
                      </a:r>
                      <a:r>
                        <a:rPr lang="en-US" sz="1400" b="1" i="1" u="none" strike="noStrike" cap="none" dirty="0" smtClean="0">
                          <a:solidFill>
                            <a:schemeClr val="accent3">
                              <a:lumMod val="40000"/>
                              <a:lumOff val="60000"/>
                            </a:schemeClr>
                          </a:solidFill>
                          <a:latin typeface="+mn-lt"/>
                          <a:ea typeface="+mn-ea"/>
                          <a:cs typeface="+mn-cs"/>
                          <a:sym typeface="Arial"/>
                        </a:rPr>
                        <a:t>: Here total units &amp; opportunities are same)</a:t>
                      </a:r>
                      <a:endParaRPr lang="en-US" sz="1400" b="1" i="1" u="none" strike="noStrike" cap="none" dirty="0">
                        <a:solidFill>
                          <a:schemeClr val="accent3">
                            <a:lumMod val="40000"/>
                            <a:lumOff val="60000"/>
                          </a:schemeClr>
                        </a:solidFill>
                        <a:latin typeface="+mn-lt"/>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000" b="1" i="0" u="none" strike="noStrike" dirty="0" smtClean="0">
                          <a:solidFill>
                            <a:srgbClr val="000000"/>
                          </a:solidFill>
                          <a:effectLst/>
                          <a:latin typeface="Calibri" panose="020F0502020204030204" pitchFamily="34" charset="0"/>
                        </a:rPr>
                        <a:t>61</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853950">
                <a:tc>
                  <a:txBody>
                    <a:bodyPr/>
                    <a:lstStyle/>
                    <a:p>
                      <a:pPr marL="0" marR="0" indent="0" algn="r" defTabSz="914400" rtl="0" eaLnBrk="1" fontAlgn="ctr" latinLnBrk="0" hangingPunct="1">
                        <a:lnSpc>
                          <a:spcPct val="100000"/>
                        </a:lnSpc>
                        <a:spcBef>
                          <a:spcPts val="0"/>
                        </a:spcBef>
                        <a:spcAft>
                          <a:spcPts val="0"/>
                        </a:spcAft>
                        <a:buClr>
                          <a:srgbClr val="000000"/>
                        </a:buClr>
                        <a:buSzTx/>
                        <a:buFont typeface="Arial"/>
                        <a:buNone/>
                        <a:tabLst/>
                        <a:defRPr/>
                      </a:pPr>
                      <a:r>
                        <a:rPr lang="en-US" sz="1800" b="1" i="0" u="none" strike="noStrike" dirty="0" smtClean="0">
                          <a:solidFill>
                            <a:schemeClr val="bg1"/>
                          </a:solidFill>
                          <a:effectLst/>
                          <a:latin typeface="Calibri" panose="020F0502020204030204" pitchFamily="34" charset="0"/>
                        </a:rPr>
                        <a:t>DEFECTIVE </a:t>
                      </a:r>
                    </a:p>
                    <a:p>
                      <a:pPr marL="0" marR="0" indent="0" algn="r" defTabSz="914400" rtl="0" eaLnBrk="1" fontAlgn="ctr" latinLnBrk="0" hangingPunct="1">
                        <a:lnSpc>
                          <a:spcPct val="100000"/>
                        </a:lnSpc>
                        <a:spcBef>
                          <a:spcPts val="0"/>
                        </a:spcBef>
                        <a:spcAft>
                          <a:spcPts val="0"/>
                        </a:spcAft>
                        <a:buClr>
                          <a:srgbClr val="000000"/>
                        </a:buClr>
                        <a:buSzTx/>
                        <a:buFont typeface="Arial"/>
                        <a:buNone/>
                        <a:tabLst/>
                        <a:defRPr/>
                      </a:pPr>
                      <a:r>
                        <a:rPr lang="en-US" sz="1400" b="1" i="1" u="none" strike="noStrike" cap="none" dirty="0" smtClean="0">
                          <a:solidFill>
                            <a:schemeClr val="accent3">
                              <a:lumMod val="40000"/>
                              <a:lumOff val="60000"/>
                            </a:schemeClr>
                          </a:solidFill>
                          <a:latin typeface="+mn-lt"/>
                          <a:ea typeface="+mn-ea"/>
                          <a:cs typeface="+mn-cs"/>
                          <a:sym typeface="Arial"/>
                        </a:rPr>
                        <a:t>( </a:t>
                      </a:r>
                      <a:r>
                        <a:rPr lang="en-US" sz="1400" b="1" i="1" u="none" strike="noStrike" cap="none" dirty="0" smtClean="0">
                          <a:solidFill>
                            <a:schemeClr val="accent5">
                              <a:lumMod val="20000"/>
                              <a:lumOff val="80000"/>
                            </a:schemeClr>
                          </a:solidFill>
                          <a:latin typeface="+mn-lt"/>
                          <a:ea typeface="+mn-ea"/>
                          <a:cs typeface="+mn-cs"/>
                          <a:sym typeface="Arial"/>
                        </a:rPr>
                        <a:t>HINT</a:t>
                      </a:r>
                      <a:r>
                        <a:rPr lang="en-US" sz="1400" b="1" i="1" u="none" strike="noStrike" cap="none" dirty="0" smtClean="0">
                          <a:solidFill>
                            <a:schemeClr val="accent3">
                              <a:lumMod val="40000"/>
                              <a:lumOff val="60000"/>
                            </a:schemeClr>
                          </a:solidFill>
                          <a:latin typeface="+mn-lt"/>
                          <a:ea typeface="+mn-ea"/>
                          <a:cs typeface="+mn-cs"/>
                          <a:sym typeface="Arial"/>
                        </a:rPr>
                        <a:t>: How many defectives from Quality data in control phase are not meeting target &lt;Target</a:t>
                      </a:r>
                      <a:r>
                        <a:rPr lang="en-US" sz="1400" b="1" i="1" u="none" strike="noStrike" cap="none" baseline="0" dirty="0" smtClean="0">
                          <a:solidFill>
                            <a:schemeClr val="accent3">
                              <a:lumMod val="40000"/>
                              <a:lumOff val="60000"/>
                            </a:schemeClr>
                          </a:solidFill>
                          <a:latin typeface="+mn-lt"/>
                          <a:ea typeface="+mn-ea"/>
                          <a:cs typeface="+mn-cs"/>
                          <a:sym typeface="Arial"/>
                        </a:rPr>
                        <a:t> </a:t>
                      </a:r>
                      <a:r>
                        <a:rPr lang="en-US" sz="1400" b="1" i="1" u="none" strike="noStrike" cap="none" dirty="0" smtClean="0">
                          <a:solidFill>
                            <a:schemeClr val="accent3">
                              <a:lumMod val="40000"/>
                              <a:lumOff val="60000"/>
                            </a:schemeClr>
                          </a:solidFill>
                          <a:latin typeface="+mn-lt"/>
                          <a:ea typeface="+mn-ea"/>
                          <a:cs typeface="+mn-cs"/>
                          <a:sym typeface="Arial"/>
                        </a:rPr>
                        <a:t>Quality score.)</a:t>
                      </a:r>
                      <a:endParaRPr lang="en-US" sz="1400" b="1" i="1" u="none" strike="noStrike" cap="none" dirty="0">
                        <a:solidFill>
                          <a:schemeClr val="accent3">
                            <a:lumMod val="40000"/>
                            <a:lumOff val="60000"/>
                          </a:schemeClr>
                        </a:solidFill>
                        <a:latin typeface="+mn-lt"/>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000" b="1" i="0" u="none" strike="noStrike" dirty="0" smtClean="0">
                          <a:solidFill>
                            <a:srgbClr val="000000"/>
                          </a:solidFill>
                          <a:effectLst/>
                          <a:latin typeface="Calibri" panose="020F0502020204030204" pitchFamily="34" charset="0"/>
                        </a:rPr>
                        <a:t>8</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597536">
                <a:tc>
                  <a:txBody>
                    <a:bodyPr/>
                    <a:lstStyle/>
                    <a:p>
                      <a:pPr marL="0" marR="0" indent="0" algn="r" defTabSz="914400" rtl="0" eaLnBrk="1" fontAlgn="ctr" latinLnBrk="0" hangingPunct="1">
                        <a:lnSpc>
                          <a:spcPct val="100000"/>
                        </a:lnSpc>
                        <a:spcBef>
                          <a:spcPts val="0"/>
                        </a:spcBef>
                        <a:spcAft>
                          <a:spcPts val="0"/>
                        </a:spcAft>
                        <a:buClr>
                          <a:srgbClr val="000000"/>
                        </a:buClr>
                        <a:buSzTx/>
                        <a:buFont typeface="Arial"/>
                        <a:buNone/>
                        <a:tabLst/>
                        <a:defRPr/>
                      </a:pPr>
                      <a:r>
                        <a:rPr lang="en-US" sz="1800" b="1" i="0" u="none" strike="noStrike" dirty="0" smtClean="0">
                          <a:solidFill>
                            <a:schemeClr val="bg1"/>
                          </a:solidFill>
                          <a:effectLst/>
                          <a:latin typeface="Calibri" panose="020F0502020204030204" pitchFamily="34" charset="0"/>
                        </a:rPr>
                        <a:t>DEFECTS/DEFECTIVES </a:t>
                      </a:r>
                      <a:r>
                        <a:rPr lang="en-US" sz="1800" b="1" i="0" u="none" strike="noStrike" dirty="0">
                          <a:solidFill>
                            <a:schemeClr val="bg1"/>
                          </a:solidFill>
                          <a:effectLst/>
                          <a:latin typeface="Calibri" panose="020F0502020204030204" pitchFamily="34" charset="0"/>
                        </a:rPr>
                        <a:t>PER </a:t>
                      </a:r>
                      <a:r>
                        <a:rPr lang="en-US" sz="1800" b="1" i="0" u="none" strike="noStrike" dirty="0" smtClean="0">
                          <a:solidFill>
                            <a:schemeClr val="bg1"/>
                          </a:solidFill>
                          <a:effectLst/>
                          <a:latin typeface="Calibri" panose="020F0502020204030204" pitchFamily="34" charset="0"/>
                        </a:rPr>
                        <a:t>OPPORTUNITIES </a:t>
                      </a:r>
                    </a:p>
                    <a:p>
                      <a:pPr marL="0" marR="0" indent="0" algn="r" defTabSz="914400" rtl="0" eaLnBrk="1" fontAlgn="ctr" latinLnBrk="0" hangingPunct="1">
                        <a:lnSpc>
                          <a:spcPct val="100000"/>
                        </a:lnSpc>
                        <a:spcBef>
                          <a:spcPts val="0"/>
                        </a:spcBef>
                        <a:spcAft>
                          <a:spcPts val="0"/>
                        </a:spcAft>
                        <a:buClr>
                          <a:srgbClr val="000000"/>
                        </a:buClr>
                        <a:buSzTx/>
                        <a:buFont typeface="Arial"/>
                        <a:buNone/>
                        <a:tabLst/>
                        <a:defRPr/>
                      </a:pPr>
                      <a:r>
                        <a:rPr lang="en-US" sz="1400" b="1" i="1" u="none" strike="noStrike" cap="none" dirty="0" smtClean="0">
                          <a:solidFill>
                            <a:schemeClr val="accent3">
                              <a:lumMod val="40000"/>
                              <a:lumOff val="60000"/>
                            </a:schemeClr>
                          </a:solidFill>
                          <a:latin typeface="+mn-lt"/>
                          <a:ea typeface="+mn-ea"/>
                          <a:cs typeface="+mn-cs"/>
                          <a:sym typeface="Arial"/>
                        </a:rPr>
                        <a:t>(</a:t>
                      </a:r>
                      <a:r>
                        <a:rPr lang="en-US" sz="1400" b="1" i="1" u="none" strike="noStrike" cap="none" dirty="0" smtClean="0">
                          <a:solidFill>
                            <a:schemeClr val="accent5">
                              <a:lumMod val="20000"/>
                              <a:lumOff val="80000"/>
                            </a:schemeClr>
                          </a:solidFill>
                          <a:latin typeface="+mn-lt"/>
                          <a:ea typeface="+mn-ea"/>
                          <a:cs typeface="+mn-cs"/>
                          <a:sym typeface="Arial"/>
                        </a:rPr>
                        <a:t>HINT</a:t>
                      </a:r>
                      <a:r>
                        <a:rPr lang="en-US" sz="1400" b="1" i="1" u="none" strike="noStrike" cap="none" dirty="0" smtClean="0">
                          <a:solidFill>
                            <a:schemeClr val="accent3">
                              <a:lumMod val="40000"/>
                              <a:lumOff val="60000"/>
                            </a:schemeClr>
                          </a:solidFill>
                          <a:latin typeface="+mn-lt"/>
                          <a:ea typeface="+mn-ea"/>
                          <a:cs typeface="+mn-cs"/>
                          <a:sym typeface="Arial"/>
                        </a:rPr>
                        <a:t>: Using DPO formula calculate DPO value)</a:t>
                      </a:r>
                      <a:endParaRPr lang="en-US" sz="1400" b="1" i="1" u="none" strike="noStrike" cap="none" dirty="0">
                        <a:solidFill>
                          <a:schemeClr val="accent3">
                            <a:lumMod val="40000"/>
                            <a:lumOff val="60000"/>
                          </a:schemeClr>
                        </a:solidFill>
                        <a:latin typeface="+mn-lt"/>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000" b="1" i="0" u="none" strike="noStrike" dirty="0" smtClean="0">
                          <a:solidFill>
                            <a:srgbClr val="000000"/>
                          </a:solidFill>
                          <a:effectLst/>
                          <a:latin typeface="Calibri" panose="020F0502020204030204" pitchFamily="34" charset="0"/>
                        </a:rPr>
                        <a:t>0.131147</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670797">
                <a:tc>
                  <a:txBody>
                    <a:bodyPr/>
                    <a:lstStyle/>
                    <a:p>
                      <a:pPr marL="0" marR="0" indent="0" algn="r" defTabSz="914400" rtl="0" eaLnBrk="1" fontAlgn="ctr" latinLnBrk="0" hangingPunct="1">
                        <a:lnSpc>
                          <a:spcPct val="100000"/>
                        </a:lnSpc>
                        <a:spcBef>
                          <a:spcPts val="0"/>
                        </a:spcBef>
                        <a:spcAft>
                          <a:spcPts val="0"/>
                        </a:spcAft>
                        <a:buClr>
                          <a:srgbClr val="000000"/>
                        </a:buClr>
                        <a:buSzTx/>
                        <a:buFont typeface="Arial"/>
                        <a:buNone/>
                        <a:tabLst/>
                        <a:defRPr/>
                      </a:pPr>
                      <a:r>
                        <a:rPr lang="en-US" sz="1800" b="1" i="0" u="none" strike="noStrike" dirty="0" smtClean="0">
                          <a:solidFill>
                            <a:schemeClr val="bg1"/>
                          </a:solidFill>
                          <a:effectLst/>
                          <a:latin typeface="Calibri" panose="020F0502020204030204" pitchFamily="34" charset="0"/>
                        </a:rPr>
                        <a:t>DEFECTIVES </a:t>
                      </a:r>
                      <a:r>
                        <a:rPr lang="en-US" sz="1800" b="1" i="0" u="none" strike="noStrike" dirty="0">
                          <a:solidFill>
                            <a:schemeClr val="bg1"/>
                          </a:solidFill>
                          <a:effectLst/>
                          <a:latin typeface="Calibri" panose="020F0502020204030204" pitchFamily="34" charset="0"/>
                        </a:rPr>
                        <a:t>PER MILLION </a:t>
                      </a:r>
                      <a:r>
                        <a:rPr lang="en-US" sz="1800" b="1" i="0" u="none" strike="noStrike" dirty="0" smtClean="0">
                          <a:solidFill>
                            <a:schemeClr val="bg1"/>
                          </a:solidFill>
                          <a:effectLst/>
                          <a:latin typeface="Calibri" panose="020F0502020204030204" pitchFamily="34" charset="0"/>
                        </a:rPr>
                        <a:t>OPPORTUNITIES</a:t>
                      </a:r>
                    </a:p>
                    <a:p>
                      <a:pPr marL="0" marR="0" indent="0" algn="r" defTabSz="914400" rtl="0" eaLnBrk="1" fontAlgn="ctr" latinLnBrk="0" hangingPunct="1">
                        <a:lnSpc>
                          <a:spcPct val="100000"/>
                        </a:lnSpc>
                        <a:spcBef>
                          <a:spcPts val="0"/>
                        </a:spcBef>
                        <a:spcAft>
                          <a:spcPts val="0"/>
                        </a:spcAft>
                        <a:buClr>
                          <a:srgbClr val="000000"/>
                        </a:buClr>
                        <a:buSzTx/>
                        <a:buFont typeface="Arial"/>
                        <a:buNone/>
                        <a:tabLst/>
                        <a:defRPr/>
                      </a:pPr>
                      <a:r>
                        <a:rPr lang="en-US" sz="1800" b="1" i="0" u="none" strike="noStrike" dirty="0" smtClean="0">
                          <a:solidFill>
                            <a:schemeClr val="bg1"/>
                          </a:solidFill>
                          <a:effectLst/>
                          <a:latin typeface="Calibri" panose="020F0502020204030204" pitchFamily="34" charset="0"/>
                        </a:rPr>
                        <a:t> </a:t>
                      </a:r>
                      <a:r>
                        <a:rPr lang="en-US" sz="1400" b="1" i="1" u="none" strike="noStrike" cap="none" dirty="0" smtClean="0">
                          <a:solidFill>
                            <a:schemeClr val="accent3">
                              <a:lumMod val="40000"/>
                              <a:lumOff val="60000"/>
                            </a:schemeClr>
                          </a:solidFill>
                          <a:latin typeface="+mn-lt"/>
                          <a:ea typeface="+mn-ea"/>
                          <a:cs typeface="+mn-cs"/>
                          <a:sym typeface="Arial"/>
                        </a:rPr>
                        <a:t>( </a:t>
                      </a:r>
                      <a:r>
                        <a:rPr lang="en-US" sz="1400" b="1" i="1" u="none" strike="noStrike" cap="none" dirty="0" smtClean="0">
                          <a:solidFill>
                            <a:schemeClr val="accent5">
                              <a:lumMod val="20000"/>
                              <a:lumOff val="80000"/>
                            </a:schemeClr>
                          </a:solidFill>
                          <a:latin typeface="+mn-lt"/>
                          <a:ea typeface="+mn-ea"/>
                          <a:cs typeface="+mn-cs"/>
                          <a:sym typeface="Arial"/>
                        </a:rPr>
                        <a:t>HINT</a:t>
                      </a:r>
                      <a:r>
                        <a:rPr lang="en-US" sz="1400" b="1" i="1" u="none" strike="noStrike" cap="none" dirty="0" smtClean="0">
                          <a:solidFill>
                            <a:schemeClr val="accent3">
                              <a:lumMod val="40000"/>
                              <a:lumOff val="60000"/>
                            </a:schemeClr>
                          </a:solidFill>
                          <a:latin typeface="+mn-lt"/>
                          <a:ea typeface="+mn-ea"/>
                          <a:cs typeface="+mn-cs"/>
                          <a:sym typeface="Arial"/>
                        </a:rPr>
                        <a:t>: Using DPMO formula calculate value )</a:t>
                      </a:r>
                      <a:endParaRPr lang="en-US" sz="1400" b="1" i="1" u="none" strike="noStrike" cap="none" dirty="0">
                        <a:solidFill>
                          <a:schemeClr val="accent3">
                            <a:lumMod val="40000"/>
                            <a:lumOff val="60000"/>
                          </a:schemeClr>
                        </a:solidFill>
                        <a:latin typeface="+mn-lt"/>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000" b="1" i="0" u="none" strike="noStrike" dirty="0" smtClean="0">
                          <a:solidFill>
                            <a:srgbClr val="000000"/>
                          </a:solidFill>
                          <a:effectLst/>
                          <a:latin typeface="Calibri" panose="020F0502020204030204" pitchFamily="34" charset="0"/>
                        </a:rPr>
                        <a:t>131147.54098</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597536">
                <a:tc>
                  <a:txBody>
                    <a:bodyPr/>
                    <a:lstStyle/>
                    <a:p>
                      <a:pPr algn="r" fontAlgn="ctr"/>
                      <a:r>
                        <a:rPr lang="en-US" sz="1800" b="1" i="0" u="none" strike="noStrike" dirty="0" smtClean="0">
                          <a:solidFill>
                            <a:schemeClr val="bg1"/>
                          </a:solidFill>
                          <a:effectLst/>
                          <a:latin typeface="Calibri" panose="020F0502020204030204" pitchFamily="34" charset="0"/>
                        </a:rPr>
                        <a:t>LONG TERM SIGMA VALUE (ZLT)</a:t>
                      </a:r>
                    </a:p>
                    <a:p>
                      <a:pPr algn="r" fontAlgn="ctr"/>
                      <a:r>
                        <a:rPr lang="en-US" sz="1400" b="1" i="1" dirty="0" smtClean="0">
                          <a:solidFill>
                            <a:schemeClr val="accent3">
                              <a:lumMod val="40000"/>
                              <a:lumOff val="60000"/>
                            </a:schemeClr>
                          </a:solidFill>
                          <a:latin typeface="+mn-lt"/>
                        </a:rPr>
                        <a:t>(</a:t>
                      </a:r>
                      <a:r>
                        <a:rPr lang="en-US" sz="1400" b="1" i="1" u="none" strike="noStrike" cap="none" dirty="0" smtClean="0">
                          <a:solidFill>
                            <a:schemeClr val="accent5">
                              <a:lumMod val="20000"/>
                              <a:lumOff val="80000"/>
                            </a:schemeClr>
                          </a:solidFill>
                          <a:latin typeface="+mn-lt"/>
                          <a:ea typeface="+mn-ea"/>
                          <a:cs typeface="+mn-cs"/>
                          <a:sym typeface="Arial"/>
                        </a:rPr>
                        <a:t>HINT</a:t>
                      </a:r>
                      <a:r>
                        <a:rPr lang="en-US" sz="1400" b="1" i="1" dirty="0" smtClean="0">
                          <a:solidFill>
                            <a:schemeClr val="accent3">
                              <a:lumMod val="40000"/>
                              <a:lumOff val="60000"/>
                            </a:schemeClr>
                          </a:solidFill>
                          <a:latin typeface="+mn-lt"/>
                        </a:rPr>
                        <a:t>: Use formula :- normsinv( 1- DPO) </a:t>
                      </a:r>
                      <a:endParaRPr lang="en-US" sz="1800" b="1" i="0" u="none" strike="noStrike" dirty="0">
                        <a:solidFill>
                          <a:schemeClr val="accent3">
                            <a:lumMod val="40000"/>
                            <a:lumOff val="60000"/>
                          </a:schemeClr>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000" b="1" i="0" u="none" strike="noStrike" dirty="0" smtClean="0">
                          <a:solidFill>
                            <a:srgbClr val="000000"/>
                          </a:solidFill>
                          <a:effectLst/>
                          <a:latin typeface="Calibri" panose="020F0502020204030204" pitchFamily="34" charset="0"/>
                        </a:rPr>
                        <a:t>1.12</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r h="597536">
                <a:tc>
                  <a:txBody>
                    <a:bodyPr/>
                    <a:lstStyle/>
                    <a:p>
                      <a:pPr algn="r" fontAlgn="ctr"/>
                      <a:r>
                        <a:rPr lang="en-US" sz="1800" b="1" i="0" u="none" strike="noStrike" dirty="0" smtClean="0">
                          <a:solidFill>
                            <a:schemeClr val="bg1"/>
                          </a:solidFill>
                          <a:effectLst/>
                          <a:latin typeface="Calibri" panose="020F0502020204030204" pitchFamily="34" charset="0"/>
                        </a:rPr>
                        <a:t>SHORT </a:t>
                      </a:r>
                      <a:r>
                        <a:rPr lang="en-US" sz="1800" b="1" i="0" u="none" strike="noStrike" dirty="0">
                          <a:solidFill>
                            <a:schemeClr val="bg1"/>
                          </a:solidFill>
                          <a:effectLst/>
                          <a:latin typeface="Calibri" panose="020F0502020204030204" pitchFamily="34" charset="0"/>
                        </a:rPr>
                        <a:t>TERM SIGMA VALUE (ZST</a:t>
                      </a:r>
                      <a:r>
                        <a:rPr lang="en-US" sz="1800" b="1" i="0" u="none" strike="noStrike" dirty="0" smtClean="0">
                          <a:solidFill>
                            <a:schemeClr val="bg1"/>
                          </a:solidFill>
                          <a:effectLst/>
                          <a:latin typeface="Calibri" panose="020F0502020204030204" pitchFamily="34" charset="0"/>
                        </a:rPr>
                        <a:t>)</a:t>
                      </a:r>
                      <a:endParaRPr lang="en-US" sz="1600" b="1" i="0" u="none" strike="noStrike" dirty="0" smtClean="0">
                        <a:solidFill>
                          <a:schemeClr val="bg1"/>
                        </a:solidFill>
                        <a:effectLst/>
                        <a:latin typeface="Calibri" panose="020F0502020204030204" pitchFamily="34" charset="0"/>
                      </a:endParaRPr>
                    </a:p>
                    <a:p>
                      <a:pPr marL="0" marR="0" indent="0" algn="r" defTabSz="914400" rtl="0" eaLnBrk="1" fontAlgn="ctr" latinLnBrk="0" hangingPunct="1">
                        <a:lnSpc>
                          <a:spcPct val="100000"/>
                        </a:lnSpc>
                        <a:spcBef>
                          <a:spcPts val="0"/>
                        </a:spcBef>
                        <a:spcAft>
                          <a:spcPts val="0"/>
                        </a:spcAft>
                        <a:buClr>
                          <a:srgbClr val="000000"/>
                        </a:buClr>
                        <a:buSzTx/>
                        <a:buFont typeface="Arial"/>
                        <a:buNone/>
                        <a:tabLst/>
                        <a:defRPr/>
                      </a:pPr>
                      <a:r>
                        <a:rPr lang="en-US" sz="1400" b="1" i="1" u="none" strike="noStrike" cap="none" dirty="0" smtClean="0">
                          <a:solidFill>
                            <a:schemeClr val="accent3">
                              <a:lumMod val="40000"/>
                              <a:lumOff val="60000"/>
                            </a:schemeClr>
                          </a:solidFill>
                          <a:latin typeface="+mn-lt"/>
                          <a:ea typeface="+mn-ea"/>
                          <a:cs typeface="+mn-cs"/>
                          <a:sym typeface="Arial"/>
                        </a:rPr>
                        <a:t>(</a:t>
                      </a:r>
                      <a:r>
                        <a:rPr lang="en-US" sz="1400" b="1" i="1" u="none" strike="noStrike" cap="none" dirty="0" smtClean="0">
                          <a:solidFill>
                            <a:schemeClr val="accent5">
                              <a:lumMod val="20000"/>
                              <a:lumOff val="80000"/>
                            </a:schemeClr>
                          </a:solidFill>
                          <a:latin typeface="+mn-lt"/>
                          <a:ea typeface="+mn-ea"/>
                          <a:cs typeface="+mn-cs"/>
                          <a:sym typeface="Arial"/>
                        </a:rPr>
                        <a:t>HINT</a:t>
                      </a:r>
                      <a:r>
                        <a:rPr lang="en-US" sz="1400" b="1" i="1" u="none" strike="noStrike" cap="none" dirty="0" smtClean="0">
                          <a:solidFill>
                            <a:schemeClr val="accent3">
                              <a:lumMod val="40000"/>
                              <a:lumOff val="60000"/>
                            </a:schemeClr>
                          </a:solidFill>
                          <a:latin typeface="+mn-lt"/>
                          <a:ea typeface="+mn-ea"/>
                          <a:cs typeface="+mn-cs"/>
                          <a:sym typeface="Arial"/>
                        </a:rPr>
                        <a:t>: ZLT = ZST + 1.5 )</a:t>
                      </a:r>
                      <a:endParaRPr lang="en-US" sz="1400" b="1" i="1" u="none" strike="noStrike" cap="none" dirty="0">
                        <a:solidFill>
                          <a:schemeClr val="accent3">
                            <a:lumMod val="40000"/>
                            <a:lumOff val="60000"/>
                          </a:schemeClr>
                        </a:solidFill>
                        <a:latin typeface="+mn-lt"/>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000" b="1" i="0" u="none" strike="noStrike" dirty="0" smtClean="0">
                          <a:solidFill>
                            <a:srgbClr val="000000"/>
                          </a:solidFill>
                          <a:effectLst/>
                          <a:latin typeface="Calibri" panose="020F0502020204030204" pitchFamily="34" charset="0"/>
                        </a:rPr>
                        <a:t>2.62</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7"/>
                  </a:ext>
                </a:extLst>
              </a:tr>
            </a:tbl>
          </a:graphicData>
        </a:graphic>
      </p:graphicFrame>
      <p:pic>
        <p:nvPicPr>
          <p:cNvPr id="8" name="Picture 7">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86272"/>
            <a:ext cx="1609969" cy="365051"/>
          </a:xfrm>
          <a:prstGeom prst="rect">
            <a:avLst/>
          </a:prstGeom>
        </p:spPr>
      </p:pic>
    </p:spTree>
    <p:extLst>
      <p:ext uri="{BB962C8B-B14F-4D97-AF65-F5344CB8AC3E}">
        <p14:creationId xmlns:p14="http://schemas.microsoft.com/office/powerpoint/2010/main" val="1837090321"/>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134</a:t>
            </a:fld>
            <a:endParaRPr lang="en">
              <a:solidFill>
                <a:srgbClr val="FFFFFF"/>
              </a:solidFill>
            </a:endParaRPr>
          </a:p>
        </p:txBody>
      </p:sp>
      <p:sp>
        <p:nvSpPr>
          <p:cNvPr id="79" name="TextBox 78">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itle 3"/>
          <p:cNvSpPr txBox="1">
            <a:spLocks/>
          </p:cNvSpPr>
          <p:nvPr/>
        </p:nvSpPr>
        <p:spPr>
          <a:xfrm>
            <a:off x="1472147" y="31273"/>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Phase-wise Sigma Value Comparison</a:t>
            </a:r>
            <a:endParaRPr lang="en-US" sz="3600" b="1" kern="0" dirty="0">
              <a:solidFill>
                <a:srgbClr val="007BB9"/>
              </a:solidFill>
            </a:endParaRPr>
          </a:p>
        </p:txBody>
      </p:sp>
      <p:sp>
        <p:nvSpPr>
          <p:cNvPr id="10" name="Text Box 8"/>
          <p:cNvSpPr txBox="1">
            <a:spLocks noChangeArrowheads="1"/>
          </p:cNvSpPr>
          <p:nvPr/>
        </p:nvSpPr>
        <p:spPr bwMode="auto">
          <a:xfrm>
            <a:off x="602038" y="1003202"/>
            <a:ext cx="4998661"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dirty="0">
                <a:solidFill>
                  <a:prstClr val="black"/>
                </a:solidFill>
              </a:rPr>
              <a:t>Summarized Graph</a:t>
            </a:r>
          </a:p>
        </p:txBody>
      </p:sp>
      <p:graphicFrame>
        <p:nvGraphicFramePr>
          <p:cNvPr id="2" name="Table 1"/>
          <p:cNvGraphicFramePr>
            <a:graphicFrameLocks noGrp="1"/>
          </p:cNvGraphicFramePr>
          <p:nvPr>
            <p:extLst>
              <p:ext uri="{D42A27DB-BD31-4B8C-83A1-F6EECF244321}">
                <p14:modId xmlns:p14="http://schemas.microsoft.com/office/powerpoint/2010/main" val="957525032"/>
              </p:ext>
            </p:extLst>
          </p:nvPr>
        </p:nvGraphicFramePr>
        <p:xfrm>
          <a:off x="7812181" y="2270772"/>
          <a:ext cx="4024453" cy="2116717"/>
        </p:xfrm>
        <a:graphic>
          <a:graphicData uri="http://schemas.openxmlformats.org/drawingml/2006/table">
            <a:tbl>
              <a:tblPr/>
              <a:tblGrid>
                <a:gridCol w="1355909">
                  <a:extLst>
                    <a:ext uri="{9D8B030D-6E8A-4147-A177-3AD203B41FA5}">
                      <a16:colId xmlns="" xmlns:a16="http://schemas.microsoft.com/office/drawing/2014/main" val="20000"/>
                    </a:ext>
                  </a:extLst>
                </a:gridCol>
                <a:gridCol w="1312635">
                  <a:extLst>
                    <a:ext uri="{9D8B030D-6E8A-4147-A177-3AD203B41FA5}">
                      <a16:colId xmlns="" xmlns:a16="http://schemas.microsoft.com/office/drawing/2014/main" val="20001"/>
                    </a:ext>
                  </a:extLst>
                </a:gridCol>
                <a:gridCol w="1355909">
                  <a:extLst>
                    <a:ext uri="{9D8B030D-6E8A-4147-A177-3AD203B41FA5}">
                      <a16:colId xmlns="" xmlns:a16="http://schemas.microsoft.com/office/drawing/2014/main" val="20002"/>
                    </a:ext>
                  </a:extLst>
                </a:gridCol>
              </a:tblGrid>
              <a:tr h="622564">
                <a:tc>
                  <a:txBody>
                    <a:bodyPr/>
                    <a:lstStyle/>
                    <a:p>
                      <a:pPr algn="ctr" fontAlgn="ctr"/>
                      <a:r>
                        <a:rPr lang="en-US" sz="1600" b="1" i="0" u="none" strike="noStrike" dirty="0">
                          <a:solidFill>
                            <a:srgbClr val="FFFFFF"/>
                          </a:solidFill>
                          <a:effectLst/>
                          <a:latin typeface="Calibri" panose="020F0502020204030204" pitchFamily="34" charset="0"/>
                        </a:rPr>
                        <a:t>PHASE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ctr"/>
                      <a:r>
                        <a:rPr lang="en-US" sz="1600" b="1" i="0" u="none" strike="noStrike" dirty="0" smtClean="0">
                          <a:solidFill>
                            <a:srgbClr val="000000"/>
                          </a:solidFill>
                          <a:effectLst/>
                          <a:latin typeface="Calibri" panose="020F0502020204030204" pitchFamily="34" charset="0"/>
                        </a:rPr>
                        <a:t>LONG TERM </a:t>
                      </a:r>
                      <a:r>
                        <a:rPr lang="en-US" sz="1600" b="1" i="0" u="none" strike="noStrike" dirty="0">
                          <a:solidFill>
                            <a:srgbClr val="000000"/>
                          </a:solidFill>
                          <a:effectLst/>
                          <a:latin typeface="Calibri" panose="020F0502020204030204" pitchFamily="34" charset="0"/>
                        </a:rPr>
                        <a:t>SIGMA VALUE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AVG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498051">
                <a:tc>
                  <a:txBody>
                    <a:bodyPr/>
                    <a:lstStyle/>
                    <a:p>
                      <a:pPr algn="ctr" fontAlgn="ctr"/>
                      <a:r>
                        <a:rPr lang="en-US" sz="1600" b="1" i="0" u="none" strike="noStrike">
                          <a:solidFill>
                            <a:srgbClr val="FFFFFF"/>
                          </a:solidFill>
                          <a:effectLst/>
                          <a:latin typeface="Calibri" panose="020F0502020204030204" pitchFamily="34" charset="0"/>
                        </a:rPr>
                        <a:t>MEASURE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ctr"/>
                      <a:r>
                        <a:rPr lang="en-US" sz="1600" b="0" i="0" u="none" strike="noStrike" dirty="0" smtClean="0">
                          <a:solidFill>
                            <a:srgbClr val="000000"/>
                          </a:solidFill>
                          <a:effectLst/>
                          <a:latin typeface="Calibri" panose="020F0502020204030204" pitchFamily="34" charset="0"/>
                        </a:rPr>
                        <a:t>-0.55244</a:t>
                      </a:r>
                      <a:endParaRPr lang="en-US" sz="16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 </a:t>
                      </a:r>
                      <a:r>
                        <a:rPr lang="en-US" sz="1600" b="0" i="0" u="none" strike="noStrike" dirty="0" smtClean="0">
                          <a:solidFill>
                            <a:srgbClr val="000000"/>
                          </a:solidFill>
                          <a:effectLst/>
                          <a:latin typeface="Calibri" panose="020F0502020204030204" pitchFamily="34" charset="0"/>
                        </a:rPr>
                        <a:t>0.7991</a:t>
                      </a:r>
                      <a:endParaRPr lang="en-US" sz="16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498051">
                <a:tc>
                  <a:txBody>
                    <a:bodyPr/>
                    <a:lstStyle/>
                    <a:p>
                      <a:pPr algn="ctr" fontAlgn="ctr"/>
                      <a:r>
                        <a:rPr lang="en-US" sz="1600" b="1" i="0" u="none" strike="noStrike">
                          <a:solidFill>
                            <a:srgbClr val="FFFFFF"/>
                          </a:solidFill>
                          <a:effectLst/>
                          <a:latin typeface="Calibri" panose="020F0502020204030204" pitchFamily="34" charset="0"/>
                        </a:rPr>
                        <a:t>IMPROVE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ctr"/>
                      <a:r>
                        <a:rPr lang="en-US" sz="1600" b="0" i="0" u="none" strike="noStrike" dirty="0">
                          <a:solidFill>
                            <a:srgbClr val="000000"/>
                          </a:solidFill>
                          <a:effectLst/>
                          <a:latin typeface="Calibri" panose="020F0502020204030204" pitchFamily="34" charset="0"/>
                        </a:rPr>
                        <a:t> </a:t>
                      </a:r>
                      <a:r>
                        <a:rPr lang="en-US" sz="1600" b="0" i="0" u="none" strike="noStrike" dirty="0" smtClean="0">
                          <a:solidFill>
                            <a:srgbClr val="000000"/>
                          </a:solidFill>
                          <a:effectLst/>
                          <a:latin typeface="Calibri" panose="020F0502020204030204" pitchFamily="34" charset="0"/>
                        </a:rPr>
                        <a:t>1.83</a:t>
                      </a:r>
                      <a:endParaRPr lang="en-US" sz="16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 </a:t>
                      </a:r>
                      <a:r>
                        <a:rPr lang="en-US" sz="1600" b="0" i="0" u="none" strike="noStrike" dirty="0" smtClean="0">
                          <a:solidFill>
                            <a:srgbClr val="000000"/>
                          </a:solidFill>
                          <a:effectLst/>
                          <a:latin typeface="Calibri" panose="020F0502020204030204" pitchFamily="34" charset="0"/>
                        </a:rPr>
                        <a:t>0.7991</a:t>
                      </a:r>
                      <a:endParaRPr lang="en-US" sz="16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498051">
                <a:tc>
                  <a:txBody>
                    <a:bodyPr/>
                    <a:lstStyle/>
                    <a:p>
                      <a:pPr algn="ctr" fontAlgn="ctr"/>
                      <a:r>
                        <a:rPr lang="en-US" sz="1600" b="1" i="0" u="none" strike="noStrike">
                          <a:solidFill>
                            <a:srgbClr val="FFFFFF"/>
                          </a:solidFill>
                          <a:effectLst/>
                          <a:latin typeface="Calibri" panose="020F0502020204030204" pitchFamily="34" charset="0"/>
                        </a:rPr>
                        <a:t>CONTROL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ctr"/>
                      <a:r>
                        <a:rPr lang="en-US" sz="1600" b="0" i="0" u="none" strike="noStrike" dirty="0">
                          <a:solidFill>
                            <a:srgbClr val="000000"/>
                          </a:solidFill>
                          <a:effectLst/>
                          <a:latin typeface="Calibri" panose="020F0502020204030204" pitchFamily="34" charset="0"/>
                        </a:rPr>
                        <a:t> </a:t>
                      </a:r>
                      <a:r>
                        <a:rPr lang="en-US" sz="1600" b="0" i="0" u="none" strike="noStrike" dirty="0" smtClean="0">
                          <a:solidFill>
                            <a:srgbClr val="000000"/>
                          </a:solidFill>
                          <a:effectLst/>
                          <a:latin typeface="Calibri" panose="020F0502020204030204" pitchFamily="34" charset="0"/>
                        </a:rPr>
                        <a:t>1.12</a:t>
                      </a:r>
                      <a:endParaRPr lang="en-US" sz="16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 </a:t>
                      </a:r>
                      <a:r>
                        <a:rPr lang="en-US" sz="1600" b="0" i="0" u="none" strike="noStrike" dirty="0" smtClean="0">
                          <a:solidFill>
                            <a:srgbClr val="000000"/>
                          </a:solidFill>
                          <a:effectLst/>
                          <a:latin typeface="Calibri" panose="020F0502020204030204" pitchFamily="34" charset="0"/>
                        </a:rPr>
                        <a:t>0.7991</a:t>
                      </a:r>
                      <a:endParaRPr lang="en-US" sz="1600" b="0"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bl>
          </a:graphicData>
        </a:graphic>
      </p:graphicFrame>
      <p:sp>
        <p:nvSpPr>
          <p:cNvPr id="11" name="Rectangle 10"/>
          <p:cNvSpPr/>
          <p:nvPr/>
        </p:nvSpPr>
        <p:spPr>
          <a:xfrm>
            <a:off x="263471" y="1744267"/>
            <a:ext cx="7284203" cy="353741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rgbClr val="3A3F50"/>
              </a:solidFill>
            </a:endParaRPr>
          </a:p>
        </p:txBody>
      </p:sp>
      <p:pic>
        <p:nvPicPr>
          <p:cNvPr id="12" name="Picture 1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86272"/>
            <a:ext cx="1609969" cy="365051"/>
          </a:xfrm>
          <a:prstGeom prst="rect">
            <a:avLst/>
          </a:prstGeom>
        </p:spPr>
      </p:pic>
      <p:sp>
        <p:nvSpPr>
          <p:cNvPr id="13" name="Rectangle 12"/>
          <p:cNvSpPr/>
          <p:nvPr/>
        </p:nvSpPr>
        <p:spPr>
          <a:xfrm>
            <a:off x="3813205" y="3143643"/>
            <a:ext cx="184731"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b="1" dirty="0">
              <a:solidFill>
                <a:srgbClr val="FF0000"/>
              </a:solidFill>
              <a:latin typeface="Bodoni MT" panose="02070603080606020203" pitchFamily="18" charset="0"/>
            </a:endParaRPr>
          </a:p>
        </p:txBody>
      </p:sp>
      <p:sp>
        <p:nvSpPr>
          <p:cNvPr id="14" name="Text Box 4"/>
          <p:cNvSpPr txBox="1">
            <a:spLocks noChangeArrowheads="1"/>
          </p:cNvSpPr>
          <p:nvPr/>
        </p:nvSpPr>
        <p:spPr bwMode="auto">
          <a:xfrm>
            <a:off x="215990" y="5478792"/>
            <a:ext cx="10769417" cy="1338828"/>
          </a:xfrm>
          <a:prstGeom prst="rect">
            <a:avLst/>
          </a:prstGeom>
          <a:solidFill>
            <a:schemeClr val="tx1">
              <a:lumMod val="20000"/>
              <a:lumOff val="80000"/>
            </a:schemeClr>
          </a:solidFill>
          <a:ln w="9525">
            <a:noFill/>
            <a:miter lim="800000"/>
            <a:headEnd/>
            <a:tailEnd/>
          </a:ln>
        </p:spPr>
        <p:txBody>
          <a:bodyPr wrap="square">
            <a:spAutoFit/>
          </a:bodyPr>
          <a:lstStyle/>
          <a:p>
            <a:pPr algn="just" fontAlgn="base">
              <a:spcBef>
                <a:spcPct val="50000"/>
              </a:spcBef>
              <a:spcAft>
                <a:spcPct val="0"/>
              </a:spcAft>
              <a:defRPr/>
            </a:pPr>
            <a:r>
              <a:rPr lang="en-US" b="1" kern="0" dirty="0">
                <a:solidFill>
                  <a:prstClr val="black"/>
                </a:solidFill>
              </a:rPr>
              <a:t>Interpretation</a:t>
            </a:r>
            <a:r>
              <a:rPr lang="en-US" b="1" kern="0" dirty="0" smtClean="0">
                <a:solidFill>
                  <a:prstClr val="black"/>
                </a:solidFill>
              </a:rPr>
              <a:t>: </a:t>
            </a:r>
            <a:r>
              <a:rPr lang="en-US" i="1" kern="0" dirty="0">
                <a:solidFill>
                  <a:prstClr val="black"/>
                </a:solidFill>
              </a:rPr>
              <a:t>If we observe the graph, the short term sigma value was </a:t>
            </a:r>
            <a:r>
              <a:rPr lang="en-US" i="1" kern="0" dirty="0" smtClean="0">
                <a:solidFill>
                  <a:prstClr val="black"/>
                </a:solidFill>
              </a:rPr>
              <a:t>-0.55244 </a:t>
            </a:r>
            <a:r>
              <a:rPr lang="en-US" i="1" kern="0" dirty="0">
                <a:solidFill>
                  <a:prstClr val="black"/>
                </a:solidFill>
              </a:rPr>
              <a:t>in Measure phase, it improved to </a:t>
            </a:r>
            <a:r>
              <a:rPr lang="en-US" i="1" kern="0" dirty="0" smtClean="0">
                <a:solidFill>
                  <a:prstClr val="black"/>
                </a:solidFill>
              </a:rPr>
              <a:t>1.83 </a:t>
            </a:r>
            <a:r>
              <a:rPr lang="en-US" i="1" kern="0" dirty="0">
                <a:solidFill>
                  <a:prstClr val="black"/>
                </a:solidFill>
              </a:rPr>
              <a:t>in improve phase and get stable in control phase at </a:t>
            </a:r>
            <a:r>
              <a:rPr lang="en-US" i="1" kern="0" dirty="0" smtClean="0">
                <a:solidFill>
                  <a:prstClr val="black"/>
                </a:solidFill>
              </a:rPr>
              <a:t>1.12 </a:t>
            </a:r>
            <a:r>
              <a:rPr lang="en-US" i="1" kern="0" dirty="0">
                <a:solidFill>
                  <a:prstClr val="black"/>
                </a:solidFill>
              </a:rPr>
              <a:t>So, there is an improvement observed in short term sigma value from measure phase to control phase.</a:t>
            </a:r>
            <a:endParaRPr lang="en-US" kern="0" dirty="0">
              <a:solidFill>
                <a:prstClr val="black"/>
              </a:solidFill>
            </a:endParaRPr>
          </a:p>
          <a:p>
            <a:pPr algn="just" fontAlgn="base">
              <a:spcBef>
                <a:spcPct val="50000"/>
              </a:spcBef>
              <a:spcAft>
                <a:spcPct val="0"/>
              </a:spcAft>
              <a:defRPr/>
            </a:pPr>
            <a:endParaRPr lang="en-US" kern="0" dirty="0">
              <a:solidFill>
                <a:prstClr val="black"/>
              </a:solidFill>
            </a:endParaRPr>
          </a:p>
        </p:txBody>
      </p:sp>
      <p:pic>
        <p:nvPicPr>
          <p:cNvPr id="15" name="Picture 14"/>
          <p:cNvPicPr>
            <a:picLocks noChangeAspect="1"/>
          </p:cNvPicPr>
          <p:nvPr/>
        </p:nvPicPr>
        <p:blipFill>
          <a:blip r:embed="rId4"/>
          <a:stretch>
            <a:fillRect/>
          </a:stretch>
        </p:blipFill>
        <p:spPr>
          <a:xfrm>
            <a:off x="263471" y="1744267"/>
            <a:ext cx="7284203" cy="3537417"/>
          </a:xfrm>
          <a:prstGeom prst="rect">
            <a:avLst/>
          </a:prstGeom>
        </p:spPr>
      </p:pic>
    </p:spTree>
    <p:extLst>
      <p:ext uri="{BB962C8B-B14F-4D97-AF65-F5344CB8AC3E}">
        <p14:creationId xmlns:p14="http://schemas.microsoft.com/office/powerpoint/2010/main" val="2283469940"/>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135</a:t>
            </a:fld>
            <a:endParaRPr lang="en">
              <a:solidFill>
                <a:srgbClr val="FFFFFF"/>
              </a:solidFill>
            </a:endParaRPr>
          </a:p>
        </p:txBody>
      </p:sp>
      <p:sp>
        <p:nvSpPr>
          <p:cNvPr id="79" name="TextBox 78">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ext Box 8"/>
          <p:cNvSpPr txBox="1">
            <a:spLocks noChangeArrowheads="1"/>
          </p:cNvSpPr>
          <p:nvPr/>
        </p:nvSpPr>
        <p:spPr bwMode="auto">
          <a:xfrm>
            <a:off x="1609969" y="4093492"/>
            <a:ext cx="9576085" cy="400110"/>
          </a:xfrm>
          <a:prstGeom prst="rect">
            <a:avLst/>
          </a:prstGeom>
          <a:noFill/>
          <a:ln w="9525">
            <a:noFill/>
            <a:miter lim="800000"/>
            <a:headEnd/>
            <a:tailEnd/>
          </a:ln>
        </p:spPr>
        <p:txBody>
          <a:bodyPr wrap="square">
            <a:spAutoFit/>
          </a:bodyPr>
          <a:lstStyle/>
          <a:p>
            <a:r>
              <a:rPr lang="en-US" sz="2000" b="1" i="1" u="sng" dirty="0">
                <a:solidFill>
                  <a:prstClr val="black"/>
                </a:solidFill>
              </a:rPr>
              <a:t>Minitab Path: </a:t>
            </a:r>
            <a:r>
              <a:rPr lang="en-US" sz="2000" b="1" i="1" dirty="0">
                <a:solidFill>
                  <a:prstClr val="black"/>
                </a:solidFill>
              </a:rPr>
              <a:t>Stat&gt; Control Charts&gt;  Variable Charts for  </a:t>
            </a:r>
            <a:r>
              <a:rPr lang="en-US" sz="2000" b="1" i="1" dirty="0" smtClean="0">
                <a:solidFill>
                  <a:prstClr val="black"/>
                </a:solidFill>
              </a:rPr>
              <a:t>individuals </a:t>
            </a:r>
            <a:r>
              <a:rPr lang="en-US" sz="2000" b="1" i="1" dirty="0">
                <a:solidFill>
                  <a:prstClr val="black"/>
                </a:solidFill>
              </a:rPr>
              <a:t>&gt; </a:t>
            </a:r>
            <a:r>
              <a:rPr lang="en-US" sz="2000" b="1" i="1" dirty="0" smtClean="0">
                <a:solidFill>
                  <a:prstClr val="black"/>
                </a:solidFill>
              </a:rPr>
              <a:t>IMR </a:t>
            </a:r>
            <a:endParaRPr lang="en-US" sz="2000" b="1" i="1" dirty="0">
              <a:solidFill>
                <a:prstClr val="black"/>
              </a:solidFill>
            </a:endParaRPr>
          </a:p>
        </p:txBody>
      </p:sp>
      <p:sp>
        <p:nvSpPr>
          <p:cNvPr id="22" name="Title 3"/>
          <p:cNvSpPr txBox="1">
            <a:spLocks/>
          </p:cNvSpPr>
          <p:nvPr/>
        </p:nvSpPr>
        <p:spPr>
          <a:xfrm>
            <a:off x="1046914" y="2371887"/>
            <a:ext cx="10485119"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00000"/>
              </a:lnSpc>
              <a:buClr>
                <a:srgbClr val="007BB9"/>
              </a:buClr>
            </a:pPr>
            <a:r>
              <a:rPr lang="en-US" sz="3200" b="1" kern="0" dirty="0" smtClean="0">
                <a:solidFill>
                  <a:srgbClr val="007BB9"/>
                </a:solidFill>
              </a:rPr>
              <a:t>Individual Chart for Combined (Measure, Improve, Control) Performance of Y</a:t>
            </a:r>
            <a:endParaRPr lang="en-US" sz="3200" b="1" kern="0" dirty="0">
              <a:solidFill>
                <a:srgbClr val="007BB9"/>
              </a:solidFill>
            </a:endParaRPr>
          </a:p>
        </p:txBody>
      </p:sp>
      <p:pic>
        <p:nvPicPr>
          <p:cNvPr id="7" name="Picture 6">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86272"/>
            <a:ext cx="1609969" cy="365051"/>
          </a:xfrm>
          <a:prstGeom prst="rect">
            <a:avLst/>
          </a:prstGeom>
        </p:spPr>
      </p:pic>
    </p:spTree>
    <p:extLst>
      <p:ext uri="{BB962C8B-B14F-4D97-AF65-F5344CB8AC3E}">
        <p14:creationId xmlns:p14="http://schemas.microsoft.com/office/powerpoint/2010/main" val="994368103"/>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136</a:t>
            </a:fld>
            <a:endParaRPr lang="en">
              <a:solidFill>
                <a:srgbClr val="FFFFFF"/>
              </a:solidFill>
            </a:endParaRPr>
          </a:p>
        </p:txBody>
      </p:sp>
      <p:sp>
        <p:nvSpPr>
          <p:cNvPr id="79" name="TextBox 78">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itle 3"/>
          <p:cNvSpPr txBox="1">
            <a:spLocks/>
          </p:cNvSpPr>
          <p:nvPr/>
        </p:nvSpPr>
        <p:spPr>
          <a:xfrm>
            <a:off x="804984" y="0"/>
            <a:ext cx="10617734"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Combined Individual Chart for Performance of Y</a:t>
            </a:r>
            <a:endParaRPr lang="en-US" sz="3600" b="1" kern="0" dirty="0">
              <a:solidFill>
                <a:srgbClr val="007BB9"/>
              </a:solidFill>
            </a:endParaRPr>
          </a:p>
        </p:txBody>
      </p:sp>
      <p:sp>
        <p:nvSpPr>
          <p:cNvPr id="10" name="Text Box 8"/>
          <p:cNvSpPr txBox="1">
            <a:spLocks noChangeArrowheads="1"/>
          </p:cNvSpPr>
          <p:nvPr/>
        </p:nvSpPr>
        <p:spPr bwMode="auto">
          <a:xfrm>
            <a:off x="504501" y="1041219"/>
            <a:ext cx="4998661" cy="369332"/>
          </a:xfrm>
          <a:prstGeom prst="rect">
            <a:avLst/>
          </a:prstGeom>
          <a:noFill/>
          <a:ln w="9525">
            <a:noFill/>
            <a:miter lim="800000"/>
            <a:headEnd/>
            <a:tailEnd/>
          </a:ln>
        </p:spPr>
        <p:txBody>
          <a:bodyPr wrap="square">
            <a:spAutoFit/>
          </a:bodyPr>
          <a:lstStyle/>
          <a:p>
            <a:pPr fontAlgn="base">
              <a:spcBef>
                <a:spcPct val="50000"/>
              </a:spcBef>
              <a:spcAft>
                <a:spcPct val="0"/>
              </a:spcAft>
            </a:pPr>
            <a:r>
              <a:rPr lang="en-US" b="1" i="1" dirty="0">
                <a:solidFill>
                  <a:prstClr val="black"/>
                </a:solidFill>
              </a:rPr>
              <a:t>Minitab Session Window output:</a:t>
            </a:r>
          </a:p>
        </p:txBody>
      </p:sp>
      <p:sp>
        <p:nvSpPr>
          <p:cNvPr id="8" name="Rectangle 7"/>
          <p:cNvSpPr/>
          <p:nvPr/>
        </p:nvSpPr>
        <p:spPr>
          <a:xfrm>
            <a:off x="504501" y="1458890"/>
            <a:ext cx="11227716" cy="395927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rgbClr val="3A3F50"/>
              </a:solidFill>
            </a:endParaRPr>
          </a:p>
        </p:txBody>
      </p:sp>
      <p:pic>
        <p:nvPicPr>
          <p:cNvPr id="12" name="Picture 1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86272"/>
            <a:ext cx="1609969" cy="365051"/>
          </a:xfrm>
          <a:prstGeom prst="rect">
            <a:avLst/>
          </a:prstGeom>
        </p:spPr>
      </p:pic>
      <p:sp>
        <p:nvSpPr>
          <p:cNvPr id="13" name="Rectangle 12"/>
          <p:cNvSpPr/>
          <p:nvPr/>
        </p:nvSpPr>
        <p:spPr>
          <a:xfrm>
            <a:off x="5835398" y="3386708"/>
            <a:ext cx="184731"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b="1" dirty="0">
              <a:solidFill>
                <a:srgbClr val="FF0000"/>
              </a:solidFill>
              <a:latin typeface="Bodoni MT" panose="02070603080606020203" pitchFamily="18" charset="0"/>
            </a:endParaRPr>
          </a:p>
        </p:txBody>
      </p:sp>
      <p:sp>
        <p:nvSpPr>
          <p:cNvPr id="14" name="Text Box 4"/>
          <p:cNvSpPr txBox="1">
            <a:spLocks noChangeArrowheads="1"/>
          </p:cNvSpPr>
          <p:nvPr/>
        </p:nvSpPr>
        <p:spPr bwMode="auto">
          <a:xfrm>
            <a:off x="504501" y="5502961"/>
            <a:ext cx="11281528" cy="830997"/>
          </a:xfrm>
          <a:prstGeom prst="rect">
            <a:avLst/>
          </a:prstGeom>
          <a:solidFill>
            <a:schemeClr val="tx1">
              <a:lumMod val="20000"/>
              <a:lumOff val="80000"/>
            </a:schemeClr>
          </a:solidFill>
          <a:ln w="9525">
            <a:noFill/>
            <a:miter lim="800000"/>
            <a:headEnd/>
            <a:tailEnd/>
          </a:ln>
        </p:spPr>
        <p:txBody>
          <a:bodyPr wrap="square">
            <a:spAutoFit/>
          </a:bodyPr>
          <a:lstStyle/>
          <a:p>
            <a:pPr algn="just" fontAlgn="base">
              <a:spcBef>
                <a:spcPct val="50000"/>
              </a:spcBef>
              <a:spcAft>
                <a:spcPct val="0"/>
              </a:spcAft>
              <a:defRPr/>
            </a:pPr>
            <a:r>
              <a:rPr lang="en-US" sz="1600" b="1" kern="0" dirty="0" smtClean="0">
                <a:solidFill>
                  <a:prstClr val="black"/>
                </a:solidFill>
              </a:rPr>
              <a:t>Interpretation : </a:t>
            </a:r>
            <a:r>
              <a:rPr lang="en-US" sz="1600" dirty="0" smtClean="0">
                <a:solidFill>
                  <a:prstClr val="black"/>
                </a:solidFill>
              </a:rPr>
              <a:t>In </a:t>
            </a:r>
            <a:r>
              <a:rPr lang="en-US" sz="1600" dirty="0">
                <a:solidFill>
                  <a:prstClr val="black"/>
                </a:solidFill>
              </a:rPr>
              <a:t>improve phase the process comes into statistical control as Special Causes of variation are found. In control phase variation in the process is reduced through process improvement (control limits become narrower and process is under control</a:t>
            </a:r>
            <a:r>
              <a:rPr lang="en-US" sz="1600" dirty="0" smtClean="0">
                <a:solidFill>
                  <a:prstClr val="black"/>
                </a:solidFill>
              </a:rPr>
              <a:t>)</a:t>
            </a:r>
            <a:endParaRPr lang="en-US" sz="1600" dirty="0">
              <a:solidFill>
                <a:prstClr val="black"/>
              </a:solidFill>
            </a:endParaRPr>
          </a:p>
        </p:txBody>
      </p:sp>
      <p:pic>
        <p:nvPicPr>
          <p:cNvPr id="522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b="44878"/>
          <a:stretch/>
        </p:blipFill>
        <p:spPr bwMode="auto">
          <a:xfrm>
            <a:off x="504501" y="1458891"/>
            <a:ext cx="11227716" cy="3959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0162179"/>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137</a:t>
            </a:fld>
            <a:endParaRPr lang="en">
              <a:solidFill>
                <a:srgbClr val="FFFFFF"/>
              </a:solidFill>
            </a:endParaRPr>
          </a:p>
        </p:txBody>
      </p:sp>
      <p:sp>
        <p:nvSpPr>
          <p:cNvPr id="79" name="TextBox 78">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itle 3"/>
          <p:cNvSpPr txBox="1">
            <a:spLocks/>
          </p:cNvSpPr>
          <p:nvPr/>
        </p:nvSpPr>
        <p:spPr>
          <a:xfrm>
            <a:off x="1472147" y="31273"/>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Monitoring Plan</a:t>
            </a:r>
            <a:endParaRPr lang="en-US" sz="3600" b="1" kern="0" dirty="0">
              <a:solidFill>
                <a:srgbClr val="007BB9"/>
              </a:solidFill>
            </a:endParaRPr>
          </a:p>
        </p:txBody>
      </p:sp>
      <p:pic>
        <p:nvPicPr>
          <p:cNvPr id="8" name="Picture 7">
            <a:extLst>
              <a:ext uri="{FF2B5EF4-FFF2-40B4-BE49-F238E27FC236}">
                <a16:creationId xmlns:a16="http://schemas.microsoft.com/office/drawing/2014/main" xmlns="" id="{E85C3302-1762-444F-ACD9-5767BD8842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486272"/>
            <a:ext cx="1609969" cy="365051"/>
          </a:xfrm>
          <a:prstGeom prst="rect">
            <a:avLst/>
          </a:prstGeom>
        </p:spPr>
      </p:pic>
      <p:graphicFrame>
        <p:nvGraphicFramePr>
          <p:cNvPr id="4" name="Object 3"/>
          <p:cNvGraphicFramePr>
            <a:graphicFrameLocks noChangeAspect="1"/>
          </p:cNvGraphicFramePr>
          <p:nvPr>
            <p:extLst>
              <p:ext uri="{D42A27DB-BD31-4B8C-83A1-F6EECF244321}">
                <p14:modId xmlns:p14="http://schemas.microsoft.com/office/powerpoint/2010/main" val="2754428418"/>
              </p:ext>
            </p:extLst>
          </p:nvPr>
        </p:nvGraphicFramePr>
        <p:xfrm>
          <a:off x="9893648" y="263472"/>
          <a:ext cx="1807572" cy="1270860"/>
        </p:xfrm>
        <a:graphic>
          <a:graphicData uri="http://schemas.openxmlformats.org/presentationml/2006/ole">
            <mc:AlternateContent xmlns:mc="http://schemas.openxmlformats.org/markup-compatibility/2006">
              <mc:Choice xmlns:v="urn:schemas-microsoft-com:vml" Requires="v">
                <p:oleObj spid="_x0000_s29741" name="Worksheet" showAsIcon="1" r:id="rId5" imgW="914400" imgH="771480" progId="Excel.Sheet.12">
                  <p:embed/>
                </p:oleObj>
              </mc:Choice>
              <mc:Fallback>
                <p:oleObj name="Worksheet" showAsIcon="1" r:id="rId5" imgW="914400" imgH="771480" progId="Excel.Sheet.12">
                  <p:embed/>
                  <p:pic>
                    <p:nvPicPr>
                      <p:cNvPr id="0" name=""/>
                      <p:cNvPicPr/>
                      <p:nvPr/>
                    </p:nvPicPr>
                    <p:blipFill>
                      <a:blip r:embed="rId6"/>
                      <a:stretch>
                        <a:fillRect/>
                      </a:stretch>
                    </p:blipFill>
                    <p:spPr>
                      <a:xfrm>
                        <a:off x="9893648" y="263472"/>
                        <a:ext cx="1807572" cy="127086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194892729"/>
              </p:ext>
            </p:extLst>
          </p:nvPr>
        </p:nvGraphicFramePr>
        <p:xfrm>
          <a:off x="532263" y="1105469"/>
          <a:ext cx="11273050" cy="5254388"/>
        </p:xfrm>
        <a:graphic>
          <a:graphicData uri="http://schemas.openxmlformats.org/presentationml/2006/ole">
            <mc:AlternateContent xmlns:mc="http://schemas.openxmlformats.org/markup-compatibility/2006">
              <mc:Choice xmlns:v="urn:schemas-microsoft-com:vml" Requires="v">
                <p:oleObj spid="_x0000_s29742" name="Worksheet" r:id="rId7" imgW="12677928" imgH="4305410" progId="Excel.Sheet.12">
                  <p:embed/>
                </p:oleObj>
              </mc:Choice>
              <mc:Fallback>
                <p:oleObj name="Worksheet" r:id="rId7" imgW="12677928" imgH="4305410" progId="Excel.Sheet.12">
                  <p:embed/>
                  <p:pic>
                    <p:nvPicPr>
                      <p:cNvPr id="0" name=""/>
                      <p:cNvPicPr/>
                      <p:nvPr/>
                    </p:nvPicPr>
                    <p:blipFill>
                      <a:blip r:embed="rId8"/>
                      <a:stretch>
                        <a:fillRect/>
                      </a:stretch>
                    </p:blipFill>
                    <p:spPr>
                      <a:xfrm>
                        <a:off x="532263" y="1105469"/>
                        <a:ext cx="11273050" cy="5254388"/>
                      </a:xfrm>
                      <a:prstGeom prst="rect">
                        <a:avLst/>
                      </a:prstGeom>
                    </p:spPr>
                  </p:pic>
                </p:oleObj>
              </mc:Fallback>
            </mc:AlternateContent>
          </a:graphicData>
        </a:graphic>
      </p:graphicFrame>
    </p:spTree>
    <p:extLst>
      <p:ext uri="{BB962C8B-B14F-4D97-AF65-F5344CB8AC3E}">
        <p14:creationId xmlns:p14="http://schemas.microsoft.com/office/powerpoint/2010/main" val="1907151852"/>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138</a:t>
            </a:fld>
            <a:endParaRPr lang="en">
              <a:solidFill>
                <a:srgbClr val="FFFFFF"/>
              </a:solidFill>
            </a:endParaRPr>
          </a:p>
        </p:txBody>
      </p:sp>
      <p:sp>
        <p:nvSpPr>
          <p:cNvPr id="79" name="TextBox 78">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itle 3"/>
          <p:cNvSpPr txBox="1">
            <a:spLocks/>
          </p:cNvSpPr>
          <p:nvPr/>
        </p:nvSpPr>
        <p:spPr>
          <a:xfrm>
            <a:off x="1472147" y="31273"/>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Response Plan</a:t>
            </a:r>
            <a:endParaRPr lang="en-US" sz="3600" b="1" kern="0" dirty="0">
              <a:solidFill>
                <a:srgbClr val="007BB9"/>
              </a:solidFill>
            </a:endParaRPr>
          </a:p>
        </p:txBody>
      </p:sp>
      <p:pic>
        <p:nvPicPr>
          <p:cNvPr id="8" name="Picture 7">
            <a:extLst>
              <a:ext uri="{FF2B5EF4-FFF2-40B4-BE49-F238E27FC236}">
                <a16:creationId xmlns:a16="http://schemas.microsoft.com/office/drawing/2014/main" xmlns="" id="{E85C3302-1762-444F-ACD9-5767BD8842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486272"/>
            <a:ext cx="1609969" cy="365051"/>
          </a:xfrm>
          <a:prstGeom prst="rect">
            <a:avLst/>
          </a:prstGeom>
        </p:spPr>
      </p:pic>
      <p:graphicFrame>
        <p:nvGraphicFramePr>
          <p:cNvPr id="2" name="Object 1"/>
          <p:cNvGraphicFramePr>
            <a:graphicFrameLocks noChangeAspect="1"/>
          </p:cNvGraphicFramePr>
          <p:nvPr>
            <p:extLst>
              <p:ext uri="{D42A27DB-BD31-4B8C-83A1-F6EECF244321}">
                <p14:modId xmlns:p14="http://schemas.microsoft.com/office/powerpoint/2010/main" val="333988573"/>
              </p:ext>
            </p:extLst>
          </p:nvPr>
        </p:nvGraphicFramePr>
        <p:xfrm>
          <a:off x="9620250" y="252413"/>
          <a:ext cx="2216150" cy="1390650"/>
        </p:xfrm>
        <a:graphic>
          <a:graphicData uri="http://schemas.openxmlformats.org/presentationml/2006/ole">
            <mc:AlternateContent xmlns:mc="http://schemas.openxmlformats.org/markup-compatibility/2006">
              <mc:Choice xmlns:v="urn:schemas-microsoft-com:vml" Requires="v">
                <p:oleObj spid="_x0000_s30763" name="Worksheet" showAsIcon="1" r:id="rId5" imgW="914400" imgH="771480" progId="Excel.Sheet.12">
                  <p:embed/>
                </p:oleObj>
              </mc:Choice>
              <mc:Fallback>
                <p:oleObj name="Worksheet" showAsIcon="1" r:id="rId5" imgW="914400" imgH="771480" progId="Excel.Sheet.12">
                  <p:embed/>
                  <p:pic>
                    <p:nvPicPr>
                      <p:cNvPr id="0" name=""/>
                      <p:cNvPicPr/>
                      <p:nvPr/>
                    </p:nvPicPr>
                    <p:blipFill>
                      <a:blip r:embed="rId6"/>
                      <a:stretch>
                        <a:fillRect/>
                      </a:stretch>
                    </p:blipFill>
                    <p:spPr>
                      <a:xfrm>
                        <a:off x="9620250" y="252413"/>
                        <a:ext cx="2216150" cy="139065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391390995"/>
              </p:ext>
            </p:extLst>
          </p:nvPr>
        </p:nvGraphicFramePr>
        <p:xfrm>
          <a:off x="464024" y="1160060"/>
          <a:ext cx="11327641" cy="5104262"/>
        </p:xfrm>
        <a:graphic>
          <a:graphicData uri="http://schemas.openxmlformats.org/presentationml/2006/ole">
            <mc:AlternateContent xmlns:mc="http://schemas.openxmlformats.org/markup-compatibility/2006">
              <mc:Choice xmlns:v="urn:schemas-microsoft-com:vml" Requires="v">
                <p:oleObj spid="_x0000_s30764" name="Worksheet" r:id="rId7" imgW="10163070" imgH="3524116" progId="Excel.Sheet.12">
                  <p:embed/>
                </p:oleObj>
              </mc:Choice>
              <mc:Fallback>
                <p:oleObj name="Worksheet" r:id="rId7" imgW="10163070" imgH="3524116" progId="Excel.Sheet.12">
                  <p:embed/>
                  <p:pic>
                    <p:nvPicPr>
                      <p:cNvPr id="0" name=""/>
                      <p:cNvPicPr/>
                      <p:nvPr/>
                    </p:nvPicPr>
                    <p:blipFill>
                      <a:blip r:embed="rId8"/>
                      <a:stretch>
                        <a:fillRect/>
                      </a:stretch>
                    </p:blipFill>
                    <p:spPr>
                      <a:xfrm>
                        <a:off x="464024" y="1160060"/>
                        <a:ext cx="11327641" cy="5104262"/>
                      </a:xfrm>
                      <a:prstGeom prst="rect">
                        <a:avLst/>
                      </a:prstGeom>
                    </p:spPr>
                  </p:pic>
                </p:oleObj>
              </mc:Fallback>
            </mc:AlternateContent>
          </a:graphicData>
        </a:graphic>
      </p:graphicFrame>
    </p:spTree>
    <p:extLst>
      <p:ext uri="{BB962C8B-B14F-4D97-AF65-F5344CB8AC3E}">
        <p14:creationId xmlns:p14="http://schemas.microsoft.com/office/powerpoint/2010/main" val="876552884"/>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8"/>
          <p:cNvSpPr>
            <a:spLocks noChangeArrowheads="1"/>
          </p:cNvSpPr>
          <p:nvPr/>
        </p:nvSpPr>
        <p:spPr bwMode="auto">
          <a:xfrm>
            <a:off x="804984" y="1214758"/>
            <a:ext cx="10529851" cy="4833596"/>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just"/>
            <a:endParaRPr lang="en-US" dirty="0">
              <a:solidFill>
                <a:srgbClr val="FFFFFF"/>
              </a:solidFill>
            </a:endParaRPr>
          </a:p>
        </p:txBody>
      </p:sp>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139</a:t>
            </a:fld>
            <a:endParaRPr lang="en">
              <a:solidFill>
                <a:srgbClr val="FFFFFF"/>
              </a:solidFill>
            </a:endParaRPr>
          </a:p>
        </p:txBody>
      </p:sp>
      <p:sp>
        <p:nvSpPr>
          <p:cNvPr id="79" name="TextBox 78">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itle 3"/>
          <p:cNvSpPr txBox="1">
            <a:spLocks/>
          </p:cNvSpPr>
          <p:nvPr/>
        </p:nvSpPr>
        <p:spPr>
          <a:xfrm>
            <a:off x="1472147" y="31273"/>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a:solidFill>
                  <a:srgbClr val="007BB9"/>
                </a:solidFill>
              </a:rPr>
              <a:t>Project </a:t>
            </a:r>
            <a:r>
              <a:rPr lang="en-US" sz="3600" b="1" kern="0" dirty="0" smtClean="0">
                <a:solidFill>
                  <a:srgbClr val="007BB9"/>
                </a:solidFill>
              </a:rPr>
              <a:t>Sign off &amp; Closure</a:t>
            </a:r>
            <a:endParaRPr lang="en-US" sz="3600" b="1" kern="0" dirty="0">
              <a:solidFill>
                <a:srgbClr val="007BB9"/>
              </a:solidFill>
            </a:endParaRPr>
          </a:p>
        </p:txBody>
      </p:sp>
      <p:sp>
        <p:nvSpPr>
          <p:cNvPr id="10" name="Text Box 8"/>
          <p:cNvSpPr txBox="1">
            <a:spLocks noChangeArrowheads="1"/>
          </p:cNvSpPr>
          <p:nvPr/>
        </p:nvSpPr>
        <p:spPr bwMode="auto">
          <a:xfrm>
            <a:off x="950466" y="1270837"/>
            <a:ext cx="10107678" cy="4708981"/>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2400" b="1" i="1" dirty="0">
                <a:solidFill>
                  <a:prstClr val="black"/>
                </a:solidFill>
              </a:rPr>
              <a:t>       Receiving approval from Process Owner, MBB and Finance Manager for project completion. </a:t>
            </a:r>
          </a:p>
          <a:p>
            <a:pPr algn="just" fontAlgn="base">
              <a:spcBef>
                <a:spcPct val="50000"/>
              </a:spcBef>
              <a:spcAft>
                <a:spcPct val="0"/>
              </a:spcAft>
            </a:pPr>
            <a:r>
              <a:rPr lang="en-US" sz="2400" b="1" i="1" dirty="0">
                <a:solidFill>
                  <a:prstClr val="black"/>
                </a:solidFill>
              </a:rPr>
              <a:t>      We computed Long term sigma, as short term sigma not applicable here. Every single month for next 3 months it will be responsibility of supervisor to share that data with GB. </a:t>
            </a:r>
          </a:p>
          <a:p>
            <a:pPr algn="just" fontAlgn="base">
              <a:spcBef>
                <a:spcPct val="50000"/>
              </a:spcBef>
              <a:spcAft>
                <a:spcPct val="0"/>
              </a:spcAft>
            </a:pPr>
            <a:r>
              <a:rPr lang="en-US" sz="2400" b="1" i="1" dirty="0">
                <a:solidFill>
                  <a:prstClr val="black"/>
                </a:solidFill>
              </a:rPr>
              <a:t>      The responsibility of GB is to calculate sigma value for every month. GB need to investigate If that value is less than long term sigma and if it is less and If it happens consistently for 3 months then BB need to get involve and fix it.</a:t>
            </a:r>
          </a:p>
          <a:p>
            <a:pPr algn="just" fontAlgn="base">
              <a:spcBef>
                <a:spcPct val="50000"/>
              </a:spcBef>
              <a:spcAft>
                <a:spcPct val="0"/>
              </a:spcAft>
            </a:pPr>
            <a:r>
              <a:rPr lang="en-US" sz="2400" b="1" i="1" dirty="0">
                <a:solidFill>
                  <a:prstClr val="black"/>
                </a:solidFill>
              </a:rPr>
              <a:t>      Submission of LSS GB project master file, cause and solutions log and relevant documents to responsible person from operation.</a:t>
            </a:r>
          </a:p>
        </p:txBody>
      </p:sp>
      <p:pic>
        <p:nvPicPr>
          <p:cNvPr id="8" name="Picture 7">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86272"/>
            <a:ext cx="1609969" cy="365051"/>
          </a:xfrm>
          <a:prstGeom prst="rect">
            <a:avLst/>
          </a:prstGeom>
        </p:spPr>
      </p:pic>
    </p:spTree>
    <p:extLst>
      <p:ext uri="{BB962C8B-B14F-4D97-AF65-F5344CB8AC3E}">
        <p14:creationId xmlns:p14="http://schemas.microsoft.com/office/powerpoint/2010/main" val="31540944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2" name="Rectangle 11"/>
          <p:cNvSpPr/>
          <p:nvPr/>
        </p:nvSpPr>
        <p:spPr>
          <a:xfrm>
            <a:off x="6609143" y="1782500"/>
            <a:ext cx="1281965" cy="3160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FFFFF"/>
              </a:solidFill>
            </a:endParaRPr>
          </a:p>
        </p:txBody>
      </p:sp>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b="1">
                <a:solidFill>
                  <a:srgbClr val="FFFFFF"/>
                </a:solidFill>
              </a:rPr>
              <a:pPr/>
              <a:t>14</a:t>
            </a:fld>
            <a:endParaRPr b="1">
              <a:solidFill>
                <a:srgbClr val="FFFFFF"/>
              </a:solidFill>
            </a:endParaRPr>
          </a:p>
        </p:txBody>
      </p:sp>
      <p:sp>
        <p:nvSpPr>
          <p:cNvPr id="99" name="Title 3"/>
          <p:cNvSpPr txBox="1">
            <a:spLocks/>
          </p:cNvSpPr>
          <p:nvPr/>
        </p:nvSpPr>
        <p:spPr>
          <a:xfrm>
            <a:off x="585505" y="267919"/>
            <a:ext cx="11307688" cy="83131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buClr>
                <a:srgbClr val="007BB9"/>
              </a:buClr>
            </a:pPr>
            <a:r>
              <a:rPr lang="en-US" sz="3600" b="1" dirty="0">
                <a:solidFill>
                  <a:srgbClr val="007BB9"/>
                </a:solidFill>
              </a:rPr>
              <a:t>Ishikawa / Fishbone/ Cause &amp; Effect Diagram</a:t>
            </a:r>
          </a:p>
        </p:txBody>
      </p:sp>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b="1" dirty="0">
                <a:solidFill>
                  <a:prstClr val="black"/>
                </a:solidFill>
                <a:latin typeface="Bahnschrift Light Condensed" panose="020B0502040204020203" pitchFamily="34" charset="0"/>
              </a:rPr>
              <a:t>Proprietary and Highly Confidential. 2020 Pursullence Global Business Solutions. All Rights Reserved</a:t>
            </a:r>
          </a:p>
        </p:txBody>
      </p:sp>
      <p:pic>
        <p:nvPicPr>
          <p:cNvPr id="28" name="Picture 27">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pic>
        <p:nvPicPr>
          <p:cNvPr id="29" name="Picture 28"/>
          <p:cNvPicPr>
            <a:picLocks noChangeAspect="1"/>
          </p:cNvPicPr>
          <p:nvPr/>
        </p:nvPicPr>
        <p:blipFill>
          <a:blip r:embed="rId4"/>
          <a:stretch>
            <a:fillRect/>
          </a:stretch>
        </p:blipFill>
        <p:spPr>
          <a:xfrm>
            <a:off x="494072" y="1035424"/>
            <a:ext cx="11684033" cy="5459309"/>
          </a:xfrm>
          <a:prstGeom prst="rect">
            <a:avLst/>
          </a:prstGeom>
        </p:spPr>
      </p:pic>
      <p:sp>
        <p:nvSpPr>
          <p:cNvPr id="43" name="TextBox 42"/>
          <p:cNvSpPr txBox="1"/>
          <p:nvPr/>
        </p:nvSpPr>
        <p:spPr>
          <a:xfrm>
            <a:off x="10511766" y="3364362"/>
            <a:ext cx="2918475" cy="276999"/>
          </a:xfrm>
          <a:prstGeom prst="rect">
            <a:avLst/>
          </a:prstGeom>
          <a:noFill/>
        </p:spPr>
        <p:txBody>
          <a:bodyPr wrap="square" rtlCol="0">
            <a:spAutoFit/>
          </a:bodyPr>
          <a:lstStyle/>
          <a:p>
            <a:r>
              <a:rPr lang="en-US" sz="1200" b="1" dirty="0" smtClean="0">
                <a:solidFill>
                  <a:srgbClr val="3A3F50"/>
                </a:solidFill>
                <a:latin typeface="Arial Black" panose="020B0A04020102020204" pitchFamily="34" charset="0"/>
              </a:rPr>
              <a:t>)</a:t>
            </a:r>
            <a:endParaRPr lang="en-US" sz="1200" b="1" dirty="0">
              <a:solidFill>
                <a:srgbClr val="3A3F50"/>
              </a:solidFill>
              <a:latin typeface="Arial Black" panose="020B0A04020102020204" pitchFamily="34" charset="0"/>
            </a:endParaRPr>
          </a:p>
        </p:txBody>
      </p:sp>
      <p:sp>
        <p:nvSpPr>
          <p:cNvPr id="32" name="Rounded Rectangle 31"/>
          <p:cNvSpPr/>
          <p:nvPr/>
        </p:nvSpPr>
        <p:spPr>
          <a:xfrm>
            <a:off x="10784541" y="2827154"/>
            <a:ext cx="1356692" cy="1790135"/>
          </a:xfrm>
          <a:prstGeom prst="round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FFFFFF"/>
              </a:solidFill>
            </a:endParaRPr>
          </a:p>
        </p:txBody>
      </p:sp>
      <p:sp>
        <p:nvSpPr>
          <p:cNvPr id="33" name="Rounded Rectangle 32"/>
          <p:cNvSpPr/>
          <p:nvPr/>
        </p:nvSpPr>
        <p:spPr>
          <a:xfrm>
            <a:off x="6648712" y="1762077"/>
            <a:ext cx="1592763" cy="304689"/>
          </a:xfrm>
          <a:prstGeom prst="round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38100">
                <a:solidFill>
                  <a:srgbClr val="3A3F50"/>
                </a:solidFill>
              </a:ln>
              <a:solidFill>
                <a:srgbClr val="FFFFFF"/>
              </a:solidFill>
            </a:endParaRPr>
          </a:p>
        </p:txBody>
      </p:sp>
      <p:sp>
        <p:nvSpPr>
          <p:cNvPr id="34" name="Rounded Rectangle 33"/>
          <p:cNvSpPr/>
          <p:nvPr/>
        </p:nvSpPr>
        <p:spPr>
          <a:xfrm>
            <a:off x="4709947" y="1748120"/>
            <a:ext cx="1592763" cy="304689"/>
          </a:xfrm>
          <a:prstGeom prst="round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38100">
                <a:solidFill>
                  <a:srgbClr val="3A3F50"/>
                </a:solidFill>
              </a:ln>
              <a:solidFill>
                <a:srgbClr val="FFFFFF"/>
              </a:solidFill>
            </a:endParaRPr>
          </a:p>
        </p:txBody>
      </p:sp>
      <p:sp>
        <p:nvSpPr>
          <p:cNvPr id="36" name="Rounded Rectangle 35"/>
          <p:cNvSpPr/>
          <p:nvPr/>
        </p:nvSpPr>
        <p:spPr>
          <a:xfrm>
            <a:off x="2575682" y="1760634"/>
            <a:ext cx="1592763" cy="304689"/>
          </a:xfrm>
          <a:prstGeom prst="round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38100">
                <a:solidFill>
                  <a:srgbClr val="3A3F50"/>
                </a:solidFill>
              </a:ln>
              <a:solidFill>
                <a:srgbClr val="FFFFFF"/>
              </a:solidFill>
            </a:endParaRPr>
          </a:p>
        </p:txBody>
      </p:sp>
      <p:sp>
        <p:nvSpPr>
          <p:cNvPr id="37" name="Rounded Rectangle 36"/>
          <p:cNvSpPr/>
          <p:nvPr/>
        </p:nvSpPr>
        <p:spPr>
          <a:xfrm>
            <a:off x="2575681" y="5358711"/>
            <a:ext cx="1592763" cy="304689"/>
          </a:xfrm>
          <a:prstGeom prst="round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38100">
                <a:solidFill>
                  <a:srgbClr val="3A3F50"/>
                </a:solidFill>
              </a:ln>
              <a:solidFill>
                <a:srgbClr val="FFFFFF"/>
              </a:solidFill>
            </a:endParaRPr>
          </a:p>
        </p:txBody>
      </p:sp>
      <p:sp>
        <p:nvSpPr>
          <p:cNvPr id="38" name="Rounded Rectangle 37"/>
          <p:cNvSpPr/>
          <p:nvPr/>
        </p:nvSpPr>
        <p:spPr>
          <a:xfrm>
            <a:off x="4643395" y="5359072"/>
            <a:ext cx="1592763" cy="304689"/>
          </a:xfrm>
          <a:prstGeom prst="round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38100">
                <a:solidFill>
                  <a:srgbClr val="3A3F50"/>
                </a:solidFill>
              </a:ln>
              <a:solidFill>
                <a:srgbClr val="FFFFFF"/>
              </a:solidFill>
            </a:endParaRPr>
          </a:p>
        </p:txBody>
      </p:sp>
      <p:sp>
        <p:nvSpPr>
          <p:cNvPr id="39" name="Rounded Rectangle 38"/>
          <p:cNvSpPr/>
          <p:nvPr/>
        </p:nvSpPr>
        <p:spPr>
          <a:xfrm>
            <a:off x="6682750" y="5360349"/>
            <a:ext cx="1592763" cy="304689"/>
          </a:xfrm>
          <a:prstGeom prst="round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38100">
                <a:solidFill>
                  <a:srgbClr val="3A3F50"/>
                </a:solidFill>
              </a:ln>
              <a:solidFill>
                <a:srgbClr val="FFFFFF"/>
              </a:solidFill>
            </a:endParaRPr>
          </a:p>
        </p:txBody>
      </p:sp>
      <p:sp>
        <p:nvSpPr>
          <p:cNvPr id="17" name="Rectangle 16"/>
          <p:cNvSpPr/>
          <p:nvPr/>
        </p:nvSpPr>
        <p:spPr>
          <a:xfrm>
            <a:off x="7921106" y="2370811"/>
            <a:ext cx="2620658" cy="461665"/>
          </a:xfrm>
          <a:prstGeom prst="rect">
            <a:avLst/>
          </a:prstGeom>
        </p:spPr>
        <p:txBody>
          <a:bodyPr wrap="square">
            <a:spAutoFit/>
          </a:bodyPr>
          <a:lstStyle/>
          <a:p>
            <a:pPr algn="ctr" fontAlgn="ctr">
              <a:buClr>
                <a:srgbClr val="000000"/>
              </a:buClr>
              <a:buFont typeface="Arial"/>
            </a:pPr>
            <a:r>
              <a:rPr lang="en-US" sz="1200" b="1" dirty="0" smtClean="0">
                <a:latin typeface="Bodoni MT" panose="02070603080606020203" pitchFamily="18" charset="0"/>
                <a:sym typeface="Arial"/>
              </a:rPr>
              <a:t>SHORTAGE OF TECHNICAL SKILLS</a:t>
            </a:r>
          </a:p>
          <a:p>
            <a:pPr algn="ctr" fontAlgn="ctr">
              <a:buClr>
                <a:srgbClr val="000000"/>
              </a:buClr>
              <a:buFont typeface="Arial"/>
            </a:pPr>
            <a:r>
              <a:rPr lang="en-US" sz="1200" b="1" dirty="0" smtClean="0">
                <a:latin typeface="Bodoni MT" panose="02070603080606020203" pitchFamily="18" charset="0"/>
                <a:sym typeface="Arial"/>
              </a:rPr>
              <a:t>IMPROPER LABEL DIMENSIONS </a:t>
            </a:r>
            <a:endParaRPr lang="en-US" sz="1200" b="1" dirty="0">
              <a:latin typeface="Bodoni MT" panose="02070603080606020203" pitchFamily="18" charset="0"/>
              <a:sym typeface="Arial"/>
            </a:endParaRPr>
          </a:p>
        </p:txBody>
      </p:sp>
      <p:sp>
        <p:nvSpPr>
          <p:cNvPr id="3" name="Rectangle 2"/>
          <p:cNvSpPr/>
          <p:nvPr/>
        </p:nvSpPr>
        <p:spPr>
          <a:xfrm>
            <a:off x="10784541" y="2889368"/>
            <a:ext cx="1356691" cy="2128275"/>
          </a:xfrm>
          <a:prstGeom prst="rect">
            <a:avLst/>
          </a:prstGeom>
        </p:spPr>
        <p:txBody>
          <a:bodyPr wrap="square">
            <a:spAutoFit/>
          </a:bodyPr>
          <a:lstStyle/>
          <a:p>
            <a:pPr algn="ctr" fontAlgn="ctr">
              <a:lnSpc>
                <a:spcPct val="95000"/>
              </a:lnSpc>
              <a:spcBef>
                <a:spcPct val="35000"/>
              </a:spcBef>
              <a:buClr>
                <a:srgbClr val="000000"/>
              </a:buClr>
              <a:buFont typeface="Arial"/>
              <a:buNone/>
            </a:pPr>
            <a:r>
              <a:rPr lang="en-US" b="1" dirty="0">
                <a:latin typeface="Calibri" panose="020F0502020204030204" pitchFamily="34" charset="0"/>
                <a:sym typeface="Arial"/>
              </a:rPr>
              <a:t>% Quality </a:t>
            </a:r>
            <a:r>
              <a:rPr lang="en-US" b="1" dirty="0" smtClean="0">
                <a:latin typeface="Calibri" panose="020F0502020204030204" pitchFamily="34" charset="0"/>
                <a:sym typeface="Arial"/>
              </a:rPr>
              <a:t>score </a:t>
            </a:r>
            <a:r>
              <a:rPr lang="en-US" b="1" dirty="0">
                <a:latin typeface="Calibri" panose="020F0502020204030204" pitchFamily="34" charset="0"/>
                <a:sym typeface="Arial"/>
              </a:rPr>
              <a:t>of shirts manufactured </a:t>
            </a:r>
            <a:endParaRPr lang="en-US" b="1" dirty="0" smtClean="0">
              <a:latin typeface="Calibri" panose="020F0502020204030204" pitchFamily="34" charset="0"/>
              <a:sym typeface="Arial"/>
            </a:endParaRPr>
          </a:p>
          <a:p>
            <a:pPr algn="ctr" fontAlgn="ctr">
              <a:lnSpc>
                <a:spcPct val="95000"/>
              </a:lnSpc>
              <a:spcBef>
                <a:spcPct val="35000"/>
              </a:spcBef>
              <a:buClr>
                <a:srgbClr val="000000"/>
              </a:buClr>
              <a:buFont typeface="Arial"/>
              <a:buNone/>
            </a:pPr>
            <a:r>
              <a:rPr lang="en-US" b="1" dirty="0" smtClean="0">
                <a:latin typeface="Calibri" panose="020F0502020204030204" pitchFamily="34" charset="0"/>
                <a:sym typeface="Arial"/>
              </a:rPr>
              <a:t>per </a:t>
            </a:r>
            <a:r>
              <a:rPr lang="en-US" b="1" dirty="0">
                <a:latin typeface="Calibri" panose="020F0502020204030204" pitchFamily="34" charset="0"/>
                <a:sym typeface="Arial"/>
              </a:rPr>
              <a:t>day</a:t>
            </a:r>
          </a:p>
          <a:p>
            <a:pPr algn="ctr" fontAlgn="ctr">
              <a:lnSpc>
                <a:spcPct val="95000"/>
              </a:lnSpc>
              <a:spcBef>
                <a:spcPct val="35000"/>
              </a:spcBef>
              <a:buClr>
                <a:srgbClr val="000000"/>
              </a:buClr>
              <a:buFont typeface="Arial"/>
              <a:buNone/>
            </a:pPr>
            <a:r>
              <a:rPr lang="en-US" b="1" dirty="0" smtClean="0">
                <a:solidFill>
                  <a:srgbClr val="FFFFFF"/>
                </a:solidFill>
                <a:latin typeface="Calibri" panose="020F0502020204030204" pitchFamily="34" charset="0"/>
                <a:sym typeface="Arial"/>
              </a:rPr>
              <a:t>day</a:t>
            </a:r>
            <a:endParaRPr lang="en-US" b="1" dirty="0">
              <a:solidFill>
                <a:srgbClr val="FFFFFF"/>
              </a:solidFill>
              <a:latin typeface="Calibri" panose="020F0502020204030204" pitchFamily="34" charset="0"/>
              <a:sym typeface="Arial"/>
            </a:endParaRPr>
          </a:p>
        </p:txBody>
      </p:sp>
      <p:sp>
        <p:nvSpPr>
          <p:cNvPr id="4" name="TextBox 3"/>
          <p:cNvSpPr txBox="1"/>
          <p:nvPr/>
        </p:nvSpPr>
        <p:spPr>
          <a:xfrm>
            <a:off x="804984" y="2334334"/>
            <a:ext cx="2811673" cy="830997"/>
          </a:xfrm>
          <a:prstGeom prst="rect">
            <a:avLst/>
          </a:prstGeom>
          <a:noFill/>
        </p:spPr>
        <p:txBody>
          <a:bodyPr wrap="square" rtlCol="0">
            <a:spAutoFit/>
          </a:bodyPr>
          <a:lstStyle/>
          <a:p>
            <a:r>
              <a:rPr lang="en-US" sz="1200" b="1" dirty="0" smtClean="0"/>
              <a:t>       WRONG GRADATION OF SIZES</a:t>
            </a:r>
          </a:p>
          <a:p>
            <a:r>
              <a:rPr lang="en-US" sz="1200" b="1" dirty="0" smtClean="0"/>
              <a:t>               WRONG SIZE PACKAGING</a:t>
            </a:r>
          </a:p>
          <a:p>
            <a:r>
              <a:rPr lang="en-US" sz="1200" b="1" dirty="0"/>
              <a:t> </a:t>
            </a:r>
            <a:r>
              <a:rPr lang="en-US" sz="1200" b="1" dirty="0" smtClean="0"/>
              <a:t>                       IRREGULAR HEMING</a:t>
            </a:r>
          </a:p>
          <a:p>
            <a:r>
              <a:rPr lang="en-US" sz="1200" b="1" dirty="0"/>
              <a:t> </a:t>
            </a:r>
            <a:r>
              <a:rPr lang="en-US" sz="1200" b="1" dirty="0" smtClean="0"/>
              <a:t>          </a:t>
            </a:r>
            <a:endParaRPr lang="en-US" sz="1200" b="1" dirty="0"/>
          </a:p>
        </p:txBody>
      </p:sp>
      <p:sp>
        <p:nvSpPr>
          <p:cNvPr id="5" name="TextBox 4"/>
          <p:cNvSpPr txBox="1"/>
          <p:nvPr/>
        </p:nvSpPr>
        <p:spPr>
          <a:xfrm>
            <a:off x="3739487" y="2411278"/>
            <a:ext cx="2388358" cy="1015663"/>
          </a:xfrm>
          <a:prstGeom prst="rect">
            <a:avLst/>
          </a:prstGeom>
          <a:noFill/>
        </p:spPr>
        <p:txBody>
          <a:bodyPr wrap="square" rtlCol="0">
            <a:spAutoFit/>
          </a:bodyPr>
          <a:lstStyle/>
          <a:p>
            <a:r>
              <a:rPr lang="en-US" sz="1200" b="1" dirty="0" smtClean="0"/>
              <a:t>          FAULTY ZIPPERS</a:t>
            </a:r>
          </a:p>
          <a:p>
            <a:r>
              <a:rPr lang="en-US" sz="1200" b="1" dirty="0" smtClean="0"/>
              <a:t> NO OF DEFECTIVESHIRTS  </a:t>
            </a:r>
          </a:p>
          <a:p>
            <a:r>
              <a:rPr lang="en-US" sz="1200" b="1" dirty="0"/>
              <a:t> </a:t>
            </a:r>
            <a:r>
              <a:rPr lang="en-US" sz="1200" b="1" dirty="0" smtClean="0"/>
              <a:t>        TOTAL NO OF SHIRTS  </a:t>
            </a:r>
          </a:p>
          <a:p>
            <a:r>
              <a:rPr lang="en-US" sz="1200" b="1" dirty="0"/>
              <a:t> </a:t>
            </a:r>
            <a:r>
              <a:rPr lang="en-US" sz="1200" b="1" dirty="0" smtClean="0"/>
              <a:t>                               STICHED     </a:t>
            </a:r>
          </a:p>
          <a:p>
            <a:r>
              <a:rPr lang="en-US" sz="1200" b="1" dirty="0" smtClean="0"/>
              <a:t>        </a:t>
            </a:r>
            <a:endParaRPr lang="en-US" sz="1200" b="1" dirty="0"/>
          </a:p>
        </p:txBody>
      </p:sp>
      <p:sp>
        <p:nvSpPr>
          <p:cNvPr id="6" name="TextBox 5"/>
          <p:cNvSpPr txBox="1"/>
          <p:nvPr/>
        </p:nvSpPr>
        <p:spPr>
          <a:xfrm>
            <a:off x="5677470" y="2341253"/>
            <a:ext cx="2564006" cy="830997"/>
          </a:xfrm>
          <a:prstGeom prst="rect">
            <a:avLst/>
          </a:prstGeom>
          <a:noFill/>
        </p:spPr>
        <p:txBody>
          <a:bodyPr wrap="square" rtlCol="0">
            <a:spAutoFit/>
          </a:bodyPr>
          <a:lstStyle/>
          <a:p>
            <a:r>
              <a:rPr lang="en-US" sz="1200" b="1" dirty="0" smtClean="0"/>
              <a:t>WRONG SIZE PACKAGING</a:t>
            </a:r>
          </a:p>
          <a:p>
            <a:r>
              <a:rPr lang="en-US" sz="1200" b="1" dirty="0"/>
              <a:t> </a:t>
            </a:r>
            <a:r>
              <a:rPr lang="en-US" sz="1200" b="1" dirty="0" smtClean="0"/>
              <a:t>               WRONG COLOUR        </a:t>
            </a:r>
          </a:p>
          <a:p>
            <a:r>
              <a:rPr lang="en-US" sz="1200" b="1" dirty="0"/>
              <a:t> </a:t>
            </a:r>
            <a:r>
              <a:rPr lang="en-US" sz="1200" b="1" dirty="0" smtClean="0"/>
              <a:t>                      COMBINATION</a:t>
            </a:r>
          </a:p>
          <a:p>
            <a:r>
              <a:rPr lang="en-US" sz="1200" b="1" dirty="0"/>
              <a:t> </a:t>
            </a:r>
            <a:r>
              <a:rPr lang="en-US" sz="1200" b="1" dirty="0" smtClean="0"/>
              <a:t>               LACK OF TRAINING</a:t>
            </a:r>
            <a:endParaRPr lang="en-US" sz="1200" b="1" dirty="0"/>
          </a:p>
        </p:txBody>
      </p:sp>
      <p:sp>
        <p:nvSpPr>
          <p:cNvPr id="7" name="TextBox 6"/>
          <p:cNvSpPr txBox="1"/>
          <p:nvPr/>
        </p:nvSpPr>
        <p:spPr>
          <a:xfrm>
            <a:off x="3903260" y="4176215"/>
            <a:ext cx="2074459" cy="830997"/>
          </a:xfrm>
          <a:prstGeom prst="rect">
            <a:avLst/>
          </a:prstGeom>
          <a:noFill/>
        </p:spPr>
        <p:txBody>
          <a:bodyPr wrap="square" rtlCol="0">
            <a:spAutoFit/>
          </a:bodyPr>
          <a:lstStyle/>
          <a:p>
            <a:r>
              <a:rPr lang="en-US" sz="1200" b="1" dirty="0" smtClean="0"/>
              <a:t>WRONG STICHING TECHNIQUE USED</a:t>
            </a:r>
          </a:p>
          <a:p>
            <a:r>
              <a:rPr lang="en-US" sz="1200" b="1" dirty="0" smtClean="0"/>
              <a:t>WRONG QUALITY CHECK</a:t>
            </a:r>
            <a:endParaRPr lang="en-US" sz="1200" b="1" dirty="0"/>
          </a:p>
        </p:txBody>
      </p:sp>
      <p:sp>
        <p:nvSpPr>
          <p:cNvPr id="8" name="TextBox 7"/>
          <p:cNvSpPr txBox="1"/>
          <p:nvPr/>
        </p:nvSpPr>
        <p:spPr>
          <a:xfrm>
            <a:off x="6113312" y="4004319"/>
            <a:ext cx="2128163" cy="1200329"/>
          </a:xfrm>
          <a:prstGeom prst="rect">
            <a:avLst/>
          </a:prstGeom>
          <a:noFill/>
        </p:spPr>
        <p:txBody>
          <a:bodyPr wrap="square" rtlCol="0">
            <a:spAutoFit/>
          </a:bodyPr>
          <a:lstStyle/>
          <a:p>
            <a:r>
              <a:rPr lang="en-US" sz="1200" b="1" dirty="0" smtClean="0"/>
              <a:t>MISS OUT OF STICHES IN BETWEEN</a:t>
            </a:r>
          </a:p>
          <a:p>
            <a:r>
              <a:rPr lang="en-US" sz="1200" b="1" dirty="0" smtClean="0"/>
              <a:t>SEWING NEEDLE BREAKS</a:t>
            </a:r>
          </a:p>
          <a:p>
            <a:r>
              <a:rPr lang="en-US" sz="1200" b="1" dirty="0" smtClean="0"/>
              <a:t>IMPROPER BUTTON HOLES</a:t>
            </a:r>
            <a:endParaRPr lang="en-US" sz="1200" b="1" dirty="0"/>
          </a:p>
        </p:txBody>
      </p:sp>
    </p:spTree>
    <p:extLst>
      <p:ext uri="{BB962C8B-B14F-4D97-AF65-F5344CB8AC3E}">
        <p14:creationId xmlns:p14="http://schemas.microsoft.com/office/powerpoint/2010/main" val="3612477158"/>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8"/>
          <p:cNvSpPr>
            <a:spLocks noChangeArrowheads="1"/>
          </p:cNvSpPr>
          <p:nvPr/>
        </p:nvSpPr>
        <p:spPr bwMode="auto">
          <a:xfrm>
            <a:off x="804984" y="1136210"/>
            <a:ext cx="10529851" cy="4833596"/>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just"/>
            <a:endParaRPr lang="en-US" dirty="0">
              <a:solidFill>
                <a:srgbClr val="FFFFFF"/>
              </a:solidFill>
            </a:endParaRPr>
          </a:p>
        </p:txBody>
      </p:sp>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140</a:t>
            </a:fld>
            <a:endParaRPr lang="en">
              <a:solidFill>
                <a:srgbClr val="FFFFFF"/>
              </a:solidFill>
            </a:endParaRPr>
          </a:p>
        </p:txBody>
      </p:sp>
      <p:sp>
        <p:nvSpPr>
          <p:cNvPr id="79" name="TextBox 78">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10" name="Text Box 8"/>
          <p:cNvSpPr txBox="1">
            <a:spLocks noChangeArrowheads="1"/>
          </p:cNvSpPr>
          <p:nvPr/>
        </p:nvSpPr>
        <p:spPr bwMode="auto">
          <a:xfrm>
            <a:off x="1042161" y="1646397"/>
            <a:ext cx="10107678" cy="3970318"/>
          </a:xfrm>
          <a:prstGeom prst="rect">
            <a:avLst/>
          </a:prstGeom>
          <a:noFill/>
          <a:ln w="9525">
            <a:noFill/>
            <a:miter lim="800000"/>
            <a:headEnd/>
            <a:tailEnd/>
          </a:ln>
        </p:spPr>
        <p:txBody>
          <a:bodyPr wrap="square">
            <a:spAutoFit/>
          </a:bodyPr>
          <a:lstStyle/>
          <a:p>
            <a:pPr algn="ctr" fontAlgn="base">
              <a:spcBef>
                <a:spcPct val="50000"/>
              </a:spcBef>
              <a:spcAft>
                <a:spcPct val="0"/>
              </a:spcAft>
            </a:pPr>
            <a:r>
              <a:rPr lang="en-US" sz="3600" b="1" i="1" dirty="0">
                <a:solidFill>
                  <a:prstClr val="black"/>
                </a:solidFill>
              </a:rPr>
              <a:t>   HERE, WE ARE DONE WITH ALL THE FIVE PHASES OF DMAIC AND OUR QUALITY IMPROVEMENT PROJECT.</a:t>
            </a:r>
          </a:p>
          <a:p>
            <a:pPr algn="ctr" fontAlgn="base">
              <a:spcBef>
                <a:spcPct val="50000"/>
              </a:spcBef>
              <a:spcAft>
                <a:spcPct val="0"/>
              </a:spcAft>
            </a:pPr>
            <a:r>
              <a:rPr lang="en-US" sz="3600" b="1" i="1" dirty="0">
                <a:solidFill>
                  <a:prstClr val="black"/>
                </a:solidFill>
              </a:rPr>
              <a:t>‘CONGRATULATIONS’ TO YOU ALL FOR COMPLETING THIS PROJECT.</a:t>
            </a:r>
          </a:p>
          <a:p>
            <a:pPr algn="ctr" fontAlgn="base">
              <a:spcBef>
                <a:spcPct val="50000"/>
              </a:spcBef>
              <a:spcAft>
                <a:spcPct val="0"/>
              </a:spcAft>
            </a:pPr>
            <a:r>
              <a:rPr lang="en-US" sz="3600" b="1" i="1" dirty="0">
                <a:solidFill>
                  <a:prstClr val="black"/>
                </a:solidFill>
              </a:rPr>
              <a:t>THANK YOU!!!</a:t>
            </a:r>
          </a:p>
        </p:txBody>
      </p:sp>
      <p:pic>
        <p:nvPicPr>
          <p:cNvPr id="7" name="Picture 6">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86272"/>
            <a:ext cx="1609969" cy="365051"/>
          </a:xfrm>
          <a:prstGeom prst="rect">
            <a:avLst/>
          </a:prstGeom>
        </p:spPr>
      </p:pic>
    </p:spTree>
    <p:extLst>
      <p:ext uri="{BB962C8B-B14F-4D97-AF65-F5344CB8AC3E}">
        <p14:creationId xmlns:p14="http://schemas.microsoft.com/office/powerpoint/2010/main" val="41813770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15</a:t>
            </a:fld>
            <a:endParaRPr>
              <a:solidFill>
                <a:srgbClr val="FFFFFF"/>
              </a:solidFill>
            </a:endParaRPr>
          </a:p>
        </p:txBody>
      </p:sp>
      <p:sp>
        <p:nvSpPr>
          <p:cNvPr id="99" name="Title 3"/>
          <p:cNvSpPr txBox="1">
            <a:spLocks/>
          </p:cNvSpPr>
          <p:nvPr/>
        </p:nvSpPr>
        <p:spPr>
          <a:xfrm>
            <a:off x="1717714" y="6804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C-I MATRIX</a:t>
            </a:r>
            <a:endParaRPr lang="en-US" sz="36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graphicFrame>
        <p:nvGraphicFramePr>
          <p:cNvPr id="4" name="Table 3"/>
          <p:cNvGraphicFramePr>
            <a:graphicFrameLocks noGrp="1"/>
          </p:cNvGraphicFramePr>
          <p:nvPr>
            <p:extLst>
              <p:ext uri="{D42A27DB-BD31-4B8C-83A1-F6EECF244321}">
                <p14:modId xmlns:p14="http://schemas.microsoft.com/office/powerpoint/2010/main" val="3942380210"/>
              </p:ext>
            </p:extLst>
          </p:nvPr>
        </p:nvGraphicFramePr>
        <p:xfrm>
          <a:off x="506185" y="881740"/>
          <a:ext cx="11332030" cy="4975528"/>
        </p:xfrm>
        <a:graphic>
          <a:graphicData uri="http://schemas.openxmlformats.org/drawingml/2006/table">
            <a:tbl>
              <a:tblPr/>
              <a:tblGrid>
                <a:gridCol w="739752"/>
                <a:gridCol w="3523708"/>
                <a:gridCol w="2032909"/>
                <a:gridCol w="2642780"/>
                <a:gridCol w="2392881"/>
              </a:tblGrid>
              <a:tr h="403262">
                <a:tc rowSpan="2">
                  <a:txBody>
                    <a:bodyPr/>
                    <a:lstStyle/>
                    <a:p>
                      <a:pPr marR="0" lvl="1" algn="ctr" rtl="0" fontAlgn="b">
                        <a:lnSpc>
                          <a:spcPct val="100000"/>
                        </a:lnSpc>
                        <a:spcBef>
                          <a:spcPts val="0"/>
                        </a:spcBef>
                        <a:spcAft>
                          <a:spcPts val="0"/>
                        </a:spcAft>
                        <a:buClr>
                          <a:srgbClr val="000000"/>
                        </a:buClr>
                        <a:buFont typeface="Arial"/>
                      </a:pPr>
                      <a:r>
                        <a:rPr lang="en-US" sz="2000" b="1" i="0" u="none" strike="noStrike" cap="none" dirty="0">
                          <a:solidFill>
                            <a:srgbClr val="FFFFFF"/>
                          </a:solidFill>
                          <a:effectLst/>
                          <a:latin typeface="Calibri" panose="020F0502020204030204" pitchFamily="34" charset="0"/>
                          <a:ea typeface="+mn-ea"/>
                          <a:cs typeface="+mn-cs"/>
                          <a:sym typeface="Arial"/>
                        </a:rPr>
                        <a:t>SR NO</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rowSpan="2">
                  <a:txBody>
                    <a:bodyPr/>
                    <a:lstStyle/>
                    <a:p>
                      <a:pPr lvl="1" algn="ctr" fontAlgn="b"/>
                      <a:r>
                        <a:rPr lang="en-US" sz="2000" b="1" i="0" u="none" strike="noStrike" dirty="0" smtClean="0">
                          <a:solidFill>
                            <a:srgbClr val="FFFFFF"/>
                          </a:solidFill>
                          <a:effectLst/>
                          <a:latin typeface="Calibri" panose="020F0502020204030204" pitchFamily="34" charset="0"/>
                        </a:rPr>
                        <a:t>CAUSES</a:t>
                      </a:r>
                      <a:endParaRPr lang="en-US" sz="2000" b="1" i="0" u="none" strike="noStrike" dirty="0">
                        <a:solidFill>
                          <a:srgbClr val="FFFFFF"/>
                        </a:solidFill>
                        <a:effectLst/>
                        <a:latin typeface="Calibri" panose="020F0502020204030204" pitchFamily="34" charset="0"/>
                      </a:endParaRP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gridSpan="3">
                  <a:txBody>
                    <a:bodyPr/>
                    <a:lstStyle/>
                    <a:p>
                      <a:pPr marR="0" lvl="1" algn="ctr" rtl="0" fontAlgn="b">
                        <a:lnSpc>
                          <a:spcPct val="100000"/>
                        </a:lnSpc>
                        <a:spcBef>
                          <a:spcPts val="0"/>
                        </a:spcBef>
                        <a:spcAft>
                          <a:spcPts val="0"/>
                        </a:spcAft>
                        <a:buClr>
                          <a:srgbClr val="000000"/>
                        </a:buClr>
                        <a:buFont typeface="Arial"/>
                      </a:pPr>
                      <a:r>
                        <a:rPr lang="en-US" sz="2000" b="1" i="0" u="none" strike="noStrike" cap="none" dirty="0">
                          <a:solidFill>
                            <a:srgbClr val="FFFFFF"/>
                          </a:solidFill>
                          <a:effectLst/>
                          <a:latin typeface="Calibri" panose="020F0502020204030204" pitchFamily="34" charset="0"/>
                          <a:ea typeface="+mn-ea"/>
                          <a:cs typeface="+mn-cs"/>
                          <a:sym typeface="Arial"/>
                        </a:rPr>
                        <a:t>TYPE </a:t>
                      </a:r>
                    </a:p>
                  </a:txBody>
                  <a:tcPr marL="7738" marR="7738" marT="7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n-US"/>
                    </a:p>
                  </a:txBody>
                  <a:tcPr/>
                </a:tc>
                <a:tc hMerge="1">
                  <a:txBody>
                    <a:bodyPr/>
                    <a:lstStyle/>
                    <a:p>
                      <a:endParaRPr lang="en-US"/>
                    </a:p>
                  </a:txBody>
                  <a:tcPr/>
                </a:tc>
              </a:tr>
              <a:tr h="519520">
                <a:tc vMerge="1">
                  <a:txBody>
                    <a:bodyPr/>
                    <a:lstStyle/>
                    <a:p>
                      <a:endParaRPr lang="en-US"/>
                    </a:p>
                  </a:txBody>
                  <a:tcPr/>
                </a:tc>
                <a:tc vMerge="1">
                  <a:txBody>
                    <a:bodyPr/>
                    <a:lstStyle/>
                    <a:p>
                      <a:endParaRPr lang="en-US"/>
                    </a:p>
                  </a:txBody>
                  <a:tcPr/>
                </a:tc>
                <a:tc>
                  <a:txBody>
                    <a:bodyPr/>
                    <a:lstStyle/>
                    <a:p>
                      <a:pPr algn="ctr" fontAlgn="ctr"/>
                      <a:r>
                        <a:rPr lang="en-US" sz="1200" b="1" i="0" u="none" strike="noStrike" dirty="0">
                          <a:solidFill>
                            <a:srgbClr val="FFFFFF"/>
                          </a:solidFill>
                          <a:effectLst/>
                          <a:latin typeface="Calibri" panose="020F0502020204030204" pitchFamily="34" charset="0"/>
                        </a:rPr>
                        <a:t>CONTROLLABLE/ NON CONTROLLABLE </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marR="0" algn="ctr" rtl="0" fontAlgn="ctr">
                        <a:lnSpc>
                          <a:spcPct val="100000"/>
                        </a:lnSpc>
                        <a:spcBef>
                          <a:spcPts val="0"/>
                        </a:spcBef>
                        <a:spcAft>
                          <a:spcPts val="0"/>
                        </a:spcAft>
                        <a:buClr>
                          <a:srgbClr val="000000"/>
                        </a:buClr>
                        <a:buFont typeface="Arial"/>
                      </a:pPr>
                      <a:r>
                        <a:rPr lang="en-US" sz="1200" b="1" i="0" u="none" strike="noStrike" cap="none" dirty="0" smtClean="0">
                          <a:solidFill>
                            <a:srgbClr val="FFFFFF"/>
                          </a:solidFill>
                          <a:effectLst/>
                          <a:latin typeface="Calibri" panose="020F0502020204030204" pitchFamily="34" charset="0"/>
                          <a:ea typeface="+mn-ea"/>
                          <a:cs typeface="+mn-cs"/>
                          <a:sym typeface="Arial"/>
                        </a:rPr>
                        <a:t>IMPACTABLE/NON-IMPACTABLE</a:t>
                      </a:r>
                      <a:endParaRPr lang="en-US" sz="1200" b="1" i="0" u="none" strike="noStrike" cap="none" dirty="0">
                        <a:solidFill>
                          <a:srgbClr val="FFFFFF"/>
                        </a:solidFill>
                        <a:effectLst/>
                        <a:latin typeface="Calibri" panose="020F0502020204030204" pitchFamily="34" charset="0"/>
                        <a:ea typeface="+mn-ea"/>
                        <a:cs typeface="+mn-cs"/>
                        <a:sym typeface="Arial"/>
                      </a:endParaRP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marR="0" algn="ctr" rtl="0" fontAlgn="ctr">
                        <a:lnSpc>
                          <a:spcPct val="100000"/>
                        </a:lnSpc>
                        <a:spcBef>
                          <a:spcPts val="0"/>
                        </a:spcBef>
                        <a:spcAft>
                          <a:spcPts val="0"/>
                        </a:spcAft>
                        <a:buClr>
                          <a:srgbClr val="000000"/>
                        </a:buClr>
                        <a:buFont typeface="Arial"/>
                      </a:pPr>
                      <a:r>
                        <a:rPr lang="en-US" sz="1200" b="1" i="0" u="none" strike="noStrike" cap="none" dirty="0">
                          <a:solidFill>
                            <a:srgbClr val="FFFFFF"/>
                          </a:solidFill>
                          <a:effectLst/>
                          <a:latin typeface="Calibri" panose="020F0502020204030204" pitchFamily="34" charset="0"/>
                          <a:ea typeface="+mn-ea"/>
                          <a:cs typeface="+mn-cs"/>
                          <a:sym typeface="Arial"/>
                        </a:rPr>
                        <a:t>MEASUREABLE/NON-MEASUREABLE</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r>
              <a:tr h="384062">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a:solidFill>
                            <a:srgbClr val="000000"/>
                          </a:solidFill>
                          <a:effectLst/>
                          <a:latin typeface="Calibri" panose="020F0502020204030204" pitchFamily="34" charset="0"/>
                          <a:ea typeface="+mn-ea"/>
                          <a:cs typeface="+mn-cs"/>
                          <a:sym typeface="Arial"/>
                        </a:rPr>
                        <a:t>1</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600" b="1" i="0" u="none" strike="noStrike" cap="none" dirty="0" smtClean="0">
                          <a:solidFill>
                            <a:srgbClr val="000000"/>
                          </a:solidFill>
                          <a:effectLst/>
                          <a:latin typeface="Bodoni MT" panose="02070603080606020203" pitchFamily="18" charset="0"/>
                          <a:ea typeface="+mn-ea"/>
                          <a:cs typeface="+mn-cs"/>
                          <a:sym typeface="Arial"/>
                        </a:rPr>
                        <a:t>FAULTY ZIPPERS</a:t>
                      </a:r>
                      <a:endParaRPr lang="en-US" sz="1600" b="1" i="0" u="none" strike="noStrike" cap="none" dirty="0">
                        <a:solidFill>
                          <a:srgbClr val="000000"/>
                        </a:solidFill>
                        <a:effectLst/>
                        <a:latin typeface="Bodoni MT" panose="02070603080606020203" pitchFamily="18"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1" i="0" u="none" strike="noStrike" dirty="0">
                          <a:solidFill>
                            <a:schemeClr val="bg1"/>
                          </a:solidFill>
                          <a:effectLst/>
                          <a:latin typeface="Calibri" panose="020F0502020204030204" pitchFamily="34" charset="0"/>
                        </a:rPr>
                        <a:t>CONTROLLABLE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rtl="0" fontAlgn="ctr"/>
                      <a:r>
                        <a:rPr lang="en-US" sz="1200" b="1" i="0" u="none" strike="noStrike" cap="none" dirty="0" smtClean="0">
                          <a:solidFill>
                            <a:srgbClr val="FFFFFF"/>
                          </a:solidFill>
                          <a:effectLst/>
                          <a:latin typeface="Calibri" panose="020F0502020204030204" pitchFamily="34" charset="0"/>
                          <a:ea typeface="+mn-ea"/>
                          <a:cs typeface="+mn-cs"/>
                          <a:sym typeface="Arial"/>
                        </a:rPr>
                        <a:t>IMPACTABLE</a:t>
                      </a:r>
                      <a:endParaRPr lang="en-US" sz="1100" b="1" i="0" u="none" strike="noStrike" dirty="0">
                        <a:solidFill>
                          <a:schemeClr val="bg1"/>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rtl="0" fontAlgn="ctr"/>
                      <a:r>
                        <a:rPr lang="en-US" sz="1100" b="1" i="0" u="none" strike="noStrike" dirty="0">
                          <a:solidFill>
                            <a:schemeClr val="bg1"/>
                          </a:solidFill>
                          <a:effectLst/>
                          <a:latin typeface="Calibri" panose="020F0502020204030204" pitchFamily="34" charset="0"/>
                        </a:rPr>
                        <a:t>    MEASUREABLE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384062">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a:solidFill>
                            <a:srgbClr val="000000"/>
                          </a:solidFill>
                          <a:effectLst/>
                          <a:latin typeface="Calibri" panose="020F0502020204030204" pitchFamily="34" charset="0"/>
                          <a:ea typeface="+mn-ea"/>
                          <a:cs typeface="+mn-cs"/>
                          <a:sym typeface="Arial"/>
                        </a:rPr>
                        <a:t>2</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600" b="1" i="0" u="none" strike="noStrike" cap="none" dirty="0" smtClean="0">
                          <a:solidFill>
                            <a:srgbClr val="000000"/>
                          </a:solidFill>
                          <a:effectLst/>
                          <a:latin typeface="Bodoni MT" panose="02070603080606020203" pitchFamily="18" charset="0"/>
                          <a:ea typeface="+mn-ea"/>
                          <a:cs typeface="+mn-cs"/>
                          <a:sym typeface="Arial"/>
                        </a:rPr>
                        <a:t>LOOSE BUTTONS</a:t>
                      </a:r>
                      <a:endParaRPr lang="en-US" sz="1600" b="1" i="0" u="none" strike="noStrike" cap="none" dirty="0">
                        <a:solidFill>
                          <a:srgbClr val="000000"/>
                        </a:solidFill>
                        <a:effectLst/>
                        <a:latin typeface="Bodoni MT" panose="02070603080606020203" pitchFamily="18"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1" i="0" u="none" strike="noStrike" dirty="0" smtClean="0">
                          <a:solidFill>
                            <a:schemeClr val="bg1"/>
                          </a:solidFill>
                          <a:effectLst/>
                          <a:latin typeface="Calibri" panose="020F0502020204030204" pitchFamily="34" charset="0"/>
                        </a:rPr>
                        <a:t>CONTROLLABLE</a:t>
                      </a:r>
                      <a:endParaRPr lang="en-US" sz="1100" b="1" i="0" u="none" strike="noStrike" dirty="0">
                        <a:solidFill>
                          <a:schemeClr val="bg1"/>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200" b="1" i="0" u="none" strike="noStrike" cap="none" smtClean="0">
                          <a:solidFill>
                            <a:srgbClr val="FFFFFF"/>
                          </a:solidFill>
                          <a:effectLst/>
                          <a:latin typeface="Calibri" panose="020F0502020204030204" pitchFamily="34" charset="0"/>
                          <a:ea typeface="+mn-ea"/>
                          <a:cs typeface="+mn-cs"/>
                          <a:sym typeface="Arial"/>
                        </a:rPr>
                        <a:t>IMPACTABLE</a:t>
                      </a:r>
                      <a:endParaRPr lang="en-US" sz="1100" b="1" i="0" u="none" strike="noStrike" cap="none" dirty="0">
                        <a:solidFill>
                          <a:schemeClr val="bg1"/>
                        </a:solidFill>
                        <a:effectLst/>
                        <a:latin typeface="Calibri" panose="020F0502020204030204" pitchFamily="34"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smtClean="0">
                          <a:solidFill>
                            <a:schemeClr val="bg1"/>
                          </a:solidFill>
                          <a:effectLst/>
                          <a:latin typeface="Calibri" panose="020F0502020204030204" pitchFamily="34" charset="0"/>
                          <a:ea typeface="+mn-ea"/>
                          <a:cs typeface="+mn-cs"/>
                          <a:sym typeface="Arial"/>
                        </a:rPr>
                        <a:t>MEASUREABLE</a:t>
                      </a:r>
                      <a:endParaRPr lang="en-US" sz="1100" b="1" i="0" u="none" strike="noStrike" cap="none" dirty="0">
                        <a:solidFill>
                          <a:schemeClr val="bg1"/>
                        </a:solidFill>
                        <a:effectLst/>
                        <a:latin typeface="Calibri" panose="020F0502020204030204" pitchFamily="34"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384062">
                <a:tc>
                  <a:txBody>
                    <a:bodyPr/>
                    <a:lstStyle/>
                    <a:p>
                      <a:pPr marR="0" algn="ctr" rtl="0" fontAlgn="ctr">
                        <a:lnSpc>
                          <a:spcPct val="100000"/>
                        </a:lnSpc>
                        <a:spcBef>
                          <a:spcPts val="0"/>
                        </a:spcBef>
                        <a:spcAft>
                          <a:spcPts val="0"/>
                        </a:spcAft>
                        <a:buClr>
                          <a:srgbClr val="000000"/>
                        </a:buClr>
                        <a:buFont typeface="Arial"/>
                      </a:pPr>
                      <a:r>
                        <a:rPr lang="en-US" sz="1400" b="1" i="0" u="none" strike="noStrike" cap="none">
                          <a:solidFill>
                            <a:srgbClr val="000000"/>
                          </a:solidFill>
                          <a:effectLst/>
                          <a:latin typeface="Calibri" panose="020F0502020204030204" pitchFamily="34" charset="0"/>
                          <a:ea typeface="+mn-ea"/>
                          <a:cs typeface="+mn-cs"/>
                          <a:sym typeface="Arial"/>
                        </a:rPr>
                        <a:t>3</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600" b="1" i="0" u="none" strike="noStrike" cap="none" dirty="0" smtClean="0">
                          <a:solidFill>
                            <a:srgbClr val="000000"/>
                          </a:solidFill>
                          <a:effectLst/>
                          <a:latin typeface="Bodoni MT" panose="02070603080606020203" pitchFamily="18" charset="0"/>
                          <a:ea typeface="+mn-ea"/>
                          <a:cs typeface="+mn-cs"/>
                          <a:sym typeface="Arial"/>
                        </a:rPr>
                        <a:t>IRREGULAR HEMMING</a:t>
                      </a:r>
                      <a:endParaRPr lang="en-US" sz="1600" b="1" i="0" u="none" strike="noStrike" cap="none" dirty="0">
                        <a:solidFill>
                          <a:srgbClr val="000000"/>
                        </a:solidFill>
                        <a:effectLst/>
                        <a:latin typeface="Bodoni MT" panose="02070603080606020203" pitchFamily="18"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CONTROLLABLE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200" b="1" i="0" u="none" strike="noStrike" cap="none" dirty="0" smtClean="0">
                          <a:solidFill>
                            <a:srgbClr val="FFFFFF"/>
                          </a:solidFill>
                          <a:effectLst/>
                          <a:latin typeface="Calibri" panose="020F0502020204030204" pitchFamily="34" charset="0"/>
                          <a:ea typeface="+mn-ea"/>
                          <a:cs typeface="+mn-cs"/>
                          <a:sym typeface="Arial"/>
                        </a:rPr>
                        <a:t>IMPACTABLE</a:t>
                      </a:r>
                      <a:endParaRPr lang="en-US" sz="1100" b="1" i="0" u="none" strike="noStrike" cap="none" dirty="0">
                        <a:solidFill>
                          <a:schemeClr val="bg1"/>
                        </a:solidFill>
                        <a:effectLst/>
                        <a:latin typeface="Calibri" panose="020F0502020204030204" pitchFamily="34"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    MEASUREABLE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384062">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a:solidFill>
                            <a:srgbClr val="000000"/>
                          </a:solidFill>
                          <a:effectLst/>
                          <a:latin typeface="Calibri" panose="020F0502020204030204" pitchFamily="34" charset="0"/>
                          <a:ea typeface="+mn-ea"/>
                          <a:cs typeface="+mn-cs"/>
                          <a:sym typeface="Arial"/>
                        </a:rPr>
                        <a:t>4</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600" b="1" i="0" u="none" strike="noStrike" cap="none" dirty="0" smtClean="0">
                          <a:solidFill>
                            <a:srgbClr val="000000"/>
                          </a:solidFill>
                          <a:effectLst/>
                          <a:latin typeface="Bodoni MT" panose="02070603080606020203" pitchFamily="18" charset="0"/>
                          <a:ea typeface="+mn-ea"/>
                          <a:cs typeface="+mn-cs"/>
                          <a:sym typeface="Arial"/>
                        </a:rPr>
                        <a:t>IMPROPER BUTTON HOLES</a:t>
                      </a:r>
                      <a:endParaRPr lang="en-US" sz="1600" b="1" i="0" u="none" strike="noStrike" cap="none" dirty="0">
                        <a:solidFill>
                          <a:srgbClr val="000000"/>
                        </a:solidFill>
                        <a:effectLst/>
                        <a:latin typeface="Bodoni MT" panose="02070603080606020203" pitchFamily="18"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kumimoji="0" lang="en-US" sz="1100" b="1" i="0" u="none" strike="noStrike" kern="0" cap="none" spc="0" normalizeH="0" baseline="0" noProof="0" dirty="0" smtClean="0">
                          <a:ln>
                            <a:noFill/>
                          </a:ln>
                          <a:solidFill>
                            <a:srgbClr val="FFFFFF"/>
                          </a:solidFill>
                          <a:effectLst/>
                          <a:uLnTx/>
                          <a:uFillTx/>
                          <a:latin typeface="Calibri" panose="020F0502020204030204" pitchFamily="34" charset="0"/>
                          <a:sym typeface="Arial"/>
                        </a:rPr>
                        <a:t>CONTROLLABLE</a:t>
                      </a:r>
                      <a:endParaRPr kumimoji="0" lang="en-US" sz="1100" b="1" i="0" u="none" strike="noStrike" kern="0" cap="none" spc="0" normalizeH="0" baseline="0" noProof="0" dirty="0">
                        <a:ln>
                          <a:noFill/>
                        </a:ln>
                        <a:solidFill>
                          <a:srgbClr val="FFFFFF"/>
                        </a:solidFill>
                        <a:effectLst/>
                        <a:uLnTx/>
                        <a:uFillTx/>
                        <a:latin typeface="Calibri" panose="020F0502020204030204" pitchFamily="34" charset="0"/>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200" b="1" i="0" u="none" strike="noStrike" cap="none" dirty="0" smtClean="0">
                          <a:solidFill>
                            <a:srgbClr val="FFFFFF"/>
                          </a:solidFill>
                          <a:effectLst/>
                          <a:latin typeface="Calibri" panose="020F0502020204030204" pitchFamily="34" charset="0"/>
                          <a:ea typeface="+mn-ea"/>
                          <a:cs typeface="+mn-cs"/>
                          <a:sym typeface="Arial"/>
                        </a:rPr>
                        <a:t>IMPACTABLE</a:t>
                      </a:r>
                      <a:endParaRPr lang="en-US" sz="1100" b="1" i="0" u="none" strike="noStrike" cap="none" dirty="0">
                        <a:solidFill>
                          <a:schemeClr val="bg1"/>
                        </a:solidFill>
                        <a:effectLst/>
                        <a:latin typeface="Calibri" panose="020F0502020204030204" pitchFamily="34"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    MEASUREABLE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384062">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a:solidFill>
                            <a:srgbClr val="000000"/>
                          </a:solidFill>
                          <a:effectLst/>
                          <a:latin typeface="Calibri" panose="020F0502020204030204" pitchFamily="34" charset="0"/>
                          <a:ea typeface="+mn-ea"/>
                          <a:cs typeface="+mn-cs"/>
                          <a:sym typeface="Arial"/>
                        </a:rPr>
                        <a:t>5</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600" b="1" i="0" u="none" strike="noStrike" cap="none" dirty="0" smtClean="0">
                          <a:solidFill>
                            <a:srgbClr val="000000"/>
                          </a:solidFill>
                          <a:effectLst/>
                          <a:latin typeface="Bodoni MT" panose="02070603080606020203" pitchFamily="18" charset="0"/>
                          <a:ea typeface="+mn-ea"/>
                          <a:cs typeface="+mn-cs"/>
                          <a:sym typeface="Arial"/>
                        </a:rPr>
                        <a:t>WRONG GRADATION OF SIZES</a:t>
                      </a:r>
                      <a:endParaRPr lang="en-US" sz="1600" b="1" i="0" u="none" strike="noStrike" cap="none" dirty="0">
                        <a:solidFill>
                          <a:srgbClr val="000000"/>
                        </a:solidFill>
                        <a:effectLst/>
                        <a:latin typeface="Bodoni MT" panose="02070603080606020203" pitchFamily="18"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CONTROLLABLE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200" b="1" i="0" u="none" strike="noStrike" cap="none" dirty="0" smtClean="0">
                          <a:solidFill>
                            <a:srgbClr val="FFFFFF"/>
                          </a:solidFill>
                          <a:effectLst/>
                          <a:latin typeface="Calibri" panose="020F0502020204030204" pitchFamily="34" charset="0"/>
                          <a:ea typeface="+mn-ea"/>
                          <a:cs typeface="+mn-cs"/>
                          <a:sym typeface="Arial"/>
                        </a:rPr>
                        <a:t>IMPACTABLE</a:t>
                      </a:r>
                      <a:endParaRPr lang="en-US" sz="1100" b="1" i="0" u="none" strike="noStrike" cap="none" dirty="0">
                        <a:solidFill>
                          <a:schemeClr val="bg1"/>
                        </a:solidFill>
                        <a:effectLst/>
                        <a:latin typeface="Calibri" panose="020F0502020204030204" pitchFamily="34"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    MEASUREABLE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483045">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a:solidFill>
                            <a:srgbClr val="000000"/>
                          </a:solidFill>
                          <a:effectLst/>
                          <a:latin typeface="Calibri" panose="020F0502020204030204" pitchFamily="34" charset="0"/>
                          <a:ea typeface="+mn-ea"/>
                          <a:cs typeface="+mn-cs"/>
                          <a:sym typeface="Arial"/>
                        </a:rPr>
                        <a:t>6</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600" b="1" i="0" u="none" strike="noStrike" cap="none" dirty="0" smtClean="0">
                          <a:solidFill>
                            <a:srgbClr val="000000"/>
                          </a:solidFill>
                          <a:effectLst/>
                          <a:latin typeface="Bodoni MT" panose="02070603080606020203" pitchFamily="18" charset="0"/>
                          <a:ea typeface="+mn-ea"/>
                          <a:cs typeface="+mn-cs"/>
                          <a:sym typeface="Arial"/>
                        </a:rPr>
                        <a:t>MISS OUT OF STITCHES IN BETWEEN</a:t>
                      </a:r>
                      <a:endParaRPr lang="en-US" sz="1600" b="1" i="0" u="none" strike="noStrike" cap="none" dirty="0">
                        <a:solidFill>
                          <a:srgbClr val="000000"/>
                        </a:solidFill>
                        <a:effectLst/>
                        <a:latin typeface="Bodoni MT" panose="02070603080606020203" pitchFamily="18"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CONTROLLABLE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200" b="1" i="0" u="none" strike="noStrike" cap="none" dirty="0" smtClean="0">
                          <a:solidFill>
                            <a:srgbClr val="FFFFFF"/>
                          </a:solidFill>
                          <a:effectLst/>
                          <a:latin typeface="Calibri" panose="020F0502020204030204" pitchFamily="34" charset="0"/>
                          <a:ea typeface="+mn-ea"/>
                          <a:cs typeface="+mn-cs"/>
                          <a:sym typeface="Arial"/>
                        </a:rPr>
                        <a:t>IMPACTABLE</a:t>
                      </a:r>
                      <a:endParaRPr lang="en-US" sz="1100" b="1" i="0" u="none" strike="noStrike" cap="none" dirty="0">
                        <a:solidFill>
                          <a:schemeClr val="bg1"/>
                        </a:solidFill>
                        <a:effectLst/>
                        <a:latin typeface="Calibri" panose="020F0502020204030204" pitchFamily="34"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    MEASUREABLE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483045">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a:solidFill>
                            <a:srgbClr val="000000"/>
                          </a:solidFill>
                          <a:effectLst/>
                          <a:latin typeface="Calibri" panose="020F0502020204030204" pitchFamily="34" charset="0"/>
                          <a:ea typeface="+mn-ea"/>
                          <a:cs typeface="+mn-cs"/>
                          <a:sym typeface="Arial"/>
                        </a:rPr>
                        <a:t>7</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600" b="1" i="0" u="none" strike="noStrike" cap="none" dirty="0" smtClean="0">
                          <a:solidFill>
                            <a:srgbClr val="000000"/>
                          </a:solidFill>
                          <a:effectLst/>
                          <a:latin typeface="Bodoni MT" panose="02070603080606020203" pitchFamily="18" charset="0"/>
                          <a:ea typeface="+mn-ea"/>
                          <a:cs typeface="+mn-cs"/>
                          <a:sym typeface="Arial"/>
                        </a:rPr>
                        <a:t>WRONG STITCHING TECHNIQUES USED</a:t>
                      </a:r>
                      <a:endParaRPr lang="en-US" sz="1600" b="1" i="0" u="none" strike="noStrike" cap="none" dirty="0">
                        <a:solidFill>
                          <a:srgbClr val="000000"/>
                        </a:solidFill>
                        <a:effectLst/>
                        <a:latin typeface="Bodoni MT" panose="02070603080606020203" pitchFamily="18"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CONTROLLABLE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200" b="1" i="0" u="none" strike="noStrike" cap="none" dirty="0" smtClean="0">
                          <a:solidFill>
                            <a:srgbClr val="FFFFFF"/>
                          </a:solidFill>
                          <a:effectLst/>
                          <a:latin typeface="Calibri" panose="020F0502020204030204" pitchFamily="34" charset="0"/>
                          <a:ea typeface="+mn-ea"/>
                          <a:cs typeface="+mn-cs"/>
                          <a:sym typeface="Arial"/>
                        </a:rPr>
                        <a:t>IMPACTABLE</a:t>
                      </a:r>
                      <a:endParaRPr lang="en-US" sz="1100" b="1" i="0" u="none" strike="noStrike" cap="none" dirty="0">
                        <a:solidFill>
                          <a:schemeClr val="bg1"/>
                        </a:solidFill>
                        <a:effectLst/>
                        <a:latin typeface="Calibri" panose="020F0502020204030204" pitchFamily="34"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    MEASUREABLE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384062">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a:solidFill>
                            <a:srgbClr val="000000"/>
                          </a:solidFill>
                          <a:effectLst/>
                          <a:latin typeface="Calibri" panose="020F0502020204030204" pitchFamily="34" charset="0"/>
                          <a:ea typeface="+mn-ea"/>
                          <a:cs typeface="+mn-cs"/>
                          <a:sym typeface="Arial"/>
                        </a:rPr>
                        <a:t>8</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600" b="1" i="0" u="none" strike="noStrike" cap="none" dirty="0" smtClean="0">
                          <a:solidFill>
                            <a:srgbClr val="000000"/>
                          </a:solidFill>
                          <a:effectLst/>
                          <a:latin typeface="Bodoni MT" panose="02070603080606020203" pitchFamily="18" charset="0"/>
                          <a:ea typeface="+mn-ea"/>
                          <a:cs typeface="+mn-cs"/>
                          <a:sym typeface="Arial"/>
                        </a:rPr>
                        <a:t>WRONG SIZE PACKAGING</a:t>
                      </a:r>
                      <a:endParaRPr lang="en-US" sz="1600" b="1" i="0" u="none" strike="noStrike" cap="none" dirty="0">
                        <a:solidFill>
                          <a:srgbClr val="000000"/>
                        </a:solidFill>
                        <a:effectLst/>
                        <a:latin typeface="Bodoni MT" panose="02070603080606020203" pitchFamily="18"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smtClean="0">
                          <a:solidFill>
                            <a:schemeClr val="bg1"/>
                          </a:solidFill>
                          <a:effectLst/>
                          <a:latin typeface="Calibri" panose="020F0502020204030204" pitchFamily="34" charset="0"/>
                          <a:ea typeface="+mn-ea"/>
                          <a:cs typeface="+mn-cs"/>
                          <a:sym typeface="Arial"/>
                        </a:rPr>
                        <a:t> </a:t>
                      </a:r>
                      <a:r>
                        <a:rPr lang="en-US" sz="1100" b="1" i="0" u="none" strike="noStrike" cap="none" dirty="0">
                          <a:solidFill>
                            <a:schemeClr val="bg1"/>
                          </a:solidFill>
                          <a:effectLst/>
                          <a:latin typeface="Calibri" panose="020F0502020204030204" pitchFamily="34" charset="0"/>
                          <a:ea typeface="+mn-ea"/>
                          <a:cs typeface="+mn-cs"/>
                          <a:sym typeface="Arial"/>
                        </a:rPr>
                        <a:t>CONTROLLABLE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200" b="1" i="0" u="none" strike="noStrike" cap="none" dirty="0" smtClean="0">
                          <a:solidFill>
                            <a:srgbClr val="FFFFFF"/>
                          </a:solidFill>
                          <a:effectLst/>
                          <a:latin typeface="Calibri" panose="020F0502020204030204" pitchFamily="34" charset="0"/>
                          <a:ea typeface="+mn-ea"/>
                          <a:cs typeface="+mn-cs"/>
                          <a:sym typeface="Arial"/>
                        </a:rPr>
                        <a:t>IMPACTABLE</a:t>
                      </a:r>
                      <a:endParaRPr lang="en-US" sz="1100" b="1" i="0" u="none" strike="noStrike" cap="none" dirty="0">
                        <a:solidFill>
                          <a:schemeClr val="bg1"/>
                        </a:solidFill>
                        <a:effectLst/>
                        <a:latin typeface="Calibri" panose="020F0502020204030204" pitchFamily="34"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smtClean="0">
                          <a:solidFill>
                            <a:schemeClr val="bg1"/>
                          </a:solidFill>
                          <a:effectLst/>
                          <a:latin typeface="Calibri" panose="020F0502020204030204" pitchFamily="34" charset="0"/>
                          <a:ea typeface="+mn-ea"/>
                          <a:cs typeface="+mn-cs"/>
                          <a:sym typeface="Arial"/>
                        </a:rPr>
                        <a:t>   MEASUREABLE</a:t>
                      </a:r>
                      <a:endParaRPr lang="en-US" sz="1100" b="1" i="0" u="none" strike="noStrike" cap="none" dirty="0">
                        <a:solidFill>
                          <a:schemeClr val="bg1"/>
                        </a:solidFill>
                        <a:effectLst/>
                        <a:latin typeface="Calibri" panose="020F0502020204030204" pitchFamily="34"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384062">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a:solidFill>
                            <a:srgbClr val="000000"/>
                          </a:solidFill>
                          <a:effectLst/>
                          <a:latin typeface="Calibri" panose="020F0502020204030204" pitchFamily="34" charset="0"/>
                          <a:ea typeface="+mn-ea"/>
                          <a:cs typeface="+mn-cs"/>
                          <a:sym typeface="Arial"/>
                        </a:rPr>
                        <a:t>9</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600" b="1" i="0" u="none" strike="noStrike" cap="none" dirty="0" smtClean="0">
                          <a:solidFill>
                            <a:srgbClr val="000000"/>
                          </a:solidFill>
                          <a:effectLst/>
                          <a:latin typeface="Bodoni MT" panose="02070603080606020203" pitchFamily="18" charset="0"/>
                          <a:ea typeface="+mn-ea"/>
                          <a:cs typeface="+mn-cs"/>
                          <a:sym typeface="Arial"/>
                        </a:rPr>
                        <a:t>WRONG COLOUR COMBINATION</a:t>
                      </a:r>
                      <a:endParaRPr lang="en-US" sz="1600" b="1" i="0" u="none" strike="noStrike" cap="none" dirty="0">
                        <a:solidFill>
                          <a:srgbClr val="000000"/>
                        </a:solidFill>
                        <a:effectLst/>
                        <a:latin typeface="Bodoni MT" panose="02070603080606020203" pitchFamily="18"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1" i="0" u="none" strike="noStrike" dirty="0" smtClean="0">
                          <a:solidFill>
                            <a:schemeClr val="bg1"/>
                          </a:solidFill>
                          <a:effectLst/>
                          <a:latin typeface="Calibri" panose="020F0502020204030204" pitchFamily="34" charset="0"/>
                        </a:rPr>
                        <a:t>CONTROLLABLE</a:t>
                      </a:r>
                      <a:endParaRPr lang="en-US" sz="1100" b="1" i="0" u="none" strike="noStrike" dirty="0">
                        <a:solidFill>
                          <a:schemeClr val="bg1"/>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200" b="1" i="0" u="none" strike="noStrike" cap="none" dirty="0" smtClean="0">
                          <a:solidFill>
                            <a:srgbClr val="FFFFFF"/>
                          </a:solidFill>
                          <a:effectLst/>
                          <a:latin typeface="Calibri" panose="020F0502020204030204" pitchFamily="34" charset="0"/>
                          <a:ea typeface="+mn-ea"/>
                          <a:cs typeface="+mn-cs"/>
                          <a:sym typeface="Arial"/>
                        </a:rPr>
                        <a:t>IMPACTABLE</a:t>
                      </a:r>
                      <a:endParaRPr lang="en-US" sz="1100" b="1" i="0" u="none" strike="noStrike" cap="none" dirty="0">
                        <a:solidFill>
                          <a:schemeClr val="bg1"/>
                        </a:solidFill>
                        <a:effectLst/>
                        <a:latin typeface="Calibri" panose="020F0502020204030204" pitchFamily="34"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smtClean="0">
                          <a:solidFill>
                            <a:schemeClr val="bg1"/>
                          </a:solidFill>
                          <a:effectLst/>
                          <a:latin typeface="Calibri" panose="020F0502020204030204" pitchFamily="34" charset="0"/>
                          <a:ea typeface="+mn-ea"/>
                          <a:cs typeface="+mn-cs"/>
                          <a:sym typeface="Arial"/>
                        </a:rPr>
                        <a:t>   MEASUREABLE</a:t>
                      </a:r>
                      <a:endParaRPr lang="en-US" sz="1100" b="1" i="0" u="none" strike="noStrike" cap="none" dirty="0">
                        <a:solidFill>
                          <a:schemeClr val="bg1"/>
                        </a:solidFill>
                        <a:effectLst/>
                        <a:latin typeface="Calibri" panose="020F0502020204030204" pitchFamily="34"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384062">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a:solidFill>
                            <a:srgbClr val="000000"/>
                          </a:solidFill>
                          <a:effectLst/>
                          <a:latin typeface="Calibri" panose="020F0502020204030204" pitchFamily="34" charset="0"/>
                          <a:ea typeface="+mn-ea"/>
                          <a:cs typeface="+mn-cs"/>
                          <a:sym typeface="Arial"/>
                        </a:rPr>
                        <a:t>10</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600" b="1" i="0" u="none" strike="noStrike" cap="none" dirty="0" smtClean="0">
                          <a:solidFill>
                            <a:srgbClr val="000000"/>
                          </a:solidFill>
                          <a:effectLst/>
                          <a:latin typeface="Bodoni MT" panose="02070603080606020203" pitchFamily="18" charset="0"/>
                          <a:ea typeface="+mn-ea"/>
                          <a:cs typeface="+mn-cs"/>
                          <a:sym typeface="Arial"/>
                        </a:rPr>
                        <a:t>IMPROPER LABEL DIMENSIONS</a:t>
                      </a:r>
                      <a:endParaRPr lang="en-US" sz="1600" b="1" i="0" u="none" strike="noStrike" cap="none" dirty="0">
                        <a:solidFill>
                          <a:srgbClr val="000000"/>
                        </a:solidFill>
                        <a:effectLst/>
                        <a:latin typeface="Bodoni MT" panose="02070603080606020203" pitchFamily="18"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bg1"/>
                          </a:solidFill>
                          <a:effectLst/>
                          <a:latin typeface="Calibri" panose="020F0502020204030204" pitchFamily="34" charset="0"/>
                          <a:ea typeface="+mn-ea"/>
                          <a:cs typeface="+mn-cs"/>
                          <a:sym typeface="Arial"/>
                        </a:rPr>
                        <a:t>CONTROLLABLE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200" b="1" i="0" u="none" strike="noStrike" cap="none" dirty="0" smtClean="0">
                          <a:solidFill>
                            <a:srgbClr val="FFFFFF"/>
                          </a:solidFill>
                          <a:effectLst/>
                          <a:latin typeface="Calibri" panose="020F0502020204030204" pitchFamily="34" charset="0"/>
                          <a:ea typeface="+mn-ea"/>
                          <a:cs typeface="+mn-cs"/>
                          <a:sym typeface="Arial"/>
                        </a:rPr>
                        <a:t>IMPACTABLE</a:t>
                      </a:r>
                      <a:endParaRPr lang="en-US" sz="1100" b="1" i="0" u="none" strike="noStrike" cap="none" dirty="0">
                        <a:solidFill>
                          <a:schemeClr val="bg1"/>
                        </a:solidFill>
                        <a:effectLst/>
                        <a:latin typeface="Calibri" panose="020F0502020204030204" pitchFamily="34"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smtClean="0">
                          <a:solidFill>
                            <a:schemeClr val="bg1"/>
                          </a:solidFill>
                          <a:effectLst/>
                          <a:latin typeface="Calibri" panose="020F0502020204030204" pitchFamily="34" charset="0"/>
                          <a:ea typeface="+mn-ea"/>
                          <a:cs typeface="+mn-cs"/>
                          <a:sym typeface="Arial"/>
                        </a:rPr>
                        <a:t>   MEASUREABLE</a:t>
                      </a:r>
                      <a:endParaRPr lang="en-US" sz="1100" b="1" i="0" u="none" strike="noStrike" cap="none" dirty="0">
                        <a:solidFill>
                          <a:schemeClr val="bg1"/>
                        </a:solidFill>
                        <a:effectLst/>
                        <a:latin typeface="Calibri" panose="020F0502020204030204" pitchFamily="34"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bl>
          </a:graphicData>
        </a:graphic>
      </p:graphicFrame>
      <p:sp>
        <p:nvSpPr>
          <p:cNvPr id="7" name="Rectangle 6"/>
          <p:cNvSpPr/>
          <p:nvPr/>
        </p:nvSpPr>
        <p:spPr>
          <a:xfrm>
            <a:off x="506186" y="881743"/>
            <a:ext cx="11381014" cy="4963887"/>
          </a:xfrm>
          <a:prstGeom prst="rect">
            <a:avLst/>
          </a:prstGeom>
          <a:solidFill>
            <a:schemeClr val="accent1">
              <a:alpha val="11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4329138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16</a:t>
            </a:fld>
            <a:endParaRPr>
              <a:solidFill>
                <a:srgbClr val="FFFFFF"/>
              </a:solidFill>
            </a:endParaRPr>
          </a:p>
        </p:txBody>
      </p:sp>
      <p:sp>
        <p:nvSpPr>
          <p:cNvPr id="99" name="Title 3"/>
          <p:cNvSpPr txBox="1">
            <a:spLocks/>
          </p:cNvSpPr>
          <p:nvPr/>
        </p:nvSpPr>
        <p:spPr>
          <a:xfrm>
            <a:off x="1717714" y="6804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C-I MATRIX</a:t>
            </a:r>
            <a:endParaRPr lang="en-US" sz="36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graphicFrame>
        <p:nvGraphicFramePr>
          <p:cNvPr id="4" name="Table 3"/>
          <p:cNvGraphicFramePr>
            <a:graphicFrameLocks noGrp="1"/>
          </p:cNvGraphicFramePr>
          <p:nvPr>
            <p:extLst>
              <p:ext uri="{D42A27DB-BD31-4B8C-83A1-F6EECF244321}">
                <p14:modId xmlns:p14="http://schemas.microsoft.com/office/powerpoint/2010/main" val="61159915"/>
              </p:ext>
            </p:extLst>
          </p:nvPr>
        </p:nvGraphicFramePr>
        <p:xfrm>
          <a:off x="1043446" y="1240971"/>
          <a:ext cx="10793187" cy="3674199"/>
        </p:xfrm>
        <a:graphic>
          <a:graphicData uri="http://schemas.openxmlformats.org/drawingml/2006/table">
            <a:tbl>
              <a:tblPr/>
              <a:tblGrid>
                <a:gridCol w="623223"/>
                <a:gridCol w="2995667"/>
                <a:gridCol w="2083604"/>
                <a:gridCol w="2459566"/>
                <a:gridCol w="2631127"/>
              </a:tblGrid>
              <a:tr h="807945">
                <a:tc rowSpan="2">
                  <a:txBody>
                    <a:bodyPr/>
                    <a:lstStyle/>
                    <a:p>
                      <a:pPr marR="0" lvl="1" algn="ctr" rtl="0" fontAlgn="b">
                        <a:lnSpc>
                          <a:spcPct val="100000"/>
                        </a:lnSpc>
                        <a:spcBef>
                          <a:spcPts val="0"/>
                        </a:spcBef>
                        <a:spcAft>
                          <a:spcPts val="0"/>
                        </a:spcAft>
                        <a:buClr>
                          <a:srgbClr val="000000"/>
                        </a:buClr>
                        <a:buFont typeface="Arial"/>
                      </a:pPr>
                      <a:r>
                        <a:rPr lang="en-US" sz="2000" b="1" i="0" u="none" strike="noStrike" cap="none" dirty="0">
                          <a:solidFill>
                            <a:srgbClr val="FFFFFF"/>
                          </a:solidFill>
                          <a:effectLst/>
                          <a:latin typeface="Calibri" panose="020F0502020204030204" pitchFamily="34" charset="0"/>
                          <a:ea typeface="+mn-ea"/>
                          <a:cs typeface="+mn-cs"/>
                          <a:sym typeface="Arial"/>
                        </a:rPr>
                        <a:t>SR NO</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rowSpan="2">
                  <a:txBody>
                    <a:bodyPr/>
                    <a:lstStyle/>
                    <a:p>
                      <a:pPr lvl="1" algn="ctr" fontAlgn="b"/>
                      <a:r>
                        <a:rPr lang="en-US" sz="2000" b="1" i="0" u="none" strike="noStrike" dirty="0" smtClean="0">
                          <a:solidFill>
                            <a:srgbClr val="FFFFFF"/>
                          </a:solidFill>
                          <a:effectLst/>
                          <a:latin typeface="Calibri" panose="020F0502020204030204" pitchFamily="34" charset="0"/>
                        </a:rPr>
                        <a:t>CAUSES</a:t>
                      </a:r>
                      <a:endParaRPr lang="en-US" sz="2000" b="1" i="0" u="none" strike="noStrike" dirty="0">
                        <a:solidFill>
                          <a:srgbClr val="FFFFFF"/>
                        </a:solidFill>
                        <a:effectLst/>
                        <a:latin typeface="Calibri" panose="020F0502020204030204" pitchFamily="34" charset="0"/>
                      </a:endParaRP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gridSpan="3">
                  <a:txBody>
                    <a:bodyPr/>
                    <a:lstStyle/>
                    <a:p>
                      <a:pPr marR="0" lvl="1" algn="ctr" rtl="0" fontAlgn="b">
                        <a:lnSpc>
                          <a:spcPct val="100000"/>
                        </a:lnSpc>
                        <a:spcBef>
                          <a:spcPts val="0"/>
                        </a:spcBef>
                        <a:spcAft>
                          <a:spcPts val="0"/>
                        </a:spcAft>
                        <a:buClr>
                          <a:srgbClr val="000000"/>
                        </a:buClr>
                        <a:buFont typeface="Arial"/>
                      </a:pPr>
                      <a:r>
                        <a:rPr lang="en-US" sz="2000" b="1" i="0" u="none" strike="noStrike" cap="none" dirty="0">
                          <a:solidFill>
                            <a:srgbClr val="FFFFFF"/>
                          </a:solidFill>
                          <a:effectLst/>
                          <a:latin typeface="Calibri" panose="020F0502020204030204" pitchFamily="34" charset="0"/>
                          <a:ea typeface="+mn-ea"/>
                          <a:cs typeface="+mn-cs"/>
                          <a:sym typeface="Arial"/>
                        </a:rPr>
                        <a:t>TYPE </a:t>
                      </a:r>
                    </a:p>
                  </a:txBody>
                  <a:tcPr marL="7738" marR="7738" marT="77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n-US"/>
                    </a:p>
                  </a:txBody>
                  <a:tcPr/>
                </a:tc>
                <a:tc hMerge="1">
                  <a:txBody>
                    <a:bodyPr/>
                    <a:lstStyle/>
                    <a:p>
                      <a:endParaRPr lang="en-US"/>
                    </a:p>
                  </a:txBody>
                  <a:tcPr/>
                </a:tc>
              </a:tr>
              <a:tr h="552546">
                <a:tc vMerge="1">
                  <a:txBody>
                    <a:bodyPr/>
                    <a:lstStyle/>
                    <a:p>
                      <a:endParaRPr lang="en-US"/>
                    </a:p>
                  </a:txBody>
                  <a:tcPr/>
                </a:tc>
                <a:tc vMerge="1">
                  <a:txBody>
                    <a:bodyPr/>
                    <a:lstStyle/>
                    <a:p>
                      <a:endParaRPr lang="en-US"/>
                    </a:p>
                  </a:txBody>
                  <a:tcPr/>
                </a:tc>
                <a:tc>
                  <a:txBody>
                    <a:bodyPr/>
                    <a:lstStyle/>
                    <a:p>
                      <a:pPr algn="ctr" fontAlgn="ctr"/>
                      <a:r>
                        <a:rPr lang="en-US" sz="1200" b="1" i="0" u="none" strike="noStrike" dirty="0">
                          <a:solidFill>
                            <a:srgbClr val="FFFFFF"/>
                          </a:solidFill>
                          <a:effectLst/>
                          <a:latin typeface="Calibri" panose="020F0502020204030204" pitchFamily="34" charset="0"/>
                        </a:rPr>
                        <a:t>CONTROLLABLE/ NON CONTROLLABLE </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marR="0" algn="ctr" rtl="0" fontAlgn="ctr">
                        <a:lnSpc>
                          <a:spcPct val="100000"/>
                        </a:lnSpc>
                        <a:spcBef>
                          <a:spcPts val="0"/>
                        </a:spcBef>
                        <a:spcAft>
                          <a:spcPts val="0"/>
                        </a:spcAft>
                        <a:buClr>
                          <a:srgbClr val="000000"/>
                        </a:buClr>
                        <a:buFont typeface="Arial"/>
                      </a:pPr>
                      <a:r>
                        <a:rPr lang="en-US" sz="1200" b="1" i="0" u="none" strike="noStrike" cap="none" dirty="0" smtClean="0">
                          <a:solidFill>
                            <a:srgbClr val="FFFFFF"/>
                          </a:solidFill>
                          <a:effectLst/>
                          <a:latin typeface="Calibri" panose="020F0502020204030204" pitchFamily="34" charset="0"/>
                          <a:ea typeface="+mn-ea"/>
                          <a:cs typeface="+mn-cs"/>
                          <a:sym typeface="Arial"/>
                        </a:rPr>
                        <a:t>IMPACTABLE/NON-IMPACTABLE</a:t>
                      </a:r>
                      <a:endParaRPr lang="en-US" sz="1200" b="1" i="0" u="none" strike="noStrike" cap="none" dirty="0">
                        <a:solidFill>
                          <a:srgbClr val="FFFFFF"/>
                        </a:solidFill>
                        <a:effectLst/>
                        <a:latin typeface="Calibri" panose="020F0502020204030204" pitchFamily="34" charset="0"/>
                        <a:ea typeface="+mn-ea"/>
                        <a:cs typeface="+mn-cs"/>
                        <a:sym typeface="Arial"/>
                      </a:endParaRP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a:txBody>
                    <a:bodyPr/>
                    <a:lstStyle/>
                    <a:p>
                      <a:pPr marR="0" algn="ctr" rtl="0" fontAlgn="ctr">
                        <a:lnSpc>
                          <a:spcPct val="100000"/>
                        </a:lnSpc>
                        <a:spcBef>
                          <a:spcPts val="0"/>
                        </a:spcBef>
                        <a:spcAft>
                          <a:spcPts val="0"/>
                        </a:spcAft>
                        <a:buClr>
                          <a:srgbClr val="000000"/>
                        </a:buClr>
                        <a:buFont typeface="Arial"/>
                      </a:pPr>
                      <a:r>
                        <a:rPr lang="en-US" sz="1200" b="1" i="0" u="none" strike="noStrike" cap="none" dirty="0">
                          <a:solidFill>
                            <a:srgbClr val="FFFFFF"/>
                          </a:solidFill>
                          <a:effectLst/>
                          <a:latin typeface="Calibri" panose="020F0502020204030204" pitchFamily="34" charset="0"/>
                          <a:ea typeface="+mn-ea"/>
                          <a:cs typeface="+mn-cs"/>
                          <a:sym typeface="Arial"/>
                        </a:rPr>
                        <a:t>MEASUREABLE/NON-MEASUREABLE</a:t>
                      </a: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r>
              <a:tr h="612528">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Calibri" panose="020F0502020204030204" pitchFamily="34" charset="0"/>
                          <a:ea typeface="+mn-ea"/>
                          <a:cs typeface="+mn-cs"/>
                          <a:sym typeface="Arial"/>
                        </a:rPr>
                        <a:t>11</a:t>
                      </a:r>
                      <a:endParaRPr lang="en-US" sz="1400" b="1" i="0" u="none" strike="noStrike" cap="none" dirty="0">
                        <a:solidFill>
                          <a:srgbClr val="000000"/>
                        </a:solidFill>
                        <a:effectLst/>
                        <a:latin typeface="Calibri" panose="020F0502020204030204" pitchFamily="34" charset="0"/>
                        <a:ea typeface="+mn-ea"/>
                        <a:cs typeface="+mn-cs"/>
                        <a:sym typeface="Arial"/>
                      </a:endParaRP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600" b="1" i="0" u="none" strike="noStrike" cap="none" dirty="0" smtClean="0">
                          <a:solidFill>
                            <a:srgbClr val="000000"/>
                          </a:solidFill>
                          <a:effectLst/>
                          <a:latin typeface="Bodoni MT" panose="02070603080606020203" pitchFamily="18" charset="0"/>
                          <a:ea typeface="+mn-ea"/>
                          <a:cs typeface="+mn-cs"/>
                          <a:sym typeface="Arial"/>
                        </a:rPr>
                        <a:t>IMPROPER BUTTON</a:t>
                      </a:r>
                      <a:r>
                        <a:rPr lang="en-US" sz="1600" b="1" i="0" u="none" strike="noStrike" cap="none" baseline="0" dirty="0" smtClean="0">
                          <a:solidFill>
                            <a:srgbClr val="000000"/>
                          </a:solidFill>
                          <a:effectLst/>
                          <a:latin typeface="Bodoni MT" panose="02070603080606020203" pitchFamily="18" charset="0"/>
                          <a:ea typeface="+mn-ea"/>
                          <a:cs typeface="+mn-cs"/>
                          <a:sym typeface="Arial"/>
                        </a:rPr>
                        <a:t> HOLES</a:t>
                      </a:r>
                      <a:endParaRPr lang="en-US" sz="1600" b="1" i="0" u="none" strike="noStrike" cap="none" dirty="0">
                        <a:solidFill>
                          <a:srgbClr val="000000"/>
                        </a:solidFill>
                        <a:effectLst/>
                        <a:latin typeface="Bodoni MT" panose="02070603080606020203" pitchFamily="18"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1" i="0" u="none" strike="noStrike" dirty="0" smtClean="0">
                          <a:solidFill>
                            <a:schemeClr val="bg1"/>
                          </a:solidFill>
                          <a:effectLst/>
                          <a:latin typeface="Calibri" panose="020F0502020204030204" pitchFamily="34" charset="0"/>
                        </a:rPr>
                        <a:t>NON-CONTROLLABLE</a:t>
                      </a:r>
                      <a:endParaRPr lang="en-US" sz="1100" b="1" i="0" u="none" strike="noStrike" dirty="0">
                        <a:solidFill>
                          <a:schemeClr val="bg1"/>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R="0" algn="ctr" rtl="0" fontAlgn="ctr">
                        <a:lnSpc>
                          <a:spcPct val="100000"/>
                        </a:lnSpc>
                        <a:spcBef>
                          <a:spcPts val="0"/>
                        </a:spcBef>
                        <a:spcAft>
                          <a:spcPts val="0"/>
                        </a:spcAft>
                        <a:buClr>
                          <a:srgbClr val="000000"/>
                        </a:buClr>
                        <a:buFont typeface="Arial"/>
                      </a:pPr>
                      <a:r>
                        <a:rPr lang="en-US" sz="1200" b="1" i="0" u="none" strike="noStrike" cap="none" dirty="0" smtClean="0">
                          <a:solidFill>
                            <a:srgbClr val="FFFFFF"/>
                          </a:solidFill>
                          <a:effectLst/>
                          <a:latin typeface="Calibri" panose="020F0502020204030204" pitchFamily="34" charset="0"/>
                          <a:ea typeface="+mn-ea"/>
                          <a:cs typeface="+mn-cs"/>
                          <a:sym typeface="Arial"/>
                        </a:rPr>
                        <a:t>NON-IMPACTABLE</a:t>
                      </a:r>
                      <a:endParaRPr lang="en-US" sz="1200" b="1" i="0" u="none" strike="noStrike" cap="none" dirty="0">
                        <a:solidFill>
                          <a:srgbClr val="FFFFFF"/>
                        </a:solidFill>
                        <a:effectLst/>
                        <a:latin typeface="Calibri" panose="020F0502020204030204" pitchFamily="34"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R="0" algn="ctr" rtl="0" fontAlgn="ctr">
                        <a:lnSpc>
                          <a:spcPct val="100000"/>
                        </a:lnSpc>
                        <a:spcBef>
                          <a:spcPts val="0"/>
                        </a:spcBef>
                        <a:spcAft>
                          <a:spcPts val="0"/>
                        </a:spcAft>
                        <a:buClr>
                          <a:srgbClr val="000000"/>
                        </a:buClr>
                        <a:buFont typeface="Arial"/>
                      </a:pPr>
                      <a:r>
                        <a:rPr lang="en-US" sz="1200" b="1" i="0" u="none" strike="noStrike" cap="none" dirty="0" smtClean="0">
                          <a:solidFill>
                            <a:srgbClr val="FFFFFF"/>
                          </a:solidFill>
                          <a:effectLst/>
                          <a:latin typeface="Calibri" panose="020F0502020204030204" pitchFamily="34" charset="0"/>
                          <a:ea typeface="+mn-ea"/>
                          <a:cs typeface="+mn-cs"/>
                          <a:sym typeface="Arial"/>
                        </a:rPr>
                        <a:t>NON-MEASUREABLE</a:t>
                      </a:r>
                      <a:endParaRPr lang="en-US" sz="1200" b="1" i="0" u="none" strike="noStrike" cap="none" dirty="0">
                        <a:solidFill>
                          <a:srgbClr val="FFFFFF"/>
                        </a:solidFill>
                        <a:effectLst/>
                        <a:latin typeface="Calibri" panose="020F0502020204030204" pitchFamily="34"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553899">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Calibri" panose="020F0502020204030204" pitchFamily="34" charset="0"/>
                          <a:ea typeface="+mn-ea"/>
                          <a:cs typeface="+mn-cs"/>
                          <a:sym typeface="Arial"/>
                        </a:rPr>
                        <a:t>12</a:t>
                      </a:r>
                      <a:endParaRPr lang="en-US" sz="1400" b="1" i="0" u="none" strike="noStrike" cap="none" dirty="0">
                        <a:solidFill>
                          <a:srgbClr val="000000"/>
                        </a:solidFill>
                        <a:effectLst/>
                        <a:latin typeface="Calibri" panose="020F0502020204030204" pitchFamily="34" charset="0"/>
                        <a:ea typeface="+mn-ea"/>
                        <a:cs typeface="+mn-cs"/>
                        <a:sym typeface="Arial"/>
                      </a:endParaRP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600" b="1" i="0" u="none" strike="noStrike" cap="none" dirty="0" smtClean="0">
                          <a:solidFill>
                            <a:srgbClr val="000000"/>
                          </a:solidFill>
                          <a:effectLst/>
                          <a:latin typeface="Bodoni MT" panose="02070603080606020203" pitchFamily="18" charset="0"/>
                          <a:ea typeface="+mn-ea"/>
                          <a:cs typeface="+mn-cs"/>
                          <a:sym typeface="Arial"/>
                        </a:rPr>
                        <a:t>SHORTAGE</a:t>
                      </a:r>
                      <a:r>
                        <a:rPr lang="en-US" sz="1600" b="1" i="0" u="none" strike="noStrike" cap="none" baseline="0" dirty="0" smtClean="0">
                          <a:solidFill>
                            <a:srgbClr val="000000"/>
                          </a:solidFill>
                          <a:effectLst/>
                          <a:latin typeface="Bodoni MT" panose="02070603080606020203" pitchFamily="18" charset="0"/>
                          <a:ea typeface="+mn-ea"/>
                          <a:cs typeface="+mn-cs"/>
                          <a:sym typeface="Arial"/>
                        </a:rPr>
                        <a:t> OF TECHNICAL </a:t>
                      </a:r>
                      <a:r>
                        <a:rPr lang="en-US" sz="1600" b="1" i="0" u="none" strike="noStrike" cap="none" dirty="0" smtClean="0">
                          <a:solidFill>
                            <a:srgbClr val="000000"/>
                          </a:solidFill>
                          <a:effectLst/>
                          <a:latin typeface="Bodoni MT" panose="02070603080606020203" pitchFamily="18" charset="0"/>
                          <a:ea typeface="+mn-ea"/>
                          <a:cs typeface="+mn-cs"/>
                          <a:sym typeface="Arial"/>
                        </a:rPr>
                        <a:t> SKILLS</a:t>
                      </a:r>
                      <a:endParaRPr lang="en-US" sz="1600" b="1" i="0" u="none" strike="noStrike" cap="none" dirty="0">
                        <a:solidFill>
                          <a:srgbClr val="000000"/>
                        </a:solidFill>
                        <a:effectLst/>
                        <a:latin typeface="Bodoni MT" panose="02070603080606020203" pitchFamily="18"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100" b="1" i="0" u="none" strike="noStrike" cap="none" dirty="0" smtClean="0">
                          <a:solidFill>
                            <a:schemeClr val="bg1"/>
                          </a:solidFill>
                          <a:effectLst/>
                          <a:latin typeface="Calibri" panose="020F0502020204030204" pitchFamily="34" charset="0"/>
                          <a:ea typeface="+mn-ea"/>
                          <a:cs typeface="+mn-cs"/>
                          <a:sym typeface="Arial"/>
                        </a:rPr>
                        <a:t> CONTROLLABLE </a:t>
                      </a:r>
                    </a:p>
                    <a:p>
                      <a:pPr algn="ctr" rtl="0" fontAlgn="ctr"/>
                      <a:endParaRPr lang="en-US" sz="1100" b="1" i="0" u="none" strike="noStrike" dirty="0">
                        <a:solidFill>
                          <a:schemeClr val="bg1"/>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200" b="1" i="0" u="none" strike="noStrike" cap="none" dirty="0" smtClean="0">
                          <a:solidFill>
                            <a:srgbClr val="FFFFFF"/>
                          </a:solidFill>
                          <a:effectLst/>
                          <a:latin typeface="Calibri" panose="020F0502020204030204" pitchFamily="34" charset="0"/>
                          <a:ea typeface="+mn-ea"/>
                          <a:cs typeface="+mn-cs"/>
                          <a:sym typeface="Arial"/>
                        </a:rPr>
                        <a:t>IMPACTABLE</a:t>
                      </a:r>
                      <a:endParaRPr lang="en-US" sz="1200" b="1" i="0" u="none" strike="noStrike" cap="none" dirty="0">
                        <a:solidFill>
                          <a:srgbClr val="FFFFFF"/>
                        </a:solidFill>
                        <a:effectLst/>
                        <a:latin typeface="Calibri" panose="020F0502020204030204" pitchFamily="34"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200" b="1" i="0" u="none" strike="noStrike" cap="none" dirty="0" smtClean="0">
                          <a:solidFill>
                            <a:srgbClr val="FFFFFF"/>
                          </a:solidFill>
                          <a:effectLst/>
                          <a:latin typeface="Calibri" panose="020F0502020204030204" pitchFamily="34" charset="0"/>
                          <a:ea typeface="+mn-ea"/>
                          <a:cs typeface="+mn-cs"/>
                          <a:sym typeface="Arial"/>
                        </a:rPr>
                        <a:t>NON-MEASUREABLE</a:t>
                      </a:r>
                      <a:endParaRPr lang="en-US" sz="1200" b="1" i="0" u="none" strike="noStrike" cap="none" dirty="0">
                        <a:solidFill>
                          <a:srgbClr val="FFFFFF"/>
                        </a:solidFill>
                        <a:effectLst/>
                        <a:latin typeface="Calibri" panose="020F0502020204030204" pitchFamily="34"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541016">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Calibri" panose="020F0502020204030204" pitchFamily="34" charset="0"/>
                          <a:ea typeface="+mn-ea"/>
                          <a:cs typeface="+mn-cs"/>
                          <a:sym typeface="Arial"/>
                        </a:rPr>
                        <a:t>13</a:t>
                      </a:r>
                      <a:endParaRPr lang="en-US" sz="1400" b="1" i="0" u="none" strike="noStrike" cap="none" dirty="0">
                        <a:solidFill>
                          <a:srgbClr val="000000"/>
                        </a:solidFill>
                        <a:effectLst/>
                        <a:latin typeface="Calibri" panose="020F0502020204030204" pitchFamily="34" charset="0"/>
                        <a:ea typeface="+mn-ea"/>
                        <a:cs typeface="+mn-cs"/>
                        <a:sym typeface="Arial"/>
                      </a:endParaRP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600" b="1" i="0" u="none" strike="noStrike" cap="none" dirty="0" smtClean="0">
                          <a:solidFill>
                            <a:srgbClr val="000000"/>
                          </a:solidFill>
                          <a:effectLst/>
                          <a:latin typeface="Bodoni MT" panose="02070603080606020203" pitchFamily="18" charset="0"/>
                          <a:ea typeface="+mn-ea"/>
                          <a:cs typeface="+mn-cs"/>
                          <a:sym typeface="Arial"/>
                        </a:rPr>
                        <a:t>SEWING NEEDLE BREAKS</a:t>
                      </a:r>
                      <a:endParaRPr lang="en-US" sz="1600" b="1" i="0" u="none" strike="noStrike" cap="none" dirty="0">
                        <a:solidFill>
                          <a:srgbClr val="000000"/>
                        </a:solidFill>
                        <a:effectLst/>
                        <a:latin typeface="Bodoni MT" panose="02070603080606020203" pitchFamily="18"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1" i="0" u="none" strike="noStrike" smtClean="0">
                          <a:solidFill>
                            <a:schemeClr val="bg1"/>
                          </a:solidFill>
                          <a:effectLst/>
                          <a:latin typeface="Calibri" panose="020F0502020204030204" pitchFamily="34" charset="0"/>
                        </a:rPr>
                        <a:t>NON-CONTROLLABLE</a:t>
                      </a:r>
                      <a:endParaRPr lang="en-US" sz="1100" b="1" i="0" u="none" strike="noStrike" dirty="0">
                        <a:solidFill>
                          <a:schemeClr val="bg1"/>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R="0" algn="ctr" rtl="0" fontAlgn="ctr">
                        <a:lnSpc>
                          <a:spcPct val="100000"/>
                        </a:lnSpc>
                        <a:spcBef>
                          <a:spcPts val="0"/>
                        </a:spcBef>
                        <a:spcAft>
                          <a:spcPts val="0"/>
                        </a:spcAft>
                        <a:buClr>
                          <a:srgbClr val="000000"/>
                        </a:buClr>
                        <a:buFont typeface="Arial"/>
                      </a:pPr>
                      <a:r>
                        <a:rPr lang="en-US" sz="1200" b="1" i="0" u="none" strike="noStrike" cap="none" dirty="0" smtClean="0">
                          <a:solidFill>
                            <a:srgbClr val="FFFFFF"/>
                          </a:solidFill>
                          <a:effectLst/>
                          <a:latin typeface="Calibri" panose="020F0502020204030204" pitchFamily="34" charset="0"/>
                          <a:ea typeface="+mn-ea"/>
                          <a:cs typeface="+mn-cs"/>
                          <a:sym typeface="Arial"/>
                        </a:rPr>
                        <a:t>IMPACTABLE</a:t>
                      </a:r>
                      <a:endParaRPr lang="en-US" sz="1200" b="1" i="0" u="none" strike="noStrike" cap="none" dirty="0">
                        <a:solidFill>
                          <a:srgbClr val="FFFFFF"/>
                        </a:solidFill>
                        <a:effectLst/>
                        <a:latin typeface="Calibri" panose="020F0502020204030204" pitchFamily="34"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marR="0" algn="ctr" rtl="0" fontAlgn="ctr">
                        <a:lnSpc>
                          <a:spcPct val="100000"/>
                        </a:lnSpc>
                        <a:spcBef>
                          <a:spcPts val="0"/>
                        </a:spcBef>
                        <a:spcAft>
                          <a:spcPts val="0"/>
                        </a:spcAft>
                        <a:buClr>
                          <a:srgbClr val="000000"/>
                        </a:buClr>
                        <a:buFont typeface="Arial"/>
                      </a:pPr>
                      <a:r>
                        <a:rPr lang="en-US" sz="1200" b="1" i="0" u="none" strike="noStrike" cap="none" dirty="0" smtClean="0">
                          <a:solidFill>
                            <a:srgbClr val="FFFFFF"/>
                          </a:solidFill>
                          <a:effectLst/>
                          <a:latin typeface="Calibri" panose="020F0502020204030204" pitchFamily="34" charset="0"/>
                          <a:ea typeface="+mn-ea"/>
                          <a:cs typeface="+mn-cs"/>
                          <a:sym typeface="Arial"/>
                        </a:rPr>
                        <a:t>MEASUREABLE</a:t>
                      </a:r>
                      <a:endParaRPr lang="en-US" sz="1200" b="1" i="0" u="none" strike="noStrike" cap="none" dirty="0">
                        <a:solidFill>
                          <a:srgbClr val="FFFFFF"/>
                        </a:solidFill>
                        <a:effectLst/>
                        <a:latin typeface="Calibri" panose="020F0502020204030204" pitchFamily="34"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r h="606265">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Calibri" panose="020F0502020204030204" pitchFamily="34" charset="0"/>
                          <a:ea typeface="+mn-ea"/>
                          <a:cs typeface="+mn-cs"/>
                          <a:sym typeface="Arial"/>
                        </a:rPr>
                        <a:t>14</a:t>
                      </a:r>
                      <a:endParaRPr lang="en-US" sz="1400" b="1" i="0" u="none" strike="noStrike" cap="none" dirty="0">
                        <a:solidFill>
                          <a:srgbClr val="000000"/>
                        </a:solidFill>
                        <a:effectLst/>
                        <a:latin typeface="Calibri" panose="020F0502020204030204" pitchFamily="34" charset="0"/>
                        <a:ea typeface="+mn-ea"/>
                        <a:cs typeface="+mn-cs"/>
                        <a:sym typeface="Arial"/>
                      </a:endParaRP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600" b="1" i="0" u="none" strike="noStrike" cap="none" dirty="0" smtClean="0">
                          <a:solidFill>
                            <a:srgbClr val="000000"/>
                          </a:solidFill>
                          <a:effectLst/>
                          <a:latin typeface="Bodoni MT" panose="02070603080606020203" pitchFamily="18" charset="0"/>
                          <a:ea typeface="+mn-ea"/>
                          <a:cs typeface="+mn-cs"/>
                          <a:sym typeface="Arial"/>
                        </a:rPr>
                        <a:t>WRONG QUALITY CHECK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1" i="0" u="none" strike="noStrike" dirty="0" smtClean="0">
                          <a:solidFill>
                            <a:schemeClr val="bg1"/>
                          </a:solidFill>
                          <a:effectLst/>
                          <a:latin typeface="Calibri" panose="020F0502020204030204" pitchFamily="34" charset="0"/>
                        </a:rPr>
                        <a:t>NON-CONTROLLABLE</a:t>
                      </a:r>
                      <a:endParaRPr lang="en-US" sz="1100" b="1" i="0" u="none" strike="noStrike" dirty="0">
                        <a:solidFill>
                          <a:schemeClr val="bg1"/>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R="0" algn="ctr" rtl="0" fontAlgn="ctr">
                        <a:lnSpc>
                          <a:spcPct val="100000"/>
                        </a:lnSpc>
                        <a:spcBef>
                          <a:spcPts val="0"/>
                        </a:spcBef>
                        <a:spcAft>
                          <a:spcPts val="0"/>
                        </a:spcAft>
                        <a:buClr>
                          <a:srgbClr val="000000"/>
                        </a:buClr>
                        <a:buFont typeface="Arial"/>
                      </a:pPr>
                      <a:r>
                        <a:rPr lang="en-US" sz="1200" b="1" i="0" u="none" strike="noStrike" cap="none" dirty="0" smtClean="0">
                          <a:solidFill>
                            <a:srgbClr val="FFFFFF"/>
                          </a:solidFill>
                          <a:effectLst/>
                          <a:latin typeface="Calibri" panose="020F0502020204030204" pitchFamily="34" charset="0"/>
                          <a:ea typeface="+mn-ea"/>
                          <a:cs typeface="+mn-cs"/>
                          <a:sym typeface="Arial"/>
                        </a:rPr>
                        <a:t>NON-IMPACTABLE</a:t>
                      </a:r>
                      <a:endParaRPr lang="en-US" sz="1200" b="1" i="0" u="none" strike="noStrike" cap="none" dirty="0">
                        <a:solidFill>
                          <a:srgbClr val="FFFFFF"/>
                        </a:solidFill>
                        <a:effectLst/>
                        <a:latin typeface="Calibri" panose="020F0502020204030204" pitchFamily="34"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R="0" algn="ctr" rtl="0" fontAlgn="ctr">
                        <a:lnSpc>
                          <a:spcPct val="100000"/>
                        </a:lnSpc>
                        <a:spcBef>
                          <a:spcPts val="0"/>
                        </a:spcBef>
                        <a:spcAft>
                          <a:spcPts val="0"/>
                        </a:spcAft>
                        <a:buClr>
                          <a:srgbClr val="000000"/>
                        </a:buClr>
                        <a:buFont typeface="Arial"/>
                      </a:pPr>
                      <a:r>
                        <a:rPr lang="en-US" sz="1200" b="1" i="0" u="none" strike="noStrike" cap="none" dirty="0" smtClean="0">
                          <a:solidFill>
                            <a:srgbClr val="FFFFFF"/>
                          </a:solidFill>
                          <a:effectLst/>
                          <a:latin typeface="Calibri" panose="020F0502020204030204" pitchFamily="34" charset="0"/>
                          <a:ea typeface="+mn-ea"/>
                          <a:cs typeface="+mn-cs"/>
                          <a:sym typeface="Arial"/>
                        </a:rPr>
                        <a:t>NON-MEASUREABLE</a:t>
                      </a:r>
                      <a:endParaRPr lang="en-US" sz="1200" b="1" i="0" u="none" strike="noStrike" cap="none" dirty="0">
                        <a:solidFill>
                          <a:srgbClr val="FFFFFF"/>
                        </a:solidFill>
                        <a:effectLst/>
                        <a:latin typeface="Calibri" panose="020F0502020204030204" pitchFamily="34"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bl>
          </a:graphicData>
        </a:graphic>
      </p:graphicFrame>
      <p:sp>
        <p:nvSpPr>
          <p:cNvPr id="7" name="Rectangle 6"/>
          <p:cNvSpPr/>
          <p:nvPr/>
        </p:nvSpPr>
        <p:spPr>
          <a:xfrm>
            <a:off x="1033670" y="1245704"/>
            <a:ext cx="10802963" cy="4346713"/>
          </a:xfrm>
          <a:prstGeom prst="rect">
            <a:avLst/>
          </a:prstGeom>
          <a:solidFill>
            <a:schemeClr val="accent1">
              <a:alpha val="11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904762395"/>
              </p:ext>
            </p:extLst>
          </p:nvPr>
        </p:nvGraphicFramePr>
        <p:xfrm>
          <a:off x="1045031" y="4913478"/>
          <a:ext cx="10791601" cy="652068"/>
        </p:xfrm>
        <a:graphic>
          <a:graphicData uri="http://schemas.openxmlformats.org/drawingml/2006/table">
            <a:tbl>
              <a:tblPr/>
              <a:tblGrid>
                <a:gridCol w="620483"/>
                <a:gridCol w="2988129"/>
                <a:gridCol w="2091714"/>
                <a:gridCol w="2463957"/>
                <a:gridCol w="2627318"/>
              </a:tblGrid>
              <a:tr h="652068">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Calibri" panose="020F0502020204030204" pitchFamily="34" charset="0"/>
                          <a:ea typeface="+mn-ea"/>
                          <a:cs typeface="+mn-cs"/>
                          <a:sym typeface="Arial"/>
                        </a:rPr>
                        <a:t>15</a:t>
                      </a:r>
                      <a:endParaRPr lang="en-US" sz="1400" b="1" i="0" u="none" strike="noStrike" cap="none" dirty="0">
                        <a:solidFill>
                          <a:srgbClr val="000000"/>
                        </a:solidFill>
                        <a:effectLst/>
                        <a:latin typeface="Calibri" panose="020F0502020204030204" pitchFamily="34" charset="0"/>
                        <a:ea typeface="+mn-ea"/>
                        <a:cs typeface="+mn-cs"/>
                        <a:sym typeface="Arial"/>
                      </a:endParaRPr>
                    </a:p>
                  </a:txBody>
                  <a:tcPr marL="7738" marR="7738" marT="7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1600" b="1" i="0" u="none" strike="noStrike" cap="none" dirty="0" smtClean="0">
                          <a:solidFill>
                            <a:srgbClr val="000000"/>
                          </a:solidFill>
                          <a:effectLst/>
                          <a:latin typeface="Bodoni MT" panose="02070603080606020203" pitchFamily="18" charset="0"/>
                          <a:ea typeface="+mn-ea"/>
                          <a:cs typeface="+mn-cs"/>
                          <a:sym typeface="Arial"/>
                        </a:rPr>
                        <a:t>       LACK</a:t>
                      </a:r>
                      <a:r>
                        <a:rPr lang="en-US" sz="1600" b="1" i="0" u="none" strike="noStrike" cap="none" baseline="0" dirty="0" smtClean="0">
                          <a:solidFill>
                            <a:srgbClr val="000000"/>
                          </a:solidFill>
                          <a:effectLst/>
                          <a:latin typeface="Bodoni MT" panose="02070603080606020203" pitchFamily="18" charset="0"/>
                          <a:ea typeface="+mn-ea"/>
                          <a:cs typeface="+mn-cs"/>
                          <a:sym typeface="Arial"/>
                        </a:rPr>
                        <a:t> OF TRAINING </a:t>
                      </a:r>
                      <a:endParaRPr lang="en-US" sz="1600" b="1" i="0" u="none" strike="noStrike" cap="none" dirty="0" smtClean="0">
                        <a:solidFill>
                          <a:srgbClr val="000000"/>
                        </a:solidFill>
                        <a:effectLst/>
                        <a:latin typeface="Bodoni MT" panose="02070603080606020203" pitchFamily="18"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1" i="0" u="none" strike="noStrike" dirty="0" smtClean="0">
                          <a:solidFill>
                            <a:schemeClr val="bg1"/>
                          </a:solidFill>
                          <a:effectLst/>
                          <a:latin typeface="Calibri" panose="020F0502020204030204" pitchFamily="34" charset="0"/>
                        </a:rPr>
                        <a:t>NON-CONTROLLABLE</a:t>
                      </a:r>
                      <a:endParaRPr lang="en-US" sz="1100" b="1" i="0" u="none" strike="noStrike" dirty="0">
                        <a:solidFill>
                          <a:schemeClr val="bg1"/>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R="0" algn="ctr" rtl="0" fontAlgn="ctr">
                        <a:lnSpc>
                          <a:spcPct val="100000"/>
                        </a:lnSpc>
                        <a:spcBef>
                          <a:spcPts val="0"/>
                        </a:spcBef>
                        <a:spcAft>
                          <a:spcPts val="0"/>
                        </a:spcAft>
                        <a:buClr>
                          <a:srgbClr val="000000"/>
                        </a:buClr>
                        <a:buFont typeface="Arial"/>
                      </a:pPr>
                      <a:r>
                        <a:rPr lang="en-US" sz="1200" b="1" i="0" u="none" strike="noStrike" cap="none" dirty="0" smtClean="0">
                          <a:solidFill>
                            <a:srgbClr val="FFFFFF"/>
                          </a:solidFill>
                          <a:effectLst/>
                          <a:latin typeface="Calibri" panose="020F0502020204030204" pitchFamily="34" charset="0"/>
                          <a:ea typeface="+mn-ea"/>
                          <a:cs typeface="+mn-cs"/>
                          <a:sym typeface="Arial"/>
                        </a:rPr>
                        <a:t>NON-IMPACTABLE</a:t>
                      </a:r>
                      <a:endParaRPr lang="en-US" sz="1200" b="1" i="0" u="none" strike="noStrike" cap="none" dirty="0">
                        <a:solidFill>
                          <a:srgbClr val="FFFFFF"/>
                        </a:solidFill>
                        <a:effectLst/>
                        <a:latin typeface="Calibri" panose="020F0502020204030204" pitchFamily="34"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marR="0" algn="ctr" rtl="0" fontAlgn="ctr">
                        <a:lnSpc>
                          <a:spcPct val="100000"/>
                        </a:lnSpc>
                        <a:spcBef>
                          <a:spcPts val="0"/>
                        </a:spcBef>
                        <a:spcAft>
                          <a:spcPts val="0"/>
                        </a:spcAft>
                        <a:buClr>
                          <a:srgbClr val="000000"/>
                        </a:buClr>
                        <a:buFont typeface="Arial"/>
                      </a:pPr>
                      <a:r>
                        <a:rPr lang="en-US" sz="1200" b="1" i="0" u="none" strike="noStrike" cap="none" dirty="0" smtClean="0">
                          <a:solidFill>
                            <a:srgbClr val="FFFFFF"/>
                          </a:solidFill>
                          <a:effectLst/>
                          <a:latin typeface="Calibri" panose="020F0502020204030204" pitchFamily="34" charset="0"/>
                          <a:ea typeface="+mn-ea"/>
                          <a:cs typeface="+mn-cs"/>
                          <a:sym typeface="Arial"/>
                        </a:rPr>
                        <a:t>NON-MEASUREABLE</a:t>
                      </a:r>
                      <a:endParaRPr lang="en-US" sz="1200" b="1" i="0" u="none" strike="noStrike" cap="none" dirty="0">
                        <a:solidFill>
                          <a:srgbClr val="FFFFFF"/>
                        </a:solidFill>
                        <a:effectLst/>
                        <a:latin typeface="Calibri" panose="020F0502020204030204" pitchFamily="34" charset="0"/>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bl>
          </a:graphicData>
        </a:graphic>
      </p:graphicFrame>
    </p:spTree>
    <p:extLst>
      <p:ext uri="{BB962C8B-B14F-4D97-AF65-F5344CB8AC3E}">
        <p14:creationId xmlns:p14="http://schemas.microsoft.com/office/powerpoint/2010/main" val="39435233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17</a:t>
            </a:fld>
            <a:endParaRPr>
              <a:solidFill>
                <a:srgbClr val="FFFFFF"/>
              </a:solidFill>
            </a:endParaRPr>
          </a:p>
        </p:txBody>
      </p:sp>
      <p:sp>
        <p:nvSpPr>
          <p:cNvPr id="99" name="Title 3"/>
          <p:cNvSpPr txBox="1">
            <a:spLocks/>
          </p:cNvSpPr>
          <p:nvPr/>
        </p:nvSpPr>
        <p:spPr>
          <a:xfrm>
            <a:off x="1609969" y="-150127"/>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50000"/>
              </a:lnSpc>
              <a:buClr>
                <a:srgbClr val="007BB9"/>
              </a:buClr>
            </a:pPr>
            <a:r>
              <a:rPr lang="en-US" sz="3600" b="1" kern="0" dirty="0">
                <a:solidFill>
                  <a:srgbClr val="007BB9"/>
                </a:solidFill>
              </a:rPr>
              <a:t>Data Collection Plan</a:t>
            </a: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graphicFrame>
        <p:nvGraphicFramePr>
          <p:cNvPr id="3" name="Table 2"/>
          <p:cNvGraphicFramePr>
            <a:graphicFrameLocks noGrp="1"/>
          </p:cNvGraphicFramePr>
          <p:nvPr>
            <p:extLst>
              <p:ext uri="{D42A27DB-BD31-4B8C-83A1-F6EECF244321}">
                <p14:modId xmlns:p14="http://schemas.microsoft.com/office/powerpoint/2010/main" val="3344871891"/>
              </p:ext>
            </p:extLst>
          </p:nvPr>
        </p:nvGraphicFramePr>
        <p:xfrm>
          <a:off x="408097" y="739011"/>
          <a:ext cx="11428536" cy="5305293"/>
        </p:xfrm>
        <a:graphic>
          <a:graphicData uri="http://schemas.openxmlformats.org/drawingml/2006/table">
            <a:tbl>
              <a:tblPr/>
              <a:tblGrid>
                <a:gridCol w="2305917"/>
                <a:gridCol w="473987"/>
                <a:gridCol w="976335"/>
                <a:gridCol w="3510802"/>
                <a:gridCol w="1262184"/>
                <a:gridCol w="1123656"/>
                <a:gridCol w="1067314"/>
                <a:gridCol w="708341"/>
              </a:tblGrid>
              <a:tr h="660393">
                <a:tc gridSpan="3">
                  <a:txBody>
                    <a:bodyPr/>
                    <a:lstStyle/>
                    <a:p>
                      <a:pPr algn="ctr" fontAlgn="ctr"/>
                      <a:r>
                        <a:rPr lang="en-US" sz="1400" b="1" i="0" u="none" strike="noStrike" dirty="0">
                          <a:solidFill>
                            <a:srgbClr val="FFFFFF"/>
                          </a:solidFill>
                          <a:effectLst/>
                          <a:latin typeface="Bodoni MT Black" panose="02070A03080606020203" pitchFamily="18" charset="0"/>
                        </a:rPr>
                        <a:t>CONTROLLABLE  / NON CONTROLLABLE </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n-US"/>
                    </a:p>
                  </a:txBody>
                  <a:tcPr/>
                </a:tc>
                <a:tc hMerge="1">
                  <a:txBody>
                    <a:bodyPr/>
                    <a:lstStyle/>
                    <a:p>
                      <a:endParaRPr lang="en-US"/>
                    </a:p>
                  </a:txBody>
                  <a:tcPr/>
                </a:tc>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a:solidFill>
                            <a:srgbClr val="FFFFFF"/>
                          </a:solidFill>
                          <a:effectLst/>
                          <a:latin typeface="Bodoni MT Black" panose="02070A03080606020203" pitchFamily="18" charset="0"/>
                          <a:ea typeface="+mn-ea"/>
                          <a:cs typeface="+mn-cs"/>
                          <a:sym typeface="Arial"/>
                        </a:rPr>
                        <a:t>OPERATIONAL DEFINATION</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gridSpan="4">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a:solidFill>
                            <a:srgbClr val="FFFFFF"/>
                          </a:solidFill>
                          <a:effectLst/>
                          <a:latin typeface="Bodoni MT Black" panose="02070A03080606020203" pitchFamily="18" charset="0"/>
                          <a:ea typeface="+mn-ea"/>
                          <a:cs typeface="+mn-cs"/>
                          <a:sym typeface="Arial"/>
                        </a:rPr>
                        <a:t>SAMPLING PLAN</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554324">
                <a:tc>
                  <a:txBody>
                    <a:bodyPr/>
                    <a:lstStyle/>
                    <a:p>
                      <a:pPr algn="ctr" fontAlgn="ctr"/>
                      <a:r>
                        <a:rPr lang="en-US" sz="1400" b="1" i="0" u="none" strike="noStrike" dirty="0" smtClean="0">
                          <a:solidFill>
                            <a:srgbClr val="000000"/>
                          </a:solidFill>
                          <a:effectLst/>
                          <a:latin typeface="Bodoni MT Black" panose="02070A03080606020203" pitchFamily="18" charset="0"/>
                        </a:rPr>
                        <a:t>What To </a:t>
                      </a:r>
                    </a:p>
                    <a:p>
                      <a:pPr algn="ctr" fontAlgn="ctr"/>
                      <a:r>
                        <a:rPr lang="en-US" sz="1400" b="1" i="0" u="none" strike="noStrike" dirty="0" smtClean="0">
                          <a:solidFill>
                            <a:srgbClr val="000000"/>
                          </a:solidFill>
                          <a:effectLst/>
                          <a:latin typeface="Bodoni MT Black" panose="02070A03080606020203" pitchFamily="18" charset="0"/>
                        </a:rPr>
                        <a:t>Measure</a:t>
                      </a:r>
                      <a:endParaRPr lang="en-US" sz="1400" b="1" i="0" u="none" strike="noStrike" dirty="0">
                        <a:solidFill>
                          <a:srgbClr val="000000"/>
                        </a:solidFill>
                        <a:effectLst/>
                        <a:latin typeface="Bodoni MT Black" panose="02070A03080606020203" pitchFamily="18" charset="0"/>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400" b="1" i="0" u="none" strike="noStrike" dirty="0" smtClean="0">
                          <a:solidFill>
                            <a:srgbClr val="000000"/>
                          </a:solidFill>
                          <a:effectLst/>
                          <a:latin typeface="Bodoni MT Black" panose="02070A03080606020203" pitchFamily="18" charset="0"/>
                        </a:rPr>
                        <a:t>Y Or X</a:t>
                      </a:r>
                      <a:endParaRPr lang="en-US" sz="1400" b="1" i="0" u="none" strike="noStrike" dirty="0">
                        <a:solidFill>
                          <a:srgbClr val="000000"/>
                        </a:solidFill>
                        <a:effectLst/>
                        <a:latin typeface="Bodoni MT Black" panose="02070A03080606020203" pitchFamily="18" charset="0"/>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400" b="1" i="0" u="none" strike="noStrike" dirty="0" smtClean="0">
                          <a:solidFill>
                            <a:srgbClr val="000000"/>
                          </a:solidFill>
                          <a:effectLst/>
                          <a:latin typeface="Bodoni MT Black" panose="02070A03080606020203" pitchFamily="18" charset="0"/>
                        </a:rPr>
                        <a:t>Data Type</a:t>
                      </a:r>
                      <a:endParaRPr lang="en-US" sz="1400" b="1" i="0" u="none" strike="noStrike" dirty="0">
                        <a:solidFill>
                          <a:srgbClr val="000000"/>
                        </a:solidFill>
                        <a:effectLst/>
                        <a:latin typeface="Bodoni MT Black" panose="02070A03080606020203" pitchFamily="18" charset="0"/>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400" b="1" i="0" u="none" strike="noStrike" dirty="0" smtClean="0">
                          <a:solidFill>
                            <a:srgbClr val="000000"/>
                          </a:solidFill>
                          <a:effectLst/>
                          <a:latin typeface="Bodoni MT Black" panose="02070A03080606020203" pitchFamily="18" charset="0"/>
                        </a:rPr>
                        <a:t>Operational </a:t>
                      </a:r>
                    </a:p>
                    <a:p>
                      <a:pPr algn="ctr" fontAlgn="ctr"/>
                      <a:r>
                        <a:rPr lang="en-US" sz="1400" b="1" i="0" u="none" strike="noStrike" dirty="0" smtClean="0">
                          <a:solidFill>
                            <a:srgbClr val="000000"/>
                          </a:solidFill>
                          <a:effectLst/>
                          <a:latin typeface="Bodoni MT Black" panose="02070A03080606020203" pitchFamily="18" charset="0"/>
                        </a:rPr>
                        <a:t>Definition</a:t>
                      </a:r>
                      <a:endParaRPr lang="en-US" sz="1400" b="1" i="0" u="none" strike="noStrike" dirty="0">
                        <a:solidFill>
                          <a:srgbClr val="000000"/>
                        </a:solidFill>
                        <a:effectLst/>
                        <a:latin typeface="Bodoni MT Black" panose="02070A03080606020203" pitchFamily="18" charset="0"/>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400" b="1" i="0" u="none" strike="noStrike" dirty="0" smtClean="0">
                          <a:solidFill>
                            <a:srgbClr val="000000"/>
                          </a:solidFill>
                          <a:effectLst/>
                          <a:latin typeface="Bodoni MT Black" panose="02070A03080606020203" pitchFamily="18" charset="0"/>
                        </a:rPr>
                        <a:t>What </a:t>
                      </a:r>
                      <a:endParaRPr lang="en-US" sz="1400" b="1" i="0" u="none" strike="noStrike" dirty="0">
                        <a:solidFill>
                          <a:srgbClr val="000000"/>
                        </a:solidFill>
                        <a:effectLst/>
                        <a:latin typeface="Bodoni MT Black" panose="02070A03080606020203" pitchFamily="18" charset="0"/>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400" b="1" i="0" u="none" strike="noStrike" dirty="0" smtClean="0">
                          <a:solidFill>
                            <a:srgbClr val="000000"/>
                          </a:solidFill>
                          <a:effectLst/>
                          <a:latin typeface="Bodoni MT Black" panose="02070A03080606020203" pitchFamily="18" charset="0"/>
                        </a:rPr>
                        <a:t>Where</a:t>
                      </a:r>
                      <a:endParaRPr lang="en-US" sz="1400" b="1" i="0" u="none" strike="noStrike" dirty="0">
                        <a:solidFill>
                          <a:srgbClr val="000000"/>
                        </a:solidFill>
                        <a:effectLst/>
                        <a:latin typeface="Bodoni MT Black" panose="02070A03080606020203" pitchFamily="18" charset="0"/>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400" b="1" i="0" u="none" strike="noStrike" dirty="0" smtClean="0">
                          <a:solidFill>
                            <a:srgbClr val="000000"/>
                          </a:solidFill>
                          <a:effectLst/>
                          <a:latin typeface="Bodoni MT Black" panose="02070A03080606020203" pitchFamily="18" charset="0"/>
                        </a:rPr>
                        <a:t>When</a:t>
                      </a:r>
                      <a:endParaRPr lang="en-US" sz="1400" b="1" i="0" u="none" strike="noStrike" dirty="0">
                        <a:solidFill>
                          <a:srgbClr val="000000"/>
                        </a:solidFill>
                        <a:effectLst/>
                        <a:latin typeface="Bodoni MT Black" panose="02070A03080606020203" pitchFamily="18" charset="0"/>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400" b="1" i="0" u="none" strike="noStrike" dirty="0" smtClean="0">
                          <a:solidFill>
                            <a:srgbClr val="000000"/>
                          </a:solidFill>
                          <a:effectLst/>
                          <a:latin typeface="Bodoni MT Black" panose="02070A03080606020203" pitchFamily="18" charset="0"/>
                        </a:rPr>
                        <a:t>How Many</a:t>
                      </a:r>
                      <a:endParaRPr lang="en-US" sz="1400" b="1" i="0" u="none" strike="noStrike" dirty="0">
                        <a:solidFill>
                          <a:srgbClr val="000000"/>
                        </a:solidFill>
                        <a:effectLst/>
                        <a:latin typeface="Bodoni MT Black" panose="02070A03080606020203" pitchFamily="18" charset="0"/>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880792">
                <a:tc>
                  <a:txBody>
                    <a:bodyPr/>
                    <a:lstStyle/>
                    <a:p>
                      <a:pPr algn="ctr" fontAlgn="ctr"/>
                      <a:r>
                        <a:rPr lang="en-US" sz="1400" b="1" i="0" u="none" strike="noStrike" dirty="0" smtClean="0">
                          <a:solidFill>
                            <a:srgbClr val="FF0000"/>
                          </a:solidFill>
                          <a:effectLst/>
                          <a:latin typeface="+mn-lt"/>
                        </a:rPr>
                        <a:t>% Quality of shirts manufactured</a:t>
                      </a:r>
                      <a:r>
                        <a:rPr lang="en-US" sz="1400" b="1" i="0" u="none" strike="noStrike" baseline="0" dirty="0" smtClean="0">
                          <a:solidFill>
                            <a:srgbClr val="FF0000"/>
                          </a:solidFill>
                          <a:effectLst/>
                          <a:latin typeface="+mn-lt"/>
                        </a:rPr>
                        <a:t> per day </a:t>
                      </a:r>
                      <a:r>
                        <a:rPr lang="en-US" sz="1400" b="1" i="0" u="none" strike="noStrike" dirty="0" smtClean="0">
                          <a:solidFill>
                            <a:srgbClr val="FF0000"/>
                          </a:solidFill>
                          <a:effectLst/>
                          <a:latin typeface="+mn-lt"/>
                        </a:rPr>
                        <a:t>(Y)</a:t>
                      </a:r>
                      <a:endParaRPr lang="en-US" sz="1400" b="1" i="0" u="none" strike="noStrike" dirty="0">
                        <a:solidFill>
                          <a:srgbClr val="FF0000"/>
                        </a:solidFill>
                        <a:effectLst/>
                        <a:latin typeface="+mn-lt"/>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a:solidFill>
                            <a:srgbClr val="FF0000"/>
                          </a:solidFill>
                          <a:effectLst/>
                          <a:latin typeface="+mn-lt"/>
                          <a:ea typeface="+mn-ea"/>
                          <a:cs typeface="+mn-cs"/>
                          <a:sym typeface="Arial"/>
                        </a:rPr>
                        <a:t>Y</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rgbClr val="FF0000"/>
                          </a:solidFill>
                          <a:effectLst/>
                          <a:latin typeface="+mn-lt"/>
                          <a:ea typeface="+mn-ea"/>
                          <a:cs typeface="+mn-cs"/>
                          <a:sym typeface="Arial"/>
                        </a:rPr>
                        <a:t>Continuous</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FF0000"/>
                          </a:solidFill>
                          <a:effectLst/>
                          <a:latin typeface="+mn-lt"/>
                          <a:ea typeface="+mn-ea"/>
                          <a:cs typeface="+mn-cs"/>
                          <a:sym typeface="Arial"/>
                        </a:rPr>
                        <a:t>% QUALITY PER DAY</a:t>
                      </a:r>
                    </a:p>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FF0000"/>
                          </a:solidFill>
                          <a:effectLst/>
                          <a:latin typeface="+mn-lt"/>
                          <a:ea typeface="+mn-ea"/>
                          <a:cs typeface="+mn-cs"/>
                          <a:sym typeface="Arial"/>
                        </a:rPr>
                        <a:t>= 1- ( No. of defectives shirts / Total no. of shirts)</a:t>
                      </a:r>
                    </a:p>
                    <a:p>
                      <a:pPr marR="0" algn="ctr" rtl="0" fontAlgn="ctr">
                        <a:lnSpc>
                          <a:spcPct val="100000"/>
                        </a:lnSpc>
                        <a:spcBef>
                          <a:spcPts val="0"/>
                        </a:spcBef>
                        <a:spcAft>
                          <a:spcPts val="0"/>
                        </a:spcAft>
                        <a:buClr>
                          <a:srgbClr val="000000"/>
                        </a:buClr>
                        <a:buFont typeface="Arial"/>
                      </a:pPr>
                      <a:endParaRPr lang="en-US" sz="1400" b="1" i="0" u="none" strike="noStrike" cap="none" dirty="0">
                        <a:solidFill>
                          <a:srgbClr val="FF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smtClean="0">
                          <a:solidFill>
                            <a:schemeClr val="tx1"/>
                          </a:solidFill>
                          <a:effectLst/>
                          <a:latin typeface="+mn-lt"/>
                          <a:ea typeface="+mn-ea"/>
                          <a:cs typeface="+mn-cs"/>
                          <a:sym typeface="Arial"/>
                        </a:rPr>
                        <a:t>No of shirts manufactured per day</a:t>
                      </a:r>
                      <a:endParaRPr lang="en-US" sz="1100" b="1" i="0" u="none" strike="noStrike" cap="none" dirty="0">
                        <a:solidFill>
                          <a:schemeClr val="tx1"/>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100" b="1" i="0" u="none" strike="noStrike" cap="none" dirty="0" smtClean="0">
                          <a:solidFill>
                            <a:schemeClr val="tx1"/>
                          </a:solidFill>
                          <a:effectLst/>
                          <a:latin typeface="+mn-lt"/>
                          <a:ea typeface="+mn-ea"/>
                          <a:cs typeface="+mn-cs"/>
                          <a:sym typeface="Arial"/>
                        </a:rPr>
                        <a:t>Database</a:t>
                      </a:r>
                      <a:r>
                        <a:rPr lang="en-US" sz="1100" b="1" i="0" u="none" strike="noStrike" cap="none" baseline="0" dirty="0" smtClean="0">
                          <a:solidFill>
                            <a:schemeClr val="tx1"/>
                          </a:solidFill>
                          <a:effectLst/>
                          <a:latin typeface="+mn-lt"/>
                          <a:ea typeface="+mn-ea"/>
                          <a:cs typeface="+mn-cs"/>
                          <a:sym typeface="Arial"/>
                        </a:rPr>
                        <a:t> /</a:t>
                      </a:r>
                      <a:r>
                        <a:rPr lang="en-US" sz="1100" b="1" i="0" u="none" strike="noStrike" cap="none" dirty="0" smtClean="0">
                          <a:solidFill>
                            <a:schemeClr val="tx1"/>
                          </a:solidFill>
                          <a:effectLst/>
                          <a:latin typeface="+mn-lt"/>
                          <a:ea typeface="+mn-ea"/>
                          <a:cs typeface="+mn-cs"/>
                          <a:sym typeface="Arial"/>
                        </a:rPr>
                        <a:t>Excel database</a:t>
                      </a:r>
                    </a:p>
                    <a:p>
                      <a:pPr marR="0" algn="ctr" rtl="0" fontAlgn="ctr">
                        <a:lnSpc>
                          <a:spcPct val="100000"/>
                        </a:lnSpc>
                        <a:spcBef>
                          <a:spcPts val="0"/>
                        </a:spcBef>
                        <a:spcAft>
                          <a:spcPts val="0"/>
                        </a:spcAft>
                        <a:buClr>
                          <a:srgbClr val="000000"/>
                        </a:buClr>
                        <a:buFont typeface="Arial"/>
                      </a:pPr>
                      <a:endParaRPr lang="en-US" sz="1100" b="1" i="0" u="none" strike="noStrike" cap="none" dirty="0">
                        <a:solidFill>
                          <a:schemeClr val="tx1"/>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100" b="1" i="0" u="none" strike="noStrike" cap="none" dirty="0" smtClean="0">
                          <a:solidFill>
                            <a:schemeClr val="tx1"/>
                          </a:solidFill>
                          <a:effectLst/>
                          <a:latin typeface="+mn-lt"/>
                          <a:ea typeface="+mn-ea"/>
                          <a:cs typeface="+mn-cs"/>
                          <a:sym typeface="Arial"/>
                        </a:rPr>
                        <a:t>02/03/2020 to</a:t>
                      </a:r>
                    </a:p>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100" b="1" i="0" u="none" strike="noStrike" cap="none" dirty="0" smtClean="0">
                          <a:solidFill>
                            <a:schemeClr val="tx1"/>
                          </a:solidFill>
                          <a:effectLst/>
                          <a:latin typeface="+mn-lt"/>
                          <a:ea typeface="+mn-ea"/>
                          <a:cs typeface="+mn-cs"/>
                          <a:sym typeface="Arial"/>
                        </a:rPr>
                        <a:t>27/03/2020</a:t>
                      </a:r>
                    </a:p>
                    <a:p>
                      <a:pPr marR="0" algn="ctr" rtl="0" fontAlgn="ctr">
                        <a:lnSpc>
                          <a:spcPct val="100000"/>
                        </a:lnSpc>
                        <a:spcBef>
                          <a:spcPts val="0"/>
                        </a:spcBef>
                        <a:spcAft>
                          <a:spcPts val="0"/>
                        </a:spcAft>
                        <a:buClr>
                          <a:srgbClr val="000000"/>
                        </a:buClr>
                        <a:buFont typeface="Arial"/>
                      </a:pPr>
                      <a:r>
                        <a:rPr lang="en-US" sz="1100" b="1" i="0" u="none" strike="noStrike" cap="none" dirty="0" smtClean="0">
                          <a:solidFill>
                            <a:schemeClr val="tx1"/>
                          </a:solidFill>
                          <a:effectLst/>
                          <a:latin typeface="+mn-lt"/>
                          <a:ea typeface="+mn-ea"/>
                          <a:cs typeface="+mn-cs"/>
                          <a:sym typeface="Arial"/>
                        </a:rPr>
                        <a:t>  </a:t>
                      </a:r>
                      <a:endParaRPr lang="en-US" sz="1100" b="1" i="0" u="none" strike="noStrike" cap="none" dirty="0">
                        <a:solidFill>
                          <a:schemeClr val="tx1"/>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smtClean="0">
                          <a:solidFill>
                            <a:schemeClr val="tx1"/>
                          </a:solidFill>
                          <a:effectLst/>
                          <a:latin typeface="+mn-lt"/>
                          <a:ea typeface="+mn-ea"/>
                          <a:cs typeface="+mn-cs"/>
                          <a:sym typeface="Arial"/>
                        </a:rPr>
                        <a:t>Min 30 </a:t>
                      </a:r>
                      <a:endParaRPr lang="en-US" sz="1100" b="1" i="0" u="none" strike="noStrike" cap="none" dirty="0">
                        <a:solidFill>
                          <a:schemeClr val="tx1"/>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88234">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mn-lt"/>
                          <a:ea typeface="+mn-ea"/>
                          <a:cs typeface="+mn-cs"/>
                          <a:sym typeface="Arial"/>
                        </a:rPr>
                        <a:t>FAULTY</a:t>
                      </a:r>
                      <a:r>
                        <a:rPr lang="en-US" sz="1400" b="1" i="0" u="none" strike="noStrike" cap="none" baseline="0" dirty="0" smtClean="0">
                          <a:solidFill>
                            <a:srgbClr val="000000"/>
                          </a:solidFill>
                          <a:effectLst/>
                          <a:latin typeface="+mn-lt"/>
                          <a:ea typeface="+mn-ea"/>
                          <a:cs typeface="+mn-cs"/>
                          <a:sym typeface="Arial"/>
                        </a:rPr>
                        <a:t> </a:t>
                      </a:r>
                      <a:r>
                        <a:rPr lang="en-US" sz="1400" b="1" i="0" u="none" strike="noStrike" cap="none" dirty="0" smtClean="0">
                          <a:solidFill>
                            <a:srgbClr val="000000"/>
                          </a:solidFill>
                          <a:effectLst/>
                          <a:latin typeface="+mn-lt"/>
                          <a:ea typeface="+mn-ea"/>
                          <a:cs typeface="+mn-cs"/>
                          <a:sym typeface="Arial"/>
                        </a:rPr>
                        <a:t>ZIPPERS</a:t>
                      </a:r>
                      <a:endParaRPr lang="en-US" sz="1400" b="1" i="0" u="none" strike="noStrike" cap="none" dirty="0">
                        <a:solidFill>
                          <a:srgbClr val="000000"/>
                        </a:solidFill>
                        <a:effectLst/>
                        <a:latin typeface="+mn-lt"/>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rgbClr val="000000"/>
                          </a:solidFill>
                          <a:effectLst/>
                          <a:latin typeface="+mn-lt"/>
                          <a:ea typeface="+mn-ea"/>
                          <a:cs typeface="+mn-cs"/>
                          <a:sym typeface="Arial"/>
                        </a:rPr>
                        <a:t>X1</a:t>
                      </a:r>
                    </a:p>
                    <a:p>
                      <a:pPr marR="0" algn="ctr" rtl="0" fontAlgn="ctr">
                        <a:lnSpc>
                          <a:spcPct val="100000"/>
                        </a:lnSpc>
                        <a:spcBef>
                          <a:spcPts val="0"/>
                        </a:spcBef>
                        <a:spcAft>
                          <a:spcPts val="0"/>
                        </a:spcAft>
                        <a:buClr>
                          <a:srgbClr val="000000"/>
                        </a:buClr>
                        <a:buFont typeface="Arial"/>
                      </a:pPr>
                      <a:r>
                        <a:rPr lang="en-US" sz="1400" b="1" i="0" u="none" strike="noStrike" cap="none" dirty="0">
                          <a:solidFill>
                            <a:srgbClr val="000000"/>
                          </a:solidFill>
                          <a:effectLst/>
                          <a:latin typeface="+mn-lt"/>
                          <a:ea typeface="+mn-ea"/>
                          <a:cs typeface="+mn-cs"/>
                          <a:sym typeface="Arial"/>
                        </a:rPr>
                        <a:t> </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rgbClr val="000000"/>
                          </a:solidFill>
                          <a:effectLst/>
                          <a:latin typeface="+mn-lt"/>
                          <a:ea typeface="+mn-ea"/>
                          <a:cs typeface="+mn-cs"/>
                          <a:sym typeface="Arial"/>
                        </a:rPr>
                        <a:t>Discrete</a:t>
                      </a:r>
                    </a:p>
                    <a:p>
                      <a:pPr algn="ctr" fontAlgn="ctr"/>
                      <a:r>
                        <a:rPr lang="en-US" sz="1100" b="1" i="0" u="none" strike="noStrike" dirty="0">
                          <a:solidFill>
                            <a:srgbClr val="000000"/>
                          </a:solidFill>
                          <a:effectLst/>
                          <a:latin typeface="+mn-lt"/>
                        </a:rPr>
                        <a:t> </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mn-lt"/>
                          <a:ea typeface="+mn-ea"/>
                          <a:cs typeface="+mn-cs"/>
                          <a:sym typeface="Arial"/>
                        </a:rPr>
                        <a:t>No</a:t>
                      </a:r>
                      <a:r>
                        <a:rPr lang="en-US" sz="1400" b="1" i="0" u="none" strike="noStrike" cap="none" baseline="0" dirty="0" smtClean="0">
                          <a:solidFill>
                            <a:srgbClr val="000000"/>
                          </a:solidFill>
                          <a:effectLst/>
                          <a:latin typeface="+mn-lt"/>
                          <a:ea typeface="+mn-ea"/>
                          <a:cs typeface="+mn-cs"/>
                          <a:sym typeface="Arial"/>
                        </a:rPr>
                        <a:t> of incidences</a:t>
                      </a:r>
                      <a:endParaRPr lang="en-US" sz="140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smtClean="0">
                          <a:solidFill>
                            <a:schemeClr val="tx1"/>
                          </a:solidFill>
                          <a:effectLst/>
                          <a:latin typeface="+mn-lt"/>
                          <a:ea typeface="+mn-ea"/>
                          <a:cs typeface="+mn-cs"/>
                          <a:sym typeface="Arial"/>
                        </a:rPr>
                        <a:t>No of shirts manufactured per day</a:t>
                      </a:r>
                      <a:endParaRPr lang="en-US" sz="1100" b="1" i="0" u="none" strike="noStrike" cap="none" dirty="0">
                        <a:solidFill>
                          <a:schemeClr val="tx1"/>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100" b="1" i="0" u="none" strike="noStrike" cap="none" dirty="0" smtClean="0">
                          <a:solidFill>
                            <a:schemeClr val="tx1"/>
                          </a:solidFill>
                          <a:effectLst/>
                          <a:latin typeface="+mn-lt"/>
                          <a:ea typeface="+mn-ea"/>
                          <a:cs typeface="+mn-cs"/>
                          <a:sym typeface="Arial"/>
                        </a:rPr>
                        <a:t>Database</a:t>
                      </a:r>
                      <a:r>
                        <a:rPr lang="en-US" sz="1100" b="1" i="0" u="none" strike="noStrike" cap="none" baseline="0" dirty="0" smtClean="0">
                          <a:solidFill>
                            <a:schemeClr val="tx1"/>
                          </a:solidFill>
                          <a:effectLst/>
                          <a:latin typeface="+mn-lt"/>
                          <a:ea typeface="+mn-ea"/>
                          <a:cs typeface="+mn-cs"/>
                          <a:sym typeface="Arial"/>
                        </a:rPr>
                        <a:t> /</a:t>
                      </a:r>
                      <a:r>
                        <a:rPr lang="en-US" sz="1100" b="1" i="0" u="none" strike="noStrike" cap="none" dirty="0" smtClean="0">
                          <a:solidFill>
                            <a:schemeClr val="tx1"/>
                          </a:solidFill>
                          <a:effectLst/>
                          <a:latin typeface="+mn-lt"/>
                          <a:ea typeface="+mn-ea"/>
                          <a:cs typeface="+mn-cs"/>
                          <a:sym typeface="Arial"/>
                        </a:rPr>
                        <a:t>Excel database</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100" b="1" i="0" u="none" strike="noStrike" cap="none" dirty="0" smtClean="0">
                          <a:solidFill>
                            <a:schemeClr val="tx1"/>
                          </a:solidFill>
                          <a:effectLst/>
                          <a:latin typeface="+mn-lt"/>
                          <a:ea typeface="+mn-ea"/>
                          <a:cs typeface="+mn-cs"/>
                          <a:sym typeface="Arial"/>
                        </a:rPr>
                        <a:t>02/03/2020 to</a:t>
                      </a:r>
                    </a:p>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100" b="1" i="0" u="none" strike="noStrike" cap="none" dirty="0" smtClean="0">
                          <a:solidFill>
                            <a:schemeClr val="tx1"/>
                          </a:solidFill>
                          <a:effectLst/>
                          <a:latin typeface="+mn-lt"/>
                          <a:ea typeface="+mn-ea"/>
                          <a:cs typeface="+mn-cs"/>
                          <a:sym typeface="Arial"/>
                        </a:rPr>
                        <a:t>27/03/2020</a:t>
                      </a:r>
                    </a:p>
                    <a:p>
                      <a:pPr marR="0" algn="ctr" rtl="0" fontAlgn="ctr">
                        <a:lnSpc>
                          <a:spcPct val="100000"/>
                        </a:lnSpc>
                        <a:spcBef>
                          <a:spcPts val="0"/>
                        </a:spcBef>
                        <a:spcAft>
                          <a:spcPts val="0"/>
                        </a:spcAft>
                        <a:buClr>
                          <a:srgbClr val="000000"/>
                        </a:buClr>
                        <a:buFont typeface="Arial"/>
                      </a:pPr>
                      <a:r>
                        <a:rPr lang="en-US" sz="1100" b="1" i="0" u="none" strike="noStrike" cap="none" dirty="0" smtClean="0">
                          <a:solidFill>
                            <a:schemeClr val="tx1"/>
                          </a:solidFill>
                          <a:effectLst/>
                          <a:latin typeface="+mn-lt"/>
                          <a:ea typeface="+mn-ea"/>
                          <a:cs typeface="+mn-cs"/>
                          <a:sym typeface="Arial"/>
                        </a:rPr>
                        <a:t>  </a:t>
                      </a:r>
                      <a:endParaRPr lang="en-US" sz="1100" b="1" i="0" u="none" strike="noStrike" cap="none" dirty="0">
                        <a:solidFill>
                          <a:schemeClr val="tx1"/>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smtClean="0">
                          <a:solidFill>
                            <a:schemeClr val="tx1"/>
                          </a:solidFill>
                          <a:effectLst/>
                          <a:latin typeface="+mn-lt"/>
                          <a:ea typeface="+mn-ea"/>
                          <a:cs typeface="+mn-cs"/>
                          <a:sym typeface="Arial"/>
                        </a:rPr>
                        <a:t>Min 30 </a:t>
                      </a:r>
                      <a:endParaRPr lang="en-US" sz="1100" b="1" i="0" u="none" strike="noStrike" cap="none" dirty="0">
                        <a:solidFill>
                          <a:schemeClr val="tx1"/>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24310">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mn-lt"/>
                          <a:ea typeface="+mn-ea"/>
                          <a:cs typeface="+mn-cs"/>
                          <a:sym typeface="Arial"/>
                        </a:rPr>
                        <a:t>LOOSE</a:t>
                      </a:r>
                      <a:r>
                        <a:rPr lang="en-US" sz="1400" b="1" i="0" u="none" strike="noStrike" cap="none" baseline="0" dirty="0" smtClean="0">
                          <a:solidFill>
                            <a:srgbClr val="000000"/>
                          </a:solidFill>
                          <a:effectLst/>
                          <a:latin typeface="+mn-lt"/>
                          <a:ea typeface="+mn-ea"/>
                          <a:cs typeface="+mn-cs"/>
                          <a:sym typeface="Arial"/>
                        </a:rPr>
                        <a:t> </a:t>
                      </a:r>
                      <a:r>
                        <a:rPr lang="en-US" sz="1400" b="1" i="0" u="none" strike="noStrike" cap="none" dirty="0" smtClean="0">
                          <a:solidFill>
                            <a:srgbClr val="000000"/>
                          </a:solidFill>
                          <a:effectLst/>
                          <a:latin typeface="+mn-lt"/>
                          <a:ea typeface="+mn-ea"/>
                          <a:cs typeface="+mn-cs"/>
                          <a:sym typeface="Arial"/>
                        </a:rPr>
                        <a:t>BUTTONS</a:t>
                      </a:r>
                      <a:endParaRPr lang="en-US" sz="1400" b="1" i="0" u="none" strike="noStrike" cap="none" dirty="0">
                        <a:solidFill>
                          <a:srgbClr val="000000"/>
                        </a:solidFill>
                        <a:effectLst/>
                        <a:latin typeface="+mn-lt"/>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rgbClr val="000000"/>
                          </a:solidFill>
                          <a:effectLst/>
                          <a:latin typeface="+mn-lt"/>
                          <a:ea typeface="+mn-ea"/>
                          <a:cs typeface="+mn-cs"/>
                          <a:sym typeface="Arial"/>
                        </a:rPr>
                        <a:t> </a:t>
                      </a:r>
                      <a:r>
                        <a:rPr lang="en-US" sz="1400" b="1" i="0" u="none" strike="noStrike" cap="none" dirty="0" smtClean="0">
                          <a:solidFill>
                            <a:srgbClr val="000000"/>
                          </a:solidFill>
                          <a:effectLst/>
                          <a:latin typeface="+mn-lt"/>
                          <a:ea typeface="+mn-ea"/>
                          <a:cs typeface="+mn-cs"/>
                          <a:sym typeface="Arial"/>
                        </a:rPr>
                        <a:t>X2</a:t>
                      </a:r>
                    </a:p>
                    <a:p>
                      <a:pPr marR="0" algn="ctr" rtl="0" fontAlgn="ctr">
                        <a:lnSpc>
                          <a:spcPct val="100000"/>
                        </a:lnSpc>
                        <a:spcBef>
                          <a:spcPts val="0"/>
                        </a:spcBef>
                        <a:spcAft>
                          <a:spcPts val="0"/>
                        </a:spcAft>
                        <a:buClr>
                          <a:srgbClr val="000000"/>
                        </a:buClr>
                        <a:buFont typeface="Arial"/>
                      </a:pPr>
                      <a:endParaRPr lang="en-US" sz="1400" b="1" i="0" u="none" strike="noStrike" cap="none" dirty="0">
                        <a:solidFill>
                          <a:srgbClr val="000000"/>
                        </a:solidFill>
                        <a:effectLst/>
                        <a:latin typeface="+mn-lt"/>
                        <a:ea typeface="+mn-ea"/>
                        <a:cs typeface="+mn-cs"/>
                        <a:sym typeface="Arial"/>
                      </a:endParaRP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rgbClr val="000000"/>
                          </a:solidFill>
                          <a:effectLst/>
                          <a:latin typeface="+mn-lt"/>
                          <a:ea typeface="+mn-ea"/>
                          <a:cs typeface="+mn-cs"/>
                          <a:sym typeface="Arial"/>
                        </a:rPr>
                        <a:t>Discrete</a:t>
                      </a:r>
                    </a:p>
                    <a:p>
                      <a:pPr algn="ctr" fontAlgn="b"/>
                      <a:r>
                        <a:rPr lang="en-US" sz="1100" b="1" i="0" u="none" strike="noStrike" dirty="0">
                          <a:solidFill>
                            <a:srgbClr val="000000"/>
                          </a:solidFill>
                          <a:effectLst/>
                          <a:latin typeface="+mn-lt"/>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mn-lt"/>
                          <a:ea typeface="+mn-ea"/>
                          <a:cs typeface="+mn-cs"/>
                          <a:sym typeface="Arial"/>
                        </a:rPr>
                        <a:t>No</a:t>
                      </a:r>
                      <a:r>
                        <a:rPr lang="en-US" sz="1400" b="1" i="0" u="none" strike="noStrike" cap="none" baseline="0" dirty="0" smtClean="0">
                          <a:solidFill>
                            <a:srgbClr val="000000"/>
                          </a:solidFill>
                          <a:effectLst/>
                          <a:latin typeface="+mn-lt"/>
                          <a:ea typeface="+mn-ea"/>
                          <a:cs typeface="+mn-cs"/>
                          <a:sym typeface="Arial"/>
                        </a:rPr>
                        <a:t> of incidences</a:t>
                      </a:r>
                      <a:endParaRPr lang="en-US" sz="1400" b="1" i="0" u="none" strike="noStrike" cap="none" dirty="0" smtClean="0">
                        <a:solidFill>
                          <a:srgbClr val="000000"/>
                        </a:solidFill>
                        <a:effectLst/>
                        <a:latin typeface="+mn-lt"/>
                        <a:ea typeface="+mn-ea"/>
                        <a:cs typeface="+mn-cs"/>
                        <a:sym typeface="Arial"/>
                      </a:endParaRPr>
                    </a:p>
                    <a:p>
                      <a:pPr marR="0" algn="ctr" rtl="0" fontAlgn="ctr">
                        <a:lnSpc>
                          <a:spcPct val="100000"/>
                        </a:lnSpc>
                        <a:spcBef>
                          <a:spcPts val="0"/>
                        </a:spcBef>
                        <a:spcAft>
                          <a:spcPts val="0"/>
                        </a:spcAft>
                        <a:buClr>
                          <a:srgbClr val="000000"/>
                        </a:buClr>
                        <a:buFont typeface="Arial"/>
                      </a:pPr>
                      <a:r>
                        <a:rPr lang="en-US" sz="1400" b="1" i="0" u="none" strike="noStrike" cap="none" dirty="0">
                          <a:solidFill>
                            <a:srgbClr val="000000"/>
                          </a:solidFill>
                          <a:effectLst/>
                          <a:latin typeface="+mn-lt"/>
                          <a:ea typeface="+mn-ea"/>
                          <a:cs typeface="+mn-cs"/>
                          <a:sym typeface="Arial"/>
                        </a:rPr>
                        <a:t> </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smtClean="0">
                          <a:solidFill>
                            <a:schemeClr val="tx1"/>
                          </a:solidFill>
                          <a:effectLst/>
                          <a:latin typeface="+mn-lt"/>
                          <a:ea typeface="+mn-ea"/>
                          <a:cs typeface="+mn-cs"/>
                          <a:sym typeface="Arial"/>
                        </a:rPr>
                        <a:t>No of shirts manufactured per day</a:t>
                      </a:r>
                      <a:endParaRPr lang="en-US" sz="1100" b="1" i="0" u="none" strike="noStrike" cap="none" dirty="0">
                        <a:solidFill>
                          <a:schemeClr val="tx1"/>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100" b="1" i="0" u="none" strike="noStrike" cap="none" dirty="0" smtClean="0">
                          <a:solidFill>
                            <a:schemeClr val="tx1"/>
                          </a:solidFill>
                          <a:effectLst/>
                          <a:latin typeface="+mn-lt"/>
                          <a:ea typeface="+mn-ea"/>
                          <a:cs typeface="+mn-cs"/>
                          <a:sym typeface="Arial"/>
                        </a:rPr>
                        <a:t>Database</a:t>
                      </a:r>
                      <a:r>
                        <a:rPr lang="en-US" sz="1100" b="1" i="0" u="none" strike="noStrike" cap="none" baseline="0" dirty="0" smtClean="0">
                          <a:solidFill>
                            <a:schemeClr val="tx1"/>
                          </a:solidFill>
                          <a:effectLst/>
                          <a:latin typeface="+mn-lt"/>
                          <a:ea typeface="+mn-ea"/>
                          <a:cs typeface="+mn-cs"/>
                          <a:sym typeface="Arial"/>
                        </a:rPr>
                        <a:t> /</a:t>
                      </a:r>
                      <a:r>
                        <a:rPr lang="en-US" sz="1100" b="1" i="0" u="none" strike="noStrike" cap="none" dirty="0" smtClean="0">
                          <a:solidFill>
                            <a:schemeClr val="tx1"/>
                          </a:solidFill>
                          <a:effectLst/>
                          <a:latin typeface="+mn-lt"/>
                          <a:ea typeface="+mn-ea"/>
                          <a:cs typeface="+mn-cs"/>
                          <a:sym typeface="Arial"/>
                        </a:rPr>
                        <a:t>Excel database</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100" b="1" i="0" u="none" strike="noStrike" cap="none" dirty="0" smtClean="0">
                          <a:solidFill>
                            <a:schemeClr val="tx1"/>
                          </a:solidFill>
                          <a:effectLst/>
                          <a:latin typeface="+mn-lt"/>
                          <a:ea typeface="+mn-ea"/>
                          <a:cs typeface="+mn-cs"/>
                          <a:sym typeface="Arial"/>
                        </a:rPr>
                        <a:t>02/03/2020 to</a:t>
                      </a:r>
                    </a:p>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100" b="1" i="0" u="none" strike="noStrike" cap="none" dirty="0" smtClean="0">
                          <a:solidFill>
                            <a:schemeClr val="tx1"/>
                          </a:solidFill>
                          <a:effectLst/>
                          <a:latin typeface="+mn-lt"/>
                          <a:ea typeface="+mn-ea"/>
                          <a:cs typeface="+mn-cs"/>
                          <a:sym typeface="Arial"/>
                        </a:rPr>
                        <a:t>27/03/2020</a:t>
                      </a:r>
                    </a:p>
                    <a:p>
                      <a:pPr marR="0" algn="ctr" rtl="0" fontAlgn="ctr">
                        <a:lnSpc>
                          <a:spcPct val="100000"/>
                        </a:lnSpc>
                        <a:spcBef>
                          <a:spcPts val="0"/>
                        </a:spcBef>
                        <a:spcAft>
                          <a:spcPts val="0"/>
                        </a:spcAft>
                        <a:buClr>
                          <a:srgbClr val="000000"/>
                        </a:buClr>
                        <a:buFont typeface="Arial"/>
                      </a:pPr>
                      <a:r>
                        <a:rPr lang="en-US" sz="1100" b="1" i="0" u="none" strike="noStrike" cap="none" dirty="0" smtClean="0">
                          <a:solidFill>
                            <a:schemeClr val="tx1"/>
                          </a:solidFill>
                          <a:effectLst/>
                          <a:latin typeface="+mn-lt"/>
                          <a:ea typeface="+mn-ea"/>
                          <a:cs typeface="+mn-cs"/>
                          <a:sym typeface="Arial"/>
                        </a:rPr>
                        <a:t>  </a:t>
                      </a:r>
                      <a:endParaRPr lang="en-US" sz="1100" b="1" i="0" u="none" strike="noStrike" cap="none" dirty="0">
                        <a:solidFill>
                          <a:schemeClr val="tx1"/>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smtClean="0">
                          <a:solidFill>
                            <a:schemeClr val="tx1"/>
                          </a:solidFill>
                          <a:effectLst/>
                          <a:latin typeface="+mn-lt"/>
                          <a:ea typeface="+mn-ea"/>
                          <a:cs typeface="+mn-cs"/>
                          <a:sym typeface="Arial"/>
                        </a:rPr>
                        <a:t>Min 30 </a:t>
                      </a:r>
                      <a:endParaRPr lang="en-US" sz="1100" b="1" i="0" u="none" strike="noStrike" cap="none" dirty="0">
                        <a:solidFill>
                          <a:schemeClr val="tx1"/>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24310">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mn-lt"/>
                          <a:ea typeface="+mn-ea"/>
                          <a:cs typeface="+mn-cs"/>
                          <a:sym typeface="Arial"/>
                        </a:rPr>
                        <a:t>IRREGULAR</a:t>
                      </a:r>
                      <a:r>
                        <a:rPr lang="en-US" sz="1400" b="1" i="0" u="none" strike="noStrike" cap="none" baseline="0" dirty="0" smtClean="0">
                          <a:solidFill>
                            <a:srgbClr val="000000"/>
                          </a:solidFill>
                          <a:effectLst/>
                          <a:latin typeface="+mn-lt"/>
                          <a:ea typeface="+mn-ea"/>
                          <a:cs typeface="+mn-cs"/>
                          <a:sym typeface="Arial"/>
                        </a:rPr>
                        <a:t> </a:t>
                      </a:r>
                      <a:r>
                        <a:rPr lang="en-US" sz="1400" b="1" i="0" u="none" strike="noStrike" cap="none" dirty="0" smtClean="0">
                          <a:solidFill>
                            <a:srgbClr val="000000"/>
                          </a:solidFill>
                          <a:effectLst/>
                          <a:latin typeface="+mn-lt"/>
                          <a:ea typeface="+mn-ea"/>
                          <a:cs typeface="+mn-cs"/>
                          <a:sym typeface="Arial"/>
                        </a:rPr>
                        <a:t>HEMMING</a:t>
                      </a:r>
                      <a:endParaRPr lang="en-US" sz="1400" b="1" i="0" u="none" strike="noStrike" cap="none" dirty="0">
                        <a:solidFill>
                          <a:srgbClr val="000000"/>
                        </a:solidFill>
                        <a:effectLst/>
                        <a:latin typeface="+mn-lt"/>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rgbClr val="000000"/>
                          </a:solidFill>
                          <a:effectLst/>
                          <a:latin typeface="+mn-lt"/>
                          <a:ea typeface="+mn-ea"/>
                          <a:cs typeface="+mn-cs"/>
                          <a:sym typeface="Arial"/>
                        </a:rPr>
                        <a:t>X3</a:t>
                      </a:r>
                    </a:p>
                    <a:p>
                      <a:pPr marR="0" algn="ctr" rtl="0" fontAlgn="ctr">
                        <a:lnSpc>
                          <a:spcPct val="100000"/>
                        </a:lnSpc>
                        <a:spcBef>
                          <a:spcPts val="0"/>
                        </a:spcBef>
                        <a:spcAft>
                          <a:spcPts val="0"/>
                        </a:spcAft>
                        <a:buClr>
                          <a:srgbClr val="000000"/>
                        </a:buClr>
                        <a:buFont typeface="Arial"/>
                      </a:pPr>
                      <a:r>
                        <a:rPr lang="en-US" sz="1400" b="1" i="0" u="none" strike="noStrike" cap="none" dirty="0">
                          <a:solidFill>
                            <a:srgbClr val="000000"/>
                          </a:solidFill>
                          <a:effectLst/>
                          <a:latin typeface="+mn-lt"/>
                          <a:ea typeface="+mn-ea"/>
                          <a:cs typeface="+mn-cs"/>
                          <a:sym typeface="Arial"/>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rgbClr val="000000"/>
                          </a:solidFill>
                          <a:effectLst/>
                          <a:latin typeface="+mn-lt"/>
                          <a:ea typeface="+mn-ea"/>
                          <a:cs typeface="+mn-cs"/>
                          <a:sym typeface="Arial"/>
                        </a:rPr>
                        <a:t>Discrete</a:t>
                      </a:r>
                    </a:p>
                    <a:p>
                      <a:pPr algn="ctr" fontAlgn="b"/>
                      <a:r>
                        <a:rPr lang="en-US" sz="1100" b="1" i="0" u="none" strike="noStrike" dirty="0">
                          <a:solidFill>
                            <a:srgbClr val="000000"/>
                          </a:solidFill>
                          <a:effectLst/>
                          <a:latin typeface="+mn-lt"/>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400" b="1" i="0" u="none" strike="noStrike" cap="none" smtClean="0">
                          <a:solidFill>
                            <a:srgbClr val="000000"/>
                          </a:solidFill>
                          <a:effectLst/>
                          <a:latin typeface="+mn-lt"/>
                          <a:ea typeface="+mn-ea"/>
                          <a:cs typeface="+mn-cs"/>
                          <a:sym typeface="Arial"/>
                        </a:rPr>
                        <a:t>No</a:t>
                      </a:r>
                      <a:r>
                        <a:rPr lang="en-US" sz="1400" b="1" i="0" u="none" strike="noStrike" cap="none" baseline="0" smtClean="0">
                          <a:solidFill>
                            <a:srgbClr val="000000"/>
                          </a:solidFill>
                          <a:effectLst/>
                          <a:latin typeface="+mn-lt"/>
                          <a:ea typeface="+mn-ea"/>
                          <a:cs typeface="+mn-cs"/>
                          <a:sym typeface="Arial"/>
                        </a:rPr>
                        <a:t> of incidences</a:t>
                      </a:r>
                      <a:endParaRPr lang="en-US" sz="140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smtClean="0">
                          <a:solidFill>
                            <a:schemeClr val="tx1"/>
                          </a:solidFill>
                          <a:effectLst/>
                          <a:latin typeface="+mn-lt"/>
                          <a:ea typeface="+mn-ea"/>
                          <a:cs typeface="+mn-cs"/>
                          <a:sym typeface="Arial"/>
                        </a:rPr>
                        <a:t>No of shirts manufactured per day</a:t>
                      </a:r>
                      <a:endParaRPr lang="en-US" sz="1100" b="1" i="0" u="none" strike="noStrike" cap="none" dirty="0">
                        <a:solidFill>
                          <a:schemeClr val="tx1"/>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100" b="1" i="0" u="none" strike="noStrike" cap="none" dirty="0" smtClean="0">
                          <a:solidFill>
                            <a:schemeClr val="tx1"/>
                          </a:solidFill>
                          <a:effectLst/>
                          <a:latin typeface="+mn-lt"/>
                          <a:ea typeface="+mn-ea"/>
                          <a:cs typeface="+mn-cs"/>
                          <a:sym typeface="Arial"/>
                        </a:rPr>
                        <a:t>Database</a:t>
                      </a:r>
                      <a:r>
                        <a:rPr lang="en-US" sz="1100" b="1" i="0" u="none" strike="noStrike" cap="none" baseline="0" dirty="0" smtClean="0">
                          <a:solidFill>
                            <a:schemeClr val="tx1"/>
                          </a:solidFill>
                          <a:effectLst/>
                          <a:latin typeface="+mn-lt"/>
                          <a:ea typeface="+mn-ea"/>
                          <a:cs typeface="+mn-cs"/>
                          <a:sym typeface="Arial"/>
                        </a:rPr>
                        <a:t> /</a:t>
                      </a:r>
                      <a:r>
                        <a:rPr lang="en-US" sz="1100" b="1" i="0" u="none" strike="noStrike" cap="none" dirty="0" smtClean="0">
                          <a:solidFill>
                            <a:schemeClr val="tx1"/>
                          </a:solidFill>
                          <a:effectLst/>
                          <a:latin typeface="+mn-lt"/>
                          <a:ea typeface="+mn-ea"/>
                          <a:cs typeface="+mn-cs"/>
                          <a:sym typeface="Arial"/>
                        </a:rPr>
                        <a:t>Excel database</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100" b="1" i="0" u="none" strike="noStrike" cap="none" dirty="0" smtClean="0">
                          <a:solidFill>
                            <a:schemeClr val="tx1"/>
                          </a:solidFill>
                          <a:effectLst/>
                          <a:latin typeface="+mn-lt"/>
                          <a:ea typeface="+mn-ea"/>
                          <a:cs typeface="+mn-cs"/>
                          <a:sym typeface="Arial"/>
                        </a:rPr>
                        <a:t>02/03/2020 to</a:t>
                      </a:r>
                    </a:p>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100" b="1" i="0" u="none" strike="noStrike" cap="none" dirty="0" smtClean="0">
                          <a:solidFill>
                            <a:schemeClr val="tx1"/>
                          </a:solidFill>
                          <a:effectLst/>
                          <a:latin typeface="+mn-lt"/>
                          <a:ea typeface="+mn-ea"/>
                          <a:cs typeface="+mn-cs"/>
                          <a:sym typeface="Arial"/>
                        </a:rPr>
                        <a:t>27/03/2020</a:t>
                      </a:r>
                    </a:p>
                    <a:p>
                      <a:pPr marR="0" algn="ctr" rtl="0" fontAlgn="ctr">
                        <a:lnSpc>
                          <a:spcPct val="100000"/>
                        </a:lnSpc>
                        <a:spcBef>
                          <a:spcPts val="0"/>
                        </a:spcBef>
                        <a:spcAft>
                          <a:spcPts val="0"/>
                        </a:spcAft>
                        <a:buClr>
                          <a:srgbClr val="000000"/>
                        </a:buClr>
                        <a:buFont typeface="Arial"/>
                      </a:pPr>
                      <a:r>
                        <a:rPr lang="en-US" sz="1100" b="1" i="0" u="none" strike="noStrike" cap="none" dirty="0" smtClean="0">
                          <a:solidFill>
                            <a:schemeClr val="tx1"/>
                          </a:solidFill>
                          <a:effectLst/>
                          <a:latin typeface="+mn-lt"/>
                          <a:ea typeface="+mn-ea"/>
                          <a:cs typeface="+mn-cs"/>
                          <a:sym typeface="Arial"/>
                        </a:rPr>
                        <a:t>  </a:t>
                      </a:r>
                      <a:endParaRPr lang="en-US" sz="1100" b="1" i="0" u="none" strike="noStrike" cap="none" dirty="0">
                        <a:solidFill>
                          <a:schemeClr val="tx1"/>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smtClean="0">
                          <a:solidFill>
                            <a:schemeClr val="tx1"/>
                          </a:solidFill>
                          <a:effectLst/>
                          <a:latin typeface="+mn-lt"/>
                          <a:ea typeface="+mn-ea"/>
                          <a:cs typeface="+mn-cs"/>
                          <a:sym typeface="Arial"/>
                        </a:rPr>
                        <a:t>Min 30 </a:t>
                      </a:r>
                      <a:endParaRPr lang="en-US" sz="1100" b="1" i="0" u="none" strike="noStrike" cap="none" dirty="0">
                        <a:solidFill>
                          <a:schemeClr val="tx1"/>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24310">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mn-lt"/>
                          <a:ea typeface="+mn-ea"/>
                          <a:cs typeface="+mn-cs"/>
                          <a:sym typeface="Arial"/>
                        </a:rPr>
                        <a:t>IMPROPER</a:t>
                      </a:r>
                      <a:r>
                        <a:rPr lang="en-US" sz="1400" b="1" i="0" u="none" strike="noStrike" cap="none" baseline="0" dirty="0" smtClean="0">
                          <a:solidFill>
                            <a:srgbClr val="000000"/>
                          </a:solidFill>
                          <a:effectLst/>
                          <a:latin typeface="+mn-lt"/>
                          <a:ea typeface="+mn-ea"/>
                          <a:cs typeface="+mn-cs"/>
                          <a:sym typeface="Arial"/>
                        </a:rPr>
                        <a:t> </a:t>
                      </a:r>
                      <a:r>
                        <a:rPr lang="en-US" sz="1400" b="1" i="0" u="none" strike="noStrike" cap="none" dirty="0" smtClean="0">
                          <a:solidFill>
                            <a:srgbClr val="000000"/>
                          </a:solidFill>
                          <a:effectLst/>
                          <a:latin typeface="+mn-lt"/>
                          <a:ea typeface="+mn-ea"/>
                          <a:cs typeface="+mn-cs"/>
                          <a:sym typeface="Arial"/>
                        </a:rPr>
                        <a:t>BUTTON</a:t>
                      </a:r>
                    </a:p>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mn-lt"/>
                          <a:ea typeface="+mn-ea"/>
                          <a:cs typeface="+mn-cs"/>
                          <a:sym typeface="Arial"/>
                        </a:rPr>
                        <a:t>HOLES</a:t>
                      </a:r>
                      <a:endParaRPr lang="en-US" sz="1400" b="1" i="0" u="none" strike="noStrike" cap="none" dirty="0">
                        <a:solidFill>
                          <a:srgbClr val="000000"/>
                        </a:solidFill>
                        <a:effectLst/>
                        <a:latin typeface="+mn-lt"/>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rgbClr val="000000"/>
                          </a:solidFill>
                          <a:effectLst/>
                          <a:latin typeface="+mn-lt"/>
                          <a:ea typeface="+mn-ea"/>
                          <a:cs typeface="+mn-cs"/>
                          <a:sym typeface="Arial"/>
                        </a:rPr>
                        <a:t> </a:t>
                      </a:r>
                      <a:r>
                        <a:rPr lang="en-US" sz="1400" b="1" i="0" u="none" strike="noStrike" cap="none" dirty="0" smtClean="0">
                          <a:solidFill>
                            <a:srgbClr val="000000"/>
                          </a:solidFill>
                          <a:effectLst/>
                          <a:latin typeface="+mn-lt"/>
                          <a:ea typeface="+mn-ea"/>
                          <a:cs typeface="+mn-cs"/>
                          <a:sym typeface="Arial"/>
                        </a:rPr>
                        <a:t>X4</a:t>
                      </a:r>
                    </a:p>
                    <a:p>
                      <a:pPr marR="0" algn="ctr" rtl="0" fontAlgn="ctr">
                        <a:lnSpc>
                          <a:spcPct val="100000"/>
                        </a:lnSpc>
                        <a:spcBef>
                          <a:spcPts val="0"/>
                        </a:spcBef>
                        <a:spcAft>
                          <a:spcPts val="0"/>
                        </a:spcAft>
                        <a:buClr>
                          <a:srgbClr val="000000"/>
                        </a:buClr>
                        <a:buFont typeface="Arial"/>
                      </a:pPr>
                      <a:endParaRPr lang="en-US" sz="1400" b="1" i="0" u="none" strike="noStrike" cap="none" dirty="0">
                        <a:solidFill>
                          <a:srgbClr val="000000"/>
                        </a:solidFill>
                        <a:effectLst/>
                        <a:latin typeface="+mn-lt"/>
                        <a:ea typeface="+mn-ea"/>
                        <a:cs typeface="+mn-cs"/>
                        <a:sym typeface="Arial"/>
                      </a:endParaRP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rgbClr val="000000"/>
                          </a:solidFill>
                          <a:effectLst/>
                          <a:latin typeface="+mn-lt"/>
                          <a:ea typeface="+mn-ea"/>
                          <a:cs typeface="+mn-cs"/>
                          <a:sym typeface="Arial"/>
                        </a:rPr>
                        <a:t>Discrete</a:t>
                      </a:r>
                    </a:p>
                    <a:p>
                      <a:pPr algn="ctr" fontAlgn="b"/>
                      <a:r>
                        <a:rPr lang="en-US" sz="1100" b="1" i="0" u="none" strike="noStrike" dirty="0">
                          <a:solidFill>
                            <a:srgbClr val="000000"/>
                          </a:solidFill>
                          <a:effectLst/>
                          <a:latin typeface="+mn-lt"/>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400" b="1" i="0" u="none" strike="noStrike" cap="none" smtClean="0">
                          <a:solidFill>
                            <a:srgbClr val="000000"/>
                          </a:solidFill>
                          <a:effectLst/>
                          <a:latin typeface="+mn-lt"/>
                          <a:ea typeface="+mn-ea"/>
                          <a:cs typeface="+mn-cs"/>
                          <a:sym typeface="Arial"/>
                        </a:rPr>
                        <a:t>No</a:t>
                      </a:r>
                      <a:r>
                        <a:rPr lang="en-US" sz="1400" b="1" i="0" u="none" strike="noStrike" cap="none" baseline="0" smtClean="0">
                          <a:solidFill>
                            <a:srgbClr val="000000"/>
                          </a:solidFill>
                          <a:effectLst/>
                          <a:latin typeface="+mn-lt"/>
                          <a:ea typeface="+mn-ea"/>
                          <a:cs typeface="+mn-cs"/>
                          <a:sym typeface="Arial"/>
                        </a:rPr>
                        <a:t> of incidences</a:t>
                      </a:r>
                      <a:endParaRPr lang="en-US" sz="140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smtClean="0">
                          <a:solidFill>
                            <a:schemeClr val="tx1"/>
                          </a:solidFill>
                          <a:effectLst/>
                          <a:latin typeface="+mn-lt"/>
                          <a:ea typeface="+mn-ea"/>
                          <a:cs typeface="+mn-cs"/>
                          <a:sym typeface="Arial"/>
                        </a:rPr>
                        <a:t>No of shirts manufactured per day</a:t>
                      </a:r>
                      <a:endParaRPr lang="en-US" sz="1100" b="1" i="0" u="none" strike="noStrike" cap="none" dirty="0">
                        <a:solidFill>
                          <a:schemeClr val="tx1"/>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100" b="1" i="0" u="none" strike="noStrike" cap="none" dirty="0" smtClean="0">
                          <a:solidFill>
                            <a:schemeClr val="tx1"/>
                          </a:solidFill>
                          <a:effectLst/>
                          <a:latin typeface="+mn-lt"/>
                          <a:ea typeface="+mn-ea"/>
                          <a:cs typeface="+mn-cs"/>
                          <a:sym typeface="Arial"/>
                        </a:rPr>
                        <a:t>Database</a:t>
                      </a:r>
                      <a:r>
                        <a:rPr lang="en-US" sz="1100" b="1" i="0" u="none" strike="noStrike" cap="none" baseline="0" dirty="0" smtClean="0">
                          <a:solidFill>
                            <a:schemeClr val="tx1"/>
                          </a:solidFill>
                          <a:effectLst/>
                          <a:latin typeface="+mn-lt"/>
                          <a:ea typeface="+mn-ea"/>
                          <a:cs typeface="+mn-cs"/>
                          <a:sym typeface="Arial"/>
                        </a:rPr>
                        <a:t> /</a:t>
                      </a:r>
                      <a:r>
                        <a:rPr lang="en-US" sz="1100" b="1" i="0" u="none" strike="noStrike" cap="none" dirty="0" smtClean="0">
                          <a:solidFill>
                            <a:schemeClr val="tx1"/>
                          </a:solidFill>
                          <a:effectLst/>
                          <a:latin typeface="+mn-lt"/>
                          <a:ea typeface="+mn-ea"/>
                          <a:cs typeface="+mn-cs"/>
                          <a:sym typeface="Arial"/>
                        </a:rPr>
                        <a:t>Excel database</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100" b="1" i="0" u="none" strike="noStrike" cap="none" dirty="0" smtClean="0">
                          <a:solidFill>
                            <a:schemeClr val="tx1"/>
                          </a:solidFill>
                          <a:effectLst/>
                          <a:latin typeface="+mn-lt"/>
                          <a:ea typeface="+mn-ea"/>
                          <a:cs typeface="+mn-cs"/>
                          <a:sym typeface="Arial"/>
                        </a:rPr>
                        <a:t>02/03/2020 to</a:t>
                      </a:r>
                    </a:p>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100" b="1" i="0" u="none" strike="noStrike" cap="none" dirty="0" smtClean="0">
                          <a:solidFill>
                            <a:schemeClr val="tx1"/>
                          </a:solidFill>
                          <a:effectLst/>
                          <a:latin typeface="+mn-lt"/>
                          <a:ea typeface="+mn-ea"/>
                          <a:cs typeface="+mn-cs"/>
                          <a:sym typeface="Arial"/>
                        </a:rPr>
                        <a:t>27/03/2020</a:t>
                      </a:r>
                    </a:p>
                    <a:p>
                      <a:pPr marR="0" algn="ctr" rtl="0" fontAlgn="ctr">
                        <a:lnSpc>
                          <a:spcPct val="100000"/>
                        </a:lnSpc>
                        <a:spcBef>
                          <a:spcPts val="0"/>
                        </a:spcBef>
                        <a:spcAft>
                          <a:spcPts val="0"/>
                        </a:spcAft>
                        <a:buClr>
                          <a:srgbClr val="000000"/>
                        </a:buClr>
                        <a:buFont typeface="Arial"/>
                      </a:pPr>
                      <a:r>
                        <a:rPr lang="en-US" sz="1100" b="1" i="0" u="none" strike="noStrike" cap="none" dirty="0" smtClean="0">
                          <a:solidFill>
                            <a:schemeClr val="tx1"/>
                          </a:solidFill>
                          <a:effectLst/>
                          <a:latin typeface="+mn-lt"/>
                          <a:ea typeface="+mn-ea"/>
                          <a:cs typeface="+mn-cs"/>
                          <a:sym typeface="Arial"/>
                        </a:rPr>
                        <a:t>  </a:t>
                      </a:r>
                      <a:endParaRPr lang="en-US" sz="1100" b="1" i="0" u="none" strike="noStrike" cap="none" dirty="0">
                        <a:solidFill>
                          <a:schemeClr val="tx1"/>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smtClean="0">
                          <a:solidFill>
                            <a:schemeClr val="tx1"/>
                          </a:solidFill>
                          <a:effectLst/>
                          <a:latin typeface="+mn-lt"/>
                          <a:ea typeface="+mn-ea"/>
                          <a:cs typeface="+mn-cs"/>
                          <a:sym typeface="Arial"/>
                        </a:rPr>
                        <a:t>Min 30 </a:t>
                      </a:r>
                      <a:endParaRPr lang="en-US" sz="1100" b="1" i="0" u="none" strike="noStrike" cap="none" dirty="0">
                        <a:solidFill>
                          <a:schemeClr val="tx1"/>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24310">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mn-lt"/>
                          <a:ea typeface="+mn-ea"/>
                          <a:cs typeface="+mn-cs"/>
                          <a:sym typeface="Arial"/>
                        </a:rPr>
                        <a:t>WRONG</a:t>
                      </a:r>
                      <a:r>
                        <a:rPr lang="en-US" sz="1400" b="1" i="0" u="none" strike="noStrike" cap="none" baseline="0" dirty="0" smtClean="0">
                          <a:solidFill>
                            <a:srgbClr val="000000"/>
                          </a:solidFill>
                          <a:effectLst/>
                          <a:latin typeface="+mn-lt"/>
                          <a:ea typeface="+mn-ea"/>
                          <a:cs typeface="+mn-cs"/>
                          <a:sym typeface="Arial"/>
                        </a:rPr>
                        <a:t> </a:t>
                      </a:r>
                      <a:r>
                        <a:rPr lang="en-US" sz="1400" b="1" i="0" u="none" strike="noStrike" cap="none" dirty="0" smtClean="0">
                          <a:solidFill>
                            <a:srgbClr val="000000"/>
                          </a:solidFill>
                          <a:effectLst/>
                          <a:latin typeface="+mn-lt"/>
                          <a:ea typeface="+mn-ea"/>
                          <a:cs typeface="+mn-cs"/>
                          <a:sym typeface="Arial"/>
                        </a:rPr>
                        <a:t>GRADATION</a:t>
                      </a:r>
                      <a:r>
                        <a:rPr lang="en-US" sz="1400" b="1" i="0" u="none" strike="noStrike" cap="none" baseline="0" dirty="0" smtClean="0">
                          <a:solidFill>
                            <a:srgbClr val="000000"/>
                          </a:solidFill>
                          <a:effectLst/>
                          <a:latin typeface="+mn-lt"/>
                          <a:ea typeface="+mn-ea"/>
                          <a:cs typeface="+mn-cs"/>
                          <a:sym typeface="Arial"/>
                        </a:rPr>
                        <a:t> </a:t>
                      </a:r>
                      <a:r>
                        <a:rPr lang="en-US" sz="1400" b="1" i="0" u="none" strike="noStrike" cap="none" dirty="0" smtClean="0">
                          <a:solidFill>
                            <a:srgbClr val="000000"/>
                          </a:solidFill>
                          <a:effectLst/>
                          <a:latin typeface="+mn-lt"/>
                          <a:ea typeface="+mn-ea"/>
                          <a:cs typeface="+mn-cs"/>
                          <a:sym typeface="Arial"/>
                        </a:rPr>
                        <a:t>OF</a:t>
                      </a:r>
                      <a:r>
                        <a:rPr lang="en-US" sz="1400" b="1" i="0" u="none" strike="noStrike" cap="none" baseline="0" dirty="0" smtClean="0">
                          <a:solidFill>
                            <a:srgbClr val="000000"/>
                          </a:solidFill>
                          <a:effectLst/>
                          <a:latin typeface="+mn-lt"/>
                          <a:ea typeface="+mn-ea"/>
                          <a:cs typeface="+mn-cs"/>
                          <a:sym typeface="Arial"/>
                        </a:rPr>
                        <a:t> </a:t>
                      </a:r>
                      <a:r>
                        <a:rPr lang="en-US" sz="1400" b="1" i="0" u="none" strike="noStrike" cap="none" dirty="0" smtClean="0">
                          <a:solidFill>
                            <a:srgbClr val="000000"/>
                          </a:solidFill>
                          <a:effectLst/>
                          <a:latin typeface="+mn-lt"/>
                          <a:ea typeface="+mn-ea"/>
                          <a:cs typeface="+mn-cs"/>
                          <a:sym typeface="Arial"/>
                        </a:rPr>
                        <a:t>SIZES</a:t>
                      </a:r>
                      <a:endParaRPr lang="en-US" sz="1400" b="1" i="0" u="none" strike="noStrike" cap="none" dirty="0">
                        <a:solidFill>
                          <a:srgbClr val="000000"/>
                        </a:solidFill>
                        <a:effectLst/>
                        <a:latin typeface="+mn-lt"/>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rgbClr val="000000"/>
                          </a:solidFill>
                          <a:effectLst/>
                          <a:latin typeface="+mn-lt"/>
                          <a:ea typeface="+mn-ea"/>
                          <a:cs typeface="+mn-cs"/>
                          <a:sym typeface="Arial"/>
                        </a:rPr>
                        <a:t>X5</a:t>
                      </a:r>
                    </a:p>
                    <a:p>
                      <a:pPr marR="0" algn="ctr" rtl="0" fontAlgn="ctr">
                        <a:lnSpc>
                          <a:spcPct val="100000"/>
                        </a:lnSpc>
                        <a:spcBef>
                          <a:spcPts val="0"/>
                        </a:spcBef>
                        <a:spcAft>
                          <a:spcPts val="0"/>
                        </a:spcAft>
                        <a:buClr>
                          <a:srgbClr val="000000"/>
                        </a:buClr>
                        <a:buFont typeface="Arial"/>
                      </a:pPr>
                      <a:r>
                        <a:rPr lang="en-US" sz="1400" b="1" i="0" u="none" strike="noStrike" cap="none" dirty="0">
                          <a:solidFill>
                            <a:srgbClr val="000000"/>
                          </a:solidFill>
                          <a:effectLst/>
                          <a:latin typeface="+mn-lt"/>
                          <a:ea typeface="+mn-ea"/>
                          <a:cs typeface="+mn-cs"/>
                          <a:sym typeface="Arial"/>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rgbClr val="000000"/>
                          </a:solidFill>
                          <a:effectLst/>
                          <a:latin typeface="+mn-lt"/>
                          <a:ea typeface="+mn-ea"/>
                          <a:cs typeface="+mn-cs"/>
                          <a:sym typeface="Arial"/>
                        </a:rPr>
                        <a:t>Discrete</a:t>
                      </a:r>
                    </a:p>
                    <a:p>
                      <a:pPr algn="ctr" fontAlgn="b"/>
                      <a:r>
                        <a:rPr lang="en-US" sz="1100" b="1" i="0" u="none" strike="noStrike" dirty="0">
                          <a:solidFill>
                            <a:srgbClr val="000000"/>
                          </a:solidFill>
                          <a:effectLst/>
                          <a:latin typeface="+mn-lt"/>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400" b="1" i="0" u="none" strike="noStrike" cap="none" smtClean="0">
                          <a:solidFill>
                            <a:srgbClr val="000000"/>
                          </a:solidFill>
                          <a:effectLst/>
                          <a:latin typeface="+mn-lt"/>
                          <a:ea typeface="+mn-ea"/>
                          <a:cs typeface="+mn-cs"/>
                          <a:sym typeface="Arial"/>
                        </a:rPr>
                        <a:t>No</a:t>
                      </a:r>
                      <a:r>
                        <a:rPr lang="en-US" sz="1400" b="1" i="0" u="none" strike="noStrike" cap="none" baseline="0" smtClean="0">
                          <a:solidFill>
                            <a:srgbClr val="000000"/>
                          </a:solidFill>
                          <a:effectLst/>
                          <a:latin typeface="+mn-lt"/>
                          <a:ea typeface="+mn-ea"/>
                          <a:cs typeface="+mn-cs"/>
                          <a:sym typeface="Arial"/>
                        </a:rPr>
                        <a:t> of incidences</a:t>
                      </a:r>
                      <a:endParaRPr lang="en-US" sz="140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smtClean="0">
                          <a:solidFill>
                            <a:schemeClr val="tx1"/>
                          </a:solidFill>
                          <a:effectLst/>
                          <a:latin typeface="+mn-lt"/>
                          <a:ea typeface="+mn-ea"/>
                          <a:cs typeface="+mn-cs"/>
                          <a:sym typeface="Arial"/>
                        </a:rPr>
                        <a:t>No of shirts manufactured per day</a:t>
                      </a:r>
                      <a:endParaRPr lang="en-US" sz="1100" b="1" i="0" u="none" strike="noStrike" cap="none" dirty="0">
                        <a:solidFill>
                          <a:schemeClr val="tx1"/>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100" b="1" i="0" u="none" strike="noStrike" cap="none" smtClean="0">
                          <a:solidFill>
                            <a:schemeClr val="tx1"/>
                          </a:solidFill>
                          <a:effectLst/>
                          <a:latin typeface="+mn-lt"/>
                          <a:ea typeface="+mn-ea"/>
                          <a:cs typeface="+mn-cs"/>
                          <a:sym typeface="Arial"/>
                        </a:rPr>
                        <a:t>Database</a:t>
                      </a:r>
                      <a:r>
                        <a:rPr lang="en-US" sz="1100" b="1" i="0" u="none" strike="noStrike" cap="none" baseline="0" smtClean="0">
                          <a:solidFill>
                            <a:schemeClr val="tx1"/>
                          </a:solidFill>
                          <a:effectLst/>
                          <a:latin typeface="+mn-lt"/>
                          <a:ea typeface="+mn-ea"/>
                          <a:cs typeface="+mn-cs"/>
                          <a:sym typeface="Arial"/>
                        </a:rPr>
                        <a:t> /</a:t>
                      </a:r>
                      <a:r>
                        <a:rPr lang="en-US" sz="1100" b="1" i="0" u="none" strike="noStrike" cap="none" smtClean="0">
                          <a:solidFill>
                            <a:schemeClr val="tx1"/>
                          </a:solidFill>
                          <a:effectLst/>
                          <a:latin typeface="+mn-lt"/>
                          <a:ea typeface="+mn-ea"/>
                          <a:cs typeface="+mn-cs"/>
                          <a:sym typeface="Arial"/>
                        </a:rPr>
                        <a:t>Excel database</a:t>
                      </a:r>
                      <a:endParaRPr lang="en-US" sz="1100" b="1" i="0" u="none" strike="noStrike" cap="none" dirty="0" smtClean="0">
                        <a:solidFill>
                          <a:schemeClr val="tx1"/>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100" b="1" i="0" u="none" strike="noStrike" cap="none" dirty="0" smtClean="0">
                          <a:solidFill>
                            <a:schemeClr val="tx1"/>
                          </a:solidFill>
                          <a:effectLst/>
                          <a:latin typeface="+mn-lt"/>
                          <a:ea typeface="+mn-ea"/>
                          <a:cs typeface="+mn-cs"/>
                          <a:sym typeface="Arial"/>
                        </a:rPr>
                        <a:t>02/03/2020 to</a:t>
                      </a:r>
                    </a:p>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100" b="1" i="0" u="none" strike="noStrike" cap="none" dirty="0" smtClean="0">
                          <a:solidFill>
                            <a:schemeClr val="tx1"/>
                          </a:solidFill>
                          <a:effectLst/>
                          <a:latin typeface="+mn-lt"/>
                          <a:ea typeface="+mn-ea"/>
                          <a:cs typeface="+mn-cs"/>
                          <a:sym typeface="Arial"/>
                        </a:rPr>
                        <a:t>27/03/2020</a:t>
                      </a:r>
                    </a:p>
                    <a:p>
                      <a:pPr marR="0" algn="ctr" rtl="0" fontAlgn="ctr">
                        <a:lnSpc>
                          <a:spcPct val="100000"/>
                        </a:lnSpc>
                        <a:spcBef>
                          <a:spcPts val="0"/>
                        </a:spcBef>
                        <a:spcAft>
                          <a:spcPts val="0"/>
                        </a:spcAft>
                        <a:buClr>
                          <a:srgbClr val="000000"/>
                        </a:buClr>
                        <a:buFont typeface="Arial"/>
                      </a:pPr>
                      <a:r>
                        <a:rPr lang="en-US" sz="1100" b="1" i="0" u="none" strike="noStrike" cap="none" dirty="0" smtClean="0">
                          <a:solidFill>
                            <a:schemeClr val="tx1"/>
                          </a:solidFill>
                          <a:effectLst/>
                          <a:latin typeface="+mn-lt"/>
                          <a:ea typeface="+mn-ea"/>
                          <a:cs typeface="+mn-cs"/>
                          <a:sym typeface="Arial"/>
                        </a:rPr>
                        <a:t>  </a:t>
                      </a:r>
                      <a:endParaRPr lang="en-US" sz="1100" b="1" i="0" u="none" strike="noStrike" cap="none" dirty="0">
                        <a:solidFill>
                          <a:schemeClr val="tx1"/>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smtClean="0">
                          <a:solidFill>
                            <a:schemeClr val="tx1"/>
                          </a:solidFill>
                          <a:effectLst/>
                          <a:latin typeface="+mn-lt"/>
                          <a:ea typeface="+mn-ea"/>
                          <a:cs typeface="+mn-cs"/>
                          <a:sym typeface="Arial"/>
                        </a:rPr>
                        <a:t>Min 30 </a:t>
                      </a:r>
                      <a:endParaRPr lang="en-US" sz="1100" b="1" i="0" u="none" strike="noStrike" cap="none" dirty="0">
                        <a:solidFill>
                          <a:schemeClr val="tx1"/>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24310">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mn-lt"/>
                          <a:ea typeface="+mn-ea"/>
                          <a:cs typeface="+mn-cs"/>
                          <a:sym typeface="Arial"/>
                        </a:rPr>
                        <a:t>MISS</a:t>
                      </a:r>
                      <a:r>
                        <a:rPr lang="en-US" sz="1400" b="1" i="0" u="none" strike="noStrike" cap="none" baseline="0" dirty="0" smtClean="0">
                          <a:solidFill>
                            <a:srgbClr val="000000"/>
                          </a:solidFill>
                          <a:effectLst/>
                          <a:latin typeface="+mn-lt"/>
                          <a:ea typeface="+mn-ea"/>
                          <a:cs typeface="+mn-cs"/>
                          <a:sym typeface="Arial"/>
                        </a:rPr>
                        <a:t> </a:t>
                      </a:r>
                      <a:r>
                        <a:rPr lang="en-US" sz="1400" b="1" i="0" u="none" strike="noStrike" cap="none" dirty="0" smtClean="0">
                          <a:solidFill>
                            <a:srgbClr val="000000"/>
                          </a:solidFill>
                          <a:effectLst/>
                          <a:latin typeface="+mn-lt"/>
                          <a:ea typeface="+mn-ea"/>
                          <a:cs typeface="+mn-cs"/>
                          <a:sym typeface="Arial"/>
                        </a:rPr>
                        <a:t>OUT</a:t>
                      </a:r>
                      <a:r>
                        <a:rPr lang="en-US" sz="1400" b="1" i="0" u="none" strike="noStrike" cap="none" baseline="0" dirty="0" smtClean="0">
                          <a:solidFill>
                            <a:srgbClr val="000000"/>
                          </a:solidFill>
                          <a:effectLst/>
                          <a:latin typeface="+mn-lt"/>
                          <a:ea typeface="+mn-ea"/>
                          <a:cs typeface="+mn-cs"/>
                          <a:sym typeface="Arial"/>
                        </a:rPr>
                        <a:t> </a:t>
                      </a:r>
                      <a:r>
                        <a:rPr lang="en-US" sz="1400" b="1" i="0" u="none" strike="noStrike" cap="none" dirty="0" smtClean="0">
                          <a:solidFill>
                            <a:srgbClr val="000000"/>
                          </a:solidFill>
                          <a:effectLst/>
                          <a:latin typeface="+mn-lt"/>
                          <a:ea typeface="+mn-ea"/>
                          <a:cs typeface="+mn-cs"/>
                          <a:sym typeface="Arial"/>
                        </a:rPr>
                        <a:t>OFSTITCHES</a:t>
                      </a:r>
                      <a:r>
                        <a:rPr lang="en-US" sz="1400" b="1" i="0" u="none" strike="noStrike" cap="none" baseline="0" dirty="0" smtClean="0">
                          <a:solidFill>
                            <a:srgbClr val="000000"/>
                          </a:solidFill>
                          <a:effectLst/>
                          <a:latin typeface="+mn-lt"/>
                          <a:ea typeface="+mn-ea"/>
                          <a:cs typeface="+mn-cs"/>
                          <a:sym typeface="Arial"/>
                        </a:rPr>
                        <a:t> </a:t>
                      </a:r>
                      <a:r>
                        <a:rPr lang="en-US" sz="1400" b="1" i="0" u="none" strike="noStrike" cap="none" dirty="0" smtClean="0">
                          <a:solidFill>
                            <a:srgbClr val="000000"/>
                          </a:solidFill>
                          <a:effectLst/>
                          <a:latin typeface="+mn-lt"/>
                          <a:ea typeface="+mn-ea"/>
                          <a:cs typeface="+mn-cs"/>
                          <a:sym typeface="Arial"/>
                        </a:rPr>
                        <a:t>IN</a:t>
                      </a:r>
                      <a:r>
                        <a:rPr lang="en-US" sz="1400" b="1" i="0" u="none" strike="noStrike" cap="none" baseline="0" dirty="0" smtClean="0">
                          <a:solidFill>
                            <a:srgbClr val="000000"/>
                          </a:solidFill>
                          <a:effectLst/>
                          <a:latin typeface="+mn-lt"/>
                          <a:ea typeface="+mn-ea"/>
                          <a:cs typeface="+mn-cs"/>
                          <a:sym typeface="Arial"/>
                        </a:rPr>
                        <a:t> </a:t>
                      </a:r>
                      <a:r>
                        <a:rPr lang="en-US" sz="1400" b="1" i="0" u="none" strike="noStrike" cap="none" dirty="0" smtClean="0">
                          <a:solidFill>
                            <a:srgbClr val="000000"/>
                          </a:solidFill>
                          <a:effectLst/>
                          <a:latin typeface="+mn-lt"/>
                          <a:ea typeface="+mn-ea"/>
                          <a:cs typeface="+mn-cs"/>
                          <a:sym typeface="Arial"/>
                        </a:rPr>
                        <a:t>BETWEEN</a:t>
                      </a:r>
                      <a:endParaRPr lang="en-US" sz="1400" b="1" i="0" u="none" strike="noStrike" cap="none" dirty="0">
                        <a:solidFill>
                          <a:srgbClr val="000000"/>
                        </a:solidFill>
                        <a:effectLst/>
                        <a:latin typeface="+mn-lt"/>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rgbClr val="000000"/>
                          </a:solidFill>
                          <a:effectLst/>
                          <a:latin typeface="+mn-lt"/>
                          <a:ea typeface="+mn-ea"/>
                          <a:cs typeface="+mn-cs"/>
                          <a:sym typeface="Arial"/>
                        </a:rPr>
                        <a:t>X6</a:t>
                      </a:r>
                    </a:p>
                    <a:p>
                      <a:pPr marR="0" algn="ctr" rtl="0" fontAlgn="ctr">
                        <a:lnSpc>
                          <a:spcPct val="100000"/>
                        </a:lnSpc>
                        <a:spcBef>
                          <a:spcPts val="0"/>
                        </a:spcBef>
                        <a:spcAft>
                          <a:spcPts val="0"/>
                        </a:spcAft>
                        <a:buClr>
                          <a:srgbClr val="000000"/>
                        </a:buClr>
                        <a:buFont typeface="Arial"/>
                      </a:pPr>
                      <a:r>
                        <a:rPr lang="en-US" sz="1400" b="1" i="0" u="none" strike="noStrike" cap="none" dirty="0">
                          <a:solidFill>
                            <a:srgbClr val="000000"/>
                          </a:solidFill>
                          <a:effectLst/>
                          <a:latin typeface="+mn-lt"/>
                          <a:ea typeface="+mn-ea"/>
                          <a:cs typeface="+mn-cs"/>
                          <a:sym typeface="Arial"/>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rgbClr val="000000"/>
                          </a:solidFill>
                          <a:effectLst/>
                          <a:latin typeface="+mn-lt"/>
                          <a:ea typeface="+mn-ea"/>
                          <a:cs typeface="+mn-cs"/>
                          <a:sym typeface="Arial"/>
                        </a:rPr>
                        <a:t>Discrete</a:t>
                      </a:r>
                    </a:p>
                    <a:p>
                      <a:pPr algn="ctr" fontAlgn="b"/>
                      <a:r>
                        <a:rPr lang="en-US" sz="1100" b="1" i="0" u="none" strike="noStrike" dirty="0">
                          <a:solidFill>
                            <a:srgbClr val="000000"/>
                          </a:solidFill>
                          <a:effectLst/>
                          <a:latin typeface="+mn-lt"/>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mn-lt"/>
                          <a:ea typeface="+mn-ea"/>
                          <a:cs typeface="+mn-cs"/>
                          <a:sym typeface="Arial"/>
                        </a:rPr>
                        <a:t>No</a:t>
                      </a:r>
                      <a:r>
                        <a:rPr lang="en-US" sz="1400" b="1" i="0" u="none" strike="noStrike" cap="none" baseline="0" dirty="0" smtClean="0">
                          <a:solidFill>
                            <a:srgbClr val="000000"/>
                          </a:solidFill>
                          <a:effectLst/>
                          <a:latin typeface="+mn-lt"/>
                          <a:ea typeface="+mn-ea"/>
                          <a:cs typeface="+mn-cs"/>
                          <a:sym typeface="Arial"/>
                        </a:rPr>
                        <a:t> of incidences</a:t>
                      </a:r>
                      <a:endParaRPr lang="en-US" sz="140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smtClean="0">
                          <a:solidFill>
                            <a:schemeClr val="tx1"/>
                          </a:solidFill>
                          <a:effectLst/>
                          <a:latin typeface="+mn-lt"/>
                          <a:ea typeface="+mn-ea"/>
                          <a:cs typeface="+mn-cs"/>
                          <a:sym typeface="Arial"/>
                        </a:rPr>
                        <a:t>No of shirts manufactured per day</a:t>
                      </a:r>
                      <a:endParaRPr lang="en-US" sz="1100" b="1" i="0" u="none" strike="noStrike" cap="none" dirty="0">
                        <a:solidFill>
                          <a:schemeClr val="tx1"/>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100" b="1" i="0" u="none" strike="noStrike" cap="none" smtClean="0">
                          <a:solidFill>
                            <a:schemeClr val="tx1"/>
                          </a:solidFill>
                          <a:effectLst/>
                          <a:latin typeface="+mn-lt"/>
                          <a:ea typeface="+mn-ea"/>
                          <a:cs typeface="+mn-cs"/>
                          <a:sym typeface="Arial"/>
                        </a:rPr>
                        <a:t>Database</a:t>
                      </a:r>
                      <a:r>
                        <a:rPr lang="en-US" sz="1100" b="1" i="0" u="none" strike="noStrike" cap="none" baseline="0" smtClean="0">
                          <a:solidFill>
                            <a:schemeClr val="tx1"/>
                          </a:solidFill>
                          <a:effectLst/>
                          <a:latin typeface="+mn-lt"/>
                          <a:ea typeface="+mn-ea"/>
                          <a:cs typeface="+mn-cs"/>
                          <a:sym typeface="Arial"/>
                        </a:rPr>
                        <a:t> /</a:t>
                      </a:r>
                      <a:r>
                        <a:rPr lang="en-US" sz="1100" b="1" i="0" u="none" strike="noStrike" cap="none" smtClean="0">
                          <a:solidFill>
                            <a:schemeClr val="tx1"/>
                          </a:solidFill>
                          <a:effectLst/>
                          <a:latin typeface="+mn-lt"/>
                          <a:ea typeface="+mn-ea"/>
                          <a:cs typeface="+mn-cs"/>
                          <a:sym typeface="Arial"/>
                        </a:rPr>
                        <a:t>Excel database</a:t>
                      </a:r>
                      <a:endParaRPr lang="en-US" sz="1100" b="1" i="0" u="none" strike="noStrike" cap="none" dirty="0" smtClean="0">
                        <a:solidFill>
                          <a:schemeClr val="tx1"/>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100" b="1" i="0" u="none" strike="noStrike" cap="none" dirty="0" smtClean="0">
                          <a:solidFill>
                            <a:schemeClr val="tx1"/>
                          </a:solidFill>
                          <a:effectLst/>
                          <a:latin typeface="+mn-lt"/>
                          <a:ea typeface="+mn-ea"/>
                          <a:cs typeface="+mn-cs"/>
                          <a:sym typeface="Arial"/>
                        </a:rPr>
                        <a:t>02/03/2020 to</a:t>
                      </a:r>
                    </a:p>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100" b="1" i="0" u="none" strike="noStrike" cap="none" dirty="0" smtClean="0">
                          <a:solidFill>
                            <a:schemeClr val="tx1"/>
                          </a:solidFill>
                          <a:effectLst/>
                          <a:latin typeface="+mn-lt"/>
                          <a:ea typeface="+mn-ea"/>
                          <a:cs typeface="+mn-cs"/>
                          <a:sym typeface="Arial"/>
                        </a:rPr>
                        <a:t>27/03/2020</a:t>
                      </a:r>
                    </a:p>
                    <a:p>
                      <a:pPr marR="0" algn="ctr" rtl="0" fontAlgn="ctr">
                        <a:lnSpc>
                          <a:spcPct val="100000"/>
                        </a:lnSpc>
                        <a:spcBef>
                          <a:spcPts val="0"/>
                        </a:spcBef>
                        <a:spcAft>
                          <a:spcPts val="0"/>
                        </a:spcAft>
                        <a:buClr>
                          <a:srgbClr val="000000"/>
                        </a:buClr>
                        <a:buFont typeface="Arial"/>
                      </a:pPr>
                      <a:r>
                        <a:rPr lang="en-US" sz="1100" b="1" i="0" u="none" strike="noStrike" cap="none" dirty="0" smtClean="0">
                          <a:solidFill>
                            <a:schemeClr val="tx1"/>
                          </a:solidFill>
                          <a:effectLst/>
                          <a:latin typeface="+mn-lt"/>
                          <a:ea typeface="+mn-ea"/>
                          <a:cs typeface="+mn-cs"/>
                          <a:sym typeface="Arial"/>
                        </a:rPr>
                        <a:t>  </a:t>
                      </a:r>
                      <a:endParaRPr lang="en-US" sz="1100" b="1" i="0" u="none" strike="noStrike" cap="none" dirty="0">
                        <a:solidFill>
                          <a:schemeClr val="tx1"/>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smtClean="0">
                          <a:solidFill>
                            <a:schemeClr val="tx1"/>
                          </a:solidFill>
                          <a:effectLst/>
                          <a:latin typeface="+mn-lt"/>
                          <a:ea typeface="+mn-ea"/>
                          <a:cs typeface="+mn-cs"/>
                          <a:sym typeface="Arial"/>
                        </a:rPr>
                        <a:t>Min 30 </a:t>
                      </a:r>
                      <a:endParaRPr lang="en-US" sz="1100" b="1" i="0" u="none" strike="noStrike" cap="none" dirty="0">
                        <a:solidFill>
                          <a:schemeClr val="tx1"/>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8" name="Rectangle 7"/>
          <p:cNvSpPr/>
          <p:nvPr/>
        </p:nvSpPr>
        <p:spPr>
          <a:xfrm>
            <a:off x="424544" y="715617"/>
            <a:ext cx="11397342" cy="5342284"/>
          </a:xfrm>
          <a:prstGeom prst="rect">
            <a:avLst/>
          </a:prstGeom>
          <a:solidFill>
            <a:schemeClr val="accent1">
              <a:alpha val="11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Tree>
    <p:extLst>
      <p:ext uri="{BB962C8B-B14F-4D97-AF65-F5344CB8AC3E}">
        <p14:creationId xmlns:p14="http://schemas.microsoft.com/office/powerpoint/2010/main" val="5919132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18</a:t>
            </a:fld>
            <a:endParaRPr>
              <a:solidFill>
                <a:srgbClr val="FFFFFF"/>
              </a:solidFill>
            </a:endParaRPr>
          </a:p>
        </p:txBody>
      </p:sp>
      <p:sp>
        <p:nvSpPr>
          <p:cNvPr id="99" name="Title 3"/>
          <p:cNvSpPr txBox="1">
            <a:spLocks/>
          </p:cNvSpPr>
          <p:nvPr/>
        </p:nvSpPr>
        <p:spPr>
          <a:xfrm>
            <a:off x="1717714" y="6804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50000"/>
              </a:lnSpc>
              <a:buClr>
                <a:srgbClr val="007BB9"/>
              </a:buClr>
            </a:pPr>
            <a:r>
              <a:rPr lang="en-US" sz="3600" b="1" kern="0" smtClean="0">
                <a:solidFill>
                  <a:srgbClr val="007BB9"/>
                </a:solidFill>
              </a:rPr>
              <a:t>Data Collection Plan</a:t>
            </a:r>
            <a:endParaRPr lang="en-US" sz="36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graphicFrame>
        <p:nvGraphicFramePr>
          <p:cNvPr id="3" name="Table 2"/>
          <p:cNvGraphicFramePr>
            <a:graphicFrameLocks noGrp="1"/>
          </p:cNvGraphicFramePr>
          <p:nvPr>
            <p:extLst>
              <p:ext uri="{D42A27DB-BD31-4B8C-83A1-F6EECF244321}">
                <p14:modId xmlns:p14="http://schemas.microsoft.com/office/powerpoint/2010/main" val="4238949509"/>
              </p:ext>
            </p:extLst>
          </p:nvPr>
        </p:nvGraphicFramePr>
        <p:xfrm>
          <a:off x="281331" y="933626"/>
          <a:ext cx="11859902" cy="5248707"/>
        </p:xfrm>
        <a:graphic>
          <a:graphicData uri="http://schemas.openxmlformats.org/drawingml/2006/table">
            <a:tbl>
              <a:tblPr/>
              <a:tblGrid>
                <a:gridCol w="2313114"/>
                <a:gridCol w="481263"/>
                <a:gridCol w="1227221"/>
                <a:gridCol w="3546660"/>
                <a:gridCol w="1372068"/>
                <a:gridCol w="1089602"/>
                <a:gridCol w="921971"/>
                <a:gridCol w="908003"/>
              </a:tblGrid>
              <a:tr h="931143">
                <a:tc gridSpan="3">
                  <a:txBody>
                    <a:bodyPr/>
                    <a:lstStyle/>
                    <a:p>
                      <a:pPr algn="ctr" fontAlgn="ctr"/>
                      <a:r>
                        <a:rPr lang="en-US" sz="1400" b="1" i="0" u="none" strike="noStrike" dirty="0">
                          <a:solidFill>
                            <a:srgbClr val="FFFFFF"/>
                          </a:solidFill>
                          <a:effectLst/>
                          <a:latin typeface="Bodoni MT Black" panose="02070A03080606020203" pitchFamily="18" charset="0"/>
                        </a:rPr>
                        <a:t>CONTROLLABLE  / NON CONTROLLABLE </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n-US"/>
                    </a:p>
                  </a:txBody>
                  <a:tcPr/>
                </a:tc>
                <a:tc hMerge="1">
                  <a:txBody>
                    <a:bodyPr/>
                    <a:lstStyle/>
                    <a:p>
                      <a:endParaRPr lang="en-US"/>
                    </a:p>
                  </a:txBody>
                  <a:tcPr/>
                </a:tc>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a:solidFill>
                            <a:srgbClr val="FFFFFF"/>
                          </a:solidFill>
                          <a:effectLst/>
                          <a:latin typeface="Bodoni MT Black" panose="02070A03080606020203" pitchFamily="18" charset="0"/>
                          <a:ea typeface="+mn-ea"/>
                          <a:cs typeface="+mn-cs"/>
                          <a:sym typeface="Arial"/>
                        </a:rPr>
                        <a:t>OPERATIONAL DEFINATION</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gridSpan="4">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FFFFFF"/>
                          </a:solidFill>
                          <a:effectLst/>
                          <a:latin typeface="Bodoni MT Black" panose="02070A03080606020203" pitchFamily="18" charset="0"/>
                          <a:ea typeface="+mn-ea"/>
                          <a:cs typeface="+mn-cs"/>
                          <a:sym typeface="Arial"/>
                        </a:rPr>
                        <a:t>SAMPLING </a:t>
                      </a:r>
                      <a:r>
                        <a:rPr lang="en-US" sz="1400" b="1" i="0" u="none" strike="noStrike" cap="none" dirty="0">
                          <a:solidFill>
                            <a:srgbClr val="FFFFFF"/>
                          </a:solidFill>
                          <a:effectLst/>
                          <a:latin typeface="Bodoni MT Black" panose="02070A03080606020203" pitchFamily="18" charset="0"/>
                          <a:ea typeface="+mn-ea"/>
                          <a:cs typeface="+mn-cs"/>
                          <a:sym typeface="Arial"/>
                        </a:rPr>
                        <a:t>PLAN</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745473">
                <a:tc>
                  <a:txBody>
                    <a:bodyPr/>
                    <a:lstStyle/>
                    <a:p>
                      <a:pPr algn="ctr" fontAlgn="ctr"/>
                      <a:r>
                        <a:rPr lang="en-US" sz="1400" b="1" i="0" u="none" strike="noStrike" dirty="0" smtClean="0">
                          <a:solidFill>
                            <a:srgbClr val="000000"/>
                          </a:solidFill>
                          <a:effectLst/>
                          <a:latin typeface="Bodoni MT Black" panose="02070A03080606020203" pitchFamily="18" charset="0"/>
                        </a:rPr>
                        <a:t>What To </a:t>
                      </a:r>
                    </a:p>
                    <a:p>
                      <a:pPr algn="ctr" fontAlgn="ctr"/>
                      <a:r>
                        <a:rPr lang="en-US" sz="1400" b="1" i="0" u="none" strike="noStrike" dirty="0" smtClean="0">
                          <a:solidFill>
                            <a:srgbClr val="000000"/>
                          </a:solidFill>
                          <a:effectLst/>
                          <a:latin typeface="Bodoni MT Black" panose="02070A03080606020203" pitchFamily="18" charset="0"/>
                        </a:rPr>
                        <a:t>Measure</a:t>
                      </a:r>
                      <a:endParaRPr lang="en-US" sz="1400" b="1" i="0" u="none" strike="noStrike" dirty="0">
                        <a:solidFill>
                          <a:srgbClr val="000000"/>
                        </a:solidFill>
                        <a:effectLst/>
                        <a:latin typeface="Bodoni MT Black" panose="02070A03080606020203" pitchFamily="18" charset="0"/>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400" b="1" i="0" u="none" strike="noStrike" dirty="0" smtClean="0">
                          <a:solidFill>
                            <a:srgbClr val="000000"/>
                          </a:solidFill>
                          <a:effectLst/>
                          <a:latin typeface="Bodoni MT Black" panose="02070A03080606020203" pitchFamily="18" charset="0"/>
                        </a:rPr>
                        <a:t>Y Or X</a:t>
                      </a:r>
                      <a:endParaRPr lang="en-US" sz="1400" b="1" i="0" u="none" strike="noStrike" dirty="0">
                        <a:solidFill>
                          <a:srgbClr val="000000"/>
                        </a:solidFill>
                        <a:effectLst/>
                        <a:latin typeface="Bodoni MT Black" panose="02070A03080606020203" pitchFamily="18" charset="0"/>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400" b="1" i="0" u="none" strike="noStrike" dirty="0" smtClean="0">
                          <a:solidFill>
                            <a:srgbClr val="000000"/>
                          </a:solidFill>
                          <a:effectLst/>
                          <a:latin typeface="Bodoni MT Black" panose="02070A03080606020203" pitchFamily="18" charset="0"/>
                        </a:rPr>
                        <a:t>Data Type</a:t>
                      </a:r>
                      <a:endParaRPr lang="en-US" sz="1400" b="1" i="0" u="none" strike="noStrike" dirty="0">
                        <a:solidFill>
                          <a:srgbClr val="000000"/>
                        </a:solidFill>
                        <a:effectLst/>
                        <a:latin typeface="Bodoni MT Black" panose="02070A03080606020203" pitchFamily="18" charset="0"/>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400" b="1" i="0" u="none" strike="noStrike" dirty="0" smtClean="0">
                          <a:solidFill>
                            <a:srgbClr val="000000"/>
                          </a:solidFill>
                          <a:effectLst/>
                          <a:latin typeface="Bodoni MT Black" panose="02070A03080606020203" pitchFamily="18" charset="0"/>
                        </a:rPr>
                        <a:t>Operational </a:t>
                      </a:r>
                    </a:p>
                    <a:p>
                      <a:pPr algn="ctr" fontAlgn="ctr"/>
                      <a:r>
                        <a:rPr lang="en-US" sz="1400" b="1" i="0" u="none" strike="noStrike" dirty="0" smtClean="0">
                          <a:solidFill>
                            <a:srgbClr val="000000"/>
                          </a:solidFill>
                          <a:effectLst/>
                          <a:latin typeface="Bodoni MT Black" panose="02070A03080606020203" pitchFamily="18" charset="0"/>
                        </a:rPr>
                        <a:t>Definition</a:t>
                      </a:r>
                      <a:endParaRPr lang="en-US" sz="1400" b="1" i="0" u="none" strike="noStrike" dirty="0">
                        <a:solidFill>
                          <a:srgbClr val="000000"/>
                        </a:solidFill>
                        <a:effectLst/>
                        <a:latin typeface="Bodoni MT Black" panose="02070A03080606020203" pitchFamily="18" charset="0"/>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400" b="1" i="0" u="none" strike="noStrike" dirty="0" smtClean="0">
                          <a:solidFill>
                            <a:srgbClr val="000000"/>
                          </a:solidFill>
                          <a:effectLst/>
                          <a:latin typeface="Bodoni MT Black" panose="02070A03080606020203" pitchFamily="18" charset="0"/>
                        </a:rPr>
                        <a:t>What </a:t>
                      </a:r>
                      <a:endParaRPr lang="en-US" sz="1400" b="1" i="0" u="none" strike="noStrike" dirty="0">
                        <a:solidFill>
                          <a:srgbClr val="000000"/>
                        </a:solidFill>
                        <a:effectLst/>
                        <a:latin typeface="Bodoni MT Black" panose="02070A03080606020203" pitchFamily="18" charset="0"/>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400" b="1" i="0" u="none" strike="noStrike" dirty="0" smtClean="0">
                          <a:solidFill>
                            <a:srgbClr val="000000"/>
                          </a:solidFill>
                          <a:effectLst/>
                          <a:latin typeface="Bodoni MT Black" panose="02070A03080606020203" pitchFamily="18" charset="0"/>
                        </a:rPr>
                        <a:t>Where</a:t>
                      </a:r>
                      <a:endParaRPr lang="en-US" sz="1400" b="1" i="0" u="none" strike="noStrike" dirty="0">
                        <a:solidFill>
                          <a:srgbClr val="000000"/>
                        </a:solidFill>
                        <a:effectLst/>
                        <a:latin typeface="Bodoni MT Black" panose="02070A03080606020203" pitchFamily="18" charset="0"/>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400" b="1" i="0" u="none" strike="noStrike" dirty="0" smtClean="0">
                          <a:solidFill>
                            <a:srgbClr val="000000"/>
                          </a:solidFill>
                          <a:effectLst/>
                          <a:latin typeface="Bodoni MT Black" panose="02070A03080606020203" pitchFamily="18" charset="0"/>
                        </a:rPr>
                        <a:t>When</a:t>
                      </a:r>
                      <a:endParaRPr lang="en-US" sz="1400" b="1" i="0" u="none" strike="noStrike" dirty="0">
                        <a:solidFill>
                          <a:srgbClr val="000000"/>
                        </a:solidFill>
                        <a:effectLst/>
                        <a:latin typeface="Bodoni MT Black" panose="02070A03080606020203" pitchFamily="18" charset="0"/>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400" b="1" i="0" u="none" strike="noStrike" dirty="0" smtClean="0">
                          <a:solidFill>
                            <a:srgbClr val="000000"/>
                          </a:solidFill>
                          <a:effectLst/>
                          <a:latin typeface="Bodoni MT Black" panose="02070A03080606020203" pitchFamily="18" charset="0"/>
                        </a:rPr>
                        <a:t>How Many</a:t>
                      </a:r>
                      <a:endParaRPr lang="en-US" sz="1400" b="1" i="0" u="none" strike="noStrike" dirty="0">
                        <a:solidFill>
                          <a:srgbClr val="000000"/>
                        </a:solidFill>
                        <a:effectLst/>
                        <a:latin typeface="Bodoni MT Black" panose="02070A03080606020203" pitchFamily="18" charset="0"/>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995016">
                <a:tc>
                  <a:txBody>
                    <a:bodyPr/>
                    <a:lstStyle/>
                    <a:p>
                      <a:pPr marR="0" algn="ctr" rtl="0" fontAlgn="ctr">
                        <a:lnSpc>
                          <a:spcPct val="100000"/>
                        </a:lnSpc>
                        <a:spcBef>
                          <a:spcPts val="0"/>
                        </a:spcBef>
                        <a:spcAft>
                          <a:spcPts val="0"/>
                        </a:spcAft>
                        <a:buClr>
                          <a:srgbClr val="000000"/>
                        </a:buClr>
                        <a:buFont typeface="Arial"/>
                      </a:pPr>
                      <a:r>
                        <a:rPr lang="en-US" sz="1400" b="1" i="0" u="none" strike="noStrike" cap="none" smtClean="0">
                          <a:solidFill>
                            <a:srgbClr val="000000"/>
                          </a:solidFill>
                          <a:effectLst/>
                          <a:latin typeface="+mn-lt"/>
                          <a:ea typeface="+mn-ea"/>
                          <a:cs typeface="+mn-cs"/>
                          <a:sym typeface="Arial"/>
                        </a:rPr>
                        <a:t>WRONG</a:t>
                      </a:r>
                      <a:r>
                        <a:rPr lang="en-US" sz="1400" b="1" i="0" u="none" strike="noStrike" cap="none" baseline="0" smtClean="0">
                          <a:solidFill>
                            <a:srgbClr val="000000"/>
                          </a:solidFill>
                          <a:effectLst/>
                          <a:latin typeface="+mn-lt"/>
                          <a:ea typeface="+mn-ea"/>
                          <a:cs typeface="+mn-cs"/>
                          <a:sym typeface="Arial"/>
                        </a:rPr>
                        <a:t> </a:t>
                      </a:r>
                      <a:r>
                        <a:rPr lang="en-US" sz="1400" b="1" i="0" u="none" strike="noStrike" cap="none" smtClean="0">
                          <a:solidFill>
                            <a:srgbClr val="000000"/>
                          </a:solidFill>
                          <a:effectLst/>
                          <a:latin typeface="+mn-lt"/>
                          <a:ea typeface="+mn-ea"/>
                          <a:cs typeface="+mn-cs"/>
                          <a:sym typeface="Arial"/>
                        </a:rPr>
                        <a:t>STITCHING</a:t>
                      </a:r>
                      <a:r>
                        <a:rPr lang="en-US" sz="1400" b="1" i="0" u="none" strike="noStrike" cap="none" baseline="0" smtClean="0">
                          <a:solidFill>
                            <a:srgbClr val="000000"/>
                          </a:solidFill>
                          <a:effectLst/>
                          <a:latin typeface="+mn-lt"/>
                          <a:ea typeface="+mn-ea"/>
                          <a:cs typeface="+mn-cs"/>
                          <a:sym typeface="Arial"/>
                        </a:rPr>
                        <a:t> </a:t>
                      </a:r>
                      <a:r>
                        <a:rPr lang="en-US" sz="1400" b="1" i="0" u="none" strike="noStrike" cap="none" smtClean="0">
                          <a:solidFill>
                            <a:srgbClr val="000000"/>
                          </a:solidFill>
                          <a:effectLst/>
                          <a:latin typeface="+mn-lt"/>
                          <a:ea typeface="+mn-ea"/>
                          <a:cs typeface="+mn-cs"/>
                          <a:sym typeface="Arial"/>
                        </a:rPr>
                        <a:t>TECHNIQUES</a:t>
                      </a:r>
                      <a:r>
                        <a:rPr lang="en-US" sz="1400" b="1" i="0" u="none" strike="noStrike" cap="none" baseline="0" smtClean="0">
                          <a:solidFill>
                            <a:srgbClr val="000000"/>
                          </a:solidFill>
                          <a:effectLst/>
                          <a:latin typeface="+mn-lt"/>
                          <a:ea typeface="+mn-ea"/>
                          <a:cs typeface="+mn-cs"/>
                          <a:sym typeface="Arial"/>
                        </a:rPr>
                        <a:t> </a:t>
                      </a:r>
                      <a:r>
                        <a:rPr lang="en-US" sz="1400" b="1" i="0" u="none" strike="noStrike" cap="none" smtClean="0">
                          <a:solidFill>
                            <a:srgbClr val="000000"/>
                          </a:solidFill>
                          <a:effectLst/>
                          <a:latin typeface="+mn-lt"/>
                          <a:ea typeface="+mn-ea"/>
                          <a:cs typeface="+mn-cs"/>
                          <a:sym typeface="Arial"/>
                        </a:rPr>
                        <a:t>USED</a:t>
                      </a:r>
                      <a:endParaRPr lang="en-US" sz="1400" b="1" i="0" u="none" strike="noStrike" cap="none" dirty="0">
                        <a:solidFill>
                          <a:srgbClr val="000000"/>
                        </a:solidFill>
                        <a:effectLst/>
                        <a:latin typeface="+mn-lt"/>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mn-lt"/>
                          <a:ea typeface="+mn-ea"/>
                          <a:cs typeface="+mn-cs"/>
                          <a:sym typeface="Arial"/>
                        </a:rPr>
                        <a:t>X7</a:t>
                      </a:r>
                      <a:endParaRPr lang="en-US" sz="140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rgbClr val="000000"/>
                          </a:solidFill>
                          <a:effectLst/>
                          <a:latin typeface="+mn-lt"/>
                          <a:ea typeface="+mn-ea"/>
                          <a:cs typeface="+mn-cs"/>
                          <a:sym typeface="Arial"/>
                        </a:rPr>
                        <a:t>Discrete</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mn-lt"/>
                          <a:ea typeface="+mn-ea"/>
                          <a:cs typeface="+mn-cs"/>
                          <a:sym typeface="Arial"/>
                        </a:rPr>
                        <a:t>No</a:t>
                      </a:r>
                      <a:r>
                        <a:rPr lang="en-US" sz="1400" b="1" i="0" u="none" strike="noStrike" cap="none" baseline="0" dirty="0" smtClean="0">
                          <a:solidFill>
                            <a:srgbClr val="000000"/>
                          </a:solidFill>
                          <a:effectLst/>
                          <a:latin typeface="+mn-lt"/>
                          <a:ea typeface="+mn-ea"/>
                          <a:cs typeface="+mn-cs"/>
                          <a:sym typeface="Arial"/>
                        </a:rPr>
                        <a:t> of incidences</a:t>
                      </a:r>
                      <a:endParaRPr lang="en-US" sz="140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chemeClr val="tx1"/>
                          </a:solidFill>
                          <a:effectLst/>
                          <a:latin typeface="+mn-lt"/>
                          <a:ea typeface="+mn-ea"/>
                          <a:cs typeface="+mn-cs"/>
                          <a:sym typeface="Arial"/>
                        </a:rPr>
                        <a:t>No of shirts manufactured per day</a:t>
                      </a:r>
                    </a:p>
                    <a:p>
                      <a:pPr marR="0" algn="ctr" rtl="0" fontAlgn="ctr">
                        <a:lnSpc>
                          <a:spcPct val="100000"/>
                        </a:lnSpc>
                        <a:spcBef>
                          <a:spcPts val="0"/>
                        </a:spcBef>
                        <a:spcAft>
                          <a:spcPts val="0"/>
                        </a:spcAft>
                        <a:buClr>
                          <a:srgbClr val="000000"/>
                        </a:buClr>
                        <a:buFont typeface="Arial"/>
                      </a:pPr>
                      <a:endParaRPr lang="en-US" sz="140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rgbClr val="000000"/>
                          </a:solidFill>
                          <a:effectLst/>
                          <a:latin typeface="+mn-lt"/>
                          <a:ea typeface="+mn-ea"/>
                          <a:cs typeface="+mn-cs"/>
                          <a:sym typeface="Arial"/>
                        </a:rPr>
                        <a:t>Database</a:t>
                      </a:r>
                      <a:r>
                        <a:rPr lang="en-US" sz="1400" b="1" i="0" u="none" strike="noStrike" cap="none" baseline="0" dirty="0" smtClean="0">
                          <a:solidFill>
                            <a:srgbClr val="000000"/>
                          </a:solidFill>
                          <a:effectLst/>
                          <a:latin typeface="+mn-lt"/>
                          <a:ea typeface="+mn-ea"/>
                          <a:cs typeface="+mn-cs"/>
                          <a:sym typeface="Arial"/>
                        </a:rPr>
                        <a:t> /</a:t>
                      </a:r>
                      <a:r>
                        <a:rPr lang="en-US" sz="1400" b="1" i="0" u="none" strike="noStrike" cap="none" dirty="0" smtClean="0">
                          <a:solidFill>
                            <a:srgbClr val="000000"/>
                          </a:solidFill>
                          <a:effectLst/>
                          <a:latin typeface="+mn-lt"/>
                          <a:ea typeface="+mn-ea"/>
                          <a:cs typeface="+mn-cs"/>
                          <a:sym typeface="Arial"/>
                        </a:rPr>
                        <a:t>Excel database</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mn-lt"/>
                          <a:ea typeface="+mn-ea"/>
                          <a:cs typeface="+mn-cs"/>
                          <a:sym typeface="Arial"/>
                        </a:rPr>
                        <a:t>02/03/2020</a:t>
                      </a:r>
                    </a:p>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rgbClr val="000000"/>
                          </a:solidFill>
                          <a:effectLst/>
                          <a:latin typeface="+mn-lt"/>
                          <a:ea typeface="+mn-ea"/>
                          <a:cs typeface="+mn-cs"/>
                          <a:sym typeface="Arial"/>
                        </a:rPr>
                        <a:t>to</a:t>
                      </a:r>
                    </a:p>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mn-lt"/>
                          <a:ea typeface="+mn-ea"/>
                          <a:cs typeface="+mn-cs"/>
                          <a:sym typeface="Arial"/>
                        </a:rPr>
                        <a:t>27/03/2020</a:t>
                      </a:r>
                    </a:p>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mn-lt"/>
                          <a:ea typeface="+mn-ea"/>
                          <a:cs typeface="+mn-cs"/>
                          <a:sym typeface="Arial"/>
                        </a:rPr>
                        <a:t> </a:t>
                      </a:r>
                      <a:endParaRPr lang="en-US" sz="140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mn-lt"/>
                          <a:ea typeface="+mn-ea"/>
                          <a:cs typeface="+mn-cs"/>
                          <a:sym typeface="Arial"/>
                        </a:rPr>
                        <a:t>Minimum</a:t>
                      </a:r>
                    </a:p>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rgbClr val="000000"/>
                          </a:solidFill>
                          <a:effectLst/>
                          <a:latin typeface="+mn-lt"/>
                          <a:ea typeface="+mn-ea"/>
                          <a:cs typeface="+mn-cs"/>
                          <a:sym typeface="Arial"/>
                        </a:rPr>
                        <a:t>20 samples</a:t>
                      </a:r>
                    </a:p>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mn-lt"/>
                          <a:ea typeface="+mn-ea"/>
                          <a:cs typeface="+mn-cs"/>
                          <a:sym typeface="Arial"/>
                        </a:rPr>
                        <a:t> </a:t>
                      </a:r>
                      <a:endParaRPr lang="en-US" sz="140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80288">
                <a:tc>
                  <a:txBody>
                    <a:bodyPr/>
                    <a:lstStyle/>
                    <a:p>
                      <a:pPr marR="0" algn="ctr" rtl="0" fontAlgn="ctr">
                        <a:lnSpc>
                          <a:spcPct val="100000"/>
                        </a:lnSpc>
                        <a:spcBef>
                          <a:spcPts val="0"/>
                        </a:spcBef>
                        <a:spcAft>
                          <a:spcPts val="0"/>
                        </a:spcAft>
                        <a:buClr>
                          <a:srgbClr val="000000"/>
                        </a:buClr>
                        <a:buFont typeface="Arial"/>
                      </a:pPr>
                      <a:r>
                        <a:rPr lang="en-US" sz="1400" b="1" i="0" u="none" strike="noStrike" cap="none" smtClean="0">
                          <a:solidFill>
                            <a:srgbClr val="000000"/>
                          </a:solidFill>
                          <a:effectLst/>
                          <a:latin typeface="+mn-lt"/>
                          <a:ea typeface="+mn-ea"/>
                          <a:cs typeface="+mn-cs"/>
                          <a:sym typeface="Arial"/>
                        </a:rPr>
                        <a:t>WRONG</a:t>
                      </a:r>
                      <a:r>
                        <a:rPr lang="en-US" sz="1400" b="1" i="0" u="none" strike="noStrike" cap="none" baseline="0" smtClean="0">
                          <a:solidFill>
                            <a:srgbClr val="000000"/>
                          </a:solidFill>
                          <a:effectLst/>
                          <a:latin typeface="+mn-lt"/>
                          <a:ea typeface="+mn-ea"/>
                          <a:cs typeface="+mn-cs"/>
                          <a:sym typeface="Arial"/>
                        </a:rPr>
                        <a:t> </a:t>
                      </a:r>
                      <a:r>
                        <a:rPr lang="en-US" sz="1400" b="1" i="0" u="none" strike="noStrike" cap="none" smtClean="0">
                          <a:solidFill>
                            <a:srgbClr val="000000"/>
                          </a:solidFill>
                          <a:effectLst/>
                          <a:latin typeface="+mn-lt"/>
                          <a:ea typeface="+mn-ea"/>
                          <a:cs typeface="+mn-cs"/>
                          <a:sym typeface="Arial"/>
                        </a:rPr>
                        <a:t>SIZE</a:t>
                      </a:r>
                      <a:r>
                        <a:rPr lang="en-US" sz="1400" b="1" i="0" u="none" strike="noStrike" cap="none" baseline="0" smtClean="0">
                          <a:solidFill>
                            <a:srgbClr val="000000"/>
                          </a:solidFill>
                          <a:effectLst/>
                          <a:latin typeface="+mn-lt"/>
                          <a:ea typeface="+mn-ea"/>
                          <a:cs typeface="+mn-cs"/>
                          <a:sym typeface="Arial"/>
                        </a:rPr>
                        <a:t> </a:t>
                      </a:r>
                      <a:r>
                        <a:rPr lang="en-US" sz="1400" b="1" i="0" u="none" strike="noStrike" cap="none" smtClean="0">
                          <a:solidFill>
                            <a:srgbClr val="000000"/>
                          </a:solidFill>
                          <a:effectLst/>
                          <a:latin typeface="+mn-lt"/>
                          <a:ea typeface="+mn-ea"/>
                          <a:cs typeface="+mn-cs"/>
                          <a:sym typeface="Arial"/>
                        </a:rPr>
                        <a:t>PACKAGING</a:t>
                      </a:r>
                      <a:endParaRPr lang="en-US" sz="1400" b="1" i="0" u="none" strike="noStrike" cap="none" dirty="0">
                        <a:solidFill>
                          <a:srgbClr val="000000"/>
                        </a:solidFill>
                        <a:effectLst/>
                        <a:latin typeface="+mn-lt"/>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rgbClr val="000000"/>
                          </a:solidFill>
                          <a:effectLst/>
                          <a:latin typeface="+mn-lt"/>
                          <a:ea typeface="+mn-ea"/>
                          <a:cs typeface="+mn-cs"/>
                          <a:sym typeface="Arial"/>
                        </a:rPr>
                        <a:t>X8</a:t>
                      </a:r>
                    </a:p>
                    <a:p>
                      <a:pPr marR="0" algn="ctr" rtl="0" fontAlgn="ctr">
                        <a:lnSpc>
                          <a:spcPct val="100000"/>
                        </a:lnSpc>
                        <a:spcBef>
                          <a:spcPts val="0"/>
                        </a:spcBef>
                        <a:spcAft>
                          <a:spcPts val="0"/>
                        </a:spcAft>
                        <a:buClr>
                          <a:srgbClr val="000000"/>
                        </a:buClr>
                        <a:buFont typeface="Arial"/>
                      </a:pPr>
                      <a:r>
                        <a:rPr lang="en-US" sz="1400" b="1" i="0" u="none" strike="noStrike" cap="none" dirty="0">
                          <a:solidFill>
                            <a:srgbClr val="000000"/>
                          </a:solidFill>
                          <a:effectLst/>
                          <a:latin typeface="+mn-lt"/>
                          <a:ea typeface="+mn-ea"/>
                          <a:cs typeface="+mn-cs"/>
                          <a:sym typeface="Arial"/>
                        </a:rPr>
                        <a:t> </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rgbClr val="000000"/>
                          </a:solidFill>
                          <a:effectLst/>
                          <a:latin typeface="+mn-lt"/>
                          <a:ea typeface="+mn-ea"/>
                          <a:cs typeface="+mn-cs"/>
                          <a:sym typeface="Arial"/>
                        </a:rPr>
                        <a:t>Discrete</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mn-lt"/>
                          <a:ea typeface="+mn-ea"/>
                          <a:cs typeface="+mn-cs"/>
                          <a:sym typeface="Arial"/>
                        </a:rPr>
                        <a:t>No</a:t>
                      </a:r>
                      <a:r>
                        <a:rPr lang="en-US" sz="1400" b="1" i="0" u="none" strike="noStrike" cap="none" baseline="0" dirty="0" smtClean="0">
                          <a:solidFill>
                            <a:srgbClr val="000000"/>
                          </a:solidFill>
                          <a:effectLst/>
                          <a:latin typeface="+mn-lt"/>
                          <a:ea typeface="+mn-ea"/>
                          <a:cs typeface="+mn-cs"/>
                          <a:sym typeface="Arial"/>
                        </a:rPr>
                        <a:t> of incidences</a:t>
                      </a:r>
                      <a:endParaRPr lang="en-US" sz="140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chemeClr val="tx1"/>
                          </a:solidFill>
                          <a:effectLst/>
                          <a:latin typeface="+mn-lt"/>
                          <a:ea typeface="+mn-ea"/>
                          <a:cs typeface="+mn-cs"/>
                          <a:sym typeface="Arial"/>
                        </a:rPr>
                        <a:t>No of shirts manufactured per day</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rgbClr val="000000"/>
                          </a:solidFill>
                          <a:effectLst/>
                          <a:latin typeface="+mn-lt"/>
                          <a:ea typeface="+mn-ea"/>
                          <a:cs typeface="+mn-cs"/>
                          <a:sym typeface="Arial"/>
                        </a:rPr>
                        <a:t>Database</a:t>
                      </a:r>
                      <a:r>
                        <a:rPr lang="en-US" sz="1400" b="1" i="0" u="none" strike="noStrike" cap="none" baseline="0" dirty="0" smtClean="0">
                          <a:solidFill>
                            <a:srgbClr val="000000"/>
                          </a:solidFill>
                          <a:effectLst/>
                          <a:latin typeface="+mn-lt"/>
                          <a:ea typeface="+mn-ea"/>
                          <a:cs typeface="+mn-cs"/>
                          <a:sym typeface="Arial"/>
                        </a:rPr>
                        <a:t> /</a:t>
                      </a:r>
                      <a:r>
                        <a:rPr lang="en-US" sz="1400" b="1" i="0" u="none" strike="noStrike" cap="none" dirty="0" smtClean="0">
                          <a:solidFill>
                            <a:srgbClr val="000000"/>
                          </a:solidFill>
                          <a:effectLst/>
                          <a:latin typeface="+mn-lt"/>
                          <a:ea typeface="+mn-ea"/>
                          <a:cs typeface="+mn-cs"/>
                          <a:sym typeface="Arial"/>
                        </a:rPr>
                        <a:t>Excel database</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mn-lt"/>
                          <a:ea typeface="+mn-ea"/>
                          <a:cs typeface="+mn-cs"/>
                          <a:sym typeface="Arial"/>
                        </a:rPr>
                        <a:t>02/03/2020</a:t>
                      </a:r>
                    </a:p>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rgbClr val="000000"/>
                          </a:solidFill>
                          <a:effectLst/>
                          <a:latin typeface="+mn-lt"/>
                          <a:ea typeface="+mn-ea"/>
                          <a:cs typeface="+mn-cs"/>
                          <a:sym typeface="Arial"/>
                        </a:rPr>
                        <a:t>to</a:t>
                      </a:r>
                    </a:p>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mn-lt"/>
                          <a:ea typeface="+mn-ea"/>
                          <a:cs typeface="+mn-cs"/>
                          <a:sym typeface="Arial"/>
                        </a:rPr>
                        <a:t>27/03/2020</a:t>
                      </a:r>
                    </a:p>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mn-lt"/>
                          <a:ea typeface="+mn-ea"/>
                          <a:cs typeface="+mn-cs"/>
                          <a:sym typeface="Arial"/>
                        </a:rPr>
                        <a:t> </a:t>
                      </a:r>
                      <a:endParaRPr lang="en-US" sz="140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mn-lt"/>
                          <a:ea typeface="+mn-ea"/>
                          <a:cs typeface="+mn-cs"/>
                          <a:sym typeface="Arial"/>
                        </a:rPr>
                        <a:t>Minimum</a:t>
                      </a:r>
                    </a:p>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rgbClr val="000000"/>
                          </a:solidFill>
                          <a:effectLst/>
                          <a:latin typeface="+mn-lt"/>
                          <a:ea typeface="+mn-ea"/>
                          <a:cs typeface="+mn-cs"/>
                          <a:sym typeface="Arial"/>
                        </a:rPr>
                        <a:t>20 samples</a:t>
                      </a:r>
                    </a:p>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mn-lt"/>
                          <a:ea typeface="+mn-ea"/>
                          <a:cs typeface="+mn-cs"/>
                          <a:sym typeface="Arial"/>
                        </a:rPr>
                        <a:t> </a:t>
                      </a:r>
                      <a:endParaRPr lang="en-US" sz="140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80895">
                <a:tc>
                  <a:txBody>
                    <a:bodyPr/>
                    <a:lstStyle/>
                    <a:p>
                      <a:pPr marR="0" algn="ctr" rtl="0" fontAlgn="ctr">
                        <a:lnSpc>
                          <a:spcPct val="100000"/>
                        </a:lnSpc>
                        <a:spcBef>
                          <a:spcPts val="0"/>
                        </a:spcBef>
                        <a:spcAft>
                          <a:spcPts val="0"/>
                        </a:spcAft>
                        <a:buClr>
                          <a:srgbClr val="000000"/>
                        </a:buClr>
                        <a:buFont typeface="Arial"/>
                      </a:pPr>
                      <a:r>
                        <a:rPr lang="en-US" sz="1400" b="1" i="0" u="none" strike="noStrike" cap="none" smtClean="0">
                          <a:solidFill>
                            <a:srgbClr val="000000"/>
                          </a:solidFill>
                          <a:effectLst/>
                          <a:latin typeface="+mn-lt"/>
                          <a:ea typeface="+mn-ea"/>
                          <a:cs typeface="+mn-cs"/>
                          <a:sym typeface="Arial"/>
                        </a:rPr>
                        <a:t>WRONG</a:t>
                      </a:r>
                      <a:r>
                        <a:rPr lang="en-US" sz="1400" b="1" i="0" u="none" strike="noStrike" cap="none" baseline="0" smtClean="0">
                          <a:solidFill>
                            <a:srgbClr val="000000"/>
                          </a:solidFill>
                          <a:effectLst/>
                          <a:latin typeface="+mn-lt"/>
                          <a:ea typeface="+mn-ea"/>
                          <a:cs typeface="+mn-cs"/>
                          <a:sym typeface="Arial"/>
                        </a:rPr>
                        <a:t> </a:t>
                      </a:r>
                      <a:r>
                        <a:rPr lang="en-US" sz="1400" b="1" i="0" u="none" strike="noStrike" cap="none" smtClean="0">
                          <a:solidFill>
                            <a:srgbClr val="000000"/>
                          </a:solidFill>
                          <a:effectLst/>
                          <a:latin typeface="+mn-lt"/>
                          <a:ea typeface="+mn-ea"/>
                          <a:cs typeface="+mn-cs"/>
                          <a:sym typeface="Arial"/>
                        </a:rPr>
                        <a:t>COLOUR COMBINATION</a:t>
                      </a:r>
                      <a:endParaRPr lang="en-US" sz="1400" b="1" i="0" u="none" strike="noStrike" cap="none" dirty="0">
                        <a:solidFill>
                          <a:srgbClr val="000000"/>
                        </a:solidFill>
                        <a:effectLst/>
                        <a:latin typeface="+mn-lt"/>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rgbClr val="000000"/>
                          </a:solidFill>
                          <a:effectLst/>
                          <a:latin typeface="+mn-lt"/>
                          <a:ea typeface="+mn-ea"/>
                          <a:cs typeface="+mn-cs"/>
                          <a:sym typeface="Arial"/>
                        </a:rPr>
                        <a:t>X9</a:t>
                      </a:r>
                    </a:p>
                    <a:p>
                      <a:pPr marR="0" algn="ctr" rtl="0" fontAlgn="ctr">
                        <a:lnSpc>
                          <a:spcPct val="100000"/>
                        </a:lnSpc>
                        <a:spcBef>
                          <a:spcPts val="0"/>
                        </a:spcBef>
                        <a:spcAft>
                          <a:spcPts val="0"/>
                        </a:spcAft>
                        <a:buClr>
                          <a:srgbClr val="000000"/>
                        </a:buClr>
                        <a:buFont typeface="Arial"/>
                      </a:pPr>
                      <a:r>
                        <a:rPr lang="en-US" sz="1400" b="1" i="0" u="none" strike="noStrike" cap="none" dirty="0">
                          <a:solidFill>
                            <a:srgbClr val="000000"/>
                          </a:solidFill>
                          <a:effectLst/>
                          <a:latin typeface="+mn-lt"/>
                          <a:ea typeface="+mn-ea"/>
                          <a:cs typeface="+mn-cs"/>
                          <a:sym typeface="Arial"/>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rgbClr val="000000"/>
                          </a:solidFill>
                          <a:effectLst/>
                          <a:latin typeface="+mn-lt"/>
                          <a:ea typeface="+mn-ea"/>
                          <a:cs typeface="+mn-cs"/>
                          <a:sym typeface="Arial"/>
                        </a:rPr>
                        <a:t>Discrete</a:t>
                      </a:r>
                    </a:p>
                    <a:p>
                      <a:pPr algn="ctr" fontAlgn="b"/>
                      <a:r>
                        <a:rPr lang="en-US" sz="1100" b="1" i="0" u="none" strike="noStrike" dirty="0">
                          <a:solidFill>
                            <a:srgbClr val="000000"/>
                          </a:solidFill>
                          <a:effectLst/>
                          <a:latin typeface="+mn-lt"/>
                        </a:rPr>
                        <a:t> </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400" b="1" i="0" u="none" strike="noStrike" cap="none" smtClean="0">
                          <a:solidFill>
                            <a:srgbClr val="000000"/>
                          </a:solidFill>
                          <a:effectLst/>
                          <a:latin typeface="+mn-lt"/>
                          <a:ea typeface="+mn-ea"/>
                          <a:cs typeface="+mn-cs"/>
                          <a:sym typeface="Arial"/>
                        </a:rPr>
                        <a:t>No</a:t>
                      </a:r>
                      <a:r>
                        <a:rPr lang="en-US" sz="1400" b="1" i="0" u="none" strike="noStrike" cap="none" baseline="0" smtClean="0">
                          <a:solidFill>
                            <a:srgbClr val="000000"/>
                          </a:solidFill>
                          <a:effectLst/>
                          <a:latin typeface="+mn-lt"/>
                          <a:ea typeface="+mn-ea"/>
                          <a:cs typeface="+mn-cs"/>
                          <a:sym typeface="Arial"/>
                        </a:rPr>
                        <a:t> of incidences</a:t>
                      </a:r>
                      <a:endParaRPr lang="en-US" sz="140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chemeClr val="tx1"/>
                          </a:solidFill>
                          <a:effectLst/>
                          <a:latin typeface="+mn-lt"/>
                          <a:ea typeface="+mn-ea"/>
                          <a:cs typeface="+mn-cs"/>
                          <a:sym typeface="Arial"/>
                        </a:rPr>
                        <a:t>No of shirts manufactured per day</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rgbClr val="000000"/>
                          </a:solidFill>
                          <a:effectLst/>
                          <a:latin typeface="+mn-lt"/>
                          <a:ea typeface="+mn-ea"/>
                          <a:cs typeface="+mn-cs"/>
                          <a:sym typeface="Arial"/>
                        </a:rPr>
                        <a:t>Database</a:t>
                      </a:r>
                      <a:r>
                        <a:rPr lang="en-US" sz="1400" b="1" i="0" u="none" strike="noStrike" cap="none" baseline="0" dirty="0" smtClean="0">
                          <a:solidFill>
                            <a:srgbClr val="000000"/>
                          </a:solidFill>
                          <a:effectLst/>
                          <a:latin typeface="+mn-lt"/>
                          <a:ea typeface="+mn-ea"/>
                          <a:cs typeface="+mn-cs"/>
                          <a:sym typeface="Arial"/>
                        </a:rPr>
                        <a:t> /</a:t>
                      </a:r>
                      <a:r>
                        <a:rPr lang="en-US" sz="1400" b="1" i="0" u="none" strike="noStrike" cap="none" dirty="0" smtClean="0">
                          <a:solidFill>
                            <a:srgbClr val="000000"/>
                          </a:solidFill>
                          <a:effectLst/>
                          <a:latin typeface="+mn-lt"/>
                          <a:ea typeface="+mn-ea"/>
                          <a:cs typeface="+mn-cs"/>
                          <a:sym typeface="Arial"/>
                        </a:rPr>
                        <a:t>Excel database</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mn-lt"/>
                          <a:ea typeface="+mn-ea"/>
                          <a:cs typeface="+mn-cs"/>
                          <a:sym typeface="Arial"/>
                        </a:rPr>
                        <a:t>02/03/2020</a:t>
                      </a:r>
                    </a:p>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rgbClr val="000000"/>
                          </a:solidFill>
                          <a:effectLst/>
                          <a:latin typeface="+mn-lt"/>
                          <a:ea typeface="+mn-ea"/>
                          <a:cs typeface="+mn-cs"/>
                          <a:sym typeface="Arial"/>
                        </a:rPr>
                        <a:t>to</a:t>
                      </a:r>
                    </a:p>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mn-lt"/>
                          <a:ea typeface="+mn-ea"/>
                          <a:cs typeface="+mn-cs"/>
                          <a:sym typeface="Arial"/>
                        </a:rPr>
                        <a:t>27/03/2020</a:t>
                      </a:r>
                    </a:p>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mn-lt"/>
                          <a:ea typeface="+mn-ea"/>
                          <a:cs typeface="+mn-cs"/>
                          <a:sym typeface="Arial"/>
                        </a:rPr>
                        <a:t> </a:t>
                      </a:r>
                      <a:endParaRPr lang="en-US" sz="140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mn-lt"/>
                          <a:ea typeface="+mn-ea"/>
                          <a:cs typeface="+mn-cs"/>
                          <a:sym typeface="Arial"/>
                        </a:rPr>
                        <a:t>Minimum</a:t>
                      </a:r>
                    </a:p>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rgbClr val="000000"/>
                          </a:solidFill>
                          <a:effectLst/>
                          <a:latin typeface="+mn-lt"/>
                          <a:ea typeface="+mn-ea"/>
                          <a:cs typeface="+mn-cs"/>
                          <a:sym typeface="Arial"/>
                        </a:rPr>
                        <a:t>20 samples</a:t>
                      </a:r>
                    </a:p>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mn-lt"/>
                          <a:ea typeface="+mn-ea"/>
                          <a:cs typeface="+mn-cs"/>
                          <a:sym typeface="Arial"/>
                        </a:rPr>
                        <a:t> </a:t>
                      </a:r>
                      <a:endParaRPr lang="en-US" sz="140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0373">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mn-lt"/>
                          <a:ea typeface="+mn-ea"/>
                          <a:cs typeface="+mn-cs"/>
                          <a:sym typeface="Arial"/>
                        </a:rPr>
                        <a:t>IMPROPER</a:t>
                      </a:r>
                      <a:r>
                        <a:rPr lang="en-US" sz="1400" b="1" i="0" u="none" strike="noStrike" cap="none" baseline="0" dirty="0" smtClean="0">
                          <a:solidFill>
                            <a:srgbClr val="000000"/>
                          </a:solidFill>
                          <a:effectLst/>
                          <a:latin typeface="+mn-lt"/>
                          <a:ea typeface="+mn-ea"/>
                          <a:cs typeface="+mn-cs"/>
                          <a:sym typeface="Arial"/>
                        </a:rPr>
                        <a:t> </a:t>
                      </a:r>
                      <a:r>
                        <a:rPr lang="en-US" sz="1400" b="1" i="0" u="none" strike="noStrike" cap="none" dirty="0" smtClean="0">
                          <a:solidFill>
                            <a:srgbClr val="000000"/>
                          </a:solidFill>
                          <a:effectLst/>
                          <a:latin typeface="+mn-lt"/>
                          <a:ea typeface="+mn-ea"/>
                          <a:cs typeface="+mn-cs"/>
                          <a:sym typeface="Arial"/>
                        </a:rPr>
                        <a:t>LABEL</a:t>
                      </a:r>
                      <a:r>
                        <a:rPr lang="en-US" sz="1400" b="1" i="0" u="none" strike="noStrike" cap="none" baseline="0" dirty="0" smtClean="0">
                          <a:solidFill>
                            <a:srgbClr val="000000"/>
                          </a:solidFill>
                          <a:effectLst/>
                          <a:latin typeface="+mn-lt"/>
                          <a:ea typeface="+mn-ea"/>
                          <a:cs typeface="+mn-cs"/>
                          <a:sym typeface="Arial"/>
                        </a:rPr>
                        <a:t> </a:t>
                      </a:r>
                      <a:r>
                        <a:rPr lang="en-US" sz="1400" b="1" i="0" u="none" strike="noStrike" cap="none" dirty="0" smtClean="0">
                          <a:solidFill>
                            <a:srgbClr val="000000"/>
                          </a:solidFill>
                          <a:effectLst/>
                          <a:latin typeface="+mn-lt"/>
                          <a:ea typeface="+mn-ea"/>
                          <a:cs typeface="+mn-cs"/>
                          <a:sym typeface="Arial"/>
                        </a:rPr>
                        <a:t>DIMENSIONS</a:t>
                      </a:r>
                      <a:endParaRPr lang="en-US" sz="1400" b="1" i="0" u="none" strike="noStrike" cap="none" dirty="0">
                        <a:solidFill>
                          <a:srgbClr val="000000"/>
                        </a:solidFill>
                        <a:effectLst/>
                        <a:latin typeface="+mn-lt"/>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rgbClr val="000000"/>
                          </a:solidFill>
                          <a:effectLst/>
                          <a:latin typeface="+mn-lt"/>
                          <a:ea typeface="+mn-ea"/>
                          <a:cs typeface="+mn-cs"/>
                          <a:sym typeface="Arial"/>
                        </a:rPr>
                        <a:t>X10</a:t>
                      </a:r>
                    </a:p>
                    <a:p>
                      <a:pPr marR="0" algn="ctr" rtl="0" fontAlgn="ctr">
                        <a:lnSpc>
                          <a:spcPct val="100000"/>
                        </a:lnSpc>
                        <a:spcBef>
                          <a:spcPts val="0"/>
                        </a:spcBef>
                        <a:spcAft>
                          <a:spcPts val="0"/>
                        </a:spcAft>
                        <a:buClr>
                          <a:srgbClr val="000000"/>
                        </a:buClr>
                        <a:buFont typeface="Arial"/>
                      </a:pPr>
                      <a:r>
                        <a:rPr lang="en-US" sz="1400" b="1" i="0" u="none" strike="noStrike" cap="none" dirty="0">
                          <a:solidFill>
                            <a:srgbClr val="000000"/>
                          </a:solidFill>
                          <a:effectLst/>
                          <a:latin typeface="+mn-lt"/>
                          <a:ea typeface="+mn-ea"/>
                          <a:cs typeface="+mn-cs"/>
                          <a:sym typeface="Arial"/>
                        </a:rPr>
                        <a:t> </a:t>
                      </a:r>
                    </a:p>
                  </a:txBody>
                  <a:tcPr marL="5585" marR="5585" marT="5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none" strike="noStrike" cap="none" smtClean="0">
                          <a:solidFill>
                            <a:srgbClr val="000000"/>
                          </a:solidFill>
                          <a:effectLst/>
                          <a:latin typeface="+mn-lt"/>
                          <a:ea typeface="+mn-ea"/>
                          <a:cs typeface="+mn-cs"/>
                          <a:sym typeface="Arial"/>
                        </a:rPr>
                        <a:t>Discrete</a:t>
                      </a:r>
                      <a:endParaRPr lang="en-US" sz="1400" b="1" i="0" u="none" strike="noStrike" cap="none" dirty="0" smtClean="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400" b="1" i="0" u="none" strike="noStrike" cap="none" smtClean="0">
                          <a:solidFill>
                            <a:srgbClr val="000000"/>
                          </a:solidFill>
                          <a:effectLst/>
                          <a:latin typeface="+mn-lt"/>
                          <a:ea typeface="+mn-ea"/>
                          <a:cs typeface="+mn-cs"/>
                          <a:sym typeface="Arial"/>
                        </a:rPr>
                        <a:t>No</a:t>
                      </a:r>
                      <a:r>
                        <a:rPr lang="en-US" sz="1400" b="1" i="0" u="none" strike="noStrike" cap="none" baseline="0" smtClean="0">
                          <a:solidFill>
                            <a:srgbClr val="000000"/>
                          </a:solidFill>
                          <a:effectLst/>
                          <a:latin typeface="+mn-lt"/>
                          <a:ea typeface="+mn-ea"/>
                          <a:cs typeface="+mn-cs"/>
                          <a:sym typeface="Arial"/>
                        </a:rPr>
                        <a:t> of incidences</a:t>
                      </a:r>
                      <a:endParaRPr lang="en-US" sz="140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chemeClr val="tx1"/>
                          </a:solidFill>
                          <a:effectLst/>
                          <a:latin typeface="+mn-lt"/>
                          <a:ea typeface="+mn-ea"/>
                          <a:cs typeface="+mn-cs"/>
                          <a:sym typeface="Arial"/>
                        </a:rPr>
                        <a:t>No of shirts manufactured per day</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rgbClr val="000000"/>
                          </a:solidFill>
                          <a:effectLst/>
                          <a:latin typeface="+mn-lt"/>
                          <a:ea typeface="+mn-ea"/>
                          <a:cs typeface="+mn-cs"/>
                          <a:sym typeface="Arial"/>
                        </a:rPr>
                        <a:t>Database</a:t>
                      </a:r>
                      <a:r>
                        <a:rPr lang="en-US" sz="1400" b="1" i="0" u="none" strike="noStrike" cap="none" baseline="0" dirty="0" smtClean="0">
                          <a:solidFill>
                            <a:srgbClr val="000000"/>
                          </a:solidFill>
                          <a:effectLst/>
                          <a:latin typeface="+mn-lt"/>
                          <a:ea typeface="+mn-ea"/>
                          <a:cs typeface="+mn-cs"/>
                          <a:sym typeface="Arial"/>
                        </a:rPr>
                        <a:t> /</a:t>
                      </a:r>
                      <a:r>
                        <a:rPr lang="en-US" sz="1400" b="1" i="0" u="none" strike="noStrike" cap="none" dirty="0" smtClean="0">
                          <a:solidFill>
                            <a:srgbClr val="000000"/>
                          </a:solidFill>
                          <a:effectLst/>
                          <a:latin typeface="+mn-lt"/>
                          <a:ea typeface="+mn-ea"/>
                          <a:cs typeface="+mn-cs"/>
                          <a:sym typeface="Arial"/>
                        </a:rPr>
                        <a:t>Excel database</a:t>
                      </a: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mn-lt"/>
                          <a:ea typeface="+mn-ea"/>
                          <a:cs typeface="+mn-cs"/>
                          <a:sym typeface="Arial"/>
                        </a:rPr>
                        <a:t>02/03/2020</a:t>
                      </a:r>
                    </a:p>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rgbClr val="000000"/>
                          </a:solidFill>
                          <a:effectLst/>
                          <a:latin typeface="+mn-lt"/>
                          <a:ea typeface="+mn-ea"/>
                          <a:cs typeface="+mn-cs"/>
                          <a:sym typeface="Arial"/>
                        </a:rPr>
                        <a:t>to</a:t>
                      </a:r>
                    </a:p>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mn-lt"/>
                          <a:ea typeface="+mn-ea"/>
                          <a:cs typeface="+mn-cs"/>
                          <a:sym typeface="Arial"/>
                        </a:rPr>
                        <a:t>27/03/2020</a:t>
                      </a:r>
                    </a:p>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mn-lt"/>
                          <a:ea typeface="+mn-ea"/>
                          <a:cs typeface="+mn-cs"/>
                          <a:sym typeface="Arial"/>
                        </a:rPr>
                        <a:t> </a:t>
                      </a:r>
                      <a:endParaRPr lang="en-US" sz="140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mn-lt"/>
                          <a:ea typeface="+mn-ea"/>
                          <a:cs typeface="+mn-cs"/>
                          <a:sym typeface="Arial"/>
                        </a:rPr>
                        <a:t>Minimum</a:t>
                      </a:r>
                    </a:p>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rgbClr val="000000"/>
                          </a:solidFill>
                          <a:effectLst/>
                          <a:latin typeface="+mn-lt"/>
                          <a:ea typeface="+mn-ea"/>
                          <a:cs typeface="+mn-cs"/>
                          <a:sym typeface="Arial"/>
                        </a:rPr>
                        <a:t>20 samples</a:t>
                      </a:r>
                    </a:p>
                    <a:p>
                      <a:pPr marR="0" algn="ctr" rtl="0" fontAlgn="ctr">
                        <a:lnSpc>
                          <a:spcPct val="100000"/>
                        </a:lnSpc>
                        <a:spcBef>
                          <a:spcPts val="0"/>
                        </a:spcBef>
                        <a:spcAft>
                          <a:spcPts val="0"/>
                        </a:spcAft>
                        <a:buClr>
                          <a:srgbClr val="000000"/>
                        </a:buClr>
                        <a:buFont typeface="Arial"/>
                      </a:pPr>
                      <a:r>
                        <a:rPr lang="en-US" sz="1400" b="1" i="0" u="none" strike="noStrike" cap="none" dirty="0" smtClean="0">
                          <a:solidFill>
                            <a:srgbClr val="000000"/>
                          </a:solidFill>
                          <a:effectLst/>
                          <a:latin typeface="+mn-lt"/>
                          <a:ea typeface="+mn-ea"/>
                          <a:cs typeface="+mn-cs"/>
                          <a:sym typeface="Arial"/>
                        </a:rPr>
                        <a:t> </a:t>
                      </a:r>
                      <a:endParaRPr lang="en-US" sz="1400" b="1" i="0" u="none" strike="noStrike" cap="none" dirty="0">
                        <a:solidFill>
                          <a:srgbClr val="000000"/>
                        </a:solidFill>
                        <a:effectLst/>
                        <a:latin typeface="+mn-lt"/>
                        <a:ea typeface="+mn-ea"/>
                        <a:cs typeface="+mn-cs"/>
                        <a:sym typeface="Arial"/>
                      </a:endParaRPr>
                    </a:p>
                  </a:txBody>
                  <a:tcPr marL="5585" marR="5585" marT="5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8" name="Rectangle 7"/>
          <p:cNvSpPr/>
          <p:nvPr/>
        </p:nvSpPr>
        <p:spPr>
          <a:xfrm>
            <a:off x="296237" y="940904"/>
            <a:ext cx="11844996" cy="5241428"/>
          </a:xfrm>
          <a:prstGeom prst="rect">
            <a:avLst/>
          </a:prstGeom>
          <a:solidFill>
            <a:schemeClr val="accent1">
              <a:alpha val="11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34328253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19</a:t>
            </a:fld>
            <a:endParaRPr>
              <a:solidFill>
                <a:srgbClr val="FFFFFF"/>
              </a:solidFill>
            </a:endParaRPr>
          </a:p>
        </p:txBody>
      </p:sp>
      <p:sp>
        <p:nvSpPr>
          <p:cNvPr id="99" name="Title 3"/>
          <p:cNvSpPr txBox="1">
            <a:spLocks/>
          </p:cNvSpPr>
          <p:nvPr/>
        </p:nvSpPr>
        <p:spPr>
          <a:xfrm>
            <a:off x="1717714" y="6804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50000"/>
              </a:lnSpc>
              <a:buClr>
                <a:srgbClr val="007BB9"/>
              </a:buClr>
            </a:pPr>
            <a:r>
              <a:rPr lang="en-US" sz="3600" b="1" kern="0" dirty="0">
                <a:solidFill>
                  <a:srgbClr val="007BB9"/>
                </a:solidFill>
              </a:rPr>
              <a:t>Data </a:t>
            </a:r>
            <a:r>
              <a:rPr lang="en-US" sz="3600" b="1" kern="0" dirty="0" smtClean="0">
                <a:solidFill>
                  <a:srgbClr val="007BB9"/>
                </a:solidFill>
              </a:rPr>
              <a:t>Collection in Excel format</a:t>
            </a:r>
            <a:endParaRPr lang="en-US" sz="36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graphicFrame>
        <p:nvGraphicFramePr>
          <p:cNvPr id="2" name="Object 1"/>
          <p:cNvGraphicFramePr>
            <a:graphicFrameLocks noChangeAspect="1"/>
          </p:cNvGraphicFramePr>
          <p:nvPr>
            <p:extLst>
              <p:ext uri="{D42A27DB-BD31-4B8C-83A1-F6EECF244321}">
                <p14:modId xmlns:p14="http://schemas.microsoft.com/office/powerpoint/2010/main" val="1649747064"/>
              </p:ext>
            </p:extLst>
          </p:nvPr>
        </p:nvGraphicFramePr>
        <p:xfrm>
          <a:off x="9429001" y="3678259"/>
          <a:ext cx="2216408" cy="1065931"/>
        </p:xfrm>
        <a:graphic>
          <a:graphicData uri="http://schemas.openxmlformats.org/presentationml/2006/ole">
            <mc:AlternateContent xmlns:mc="http://schemas.openxmlformats.org/markup-compatibility/2006">
              <mc:Choice xmlns:v="urn:schemas-microsoft-com:vml" Requires="v">
                <p:oleObj spid="_x0000_s11354" name="Worksheet" showAsIcon="1" r:id="rId5" imgW="914400" imgH="771480" progId="Excel.Sheet.12">
                  <p:embed/>
                </p:oleObj>
              </mc:Choice>
              <mc:Fallback>
                <p:oleObj name="Worksheet" showAsIcon="1" r:id="rId5" imgW="914400" imgH="771480" progId="Excel.Sheet.12">
                  <p:embed/>
                  <p:pic>
                    <p:nvPicPr>
                      <p:cNvPr id="0" name=""/>
                      <p:cNvPicPr/>
                      <p:nvPr/>
                    </p:nvPicPr>
                    <p:blipFill>
                      <a:blip r:embed="rId6"/>
                      <a:stretch>
                        <a:fillRect/>
                      </a:stretch>
                    </p:blipFill>
                    <p:spPr>
                      <a:xfrm>
                        <a:off x="9429001" y="3678259"/>
                        <a:ext cx="2216408" cy="1065931"/>
                      </a:xfrm>
                      <a:prstGeom prst="rect">
                        <a:avLst/>
                      </a:prstGeom>
                    </p:spPr>
                  </p:pic>
                </p:oleObj>
              </mc:Fallback>
            </mc:AlternateContent>
          </a:graphicData>
        </a:graphic>
      </p:graphicFrame>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0800000">
            <a:off x="9941772" y="2391707"/>
            <a:ext cx="1060592" cy="1060592"/>
          </a:xfrm>
          <a:prstGeom prst="rect">
            <a:avLst/>
          </a:prstGeom>
        </p:spPr>
      </p:pic>
      <p:sp>
        <p:nvSpPr>
          <p:cNvPr id="9" name="Rectangle 8"/>
          <p:cNvSpPr/>
          <p:nvPr/>
        </p:nvSpPr>
        <p:spPr>
          <a:xfrm>
            <a:off x="9623414" y="1921771"/>
            <a:ext cx="1581806" cy="369332"/>
          </a:xfrm>
          <a:prstGeom prst="rect">
            <a:avLst/>
          </a:prstGeom>
        </p:spPr>
        <p:txBody>
          <a:bodyPr wrap="square">
            <a:spAutoFit/>
          </a:bodyPr>
          <a:lstStyle/>
          <a:p>
            <a:pPr algn="ctr"/>
            <a:r>
              <a:rPr lang="en-US" b="1" dirty="0" smtClean="0"/>
              <a:t>Click here</a:t>
            </a:r>
            <a:endParaRPr lang="en-US" b="1" dirty="0"/>
          </a:p>
        </p:txBody>
      </p:sp>
      <p:pic>
        <p:nvPicPr>
          <p:cNvPr id="4" name="Picture 3"/>
          <p:cNvPicPr>
            <a:picLocks noChangeAspect="1"/>
          </p:cNvPicPr>
          <p:nvPr/>
        </p:nvPicPr>
        <p:blipFill>
          <a:blip r:embed="rId8"/>
          <a:stretch>
            <a:fillRect/>
          </a:stretch>
        </p:blipFill>
        <p:spPr>
          <a:xfrm>
            <a:off x="439510" y="1875100"/>
            <a:ext cx="9353550" cy="36290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690113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0319" y="503968"/>
            <a:ext cx="2874578" cy="725214"/>
          </a:xfrm>
        </p:spPr>
        <p:txBody>
          <a:bodyPr anchor="ctr"/>
          <a:lstStyle/>
          <a:p>
            <a:r>
              <a:rPr lang="en-US" dirty="0" smtClean="0"/>
              <a:t>Scenario</a:t>
            </a:r>
            <a:endParaRPr lang="en-US" dirty="0"/>
          </a:p>
        </p:txBody>
      </p:sp>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2</a:t>
            </a:fld>
            <a:endParaRPr lang="en">
              <a:solidFill>
                <a:srgbClr val="FFFFFF"/>
              </a:solidFill>
            </a:endParaRPr>
          </a:p>
        </p:txBody>
      </p:sp>
      <p:sp>
        <p:nvSpPr>
          <p:cNvPr id="4" name="Rectangle 3"/>
          <p:cNvSpPr/>
          <p:nvPr/>
        </p:nvSpPr>
        <p:spPr>
          <a:xfrm>
            <a:off x="719960" y="1443600"/>
            <a:ext cx="10812074" cy="4524315"/>
          </a:xfrm>
          <a:prstGeom prst="rect">
            <a:avLst/>
          </a:prstGeom>
        </p:spPr>
        <p:txBody>
          <a:bodyPr wrap="square">
            <a:spAutoFit/>
          </a:bodyPr>
          <a:lstStyle/>
          <a:p>
            <a:r>
              <a:rPr lang="en-US" dirty="0"/>
              <a:t>Textile Corporation is Pune, India based garment manufacturing company started in 2000 By Mr. Shreeram Deshmukh. Over last 15-17 years company was well handled by Mr. Shreeram, his intelligent Manager Mr. Ramesh Joshi. However, over last 3-4 years Textile corporation started seeing losses in the business. </a:t>
            </a:r>
          </a:p>
          <a:p>
            <a:endParaRPr lang="en-US" dirty="0"/>
          </a:p>
          <a:p>
            <a:r>
              <a:rPr lang="en-US" dirty="0"/>
              <a:t>They started receiving backorders and client complaints frequently. Mr. Ajay Rane who owns renowned garment company, was Mr. Deshmukh important client. One fine day Mr. Rane called up to Mr. Ramesh and told, “Almost 20 out 150 Sweatshirts they ordered are missing collar buttons, 4-5 Sweatshirts are damaged pieces. Not only this, I was supposed to export few Sweatshirts to US based client yesterday but I couldn't because of these issues. I lost export opportunity and paid heavy penalty to the clients for the same. Mr. Ramesh, this was my last assignment to your company, I will not purchase any further product from your company." This is seventh client Textile corporation lost over last six months. </a:t>
            </a:r>
          </a:p>
          <a:p>
            <a:endParaRPr lang="en-US" dirty="0"/>
          </a:p>
          <a:p>
            <a:r>
              <a:rPr lang="en-US" dirty="0"/>
              <a:t>Mr. Ramesh told about this incidence to Mr. Deshmukh and also said, "We already have quality target of 95% to be achieved. I am not understanding why such problems are frequently occurring". Mr. Ramesh and Mr. Shreeram are in trouble and need some help to regain there market share.</a:t>
            </a:r>
          </a:p>
        </p:txBody>
      </p:sp>
    </p:spTree>
    <p:extLst>
      <p:ext uri="{BB962C8B-B14F-4D97-AF65-F5344CB8AC3E}">
        <p14:creationId xmlns:p14="http://schemas.microsoft.com/office/powerpoint/2010/main" val="23908086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20</a:t>
            </a:fld>
            <a:endParaRPr>
              <a:solidFill>
                <a:srgbClr val="FFFFFF"/>
              </a:solidFill>
            </a:endParaRPr>
          </a:p>
        </p:txBody>
      </p:sp>
      <p:sp>
        <p:nvSpPr>
          <p:cNvPr id="99" name="Title 3"/>
          <p:cNvSpPr txBox="1">
            <a:spLocks/>
          </p:cNvSpPr>
          <p:nvPr/>
        </p:nvSpPr>
        <p:spPr>
          <a:xfrm>
            <a:off x="2653331" y="201200"/>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50000"/>
              </a:lnSpc>
              <a:buClr>
                <a:srgbClr val="007BB9"/>
              </a:buClr>
            </a:pPr>
            <a:r>
              <a:rPr lang="en-US" sz="3600" b="1" kern="0" dirty="0" smtClean="0">
                <a:solidFill>
                  <a:srgbClr val="007BB9"/>
                </a:solidFill>
              </a:rPr>
              <a:t>Stability Analysis- Run Chart</a:t>
            </a:r>
            <a:endParaRPr lang="en-US" sz="36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6" name="Text Box 4"/>
          <p:cNvSpPr txBox="1">
            <a:spLocks noChangeArrowheads="1"/>
          </p:cNvSpPr>
          <p:nvPr/>
        </p:nvSpPr>
        <p:spPr bwMode="auto">
          <a:xfrm>
            <a:off x="817273" y="5677882"/>
            <a:ext cx="10498750" cy="584775"/>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fontAlgn="base">
              <a:spcBef>
                <a:spcPct val="50000"/>
              </a:spcBef>
              <a:spcAft>
                <a:spcPct val="0"/>
              </a:spcAft>
            </a:pPr>
            <a:r>
              <a:rPr lang="en-US" sz="1600" b="1" i="1" u="sng" dirty="0" smtClean="0">
                <a:solidFill>
                  <a:prstClr val="black"/>
                </a:solidFill>
              </a:rPr>
              <a:t>Interpretation</a:t>
            </a:r>
            <a:r>
              <a:rPr lang="en-US" sz="1600" b="1" i="1" dirty="0" smtClean="0">
                <a:solidFill>
                  <a:prstClr val="black"/>
                </a:solidFill>
              </a:rPr>
              <a:t>: If p-value for all clustering ,mixtures ,trends &amp; oscillations are greater than 0.05 ,therefore the data is stable.</a:t>
            </a:r>
            <a:endParaRPr lang="en-US" sz="1600" b="1" i="1" dirty="0">
              <a:solidFill>
                <a:prstClr val="black"/>
              </a:solidFill>
            </a:endParaRPr>
          </a:p>
        </p:txBody>
      </p:sp>
      <p:sp>
        <p:nvSpPr>
          <p:cNvPr id="7" name="Rectangle 6"/>
          <p:cNvSpPr/>
          <p:nvPr/>
        </p:nvSpPr>
        <p:spPr>
          <a:xfrm>
            <a:off x="817272" y="1078174"/>
            <a:ext cx="10498751" cy="4375802"/>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800" b="1" dirty="0">
              <a:solidFill>
                <a:srgbClr val="FF0000"/>
              </a:solidFill>
              <a:latin typeface="Bodoni MT" panose="02070603080606020203" pitchFamily="18" charset="0"/>
            </a:endParaRPr>
          </a:p>
        </p:txBody>
      </p:sp>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273" y="1078174"/>
            <a:ext cx="10498749" cy="4375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33125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21</a:t>
            </a:fld>
            <a:endParaRPr>
              <a:solidFill>
                <a:srgbClr val="FFFFFF"/>
              </a:solidFill>
            </a:endParaRPr>
          </a:p>
        </p:txBody>
      </p:sp>
      <p:sp>
        <p:nvSpPr>
          <p:cNvPr id="99" name="Title 3"/>
          <p:cNvSpPr txBox="1">
            <a:spLocks/>
          </p:cNvSpPr>
          <p:nvPr/>
        </p:nvSpPr>
        <p:spPr>
          <a:xfrm>
            <a:off x="2439963" y="368487"/>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50000"/>
              </a:lnSpc>
              <a:buClr>
                <a:srgbClr val="007BB9"/>
              </a:buClr>
            </a:pPr>
            <a:r>
              <a:rPr lang="en-US" sz="3600" b="1" kern="0" dirty="0" smtClean="0">
                <a:solidFill>
                  <a:srgbClr val="007BB9"/>
                </a:solidFill>
              </a:rPr>
              <a:t>Normality Analysis- Normality Chart</a:t>
            </a:r>
            <a:endParaRPr lang="en-US" sz="36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6" name="Text Box 4"/>
          <p:cNvSpPr txBox="1">
            <a:spLocks noChangeArrowheads="1"/>
          </p:cNvSpPr>
          <p:nvPr/>
        </p:nvSpPr>
        <p:spPr bwMode="auto">
          <a:xfrm>
            <a:off x="1033283" y="5543122"/>
            <a:ext cx="10498750" cy="830997"/>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fontAlgn="base">
              <a:spcBef>
                <a:spcPct val="50000"/>
              </a:spcBef>
              <a:spcAft>
                <a:spcPct val="0"/>
              </a:spcAft>
            </a:pPr>
            <a:r>
              <a:rPr lang="en-US" sz="1600" b="1" i="1" u="sng" dirty="0" smtClean="0">
                <a:solidFill>
                  <a:prstClr val="black"/>
                </a:solidFill>
              </a:rPr>
              <a:t>Interpretation</a:t>
            </a:r>
            <a:r>
              <a:rPr lang="en-US" sz="1600" b="1" i="1" dirty="0" smtClean="0">
                <a:solidFill>
                  <a:prstClr val="black"/>
                </a:solidFill>
              </a:rPr>
              <a:t>:</a:t>
            </a:r>
            <a:r>
              <a:rPr lang="en-US" sz="1600" b="1" dirty="0">
                <a:solidFill>
                  <a:prstClr val="black"/>
                </a:solidFill>
              </a:rPr>
              <a:t> </a:t>
            </a:r>
            <a:r>
              <a:rPr lang="en-US" sz="1600" b="1" dirty="0" smtClean="0">
                <a:solidFill>
                  <a:prstClr val="black"/>
                </a:solidFill>
              </a:rPr>
              <a:t>This graph shows that there are outliers in the ‘tails’ of this data set that don’t fall on blue line; this points should be investigated further. Are this data truly part of the real process , or were they caused by unusual , non recurring events.</a:t>
            </a:r>
            <a:endParaRPr lang="en-US" sz="1600" b="1" i="1" dirty="0">
              <a:solidFill>
                <a:prstClr val="black"/>
              </a:solidFill>
            </a:endParaRPr>
          </a:p>
        </p:txBody>
      </p:sp>
      <p:sp>
        <p:nvSpPr>
          <p:cNvPr id="7" name="Rectangle 6"/>
          <p:cNvSpPr/>
          <p:nvPr/>
        </p:nvSpPr>
        <p:spPr>
          <a:xfrm>
            <a:off x="1033282" y="1061016"/>
            <a:ext cx="10498751" cy="4258199"/>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800" b="1" dirty="0">
              <a:solidFill>
                <a:srgbClr val="FF0000"/>
              </a:solidFill>
              <a:latin typeface="Bodoni MT" panose="02070603080606020203" pitchFamily="18" charset="0"/>
            </a:endParaRPr>
          </a:p>
        </p:txBody>
      </p:sp>
      <p:pic>
        <p:nvPicPr>
          <p:cNvPr id="327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3282" y="1061017"/>
            <a:ext cx="10498751" cy="4258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86520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4" name="Title 3"/>
          <p:cNvSpPr txBox="1">
            <a:spLocks/>
          </p:cNvSpPr>
          <p:nvPr/>
        </p:nvSpPr>
        <p:spPr>
          <a:xfrm>
            <a:off x="3684896" y="40945"/>
            <a:ext cx="5292374" cy="62779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spcBef>
                <a:spcPct val="50000"/>
              </a:spcBef>
              <a:buClr>
                <a:srgbClr val="007BB9"/>
              </a:buClr>
            </a:pPr>
            <a:r>
              <a:rPr lang="en-US" sz="3200" b="1" dirty="0" smtClean="0">
                <a:solidFill>
                  <a:srgbClr val="007BB9"/>
                </a:solidFill>
              </a:rPr>
              <a:t>CAPABILITY ANALYSIS</a:t>
            </a:r>
            <a:endParaRPr lang="en-US" sz="3200" b="1" i="1" dirty="0">
              <a:solidFill>
                <a:srgbClr val="007BB9"/>
              </a:solidFill>
              <a:latin typeface="Calibri" panose="020F0502020204030204" pitchFamily="34" charset="0"/>
            </a:endParaRPr>
          </a:p>
        </p:txBody>
      </p:sp>
      <p:pic>
        <p:nvPicPr>
          <p:cNvPr id="5" name="Picture 4">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982382816"/>
              </p:ext>
            </p:extLst>
          </p:nvPr>
        </p:nvGraphicFramePr>
        <p:xfrm>
          <a:off x="357809" y="729819"/>
          <a:ext cx="11515743" cy="5740955"/>
        </p:xfrm>
        <a:graphic>
          <a:graphicData uri="http://schemas.openxmlformats.org/drawingml/2006/table">
            <a:tbl>
              <a:tblPr/>
              <a:tblGrid>
                <a:gridCol w="6967844">
                  <a:extLst>
                    <a:ext uri="{9D8B030D-6E8A-4147-A177-3AD203B41FA5}">
                      <a16:colId xmlns:a16="http://schemas.microsoft.com/office/drawing/2014/main" xmlns="" val="20000"/>
                    </a:ext>
                  </a:extLst>
                </a:gridCol>
                <a:gridCol w="4547899">
                  <a:extLst>
                    <a:ext uri="{9D8B030D-6E8A-4147-A177-3AD203B41FA5}">
                      <a16:colId xmlns:a16="http://schemas.microsoft.com/office/drawing/2014/main" xmlns="" val="20001"/>
                    </a:ext>
                  </a:extLst>
                </a:gridCol>
              </a:tblGrid>
              <a:tr h="745329">
                <a:tc>
                  <a:txBody>
                    <a:bodyPr/>
                    <a:lstStyle/>
                    <a:p>
                      <a:pPr algn="ctr" fontAlgn="ctr"/>
                      <a:r>
                        <a:rPr lang="en-US" sz="1800" b="1" i="0" u="none" strike="noStrike" dirty="0" smtClean="0">
                          <a:solidFill>
                            <a:schemeClr val="bg1"/>
                          </a:solidFill>
                          <a:effectLst/>
                          <a:latin typeface="Calibri" panose="020F0502020204030204" pitchFamily="34" charset="0"/>
                        </a:rPr>
                        <a:t>DEFECTIVE</a:t>
                      </a:r>
                      <a:r>
                        <a:rPr lang="en-US" sz="1800" b="1" i="0" u="none" strike="noStrike" baseline="0" dirty="0" smtClean="0">
                          <a:solidFill>
                            <a:schemeClr val="bg1"/>
                          </a:solidFill>
                          <a:effectLst/>
                          <a:latin typeface="Calibri" panose="020F0502020204030204" pitchFamily="34" charset="0"/>
                        </a:rPr>
                        <a:t> DEFINITION</a:t>
                      </a:r>
                      <a:endParaRPr lang="en-US" sz="1800" b="1" i="0" u="none" strike="noStrike" dirty="0">
                        <a:solidFill>
                          <a:schemeClr val="bg1"/>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000" b="1" i="0" u="none" strike="noStrike" dirty="0" smtClean="0">
                          <a:solidFill>
                            <a:srgbClr val="000000"/>
                          </a:solidFill>
                          <a:effectLst/>
                          <a:latin typeface="Calibri" panose="020F0502020204030204" pitchFamily="34" charset="0"/>
                        </a:rPr>
                        <a:t>Every</a:t>
                      </a:r>
                      <a:r>
                        <a:rPr lang="en-US" sz="2000" b="1" i="0" u="none" strike="noStrike" baseline="0" dirty="0" smtClean="0">
                          <a:solidFill>
                            <a:srgbClr val="000000"/>
                          </a:solidFill>
                          <a:effectLst/>
                          <a:latin typeface="Calibri" panose="020F0502020204030204" pitchFamily="34" charset="0"/>
                        </a:rPr>
                        <a:t> single data when % Quality score of shirts manufactured is below 91%</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641577">
                <a:tc>
                  <a:txBody>
                    <a:bodyPr/>
                    <a:lstStyle/>
                    <a:p>
                      <a:pPr algn="ctr" fontAlgn="ctr"/>
                      <a:r>
                        <a:rPr lang="en-US" sz="1800" b="1" i="0" u="none" strike="noStrike" dirty="0" smtClean="0">
                          <a:solidFill>
                            <a:schemeClr val="bg1"/>
                          </a:solidFill>
                          <a:effectLst/>
                          <a:latin typeface="Calibri" panose="020F0502020204030204" pitchFamily="34" charset="0"/>
                        </a:rPr>
                        <a:t>TOTAL UNITS </a:t>
                      </a:r>
                    </a:p>
                    <a:p>
                      <a:pPr algn="ctr" fontAlgn="ctr"/>
                      <a:endParaRPr lang="en-US" sz="1400" b="1" i="1" u="none" strike="noStrike" cap="none" dirty="0">
                        <a:solidFill>
                          <a:schemeClr val="accent3">
                            <a:lumMod val="40000"/>
                            <a:lumOff val="60000"/>
                          </a:schemeClr>
                        </a:solidFill>
                        <a:latin typeface="+mn-lt"/>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000" b="1" i="0" u="none" strike="noStrike" dirty="0" smtClean="0">
                          <a:solidFill>
                            <a:srgbClr val="000000"/>
                          </a:solidFill>
                          <a:effectLst/>
                          <a:latin typeface="Calibri" panose="020F0502020204030204" pitchFamily="34" charset="0"/>
                        </a:rPr>
                        <a:t>31</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681674">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800" b="1" i="0" u="none" strike="noStrike" dirty="0" smtClean="0">
                          <a:solidFill>
                            <a:schemeClr val="bg1"/>
                          </a:solidFill>
                          <a:effectLst/>
                          <a:latin typeface="Calibri" panose="020F0502020204030204" pitchFamily="34" charset="0"/>
                        </a:rPr>
                        <a:t>TOTAL OPPORTUNITIES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000" b="1" i="0" u="none" strike="noStrike" dirty="0" smtClean="0">
                          <a:solidFill>
                            <a:srgbClr val="000000"/>
                          </a:solidFill>
                          <a:effectLst/>
                          <a:latin typeface="Calibri" panose="020F0502020204030204" pitchFamily="34" charset="0"/>
                        </a:rPr>
                        <a:t>31</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742447">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800" b="1" i="0" u="none" strike="noStrike" dirty="0" smtClean="0">
                          <a:solidFill>
                            <a:schemeClr val="bg1"/>
                          </a:solidFill>
                          <a:effectLst/>
                          <a:latin typeface="Calibri" panose="020F0502020204030204" pitchFamily="34" charset="0"/>
                        </a:rPr>
                        <a:t>DEFECTIVE </a:t>
                      </a:r>
                    </a:p>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endParaRPr lang="en-US" sz="1400" b="1" i="1" u="none" strike="noStrike" cap="none" dirty="0">
                        <a:solidFill>
                          <a:schemeClr val="accent3">
                            <a:lumMod val="40000"/>
                            <a:lumOff val="60000"/>
                          </a:schemeClr>
                        </a:solidFill>
                        <a:latin typeface="+mn-lt"/>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000" b="1" i="0" u="none" strike="noStrike" dirty="0" smtClean="0">
                          <a:solidFill>
                            <a:srgbClr val="000000"/>
                          </a:solidFill>
                          <a:effectLst/>
                          <a:latin typeface="Calibri" panose="020F0502020204030204" pitchFamily="34" charset="0"/>
                        </a:rPr>
                        <a:t>22</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681675">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800" b="1" i="0" u="none" strike="noStrike" dirty="0" smtClean="0">
                          <a:solidFill>
                            <a:schemeClr val="bg1"/>
                          </a:solidFill>
                          <a:effectLst/>
                          <a:latin typeface="Calibri" panose="020F0502020204030204" pitchFamily="34" charset="0"/>
                        </a:rPr>
                        <a:t>DEFECTS/DEFECTIVES </a:t>
                      </a:r>
                      <a:r>
                        <a:rPr lang="en-US" sz="1800" b="1" i="0" u="none" strike="noStrike" dirty="0">
                          <a:solidFill>
                            <a:schemeClr val="bg1"/>
                          </a:solidFill>
                          <a:effectLst/>
                          <a:latin typeface="Calibri" panose="020F0502020204030204" pitchFamily="34" charset="0"/>
                        </a:rPr>
                        <a:t>PER </a:t>
                      </a:r>
                      <a:r>
                        <a:rPr lang="en-US" sz="1800" b="1" i="0" u="none" strike="noStrike" dirty="0" smtClean="0">
                          <a:solidFill>
                            <a:schemeClr val="bg1"/>
                          </a:solidFill>
                          <a:effectLst/>
                          <a:latin typeface="Calibri" panose="020F0502020204030204" pitchFamily="34" charset="0"/>
                        </a:rPr>
                        <a:t>OPPORTUNITIES </a:t>
                      </a:r>
                    </a:p>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1" u="none" strike="noStrike" cap="none" dirty="0" smtClean="0">
                          <a:solidFill>
                            <a:schemeClr val="accent3">
                              <a:lumMod val="40000"/>
                              <a:lumOff val="60000"/>
                            </a:schemeClr>
                          </a:solidFill>
                          <a:latin typeface="+mn-lt"/>
                          <a:ea typeface="+mn-ea"/>
                          <a:cs typeface="+mn-cs"/>
                          <a:sym typeface="Arial"/>
                        </a:rPr>
                        <a:t>( </a:t>
                      </a:r>
                      <a:r>
                        <a:rPr lang="en-US" sz="1400" b="1" i="1" u="none" strike="noStrike" cap="none" dirty="0" smtClean="0">
                          <a:solidFill>
                            <a:schemeClr val="accent5">
                              <a:lumMod val="20000"/>
                              <a:lumOff val="80000"/>
                            </a:schemeClr>
                          </a:solidFill>
                          <a:latin typeface="+mn-lt"/>
                          <a:ea typeface="+mn-ea"/>
                          <a:cs typeface="+mn-cs"/>
                          <a:sym typeface="Arial"/>
                        </a:rPr>
                        <a:t>HINT</a:t>
                      </a:r>
                      <a:r>
                        <a:rPr lang="en-US" sz="1400" b="1" i="1" u="none" strike="noStrike" cap="none" dirty="0" smtClean="0">
                          <a:solidFill>
                            <a:schemeClr val="accent3">
                              <a:lumMod val="40000"/>
                              <a:lumOff val="60000"/>
                            </a:schemeClr>
                          </a:solidFill>
                          <a:latin typeface="+mn-lt"/>
                          <a:ea typeface="+mn-ea"/>
                          <a:cs typeface="+mn-cs"/>
                          <a:sym typeface="Arial"/>
                        </a:rPr>
                        <a:t>: Using DPO formula calculate DPO value)</a:t>
                      </a:r>
                      <a:endParaRPr lang="en-US" sz="1400" b="1" i="1" u="none" strike="noStrike" cap="none" dirty="0">
                        <a:solidFill>
                          <a:schemeClr val="accent3">
                            <a:lumMod val="40000"/>
                            <a:lumOff val="60000"/>
                          </a:schemeClr>
                        </a:solidFill>
                        <a:latin typeface="+mn-lt"/>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000" b="1" i="0" u="none" strike="noStrike" dirty="0" smtClean="0">
                          <a:solidFill>
                            <a:srgbClr val="000000"/>
                          </a:solidFill>
                          <a:effectLst/>
                          <a:latin typeface="Calibri" panose="020F0502020204030204" pitchFamily="34" charset="0"/>
                        </a:rPr>
                        <a:t>0.709677</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735140">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800" b="1" i="0" u="none" strike="noStrike" dirty="0" smtClean="0">
                          <a:solidFill>
                            <a:schemeClr val="bg1"/>
                          </a:solidFill>
                          <a:effectLst/>
                          <a:latin typeface="Calibri" panose="020F0502020204030204" pitchFamily="34" charset="0"/>
                        </a:rPr>
                        <a:t>DEFECTIVES </a:t>
                      </a:r>
                      <a:r>
                        <a:rPr lang="en-US" sz="1800" b="1" i="0" u="none" strike="noStrike" dirty="0">
                          <a:solidFill>
                            <a:schemeClr val="bg1"/>
                          </a:solidFill>
                          <a:effectLst/>
                          <a:latin typeface="Calibri" panose="020F0502020204030204" pitchFamily="34" charset="0"/>
                        </a:rPr>
                        <a:t>PER MILLION </a:t>
                      </a:r>
                      <a:r>
                        <a:rPr lang="en-US" sz="1800" b="1" i="0" u="none" strike="noStrike" dirty="0" smtClean="0">
                          <a:solidFill>
                            <a:schemeClr val="bg1"/>
                          </a:solidFill>
                          <a:effectLst/>
                          <a:latin typeface="Calibri" panose="020F0502020204030204" pitchFamily="34" charset="0"/>
                        </a:rPr>
                        <a:t>OPPORTUNITIES</a:t>
                      </a:r>
                    </a:p>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800" b="1" i="0" u="none" strike="noStrike" dirty="0" smtClean="0">
                          <a:solidFill>
                            <a:schemeClr val="bg1"/>
                          </a:solidFill>
                          <a:effectLst/>
                          <a:latin typeface="Calibri" panose="020F0502020204030204" pitchFamily="34" charset="0"/>
                        </a:rPr>
                        <a:t> </a:t>
                      </a:r>
                      <a:r>
                        <a:rPr lang="en-US" sz="1400" b="1" i="1" u="none" strike="noStrike" cap="none" dirty="0" smtClean="0">
                          <a:solidFill>
                            <a:schemeClr val="accent3">
                              <a:lumMod val="40000"/>
                              <a:lumOff val="60000"/>
                            </a:schemeClr>
                          </a:solidFill>
                          <a:latin typeface="+mn-lt"/>
                          <a:ea typeface="+mn-ea"/>
                          <a:cs typeface="+mn-cs"/>
                          <a:sym typeface="Arial"/>
                        </a:rPr>
                        <a:t>( </a:t>
                      </a:r>
                      <a:r>
                        <a:rPr lang="en-US" sz="1400" b="1" i="1" u="none" strike="noStrike" cap="none" dirty="0" smtClean="0">
                          <a:solidFill>
                            <a:schemeClr val="accent5">
                              <a:lumMod val="20000"/>
                              <a:lumOff val="80000"/>
                            </a:schemeClr>
                          </a:solidFill>
                          <a:latin typeface="+mn-lt"/>
                          <a:ea typeface="+mn-ea"/>
                          <a:cs typeface="+mn-cs"/>
                          <a:sym typeface="Arial"/>
                        </a:rPr>
                        <a:t>HINT</a:t>
                      </a:r>
                      <a:r>
                        <a:rPr lang="en-US" sz="1400" b="1" i="1" u="none" strike="noStrike" cap="none" dirty="0" smtClean="0">
                          <a:solidFill>
                            <a:schemeClr val="accent3">
                              <a:lumMod val="40000"/>
                              <a:lumOff val="60000"/>
                            </a:schemeClr>
                          </a:solidFill>
                          <a:latin typeface="+mn-lt"/>
                          <a:ea typeface="+mn-ea"/>
                          <a:cs typeface="+mn-cs"/>
                          <a:sym typeface="Arial"/>
                        </a:rPr>
                        <a:t>: Using DPMO formula calculate value )</a:t>
                      </a:r>
                      <a:endParaRPr lang="en-US" sz="1400" b="1" i="1" u="none" strike="noStrike" cap="none" dirty="0">
                        <a:solidFill>
                          <a:schemeClr val="accent3">
                            <a:lumMod val="40000"/>
                            <a:lumOff val="60000"/>
                          </a:schemeClr>
                        </a:solidFill>
                        <a:latin typeface="+mn-lt"/>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000" b="1" i="0" u="none" strike="noStrike" dirty="0" smtClean="0">
                          <a:solidFill>
                            <a:srgbClr val="000000"/>
                          </a:solidFill>
                          <a:effectLst/>
                          <a:latin typeface="Calibri" panose="020F0502020204030204" pitchFamily="34" charset="0"/>
                        </a:rPr>
                        <a:t>709677.4193</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788605">
                <a:tc>
                  <a:txBody>
                    <a:bodyPr/>
                    <a:lstStyle/>
                    <a:p>
                      <a:pPr algn="ctr" fontAlgn="ctr"/>
                      <a:r>
                        <a:rPr lang="en-US" sz="1800" b="1" i="0" u="none" strike="noStrike" dirty="0" smtClean="0">
                          <a:solidFill>
                            <a:schemeClr val="bg1"/>
                          </a:solidFill>
                          <a:effectLst/>
                          <a:latin typeface="Calibri" panose="020F0502020204030204" pitchFamily="34" charset="0"/>
                        </a:rPr>
                        <a:t>LONG TERM SIGMA VALUE (ZLT)</a:t>
                      </a:r>
                    </a:p>
                    <a:p>
                      <a:pPr algn="ctr" fontAlgn="ctr"/>
                      <a:r>
                        <a:rPr lang="en-US" sz="1400" b="1" i="1" dirty="0" smtClean="0">
                          <a:solidFill>
                            <a:schemeClr val="accent3">
                              <a:lumMod val="40000"/>
                              <a:lumOff val="60000"/>
                            </a:schemeClr>
                          </a:solidFill>
                          <a:latin typeface="+mn-lt"/>
                        </a:rPr>
                        <a:t>( </a:t>
                      </a:r>
                      <a:r>
                        <a:rPr lang="en-US" sz="1400" b="1" i="1" u="none" strike="noStrike" cap="none" dirty="0" smtClean="0">
                          <a:solidFill>
                            <a:schemeClr val="accent5">
                              <a:lumMod val="20000"/>
                              <a:lumOff val="80000"/>
                            </a:schemeClr>
                          </a:solidFill>
                          <a:latin typeface="+mn-lt"/>
                          <a:ea typeface="+mn-ea"/>
                          <a:cs typeface="+mn-cs"/>
                          <a:sym typeface="Arial"/>
                        </a:rPr>
                        <a:t>HINT</a:t>
                      </a:r>
                      <a:r>
                        <a:rPr lang="en-US" sz="1400" b="1" i="1" dirty="0" smtClean="0">
                          <a:solidFill>
                            <a:schemeClr val="accent3">
                              <a:lumMod val="40000"/>
                              <a:lumOff val="60000"/>
                            </a:schemeClr>
                          </a:solidFill>
                          <a:latin typeface="+mn-lt"/>
                        </a:rPr>
                        <a:t>: Use formula :- normsinv( 1- DPO) </a:t>
                      </a:r>
                      <a:endParaRPr lang="en-US" sz="1800" b="1" i="0" u="none" strike="noStrike" dirty="0">
                        <a:solidFill>
                          <a:schemeClr val="accent3">
                            <a:lumMod val="40000"/>
                            <a:lumOff val="60000"/>
                          </a:schemeClr>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000" b="1" i="0" u="none" strike="noStrike" dirty="0" smtClean="0">
                          <a:solidFill>
                            <a:srgbClr val="000000"/>
                          </a:solidFill>
                          <a:effectLst/>
                          <a:latin typeface="Calibri" panose="020F0502020204030204" pitchFamily="34" charset="0"/>
                        </a:rPr>
                        <a:t>-0.55244</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724508">
                <a:tc>
                  <a:txBody>
                    <a:bodyPr/>
                    <a:lstStyle/>
                    <a:p>
                      <a:pPr algn="ctr" fontAlgn="ctr"/>
                      <a:r>
                        <a:rPr lang="en-US" sz="1800" b="1" i="0" u="none" strike="noStrike" dirty="0" smtClean="0">
                          <a:solidFill>
                            <a:schemeClr val="bg1"/>
                          </a:solidFill>
                          <a:effectLst/>
                          <a:latin typeface="Calibri" panose="020F0502020204030204" pitchFamily="34" charset="0"/>
                        </a:rPr>
                        <a:t>SHORT </a:t>
                      </a:r>
                      <a:r>
                        <a:rPr lang="en-US" sz="1800" b="1" i="0" u="none" strike="noStrike" dirty="0">
                          <a:solidFill>
                            <a:schemeClr val="bg1"/>
                          </a:solidFill>
                          <a:effectLst/>
                          <a:latin typeface="Calibri" panose="020F0502020204030204" pitchFamily="34" charset="0"/>
                        </a:rPr>
                        <a:t>TERM SIGMA VALUE (ZST</a:t>
                      </a:r>
                      <a:r>
                        <a:rPr lang="en-US" sz="1800" b="1" i="0" u="none" strike="noStrike" dirty="0" smtClean="0">
                          <a:solidFill>
                            <a:schemeClr val="bg1"/>
                          </a:solidFill>
                          <a:effectLst/>
                          <a:latin typeface="Calibri" panose="020F0502020204030204" pitchFamily="34" charset="0"/>
                        </a:rPr>
                        <a:t>)</a:t>
                      </a:r>
                      <a:endParaRPr lang="en-US" sz="1600" b="1" i="0" u="none" strike="noStrike" dirty="0" smtClean="0">
                        <a:solidFill>
                          <a:schemeClr val="bg1"/>
                        </a:solidFill>
                        <a:effectLst/>
                        <a:latin typeface="Calibri" panose="020F0502020204030204" pitchFamily="34" charset="0"/>
                      </a:endParaRPr>
                    </a:p>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1" i="1" u="none" strike="noStrike" cap="none" dirty="0" smtClean="0">
                          <a:solidFill>
                            <a:schemeClr val="accent3">
                              <a:lumMod val="40000"/>
                              <a:lumOff val="60000"/>
                            </a:schemeClr>
                          </a:solidFill>
                          <a:latin typeface="+mn-lt"/>
                          <a:ea typeface="+mn-ea"/>
                          <a:cs typeface="+mn-cs"/>
                          <a:sym typeface="Arial"/>
                        </a:rPr>
                        <a:t>( </a:t>
                      </a:r>
                      <a:r>
                        <a:rPr lang="en-US" sz="1400" b="1" i="1" u="none" strike="noStrike" cap="none" dirty="0" smtClean="0">
                          <a:solidFill>
                            <a:schemeClr val="accent5">
                              <a:lumMod val="20000"/>
                              <a:lumOff val="80000"/>
                            </a:schemeClr>
                          </a:solidFill>
                          <a:latin typeface="+mn-lt"/>
                          <a:ea typeface="+mn-ea"/>
                          <a:cs typeface="+mn-cs"/>
                          <a:sym typeface="Arial"/>
                        </a:rPr>
                        <a:t>HINT</a:t>
                      </a:r>
                      <a:r>
                        <a:rPr lang="en-US" sz="1400" b="1" i="1" u="none" strike="noStrike" cap="none" dirty="0" smtClean="0">
                          <a:solidFill>
                            <a:schemeClr val="accent3">
                              <a:lumMod val="40000"/>
                              <a:lumOff val="60000"/>
                            </a:schemeClr>
                          </a:solidFill>
                          <a:latin typeface="+mn-lt"/>
                          <a:ea typeface="+mn-ea"/>
                          <a:cs typeface="+mn-cs"/>
                          <a:sym typeface="Arial"/>
                        </a:rPr>
                        <a:t>: N/A)</a:t>
                      </a:r>
                      <a:endParaRPr lang="en-US" sz="1400" b="1" i="1" u="none" strike="noStrike" cap="none" dirty="0">
                        <a:solidFill>
                          <a:schemeClr val="accent3">
                            <a:lumMod val="40000"/>
                            <a:lumOff val="60000"/>
                          </a:schemeClr>
                        </a:solidFill>
                        <a:latin typeface="+mn-lt"/>
                        <a:ea typeface="+mn-ea"/>
                        <a:cs typeface="+mn-cs"/>
                        <a:sym typeface="Arial"/>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2000" b="1" i="0" u="none" strike="noStrike" dirty="0" smtClean="0">
                          <a:solidFill>
                            <a:srgbClr val="000000"/>
                          </a:solidFill>
                          <a:effectLst/>
                          <a:latin typeface="Calibri" panose="020F0502020204030204" pitchFamily="34" charset="0"/>
                        </a:rPr>
                        <a:t>NA</a:t>
                      </a:r>
                      <a:endParaRPr lang="en-US" sz="2000" b="1" i="0" u="none" strike="noStrike" dirty="0">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bl>
          </a:graphicData>
        </a:graphic>
      </p:graphicFrame>
      <p:sp>
        <p:nvSpPr>
          <p:cNvPr id="6" name="TextBox 5">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a:t>
            </a:r>
            <a:r>
              <a:rPr lang="en-US" sz="1100" dirty="0" smtClean="0">
                <a:solidFill>
                  <a:prstClr val="black"/>
                </a:solidFill>
                <a:latin typeface="Bahnschrift Light Condensed" panose="020B0502040204020203" pitchFamily="34" charset="0"/>
              </a:rPr>
              <a:t>2020 </a:t>
            </a:r>
            <a:r>
              <a:rPr lang="en-US" sz="1100" dirty="0">
                <a:solidFill>
                  <a:prstClr val="black"/>
                </a:solidFill>
                <a:latin typeface="Bahnschrift Light Condensed" panose="020B0502040204020203" pitchFamily="34" charset="0"/>
              </a:rPr>
              <a:t>Pursullence Global Business Solutions. All Rights Reserved</a:t>
            </a:r>
          </a:p>
        </p:txBody>
      </p:sp>
      <p:sp>
        <p:nvSpPr>
          <p:cNvPr id="7"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r>
              <a:rPr lang="en" dirty="0" smtClean="0">
                <a:solidFill>
                  <a:srgbClr val="FFFFFF"/>
                </a:solidFill>
              </a:rPr>
              <a:t>26</a:t>
            </a:r>
            <a:endParaRPr dirty="0">
              <a:solidFill>
                <a:srgbClr val="FFFFFF"/>
              </a:solidFill>
            </a:endParaRPr>
          </a:p>
        </p:txBody>
      </p:sp>
    </p:spTree>
    <p:extLst>
      <p:ext uri="{BB962C8B-B14F-4D97-AF65-F5344CB8AC3E}">
        <p14:creationId xmlns:p14="http://schemas.microsoft.com/office/powerpoint/2010/main" val="3528801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0400" y="2781410"/>
            <a:ext cx="7521200" cy="992304"/>
          </a:xfrm>
        </p:spPr>
        <p:txBody>
          <a:bodyPr anchor="ctr"/>
          <a:lstStyle/>
          <a:p>
            <a:pPr algn="ctr"/>
            <a:r>
              <a:rPr lang="en-US" sz="6000" b="1" dirty="0" smtClean="0"/>
              <a:t>ANALYZE PHASE</a:t>
            </a:r>
            <a:endParaRPr lang="en-US" sz="6000" b="1" dirty="0"/>
          </a:p>
        </p:txBody>
      </p:sp>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23</a:t>
            </a:fld>
            <a:endParaRPr lang="en">
              <a:solidFill>
                <a:srgbClr val="FFFFFF"/>
              </a:solidFill>
            </a:endParaRPr>
          </a:p>
        </p:txBody>
      </p:sp>
    </p:spTree>
    <p:extLst>
      <p:ext uri="{BB962C8B-B14F-4D97-AF65-F5344CB8AC3E}">
        <p14:creationId xmlns:p14="http://schemas.microsoft.com/office/powerpoint/2010/main" val="11596373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24</a:t>
            </a:fld>
            <a:endParaRPr>
              <a:solidFill>
                <a:srgbClr val="FFFFFF"/>
              </a:solidFill>
            </a:endParaRPr>
          </a:p>
        </p:txBody>
      </p:sp>
      <p:sp>
        <p:nvSpPr>
          <p:cNvPr id="99" name="Title 3"/>
          <p:cNvSpPr txBox="1">
            <a:spLocks/>
          </p:cNvSpPr>
          <p:nvPr/>
        </p:nvSpPr>
        <p:spPr>
          <a:xfrm>
            <a:off x="2492610" y="1797973"/>
            <a:ext cx="6537911" cy="913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6000" b="1" kern="0" dirty="0" smtClean="0">
                <a:solidFill>
                  <a:srgbClr val="007BB9"/>
                </a:solidFill>
              </a:rPr>
              <a:t>GRAPHICAL ANALYSIS</a:t>
            </a:r>
            <a:endParaRPr lang="en-US" sz="60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Tree>
    <p:extLst>
      <p:ext uri="{BB962C8B-B14F-4D97-AF65-F5344CB8AC3E}">
        <p14:creationId xmlns:p14="http://schemas.microsoft.com/office/powerpoint/2010/main" val="34573805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pPr>
              <a:defRPr/>
            </a:pPr>
            <a:fld id="{00000000-1234-1234-1234-123412341234}" type="slidenum">
              <a:rPr lang="en">
                <a:solidFill>
                  <a:srgbClr val="FFFFFF"/>
                </a:solidFill>
              </a:rPr>
              <a:pPr>
                <a:defRPr/>
              </a:pPr>
              <a:t>25</a:t>
            </a:fld>
            <a:endParaRPr dirty="0">
              <a:solidFill>
                <a:srgbClr val="FFFFFF"/>
              </a:solidFill>
            </a:endParaRPr>
          </a:p>
        </p:txBody>
      </p:sp>
      <p:sp>
        <p:nvSpPr>
          <p:cNvPr id="99" name="Title 3"/>
          <p:cNvSpPr txBox="1">
            <a:spLocks/>
          </p:cNvSpPr>
          <p:nvPr/>
        </p:nvSpPr>
        <p:spPr>
          <a:xfrm>
            <a:off x="575166" y="28944"/>
            <a:ext cx="11261467" cy="83131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00000"/>
              </a:lnSpc>
              <a:buClr>
                <a:srgbClr val="007BB9"/>
              </a:buClr>
            </a:pPr>
            <a:r>
              <a:rPr lang="en-US" sz="3200" b="1" kern="0" dirty="0">
                <a:solidFill>
                  <a:srgbClr val="007BB9"/>
                </a:solidFill>
              </a:rPr>
              <a:t>Histogram via ‘Graphical Summary’ – For % </a:t>
            </a:r>
            <a:r>
              <a:rPr lang="en-US" sz="3200" b="1" kern="0" dirty="0" smtClean="0">
                <a:solidFill>
                  <a:srgbClr val="007BB9"/>
                </a:solidFill>
              </a:rPr>
              <a:t>Quality Score Per Day</a:t>
            </a:r>
            <a:endParaRPr lang="en-US" sz="32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pPr>
              <a:defRPr/>
            </a:pPr>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27" name="Text Box 8"/>
          <p:cNvSpPr txBox="1">
            <a:spLocks noChangeArrowheads="1"/>
          </p:cNvSpPr>
          <p:nvPr/>
        </p:nvSpPr>
        <p:spPr bwMode="auto">
          <a:xfrm>
            <a:off x="433576" y="969319"/>
            <a:ext cx="4998661" cy="400110"/>
          </a:xfrm>
          <a:prstGeom prst="rect">
            <a:avLst/>
          </a:prstGeom>
          <a:noFill/>
          <a:ln w="9525">
            <a:noFill/>
            <a:miter lim="800000"/>
            <a:headEnd/>
            <a:tailEnd/>
          </a:ln>
        </p:spPr>
        <p:txBody>
          <a:bodyPr wrap="square">
            <a:spAutoFit/>
          </a:bodyPr>
          <a:lstStyle/>
          <a:p>
            <a:pPr fontAlgn="base">
              <a:spcBef>
                <a:spcPct val="50000"/>
              </a:spcBef>
              <a:spcAft>
                <a:spcPct val="0"/>
              </a:spcAft>
              <a:defRPr/>
            </a:pPr>
            <a:r>
              <a:rPr lang="en-US" sz="2000" b="1" i="1" dirty="0">
                <a:solidFill>
                  <a:prstClr val="black"/>
                </a:solidFill>
              </a:rPr>
              <a:t>Minitab Session Window output:</a:t>
            </a:r>
          </a:p>
        </p:txBody>
      </p:sp>
      <p:sp>
        <p:nvSpPr>
          <p:cNvPr id="10" name="Rectangle 9"/>
          <p:cNvSpPr/>
          <p:nvPr/>
        </p:nvSpPr>
        <p:spPr>
          <a:xfrm>
            <a:off x="818719" y="1441852"/>
            <a:ext cx="10498751" cy="4107834"/>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800" b="1" dirty="0">
              <a:solidFill>
                <a:srgbClr val="FF0000"/>
              </a:solidFill>
              <a:latin typeface="Bodoni MT" panose="02070603080606020203" pitchFamily="18" charset="0"/>
            </a:endParaRPr>
          </a:p>
        </p:txBody>
      </p:sp>
      <p:sp>
        <p:nvSpPr>
          <p:cNvPr id="12" name="Text Box 4"/>
          <p:cNvSpPr txBox="1">
            <a:spLocks noChangeArrowheads="1"/>
          </p:cNvSpPr>
          <p:nvPr/>
        </p:nvSpPr>
        <p:spPr bwMode="auto">
          <a:xfrm>
            <a:off x="583807" y="5549686"/>
            <a:ext cx="10948226"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13" name="Text Box 7"/>
          <p:cNvSpPr txBox="1">
            <a:spLocks noChangeArrowheads="1"/>
          </p:cNvSpPr>
          <p:nvPr/>
        </p:nvSpPr>
        <p:spPr bwMode="auto">
          <a:xfrm>
            <a:off x="554724" y="5628014"/>
            <a:ext cx="10927876" cy="400110"/>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2000" b="1" kern="0" dirty="0" smtClean="0">
                <a:solidFill>
                  <a:srgbClr val="3A3F50"/>
                </a:solidFill>
              </a:rPr>
              <a:t>Interpretation:  </a:t>
            </a:r>
            <a:r>
              <a:rPr lang="en-US" sz="2000" kern="0" dirty="0" smtClean="0"/>
              <a:t>As p-value is greater than 0.05 it indicates normality of plot. </a:t>
            </a:r>
            <a:endParaRPr lang="en-US" sz="2000" kern="0" dirty="0"/>
          </a:p>
        </p:txBody>
      </p:sp>
      <p:pic>
        <p:nvPicPr>
          <p:cNvPr id="1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984" y="1441852"/>
            <a:ext cx="10727049" cy="41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87630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26</a:t>
            </a:fld>
            <a:endParaRPr dirty="0">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BOX-PLOT</a:t>
            </a:r>
            <a:endParaRPr lang="en-US" sz="36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12" name="Text Box 8"/>
          <p:cNvSpPr txBox="1">
            <a:spLocks noChangeArrowheads="1"/>
          </p:cNvSpPr>
          <p:nvPr/>
        </p:nvSpPr>
        <p:spPr bwMode="auto">
          <a:xfrm>
            <a:off x="640811" y="962050"/>
            <a:ext cx="10170710"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u="sng" dirty="0">
                <a:solidFill>
                  <a:prstClr val="black"/>
                </a:solidFill>
              </a:rPr>
              <a:t>Output:</a:t>
            </a:r>
            <a:r>
              <a:rPr lang="en-US" sz="2000" b="1" i="1" dirty="0">
                <a:solidFill>
                  <a:prstClr val="black"/>
                </a:solidFill>
              </a:rPr>
              <a:t>-  </a:t>
            </a:r>
            <a:r>
              <a:rPr lang="en-US" sz="2000" b="1" i="1" dirty="0" smtClean="0">
                <a:solidFill>
                  <a:prstClr val="black"/>
                </a:solidFill>
              </a:rPr>
              <a:t>BOX PLOT FOR QUALITY (Y) VS. FAULTY ZIPPERS (X1)</a:t>
            </a:r>
            <a:endParaRPr lang="en-US" sz="2000" b="1" i="1" dirty="0">
              <a:solidFill>
                <a:prstClr val="black"/>
              </a:solidFill>
            </a:endParaRPr>
          </a:p>
        </p:txBody>
      </p:sp>
      <p:sp>
        <p:nvSpPr>
          <p:cNvPr id="9" name="Rectangle 8"/>
          <p:cNvSpPr/>
          <p:nvPr/>
        </p:nvSpPr>
        <p:spPr>
          <a:xfrm>
            <a:off x="1932818" y="1564264"/>
            <a:ext cx="8016399" cy="3889711"/>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800" b="1" dirty="0">
              <a:solidFill>
                <a:srgbClr val="FF0000"/>
              </a:solidFill>
              <a:latin typeface="Bodoni MT" panose="02070603080606020203" pitchFamily="18" charset="0"/>
            </a:endParaRPr>
          </a:p>
        </p:txBody>
      </p:sp>
      <p:sp>
        <p:nvSpPr>
          <p:cNvPr id="10" name="Text Box 4"/>
          <p:cNvSpPr txBox="1">
            <a:spLocks noChangeArrowheads="1"/>
          </p:cNvSpPr>
          <p:nvPr/>
        </p:nvSpPr>
        <p:spPr bwMode="auto">
          <a:xfrm>
            <a:off x="583807" y="5549686"/>
            <a:ext cx="10948226"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13" name="Text Box 7"/>
          <p:cNvSpPr txBox="1">
            <a:spLocks noChangeArrowheads="1"/>
          </p:cNvSpPr>
          <p:nvPr/>
        </p:nvSpPr>
        <p:spPr bwMode="auto">
          <a:xfrm>
            <a:off x="604157" y="5628014"/>
            <a:ext cx="10927876" cy="707886"/>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2000" b="1" i="1" u="sng" kern="0" dirty="0" smtClean="0">
                <a:solidFill>
                  <a:srgbClr val="3A3F50"/>
                </a:solidFill>
              </a:rPr>
              <a:t>Interpretation</a:t>
            </a:r>
            <a:r>
              <a:rPr lang="en-US" sz="2000" b="1" i="1" u="sng" kern="0" dirty="0">
                <a:solidFill>
                  <a:srgbClr val="3A3F50"/>
                </a:solidFill>
              </a:rPr>
              <a:t>: </a:t>
            </a:r>
            <a:r>
              <a:rPr lang="en-US" sz="2000" kern="0" dirty="0" smtClean="0">
                <a:solidFill>
                  <a:srgbClr val="3A3F50"/>
                </a:solidFill>
              </a:rPr>
              <a:t>Since </a:t>
            </a:r>
            <a:r>
              <a:rPr lang="en-US" sz="2000" kern="0" dirty="0">
                <a:solidFill>
                  <a:srgbClr val="3A3F50"/>
                </a:solidFill>
              </a:rPr>
              <a:t>we can see that faulty zippers has significant impact on quality. Since we can observe that data points 5,7,10 are below </a:t>
            </a:r>
            <a:r>
              <a:rPr lang="en-US" sz="2000" dirty="0"/>
              <a:t>Service Level Agreement</a:t>
            </a:r>
            <a:r>
              <a:rPr lang="en-US" sz="2000" kern="0" dirty="0">
                <a:solidFill>
                  <a:srgbClr val="3A3F50"/>
                </a:solidFill>
              </a:rPr>
              <a:t> limit. </a:t>
            </a:r>
          </a:p>
        </p:txBody>
      </p:sp>
      <p:pic>
        <p:nvPicPr>
          <p:cNvPr id="327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2818" y="1362160"/>
            <a:ext cx="8016399" cy="4091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30356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27</a:t>
            </a:fld>
            <a:endParaRPr dirty="0">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BOX-PLOT</a:t>
            </a:r>
            <a:endParaRPr lang="en-US" sz="36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12" name="Text Box 8"/>
          <p:cNvSpPr txBox="1">
            <a:spLocks noChangeArrowheads="1"/>
          </p:cNvSpPr>
          <p:nvPr/>
        </p:nvSpPr>
        <p:spPr bwMode="auto">
          <a:xfrm>
            <a:off x="640811" y="962050"/>
            <a:ext cx="10170710"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u="sng" dirty="0">
                <a:solidFill>
                  <a:prstClr val="black"/>
                </a:solidFill>
              </a:rPr>
              <a:t>Output:</a:t>
            </a:r>
            <a:r>
              <a:rPr lang="en-US" sz="2000" b="1" i="1" dirty="0">
                <a:solidFill>
                  <a:prstClr val="black"/>
                </a:solidFill>
              </a:rPr>
              <a:t>-  </a:t>
            </a:r>
            <a:r>
              <a:rPr lang="en-US" sz="2000" b="1" i="1" dirty="0" smtClean="0">
                <a:solidFill>
                  <a:prstClr val="black"/>
                </a:solidFill>
              </a:rPr>
              <a:t>BOX PLOT FOR QUALITY (Y) VS. </a:t>
            </a:r>
            <a:r>
              <a:rPr lang="en-US" sz="2000" b="1" i="1" dirty="0">
                <a:solidFill>
                  <a:prstClr val="black"/>
                </a:solidFill>
              </a:rPr>
              <a:t>LOOSE BUTTONS (X2)</a:t>
            </a:r>
          </a:p>
        </p:txBody>
      </p:sp>
      <p:sp>
        <p:nvSpPr>
          <p:cNvPr id="9" name="Rectangle 8"/>
          <p:cNvSpPr/>
          <p:nvPr/>
        </p:nvSpPr>
        <p:spPr>
          <a:xfrm>
            <a:off x="1932819" y="1564264"/>
            <a:ext cx="8070990" cy="3889711"/>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800" b="1" dirty="0">
              <a:solidFill>
                <a:srgbClr val="FF0000"/>
              </a:solidFill>
              <a:latin typeface="Bodoni MT" panose="02070603080606020203" pitchFamily="18" charset="0"/>
            </a:endParaRPr>
          </a:p>
        </p:txBody>
      </p:sp>
      <p:sp>
        <p:nvSpPr>
          <p:cNvPr id="10" name="Text Box 4"/>
          <p:cNvSpPr txBox="1">
            <a:spLocks noChangeArrowheads="1"/>
          </p:cNvSpPr>
          <p:nvPr/>
        </p:nvSpPr>
        <p:spPr bwMode="auto">
          <a:xfrm>
            <a:off x="583807" y="5549686"/>
            <a:ext cx="10948226"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13" name="Text Box 7"/>
          <p:cNvSpPr txBox="1">
            <a:spLocks noChangeArrowheads="1"/>
          </p:cNvSpPr>
          <p:nvPr/>
        </p:nvSpPr>
        <p:spPr bwMode="auto">
          <a:xfrm>
            <a:off x="604157" y="5628014"/>
            <a:ext cx="10927876" cy="707886"/>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2000" b="1" i="1" u="sng" kern="0" dirty="0">
                <a:solidFill>
                  <a:srgbClr val="3A3F50"/>
                </a:solidFill>
              </a:rPr>
              <a:t>Interpretation: </a:t>
            </a:r>
            <a:r>
              <a:rPr lang="en-US" sz="2000" kern="0" dirty="0" smtClean="0">
                <a:solidFill>
                  <a:srgbClr val="3A3F50"/>
                </a:solidFill>
              </a:rPr>
              <a:t>we </a:t>
            </a:r>
            <a:r>
              <a:rPr lang="en-US" sz="2000" kern="0" dirty="0">
                <a:solidFill>
                  <a:srgbClr val="3A3F50"/>
                </a:solidFill>
              </a:rPr>
              <a:t>can see that loose buttons has significant impact on quality. Since we can observe that data points 10 ,6,7 are below </a:t>
            </a:r>
            <a:r>
              <a:rPr lang="en-US" sz="2000" dirty="0"/>
              <a:t>Service Level Agreement</a:t>
            </a:r>
            <a:r>
              <a:rPr lang="en-US" sz="2000" kern="0" dirty="0">
                <a:solidFill>
                  <a:srgbClr val="3A3F50"/>
                </a:solidFill>
              </a:rPr>
              <a:t> limit</a:t>
            </a:r>
          </a:p>
        </p:txBody>
      </p:sp>
      <p:pic>
        <p:nvPicPr>
          <p:cNvPr id="337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2819" y="1362160"/>
            <a:ext cx="8070990" cy="4091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83912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28</a:t>
            </a:fld>
            <a:endParaRPr dirty="0">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BOX-PLOT</a:t>
            </a:r>
            <a:endParaRPr lang="en-US" sz="36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12" name="Text Box 8"/>
          <p:cNvSpPr txBox="1">
            <a:spLocks noChangeArrowheads="1"/>
          </p:cNvSpPr>
          <p:nvPr/>
        </p:nvSpPr>
        <p:spPr bwMode="auto">
          <a:xfrm>
            <a:off x="640811" y="962050"/>
            <a:ext cx="10170710"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u="sng" dirty="0">
                <a:solidFill>
                  <a:prstClr val="black"/>
                </a:solidFill>
              </a:rPr>
              <a:t>Output:</a:t>
            </a:r>
            <a:r>
              <a:rPr lang="en-US" sz="2000" b="1" i="1" dirty="0">
                <a:solidFill>
                  <a:prstClr val="black"/>
                </a:solidFill>
              </a:rPr>
              <a:t>-  </a:t>
            </a:r>
            <a:r>
              <a:rPr lang="en-US" sz="2000" b="1" i="1" dirty="0" smtClean="0">
                <a:solidFill>
                  <a:prstClr val="black"/>
                </a:solidFill>
              </a:rPr>
              <a:t>BOX PLOT FOR QUALITY (Y) VS. </a:t>
            </a:r>
            <a:r>
              <a:rPr lang="en-US" sz="2000" b="1" i="1" dirty="0">
                <a:solidFill>
                  <a:prstClr val="black"/>
                </a:solidFill>
              </a:rPr>
              <a:t>IRREGULAR HEMMING (X3)</a:t>
            </a:r>
          </a:p>
        </p:txBody>
      </p:sp>
      <p:sp>
        <p:nvSpPr>
          <p:cNvPr id="9" name="Rectangle 8"/>
          <p:cNvSpPr/>
          <p:nvPr/>
        </p:nvSpPr>
        <p:spPr>
          <a:xfrm>
            <a:off x="1932819" y="1460310"/>
            <a:ext cx="7997588" cy="3993665"/>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800" b="1" dirty="0">
              <a:solidFill>
                <a:srgbClr val="FF0000"/>
              </a:solidFill>
              <a:latin typeface="Bodoni MT" panose="02070603080606020203" pitchFamily="18" charset="0"/>
            </a:endParaRPr>
          </a:p>
        </p:txBody>
      </p:sp>
      <p:sp>
        <p:nvSpPr>
          <p:cNvPr id="10" name="Text Box 4"/>
          <p:cNvSpPr txBox="1">
            <a:spLocks noChangeArrowheads="1"/>
          </p:cNvSpPr>
          <p:nvPr/>
        </p:nvSpPr>
        <p:spPr bwMode="auto">
          <a:xfrm>
            <a:off x="583807" y="5549686"/>
            <a:ext cx="10948226"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13" name="Text Box 7"/>
          <p:cNvSpPr txBox="1">
            <a:spLocks noChangeArrowheads="1"/>
          </p:cNvSpPr>
          <p:nvPr/>
        </p:nvSpPr>
        <p:spPr bwMode="auto">
          <a:xfrm>
            <a:off x="604157" y="5628014"/>
            <a:ext cx="10927876" cy="707886"/>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2000" b="1" i="1" u="sng" kern="0" dirty="0">
                <a:solidFill>
                  <a:srgbClr val="3A3F50"/>
                </a:solidFill>
              </a:rPr>
              <a:t>Interpretation: </a:t>
            </a:r>
            <a:r>
              <a:rPr lang="en-US" sz="2000" kern="0" dirty="0" smtClean="0">
                <a:solidFill>
                  <a:srgbClr val="3A3F50"/>
                </a:solidFill>
              </a:rPr>
              <a:t>Since </a:t>
            </a:r>
            <a:r>
              <a:rPr lang="en-US" sz="2000" kern="0" dirty="0">
                <a:solidFill>
                  <a:srgbClr val="3A3F50"/>
                </a:solidFill>
              </a:rPr>
              <a:t>we can see that irregular hemming has significant impact on quality. Since we can observe that data points 4,8,9,10 are below </a:t>
            </a:r>
            <a:r>
              <a:rPr lang="en-US" sz="2000" dirty="0"/>
              <a:t>Service Level </a:t>
            </a:r>
            <a:r>
              <a:rPr lang="en-US" sz="2000" dirty="0" smtClean="0"/>
              <a:t>.</a:t>
            </a:r>
            <a:endParaRPr lang="en-US" sz="2000" kern="0" dirty="0">
              <a:solidFill>
                <a:srgbClr val="3A3F50"/>
              </a:solidFill>
            </a:endParaRPr>
          </a:p>
        </p:txBody>
      </p:sp>
      <p:pic>
        <p:nvPicPr>
          <p:cNvPr id="348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2819" y="1460311"/>
            <a:ext cx="7997588" cy="3993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95290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29</a:t>
            </a:fld>
            <a:endParaRPr dirty="0">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BOX-PLOT</a:t>
            </a:r>
            <a:endParaRPr lang="en-US" sz="36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12" name="Text Box 8"/>
          <p:cNvSpPr txBox="1">
            <a:spLocks noChangeArrowheads="1"/>
          </p:cNvSpPr>
          <p:nvPr/>
        </p:nvSpPr>
        <p:spPr bwMode="auto">
          <a:xfrm>
            <a:off x="640811" y="962050"/>
            <a:ext cx="10170710"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u="sng" dirty="0">
                <a:solidFill>
                  <a:prstClr val="black"/>
                </a:solidFill>
              </a:rPr>
              <a:t>Output:</a:t>
            </a:r>
            <a:r>
              <a:rPr lang="en-US" sz="2000" b="1" i="1" dirty="0">
                <a:solidFill>
                  <a:prstClr val="black"/>
                </a:solidFill>
              </a:rPr>
              <a:t>-  </a:t>
            </a:r>
            <a:r>
              <a:rPr lang="en-US" sz="2000" b="1" i="1" dirty="0" smtClean="0">
                <a:solidFill>
                  <a:prstClr val="black"/>
                </a:solidFill>
              </a:rPr>
              <a:t>BOX PLOT FOR QUALITY (Y) VS. </a:t>
            </a:r>
            <a:r>
              <a:rPr lang="en-US" sz="2000" b="1" i="1" dirty="0">
                <a:solidFill>
                  <a:prstClr val="black"/>
                </a:solidFill>
              </a:rPr>
              <a:t>IMPROPER BUTTON HOLES (X4)</a:t>
            </a:r>
          </a:p>
        </p:txBody>
      </p:sp>
      <p:sp>
        <p:nvSpPr>
          <p:cNvPr id="9" name="Rectangle 8"/>
          <p:cNvSpPr/>
          <p:nvPr/>
        </p:nvSpPr>
        <p:spPr>
          <a:xfrm>
            <a:off x="1932819" y="1564264"/>
            <a:ext cx="7716148" cy="3889711"/>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800" b="1" dirty="0">
              <a:solidFill>
                <a:srgbClr val="FF0000"/>
              </a:solidFill>
              <a:latin typeface="Bodoni MT" panose="02070603080606020203" pitchFamily="18" charset="0"/>
            </a:endParaRPr>
          </a:p>
        </p:txBody>
      </p:sp>
      <p:sp>
        <p:nvSpPr>
          <p:cNvPr id="10" name="Text Box 4"/>
          <p:cNvSpPr txBox="1">
            <a:spLocks noChangeArrowheads="1"/>
          </p:cNvSpPr>
          <p:nvPr/>
        </p:nvSpPr>
        <p:spPr bwMode="auto">
          <a:xfrm>
            <a:off x="583807" y="5549686"/>
            <a:ext cx="10948226"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13" name="Text Box 7"/>
          <p:cNvSpPr txBox="1">
            <a:spLocks noChangeArrowheads="1"/>
          </p:cNvSpPr>
          <p:nvPr/>
        </p:nvSpPr>
        <p:spPr bwMode="auto">
          <a:xfrm>
            <a:off x="604157" y="5628014"/>
            <a:ext cx="10927876" cy="1169551"/>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2000" b="1" i="1" u="sng" kern="0" dirty="0">
                <a:solidFill>
                  <a:srgbClr val="3A3F50"/>
                </a:solidFill>
              </a:rPr>
              <a:t>Interpretation: </a:t>
            </a:r>
            <a:r>
              <a:rPr lang="en-US" sz="2000" kern="0" dirty="0" smtClean="0">
                <a:solidFill>
                  <a:srgbClr val="3A3F50"/>
                </a:solidFill>
              </a:rPr>
              <a:t>Since </a:t>
            </a:r>
            <a:r>
              <a:rPr lang="en-US" sz="2000" kern="0" dirty="0">
                <a:solidFill>
                  <a:srgbClr val="3A3F50"/>
                </a:solidFill>
              </a:rPr>
              <a:t>we can see that improper button holes has significant impact on quality. Since we can observe that data points 3,6,9 are below </a:t>
            </a:r>
            <a:r>
              <a:rPr lang="en-US" sz="2000" dirty="0"/>
              <a:t>Service Level Agreement</a:t>
            </a:r>
            <a:r>
              <a:rPr lang="en-US" sz="2000" kern="0" dirty="0">
                <a:solidFill>
                  <a:srgbClr val="3A3F50"/>
                </a:solidFill>
              </a:rPr>
              <a:t> limit. </a:t>
            </a:r>
          </a:p>
          <a:p>
            <a:pPr algn="just" fontAlgn="base">
              <a:spcBef>
                <a:spcPct val="50000"/>
              </a:spcBef>
              <a:spcAft>
                <a:spcPct val="0"/>
              </a:spcAft>
            </a:pPr>
            <a:endParaRPr lang="en-US" sz="2000" b="1" i="1" kern="0" dirty="0">
              <a:solidFill>
                <a:srgbClr val="3A3F50"/>
              </a:solidFill>
            </a:endParaRPr>
          </a:p>
        </p:txBody>
      </p:sp>
      <p:pic>
        <p:nvPicPr>
          <p:cNvPr id="358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2819" y="1460311"/>
            <a:ext cx="7716148" cy="3993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58863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 sz="1600" b="0" i="0" u="none" strike="noStrike" kern="1200" cap="none" spc="0" normalizeH="0" baseline="0" noProof="0">
                <a:ln>
                  <a:noFill/>
                </a:ln>
                <a:solidFill>
                  <a:srgbClr val="FFFFFF"/>
                </a:solidFill>
                <a:effectLst/>
                <a:uLnTx/>
                <a:uFillTx/>
                <a:latin typeface="Barlow Light"/>
                <a:sym typeface="Barlow Light"/>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sz="1600" b="0" i="0" u="none" strike="noStrike" kern="1200" cap="none" spc="0" normalizeH="0" baseline="0" noProof="0">
              <a:ln>
                <a:noFill/>
              </a:ln>
              <a:solidFill>
                <a:srgbClr val="FFFFFF"/>
              </a:solidFill>
              <a:effectLst/>
              <a:uLnTx/>
              <a:uFillTx/>
              <a:latin typeface="Barlow Light"/>
              <a:sym typeface="Barlow Light"/>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Bahnschrift Light Condensed" panose="020B0502040204020203" pitchFamily="34" charset="0"/>
                <a:ea typeface="+mn-ea"/>
                <a:cs typeface="+mn-cs"/>
              </a:rPr>
              <a:t>Proprietary and Highly Confidential. 2020 Pursullence Global Business Solutions. All Rights Reserved</a:t>
            </a:r>
          </a:p>
        </p:txBody>
      </p:sp>
      <p:sp>
        <p:nvSpPr>
          <p:cNvPr id="13" name="Title 1"/>
          <p:cNvSpPr>
            <a:spLocks noGrp="1"/>
          </p:cNvSpPr>
          <p:nvPr>
            <p:ph type="title"/>
          </p:nvPr>
        </p:nvSpPr>
        <p:spPr>
          <a:xfrm>
            <a:off x="588261" y="643291"/>
            <a:ext cx="10972800" cy="703943"/>
          </a:xfrm>
        </p:spPr>
        <p:txBody>
          <a:bodyPr anchor="ctr"/>
          <a:lstStyle/>
          <a:p>
            <a:pPr algn="l"/>
            <a:r>
              <a:rPr lang="en-US" dirty="0" smtClean="0"/>
              <a:t>Identification of VOC and I-E Customers</a:t>
            </a:r>
            <a:endParaRPr lang="en-US" dirty="0"/>
          </a:p>
        </p:txBody>
      </p:sp>
      <p:graphicFrame>
        <p:nvGraphicFramePr>
          <p:cNvPr id="14" name="Table 13"/>
          <p:cNvGraphicFramePr>
            <a:graphicFrameLocks noGrp="1"/>
          </p:cNvGraphicFramePr>
          <p:nvPr>
            <p:extLst/>
          </p:nvPr>
        </p:nvGraphicFramePr>
        <p:xfrm>
          <a:off x="588261" y="1600200"/>
          <a:ext cx="11352727" cy="4765485"/>
        </p:xfrm>
        <a:graphic>
          <a:graphicData uri="http://schemas.openxmlformats.org/drawingml/2006/table">
            <a:tbl>
              <a:tblPr firstRow="1" bandRow="1">
                <a:tableStyleId>{5C22544A-7EE6-4342-B048-85BDC9FD1C3A}</a:tableStyleId>
              </a:tblPr>
              <a:tblGrid>
                <a:gridCol w="3678939">
                  <a:extLst>
                    <a:ext uri="{9D8B030D-6E8A-4147-A177-3AD203B41FA5}">
                      <a16:colId xmlns="" xmlns:a16="http://schemas.microsoft.com/office/drawing/2014/main" val="2586903506"/>
                    </a:ext>
                  </a:extLst>
                </a:gridCol>
                <a:gridCol w="7673788">
                  <a:extLst>
                    <a:ext uri="{9D8B030D-6E8A-4147-A177-3AD203B41FA5}">
                      <a16:colId xmlns="" xmlns:a16="http://schemas.microsoft.com/office/drawing/2014/main" val="759917892"/>
                    </a:ext>
                  </a:extLst>
                </a:gridCol>
              </a:tblGrid>
              <a:tr h="670560">
                <a:tc>
                  <a:txBody>
                    <a:bodyPr/>
                    <a:lstStyle/>
                    <a:p>
                      <a:pPr algn="ctr"/>
                      <a:r>
                        <a:rPr lang="en-US" dirty="0" smtClean="0"/>
                        <a:t>Parameters</a:t>
                      </a:r>
                      <a:endParaRPr lang="en-US" dirty="0"/>
                    </a:p>
                  </a:txBody>
                  <a:tcPr anchor="ctr"/>
                </a:tc>
                <a:tc>
                  <a:txBody>
                    <a:bodyPr/>
                    <a:lstStyle/>
                    <a:p>
                      <a:pPr algn="ctr"/>
                      <a:r>
                        <a:rPr lang="en-US" dirty="0" smtClean="0"/>
                        <a:t>Identified</a:t>
                      </a:r>
                      <a:r>
                        <a:rPr lang="en-US" baseline="0" dirty="0" smtClean="0"/>
                        <a:t> Area</a:t>
                      </a:r>
                      <a:endParaRPr lang="en-US" dirty="0"/>
                    </a:p>
                  </a:txBody>
                  <a:tcPr anchor="ctr"/>
                </a:tc>
                <a:extLst>
                  <a:ext uri="{0D108BD9-81ED-4DB2-BD59-A6C34878D82A}">
                    <a16:rowId xmlns="" xmlns:a16="http://schemas.microsoft.com/office/drawing/2014/main" val="1388672572"/>
                  </a:ext>
                </a:extLst>
              </a:tr>
              <a:tr h="670560">
                <a:tc>
                  <a:txBody>
                    <a:bodyPr/>
                    <a:lstStyle/>
                    <a:p>
                      <a:pPr algn="ctr"/>
                      <a:r>
                        <a:rPr lang="en-US" dirty="0" smtClean="0"/>
                        <a:t>Voice of Customer</a:t>
                      </a:r>
                      <a:endParaRPr lang="en-US" dirty="0"/>
                    </a:p>
                  </a:txBody>
                  <a:tcPr anchor="ctr"/>
                </a:tc>
                <a:tc>
                  <a:txBody>
                    <a:bodyPr/>
                    <a:lstStyle/>
                    <a:p>
                      <a:pPr algn="ctr"/>
                      <a:r>
                        <a:rPr lang="en-US" dirty="0" smtClean="0"/>
                        <a:t>“Almost 20 out 150 Sweatshirts they ordered are missing collar buttons, 4-5 Sweatshirts are damaged pieces. Not only this, I supposed to export few Sweatshirts to US based client yesterday but I couldn't because of these issues. I lost export opportunity and paid heavy penalty to the clients for the same. Mr. Ramesh, this was my last assignment to your company, I will not purchase any further product from your company." </a:t>
                      </a:r>
                      <a:endParaRPr lang="en-US" dirty="0"/>
                    </a:p>
                  </a:txBody>
                  <a:tcPr anchor="ctr"/>
                </a:tc>
                <a:extLst>
                  <a:ext uri="{0D108BD9-81ED-4DB2-BD59-A6C34878D82A}">
                    <a16:rowId xmlns="" xmlns:a16="http://schemas.microsoft.com/office/drawing/2014/main" val="1374102200"/>
                  </a:ext>
                </a:extLst>
              </a:tr>
              <a:tr h="670560">
                <a:tc>
                  <a:txBody>
                    <a:bodyPr/>
                    <a:lstStyle/>
                    <a:p>
                      <a:pPr algn="ctr"/>
                      <a:r>
                        <a:rPr lang="en-US" dirty="0" smtClean="0"/>
                        <a:t>External</a:t>
                      </a:r>
                      <a:r>
                        <a:rPr lang="en-US" baseline="0" dirty="0" smtClean="0"/>
                        <a:t> Customer</a:t>
                      </a:r>
                      <a:endParaRPr lang="en-US" dirty="0"/>
                    </a:p>
                  </a:txBody>
                  <a:tcPr anchor="ctr"/>
                </a:tc>
                <a:tc>
                  <a:txBody>
                    <a:bodyPr/>
                    <a:lstStyle/>
                    <a:p>
                      <a:pPr algn="ctr"/>
                      <a:r>
                        <a:rPr lang="en-US" dirty="0" smtClean="0"/>
                        <a:t>Mr. Ajay</a:t>
                      </a:r>
                      <a:r>
                        <a:rPr lang="en-US" baseline="0" dirty="0" smtClean="0"/>
                        <a:t> Rane</a:t>
                      </a:r>
                      <a:endParaRPr lang="en-US" dirty="0"/>
                    </a:p>
                  </a:txBody>
                  <a:tcPr anchor="ctr"/>
                </a:tc>
                <a:extLst>
                  <a:ext uri="{0D108BD9-81ED-4DB2-BD59-A6C34878D82A}">
                    <a16:rowId xmlns="" xmlns:a16="http://schemas.microsoft.com/office/drawing/2014/main" val="3077635714"/>
                  </a:ext>
                </a:extLst>
              </a:tr>
              <a:tr h="670560">
                <a:tc>
                  <a:txBody>
                    <a:bodyPr/>
                    <a:lstStyle/>
                    <a:p>
                      <a:pPr algn="ctr"/>
                      <a:r>
                        <a:rPr lang="en-US" dirty="0" smtClean="0"/>
                        <a:t>Internal Customer</a:t>
                      </a:r>
                      <a:endParaRPr lang="en-US" dirty="0"/>
                    </a:p>
                  </a:txBody>
                  <a:tcPr anchor="ctr"/>
                </a:tc>
                <a:tc>
                  <a:txBody>
                    <a:bodyPr/>
                    <a:lstStyle/>
                    <a:p>
                      <a:pPr algn="ctr"/>
                      <a:r>
                        <a:rPr lang="en-US" dirty="0" smtClean="0"/>
                        <a:t>Mr. Ramesh</a:t>
                      </a:r>
                      <a:r>
                        <a:rPr lang="en-US" baseline="0" dirty="0" smtClean="0"/>
                        <a:t> Joshi &amp; Mr. Deshmukh</a:t>
                      </a:r>
                      <a:endParaRPr lang="en-US" dirty="0"/>
                    </a:p>
                  </a:txBody>
                  <a:tcPr anchor="ctr"/>
                </a:tc>
                <a:extLst>
                  <a:ext uri="{0D108BD9-81ED-4DB2-BD59-A6C34878D82A}">
                    <a16:rowId xmlns="" xmlns:a16="http://schemas.microsoft.com/office/drawing/2014/main" val="3794967863"/>
                  </a:ext>
                </a:extLst>
              </a:tr>
              <a:tr h="670560">
                <a:tc>
                  <a:txBody>
                    <a:bodyPr/>
                    <a:lstStyle/>
                    <a:p>
                      <a:pPr algn="ctr"/>
                      <a:r>
                        <a:rPr lang="en-US" dirty="0" smtClean="0"/>
                        <a:t>Critical</a:t>
                      </a:r>
                      <a:r>
                        <a:rPr lang="en-US" baseline="0" dirty="0" smtClean="0"/>
                        <a:t> to Quality</a:t>
                      </a:r>
                      <a:endParaRPr lang="en-US" dirty="0"/>
                    </a:p>
                  </a:txBody>
                  <a:tcPr anchor="ctr"/>
                </a:tc>
                <a:tc>
                  <a:txBody>
                    <a:bodyPr/>
                    <a:lstStyle/>
                    <a:p>
                      <a:pPr algn="ctr"/>
                      <a:r>
                        <a:rPr lang="en-US" baseline="0" dirty="0" smtClean="0"/>
                        <a:t>The quality performance must achieve the target of 95% </a:t>
                      </a:r>
                      <a:endParaRPr lang="en-US" dirty="0"/>
                    </a:p>
                  </a:txBody>
                  <a:tcPr anchor="ctr"/>
                </a:tc>
                <a:extLst>
                  <a:ext uri="{0D108BD9-81ED-4DB2-BD59-A6C34878D82A}">
                    <a16:rowId xmlns="" xmlns:a16="http://schemas.microsoft.com/office/drawing/2014/main" val="3401107456"/>
                  </a:ext>
                </a:extLst>
              </a:tr>
            </a:tbl>
          </a:graphicData>
        </a:graphic>
      </p:graphicFrame>
    </p:spTree>
    <p:extLst>
      <p:ext uri="{BB962C8B-B14F-4D97-AF65-F5344CB8AC3E}">
        <p14:creationId xmlns:p14="http://schemas.microsoft.com/office/powerpoint/2010/main" val="3552217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30</a:t>
            </a:fld>
            <a:endParaRPr dirty="0">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BOX-PLOT</a:t>
            </a:r>
            <a:endParaRPr lang="en-US" sz="36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12" name="Text Box 8"/>
          <p:cNvSpPr txBox="1">
            <a:spLocks noChangeArrowheads="1"/>
          </p:cNvSpPr>
          <p:nvPr/>
        </p:nvSpPr>
        <p:spPr bwMode="auto">
          <a:xfrm>
            <a:off x="640811" y="962050"/>
            <a:ext cx="10170710"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u="sng" dirty="0" smtClean="0">
                <a:solidFill>
                  <a:prstClr val="black"/>
                </a:solidFill>
              </a:rPr>
              <a:t>Output:</a:t>
            </a:r>
            <a:r>
              <a:rPr lang="en-US" sz="2000" b="1" i="1" dirty="0" smtClean="0">
                <a:solidFill>
                  <a:prstClr val="black"/>
                </a:solidFill>
              </a:rPr>
              <a:t>-  BOX PLOT FOR QUALITY (Y) VS</a:t>
            </a:r>
            <a:r>
              <a:rPr lang="en-US" sz="2000" b="1" i="1" dirty="0">
                <a:solidFill>
                  <a:prstClr val="black"/>
                </a:solidFill>
              </a:rPr>
              <a:t>. WRONG GRADATION OF SIZES  (X5)</a:t>
            </a:r>
          </a:p>
        </p:txBody>
      </p:sp>
      <p:sp>
        <p:nvSpPr>
          <p:cNvPr id="9" name="Rectangle 8"/>
          <p:cNvSpPr/>
          <p:nvPr/>
        </p:nvSpPr>
        <p:spPr>
          <a:xfrm>
            <a:off x="2115402" y="1362160"/>
            <a:ext cx="7615451" cy="4091815"/>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800" b="1" dirty="0">
              <a:solidFill>
                <a:srgbClr val="FF0000"/>
              </a:solidFill>
              <a:latin typeface="Bodoni MT" panose="02070603080606020203" pitchFamily="18" charset="0"/>
            </a:endParaRPr>
          </a:p>
        </p:txBody>
      </p:sp>
      <p:sp>
        <p:nvSpPr>
          <p:cNvPr id="10" name="Text Box 4"/>
          <p:cNvSpPr txBox="1">
            <a:spLocks noChangeArrowheads="1"/>
          </p:cNvSpPr>
          <p:nvPr/>
        </p:nvSpPr>
        <p:spPr bwMode="auto">
          <a:xfrm>
            <a:off x="583807" y="5549686"/>
            <a:ext cx="10948226"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13" name="Text Box 7"/>
          <p:cNvSpPr txBox="1">
            <a:spLocks noChangeArrowheads="1"/>
          </p:cNvSpPr>
          <p:nvPr/>
        </p:nvSpPr>
        <p:spPr bwMode="auto">
          <a:xfrm>
            <a:off x="604157" y="5628014"/>
            <a:ext cx="10927876" cy="1169551"/>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2000" b="1" i="1" u="sng" kern="0" dirty="0">
                <a:solidFill>
                  <a:srgbClr val="3A3F50"/>
                </a:solidFill>
              </a:rPr>
              <a:t>Interpretation</a:t>
            </a:r>
            <a:r>
              <a:rPr lang="en-US" sz="2000" b="1" i="1" u="sng" kern="0" dirty="0" smtClean="0">
                <a:solidFill>
                  <a:srgbClr val="3A3F50"/>
                </a:solidFill>
              </a:rPr>
              <a:t>: </a:t>
            </a:r>
            <a:r>
              <a:rPr lang="en-US" sz="2000" kern="0" dirty="0">
                <a:solidFill>
                  <a:srgbClr val="3A3F50"/>
                </a:solidFill>
              </a:rPr>
              <a:t>S</a:t>
            </a:r>
            <a:r>
              <a:rPr lang="en-US" sz="2000" kern="0" dirty="0" smtClean="0">
                <a:solidFill>
                  <a:srgbClr val="3A3F50"/>
                </a:solidFill>
              </a:rPr>
              <a:t>ince </a:t>
            </a:r>
            <a:r>
              <a:rPr lang="en-US" sz="2000" kern="0" dirty="0">
                <a:solidFill>
                  <a:srgbClr val="3A3F50"/>
                </a:solidFill>
              </a:rPr>
              <a:t>we can see that improper button holes has significant impact on quality. Since we can observe that data points 3,6,9 are below </a:t>
            </a:r>
            <a:r>
              <a:rPr lang="en-US" sz="2000" dirty="0"/>
              <a:t>Service Level Agreement</a:t>
            </a:r>
            <a:r>
              <a:rPr lang="en-US" sz="2000" kern="0" dirty="0">
                <a:solidFill>
                  <a:srgbClr val="3A3F50"/>
                </a:solidFill>
              </a:rPr>
              <a:t> limit. </a:t>
            </a:r>
          </a:p>
          <a:p>
            <a:pPr algn="just" fontAlgn="base">
              <a:spcBef>
                <a:spcPct val="50000"/>
              </a:spcBef>
              <a:spcAft>
                <a:spcPct val="0"/>
              </a:spcAft>
            </a:pPr>
            <a:endParaRPr lang="en-US" sz="2000" b="1" i="1" kern="0" dirty="0">
              <a:solidFill>
                <a:srgbClr val="3A3F50"/>
              </a:solidFill>
            </a:endParaRPr>
          </a:p>
        </p:txBody>
      </p:sp>
      <p:pic>
        <p:nvPicPr>
          <p:cNvPr id="368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5402" y="1362161"/>
            <a:ext cx="7615451" cy="4091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60755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31</a:t>
            </a:fld>
            <a:endParaRPr dirty="0">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BOX-PLOT</a:t>
            </a:r>
            <a:endParaRPr lang="en-US" sz="36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12" name="Text Box 8"/>
          <p:cNvSpPr txBox="1">
            <a:spLocks noChangeArrowheads="1"/>
          </p:cNvSpPr>
          <p:nvPr/>
        </p:nvSpPr>
        <p:spPr bwMode="auto">
          <a:xfrm>
            <a:off x="640811" y="962050"/>
            <a:ext cx="10675212"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u="sng" dirty="0" smtClean="0">
                <a:solidFill>
                  <a:prstClr val="black"/>
                </a:solidFill>
              </a:rPr>
              <a:t>Output:</a:t>
            </a:r>
            <a:r>
              <a:rPr lang="en-US" sz="2000" b="1" i="1" dirty="0" smtClean="0">
                <a:solidFill>
                  <a:prstClr val="black"/>
                </a:solidFill>
              </a:rPr>
              <a:t>-  BOX PLOT FOR QUALITY (Y) VS</a:t>
            </a:r>
            <a:r>
              <a:rPr lang="en-US" sz="2000" b="1" i="1" dirty="0">
                <a:solidFill>
                  <a:prstClr val="black"/>
                </a:solidFill>
              </a:rPr>
              <a:t>. MISS OUT OF STITCHES IN BETWEEN (X6)</a:t>
            </a:r>
          </a:p>
        </p:txBody>
      </p:sp>
      <p:sp>
        <p:nvSpPr>
          <p:cNvPr id="9" name="Rectangle 8"/>
          <p:cNvSpPr/>
          <p:nvPr/>
        </p:nvSpPr>
        <p:spPr>
          <a:xfrm>
            <a:off x="1932819" y="1564264"/>
            <a:ext cx="8002751" cy="3889711"/>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800" b="1" dirty="0">
              <a:solidFill>
                <a:srgbClr val="FF0000"/>
              </a:solidFill>
              <a:latin typeface="Bodoni MT" panose="02070603080606020203" pitchFamily="18" charset="0"/>
            </a:endParaRPr>
          </a:p>
        </p:txBody>
      </p:sp>
      <p:sp>
        <p:nvSpPr>
          <p:cNvPr id="10" name="Text Box 4"/>
          <p:cNvSpPr txBox="1">
            <a:spLocks noChangeArrowheads="1"/>
          </p:cNvSpPr>
          <p:nvPr/>
        </p:nvSpPr>
        <p:spPr bwMode="auto">
          <a:xfrm>
            <a:off x="583807" y="5549686"/>
            <a:ext cx="10948226"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13" name="Text Box 7"/>
          <p:cNvSpPr txBox="1">
            <a:spLocks noChangeArrowheads="1"/>
          </p:cNvSpPr>
          <p:nvPr/>
        </p:nvSpPr>
        <p:spPr bwMode="auto">
          <a:xfrm>
            <a:off x="604157" y="5628014"/>
            <a:ext cx="10927876" cy="1169551"/>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2000" b="1" i="1" u="sng" kern="0" dirty="0">
                <a:solidFill>
                  <a:srgbClr val="3A3F50"/>
                </a:solidFill>
              </a:rPr>
              <a:t>Interpretation: </a:t>
            </a:r>
            <a:r>
              <a:rPr lang="en-US" sz="2000" kern="0" dirty="0" smtClean="0">
                <a:solidFill>
                  <a:srgbClr val="3A3F50"/>
                </a:solidFill>
              </a:rPr>
              <a:t>Since </a:t>
            </a:r>
            <a:r>
              <a:rPr lang="en-US" sz="2000" kern="0" dirty="0">
                <a:solidFill>
                  <a:srgbClr val="3A3F50"/>
                </a:solidFill>
              </a:rPr>
              <a:t>we can see that miss out of stitches in between has significant impact on quality. Since we can observe that data points 1,2,4,5 are below </a:t>
            </a:r>
            <a:r>
              <a:rPr lang="en-US" sz="2000" dirty="0"/>
              <a:t>Service Level Agreement</a:t>
            </a:r>
            <a:r>
              <a:rPr lang="en-US" sz="2000" kern="0" dirty="0">
                <a:solidFill>
                  <a:srgbClr val="3A3F50"/>
                </a:solidFill>
              </a:rPr>
              <a:t> limit. </a:t>
            </a:r>
          </a:p>
          <a:p>
            <a:pPr algn="just" fontAlgn="base">
              <a:spcBef>
                <a:spcPct val="50000"/>
              </a:spcBef>
              <a:spcAft>
                <a:spcPct val="0"/>
              </a:spcAft>
            </a:pPr>
            <a:endParaRPr lang="en-US" sz="2000" b="1" i="1" kern="0" dirty="0">
              <a:solidFill>
                <a:srgbClr val="3A3F50"/>
              </a:solidFill>
            </a:endParaRPr>
          </a:p>
        </p:txBody>
      </p:sp>
      <p:pic>
        <p:nvPicPr>
          <p:cNvPr id="378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2819" y="1362160"/>
            <a:ext cx="8002751" cy="4091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25702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32</a:t>
            </a:fld>
            <a:endParaRPr dirty="0">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BOX-PLOT</a:t>
            </a:r>
            <a:endParaRPr lang="en-US" sz="36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12" name="Text Box 8"/>
          <p:cNvSpPr txBox="1">
            <a:spLocks noChangeArrowheads="1"/>
          </p:cNvSpPr>
          <p:nvPr/>
        </p:nvSpPr>
        <p:spPr bwMode="auto">
          <a:xfrm>
            <a:off x="640811" y="962050"/>
            <a:ext cx="10891222"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u="sng" dirty="0" smtClean="0">
                <a:solidFill>
                  <a:prstClr val="black"/>
                </a:solidFill>
              </a:rPr>
              <a:t>Output:</a:t>
            </a:r>
            <a:r>
              <a:rPr lang="en-US" sz="2000" b="1" i="1" dirty="0" smtClean="0">
                <a:solidFill>
                  <a:prstClr val="black"/>
                </a:solidFill>
              </a:rPr>
              <a:t>-  BOX PLOT FOR QUALITY (Y) VS</a:t>
            </a:r>
            <a:r>
              <a:rPr lang="en-US" sz="2000" b="1" i="1" dirty="0">
                <a:solidFill>
                  <a:prstClr val="black"/>
                </a:solidFill>
              </a:rPr>
              <a:t>. WRONG STITCHING TECHNIQUES USED (X7)</a:t>
            </a:r>
          </a:p>
        </p:txBody>
      </p:sp>
      <p:sp>
        <p:nvSpPr>
          <p:cNvPr id="9" name="Rectangle 8"/>
          <p:cNvSpPr/>
          <p:nvPr/>
        </p:nvSpPr>
        <p:spPr>
          <a:xfrm>
            <a:off x="2197289" y="1659975"/>
            <a:ext cx="7574507" cy="3773655"/>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800" b="1" dirty="0">
              <a:solidFill>
                <a:srgbClr val="FF0000"/>
              </a:solidFill>
              <a:latin typeface="Bodoni MT" panose="02070603080606020203" pitchFamily="18" charset="0"/>
            </a:endParaRPr>
          </a:p>
        </p:txBody>
      </p:sp>
      <p:sp>
        <p:nvSpPr>
          <p:cNvPr id="10" name="Text Box 4"/>
          <p:cNvSpPr txBox="1">
            <a:spLocks noChangeArrowheads="1"/>
          </p:cNvSpPr>
          <p:nvPr/>
        </p:nvSpPr>
        <p:spPr bwMode="auto">
          <a:xfrm>
            <a:off x="583807" y="5549686"/>
            <a:ext cx="10948226"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13" name="Text Box 7"/>
          <p:cNvSpPr txBox="1">
            <a:spLocks noChangeArrowheads="1"/>
          </p:cNvSpPr>
          <p:nvPr/>
        </p:nvSpPr>
        <p:spPr bwMode="auto">
          <a:xfrm>
            <a:off x="604157" y="5628014"/>
            <a:ext cx="10927876" cy="1600438"/>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2000" b="1" i="1" u="sng" kern="0" dirty="0">
                <a:solidFill>
                  <a:srgbClr val="3A3F50"/>
                </a:solidFill>
              </a:rPr>
              <a:t>Interpretation: </a:t>
            </a:r>
            <a:r>
              <a:rPr lang="en-US" kern="0" dirty="0" smtClean="0">
                <a:solidFill>
                  <a:srgbClr val="3A3F50"/>
                </a:solidFill>
              </a:rPr>
              <a:t>Since </a:t>
            </a:r>
            <a:r>
              <a:rPr lang="en-US" kern="0" dirty="0">
                <a:solidFill>
                  <a:srgbClr val="3A3F50"/>
                </a:solidFill>
              </a:rPr>
              <a:t>we can see that wrong stitching techniques used has significant impact on quality. Since we can observe that data points “yes” are below </a:t>
            </a:r>
            <a:r>
              <a:rPr lang="en-US" dirty="0"/>
              <a:t>Service Level Agreement</a:t>
            </a:r>
            <a:r>
              <a:rPr lang="en-US" kern="0" dirty="0">
                <a:solidFill>
                  <a:srgbClr val="3A3F50"/>
                </a:solidFill>
              </a:rPr>
              <a:t> limit. </a:t>
            </a:r>
          </a:p>
          <a:p>
            <a:pPr algn="just" fontAlgn="base">
              <a:spcBef>
                <a:spcPct val="50000"/>
              </a:spcBef>
              <a:spcAft>
                <a:spcPct val="0"/>
              </a:spcAft>
            </a:pPr>
            <a:endParaRPr lang="en-US" sz="2000" b="1" i="1" kern="0" dirty="0">
              <a:solidFill>
                <a:srgbClr val="3A3F50"/>
              </a:solidFill>
            </a:endParaRPr>
          </a:p>
          <a:p>
            <a:pPr algn="just" fontAlgn="base">
              <a:spcBef>
                <a:spcPct val="50000"/>
              </a:spcBef>
              <a:spcAft>
                <a:spcPct val="0"/>
              </a:spcAft>
            </a:pPr>
            <a:endParaRPr lang="en-US" sz="2000" b="1" i="1" kern="0" dirty="0">
              <a:solidFill>
                <a:srgbClr val="3A3F50"/>
              </a:solidFill>
            </a:endParaRPr>
          </a:p>
        </p:txBody>
      </p:sp>
      <p:pic>
        <p:nvPicPr>
          <p:cNvPr id="389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7289" y="1501254"/>
            <a:ext cx="7574507" cy="3932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9173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33</a:t>
            </a:fld>
            <a:endParaRPr dirty="0">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BOX-PLOT</a:t>
            </a:r>
            <a:endParaRPr lang="en-US" sz="36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12" name="Text Box 8"/>
          <p:cNvSpPr txBox="1">
            <a:spLocks noChangeArrowheads="1"/>
          </p:cNvSpPr>
          <p:nvPr/>
        </p:nvSpPr>
        <p:spPr bwMode="auto">
          <a:xfrm>
            <a:off x="640811" y="962050"/>
            <a:ext cx="10891222" cy="400110"/>
          </a:xfrm>
          <a:prstGeom prst="rect">
            <a:avLst/>
          </a:prstGeom>
          <a:noFill/>
          <a:ln w="9525">
            <a:noFill/>
            <a:miter lim="800000"/>
            <a:headEnd/>
            <a:tailEnd/>
          </a:ln>
        </p:spPr>
        <p:txBody>
          <a:bodyPr wrap="square">
            <a:spAutoFit/>
          </a:bodyPr>
          <a:lstStyle/>
          <a:p>
            <a:pPr algn="ctr" fontAlgn="base">
              <a:spcBef>
                <a:spcPct val="50000"/>
              </a:spcBef>
              <a:spcAft>
                <a:spcPct val="0"/>
              </a:spcAft>
            </a:pPr>
            <a:r>
              <a:rPr lang="en-US" sz="2000" b="1" i="1" u="sng" dirty="0" smtClean="0">
                <a:solidFill>
                  <a:prstClr val="black"/>
                </a:solidFill>
              </a:rPr>
              <a:t>Output:</a:t>
            </a:r>
            <a:r>
              <a:rPr lang="en-US" sz="2000" b="1" i="1" dirty="0" smtClean="0">
                <a:solidFill>
                  <a:prstClr val="black"/>
                </a:solidFill>
              </a:rPr>
              <a:t>-  BOX PLOT FOR QUALITY (Y) VS</a:t>
            </a:r>
            <a:r>
              <a:rPr lang="en-US" sz="2000" b="1" i="1" dirty="0">
                <a:solidFill>
                  <a:prstClr val="black"/>
                </a:solidFill>
              </a:rPr>
              <a:t>. WRONG SIZE PACKAGING (X8)</a:t>
            </a:r>
          </a:p>
        </p:txBody>
      </p:sp>
      <p:sp>
        <p:nvSpPr>
          <p:cNvPr id="9" name="Rectangle 8"/>
          <p:cNvSpPr/>
          <p:nvPr/>
        </p:nvSpPr>
        <p:spPr>
          <a:xfrm>
            <a:off x="1774209" y="1564264"/>
            <a:ext cx="8120418" cy="3889711"/>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800" b="1" dirty="0">
              <a:solidFill>
                <a:srgbClr val="FF0000"/>
              </a:solidFill>
              <a:latin typeface="Bodoni MT" panose="02070603080606020203" pitchFamily="18" charset="0"/>
            </a:endParaRPr>
          </a:p>
        </p:txBody>
      </p:sp>
      <p:sp>
        <p:nvSpPr>
          <p:cNvPr id="10" name="Text Box 4"/>
          <p:cNvSpPr txBox="1">
            <a:spLocks noChangeArrowheads="1"/>
          </p:cNvSpPr>
          <p:nvPr/>
        </p:nvSpPr>
        <p:spPr bwMode="auto">
          <a:xfrm>
            <a:off x="583807" y="5549686"/>
            <a:ext cx="10948226"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13" name="Text Box 7"/>
          <p:cNvSpPr txBox="1">
            <a:spLocks noChangeArrowheads="1"/>
          </p:cNvSpPr>
          <p:nvPr/>
        </p:nvSpPr>
        <p:spPr bwMode="auto">
          <a:xfrm>
            <a:off x="604157" y="5628014"/>
            <a:ext cx="10927876" cy="1169551"/>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2000" b="1" i="1" u="sng" kern="0" dirty="0">
                <a:solidFill>
                  <a:srgbClr val="3A3F50"/>
                </a:solidFill>
              </a:rPr>
              <a:t>Interpretation: </a:t>
            </a:r>
            <a:r>
              <a:rPr lang="en-US" sz="2000" kern="0" dirty="0" smtClean="0">
                <a:solidFill>
                  <a:srgbClr val="3A3F50"/>
                </a:solidFill>
              </a:rPr>
              <a:t>Since </a:t>
            </a:r>
            <a:r>
              <a:rPr lang="en-US" sz="2000" kern="0" dirty="0">
                <a:solidFill>
                  <a:srgbClr val="3A3F50"/>
                </a:solidFill>
              </a:rPr>
              <a:t>we can see that wrong size packaging has significant impact on quality. Since we can observe that data points 3,6,9 are below </a:t>
            </a:r>
            <a:r>
              <a:rPr lang="en-US" sz="2000" dirty="0"/>
              <a:t>Service Level Agreement</a:t>
            </a:r>
            <a:r>
              <a:rPr lang="en-US" sz="2000" kern="0" dirty="0">
                <a:solidFill>
                  <a:srgbClr val="3A3F50"/>
                </a:solidFill>
              </a:rPr>
              <a:t> limit. </a:t>
            </a:r>
          </a:p>
          <a:p>
            <a:pPr algn="just" fontAlgn="base">
              <a:spcBef>
                <a:spcPct val="50000"/>
              </a:spcBef>
              <a:spcAft>
                <a:spcPct val="0"/>
              </a:spcAft>
            </a:pPr>
            <a:endParaRPr lang="en-US" sz="2000" b="1" i="1" kern="0" dirty="0">
              <a:solidFill>
                <a:srgbClr val="3A3F50"/>
              </a:solidFill>
            </a:endParaRPr>
          </a:p>
        </p:txBody>
      </p:sp>
      <p:pic>
        <p:nvPicPr>
          <p:cNvPr id="399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209" y="1564264"/>
            <a:ext cx="8120418" cy="3889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30899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34</a:t>
            </a:fld>
            <a:endParaRPr dirty="0">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BOX-PLOT</a:t>
            </a:r>
            <a:endParaRPr lang="en-US" sz="36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12" name="Text Box 8"/>
          <p:cNvSpPr txBox="1">
            <a:spLocks noChangeArrowheads="1"/>
          </p:cNvSpPr>
          <p:nvPr/>
        </p:nvSpPr>
        <p:spPr bwMode="auto">
          <a:xfrm>
            <a:off x="640811" y="962050"/>
            <a:ext cx="10891222" cy="400110"/>
          </a:xfrm>
          <a:prstGeom prst="rect">
            <a:avLst/>
          </a:prstGeom>
          <a:noFill/>
          <a:ln w="9525">
            <a:noFill/>
            <a:miter lim="800000"/>
            <a:headEnd/>
            <a:tailEnd/>
          </a:ln>
        </p:spPr>
        <p:txBody>
          <a:bodyPr wrap="square">
            <a:spAutoFit/>
          </a:bodyPr>
          <a:lstStyle/>
          <a:p>
            <a:pPr algn="ctr" fontAlgn="base">
              <a:spcBef>
                <a:spcPct val="50000"/>
              </a:spcBef>
              <a:spcAft>
                <a:spcPct val="0"/>
              </a:spcAft>
            </a:pPr>
            <a:r>
              <a:rPr lang="en-US" sz="2000" b="1" i="1" u="sng" dirty="0" smtClean="0">
                <a:solidFill>
                  <a:prstClr val="black"/>
                </a:solidFill>
              </a:rPr>
              <a:t>Output:</a:t>
            </a:r>
            <a:r>
              <a:rPr lang="en-US" sz="2000" b="1" i="1" dirty="0" smtClean="0">
                <a:solidFill>
                  <a:prstClr val="black"/>
                </a:solidFill>
              </a:rPr>
              <a:t>-  BOX PLOT FOR QUALITY (Y) VS</a:t>
            </a:r>
            <a:r>
              <a:rPr lang="en-US" sz="2000" b="1" i="1" dirty="0">
                <a:solidFill>
                  <a:prstClr val="black"/>
                </a:solidFill>
              </a:rPr>
              <a:t>. WRONG COLOUR COMBINATION (X9)</a:t>
            </a:r>
          </a:p>
        </p:txBody>
      </p:sp>
      <p:sp>
        <p:nvSpPr>
          <p:cNvPr id="9" name="Rectangle 8"/>
          <p:cNvSpPr/>
          <p:nvPr/>
        </p:nvSpPr>
        <p:spPr>
          <a:xfrm>
            <a:off x="1932817" y="1564264"/>
            <a:ext cx="7688853" cy="3889709"/>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800" b="1" dirty="0">
              <a:solidFill>
                <a:srgbClr val="FF0000"/>
              </a:solidFill>
              <a:latin typeface="Bodoni MT" panose="02070603080606020203" pitchFamily="18" charset="0"/>
            </a:endParaRPr>
          </a:p>
        </p:txBody>
      </p:sp>
      <p:sp>
        <p:nvSpPr>
          <p:cNvPr id="10" name="Text Box 4"/>
          <p:cNvSpPr txBox="1">
            <a:spLocks noChangeArrowheads="1"/>
          </p:cNvSpPr>
          <p:nvPr/>
        </p:nvSpPr>
        <p:spPr bwMode="auto">
          <a:xfrm>
            <a:off x="583807" y="5549686"/>
            <a:ext cx="10948226"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13" name="Text Box 7"/>
          <p:cNvSpPr txBox="1">
            <a:spLocks noChangeArrowheads="1"/>
          </p:cNvSpPr>
          <p:nvPr/>
        </p:nvSpPr>
        <p:spPr bwMode="auto">
          <a:xfrm>
            <a:off x="604157" y="5628014"/>
            <a:ext cx="10927876" cy="707886"/>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2000" b="1" i="1" u="sng" kern="0" dirty="0">
                <a:solidFill>
                  <a:srgbClr val="3A3F50"/>
                </a:solidFill>
              </a:rPr>
              <a:t>Interpretation: </a:t>
            </a:r>
            <a:r>
              <a:rPr lang="en-US" sz="2000" kern="0" dirty="0" smtClean="0">
                <a:solidFill>
                  <a:srgbClr val="3A3F50"/>
                </a:solidFill>
              </a:rPr>
              <a:t>Since </a:t>
            </a:r>
            <a:r>
              <a:rPr lang="en-US" sz="2000" kern="0" dirty="0">
                <a:solidFill>
                  <a:srgbClr val="3A3F50"/>
                </a:solidFill>
              </a:rPr>
              <a:t>we can see that wrong </a:t>
            </a:r>
            <a:r>
              <a:rPr lang="en-US" sz="2000" kern="0" dirty="0" smtClean="0">
                <a:solidFill>
                  <a:srgbClr val="3A3F50"/>
                </a:solidFill>
              </a:rPr>
              <a:t>color </a:t>
            </a:r>
            <a:r>
              <a:rPr lang="en-US" sz="2000" kern="0" dirty="0">
                <a:solidFill>
                  <a:srgbClr val="3A3F50"/>
                </a:solidFill>
              </a:rPr>
              <a:t>combination  has significant impact on quality. Since we can observe that data points 7,8,9 are below </a:t>
            </a:r>
            <a:r>
              <a:rPr lang="en-US" sz="2000" dirty="0"/>
              <a:t>Service Level Agreement</a:t>
            </a:r>
            <a:r>
              <a:rPr lang="en-US" sz="2000" kern="0" dirty="0">
                <a:solidFill>
                  <a:srgbClr val="3A3F50"/>
                </a:solidFill>
              </a:rPr>
              <a:t> limit. </a:t>
            </a:r>
          </a:p>
        </p:txBody>
      </p:sp>
      <p:pic>
        <p:nvPicPr>
          <p:cNvPr id="409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2817" y="1564264"/>
            <a:ext cx="7688853" cy="3889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78102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35</a:t>
            </a:fld>
            <a:endParaRPr dirty="0">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BOX-PLOT</a:t>
            </a:r>
            <a:endParaRPr lang="en-US" sz="36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12" name="Text Box 8"/>
          <p:cNvSpPr txBox="1">
            <a:spLocks noChangeArrowheads="1"/>
          </p:cNvSpPr>
          <p:nvPr/>
        </p:nvSpPr>
        <p:spPr bwMode="auto">
          <a:xfrm>
            <a:off x="640811" y="962050"/>
            <a:ext cx="10891222" cy="400110"/>
          </a:xfrm>
          <a:prstGeom prst="rect">
            <a:avLst/>
          </a:prstGeom>
          <a:noFill/>
          <a:ln w="9525">
            <a:noFill/>
            <a:miter lim="800000"/>
            <a:headEnd/>
            <a:tailEnd/>
          </a:ln>
        </p:spPr>
        <p:txBody>
          <a:bodyPr wrap="square">
            <a:spAutoFit/>
          </a:bodyPr>
          <a:lstStyle/>
          <a:p>
            <a:pPr algn="ctr" fontAlgn="base">
              <a:spcBef>
                <a:spcPct val="50000"/>
              </a:spcBef>
              <a:spcAft>
                <a:spcPct val="0"/>
              </a:spcAft>
            </a:pPr>
            <a:r>
              <a:rPr lang="en-US" sz="2000" b="1" i="1" u="sng" dirty="0" smtClean="0">
                <a:solidFill>
                  <a:prstClr val="black"/>
                </a:solidFill>
              </a:rPr>
              <a:t>Output:</a:t>
            </a:r>
            <a:r>
              <a:rPr lang="en-US" sz="2000" b="1" i="1" dirty="0" smtClean="0">
                <a:solidFill>
                  <a:prstClr val="black"/>
                </a:solidFill>
              </a:rPr>
              <a:t>-  BOX PLOT FOR QUALITY (Y) VS</a:t>
            </a:r>
            <a:r>
              <a:rPr lang="en-US" sz="2000" b="1" i="1" dirty="0">
                <a:solidFill>
                  <a:prstClr val="black"/>
                </a:solidFill>
              </a:rPr>
              <a:t>. IMPROPER LABEL DIMENSIONS (X10)</a:t>
            </a:r>
          </a:p>
        </p:txBody>
      </p:sp>
      <p:sp>
        <p:nvSpPr>
          <p:cNvPr id="9" name="Rectangle 8"/>
          <p:cNvSpPr/>
          <p:nvPr/>
        </p:nvSpPr>
        <p:spPr>
          <a:xfrm>
            <a:off x="2028353" y="1527913"/>
            <a:ext cx="7670042" cy="3889711"/>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800" b="1" dirty="0">
              <a:solidFill>
                <a:srgbClr val="FF0000"/>
              </a:solidFill>
              <a:latin typeface="Bodoni MT" panose="02070603080606020203" pitchFamily="18" charset="0"/>
            </a:endParaRPr>
          </a:p>
        </p:txBody>
      </p:sp>
      <p:sp>
        <p:nvSpPr>
          <p:cNvPr id="10" name="Text Box 4"/>
          <p:cNvSpPr txBox="1">
            <a:spLocks noChangeArrowheads="1"/>
          </p:cNvSpPr>
          <p:nvPr/>
        </p:nvSpPr>
        <p:spPr bwMode="auto">
          <a:xfrm>
            <a:off x="583807" y="5549686"/>
            <a:ext cx="10948226"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13" name="Text Box 7"/>
          <p:cNvSpPr txBox="1">
            <a:spLocks noChangeArrowheads="1"/>
          </p:cNvSpPr>
          <p:nvPr/>
        </p:nvSpPr>
        <p:spPr bwMode="auto">
          <a:xfrm>
            <a:off x="604157" y="5628014"/>
            <a:ext cx="10927876" cy="1138773"/>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2000" b="1" i="1" u="sng" kern="0" dirty="0" smtClean="0">
                <a:solidFill>
                  <a:srgbClr val="3A3F50"/>
                </a:solidFill>
              </a:rPr>
              <a:t>Interpretation</a:t>
            </a:r>
            <a:r>
              <a:rPr lang="en-US" kern="0" dirty="0" smtClean="0">
                <a:solidFill>
                  <a:srgbClr val="3A3F50"/>
                </a:solidFill>
              </a:rPr>
              <a:t>: Since </a:t>
            </a:r>
            <a:r>
              <a:rPr lang="en-US" kern="0" dirty="0">
                <a:solidFill>
                  <a:srgbClr val="3A3F50"/>
                </a:solidFill>
              </a:rPr>
              <a:t>we can see that improper label dimensions has significant impact on quality. Since we can observe that data points 2,3,6,10 are below </a:t>
            </a:r>
            <a:r>
              <a:rPr lang="en-US" dirty="0"/>
              <a:t>Service Level Agreement</a:t>
            </a:r>
            <a:r>
              <a:rPr lang="en-US" kern="0" dirty="0">
                <a:solidFill>
                  <a:srgbClr val="3A3F50"/>
                </a:solidFill>
              </a:rPr>
              <a:t> limit. </a:t>
            </a:r>
          </a:p>
          <a:p>
            <a:pPr algn="just" fontAlgn="base">
              <a:spcBef>
                <a:spcPct val="50000"/>
              </a:spcBef>
              <a:spcAft>
                <a:spcPct val="0"/>
              </a:spcAft>
            </a:pPr>
            <a:endParaRPr lang="en-US" sz="2000" b="1" i="1" kern="0" dirty="0">
              <a:solidFill>
                <a:srgbClr val="3A3F50"/>
              </a:solidFill>
            </a:endParaRPr>
          </a:p>
        </p:txBody>
      </p:sp>
      <p:pic>
        <p:nvPicPr>
          <p:cNvPr id="4198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8353" y="1527912"/>
            <a:ext cx="7670042" cy="3889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95210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36</a:t>
            </a:fld>
            <a:endParaRPr dirty="0">
              <a:solidFill>
                <a:srgbClr val="FFFFFF"/>
              </a:solidFill>
            </a:endParaRPr>
          </a:p>
        </p:txBody>
      </p:sp>
      <p:sp>
        <p:nvSpPr>
          <p:cNvPr id="99" name="Title 3"/>
          <p:cNvSpPr txBox="1">
            <a:spLocks/>
          </p:cNvSpPr>
          <p:nvPr/>
        </p:nvSpPr>
        <p:spPr>
          <a:xfrm>
            <a:off x="2675490" y="1993045"/>
            <a:ext cx="6537911" cy="913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6000" b="1" kern="0" dirty="0" smtClean="0">
                <a:solidFill>
                  <a:srgbClr val="007BB9"/>
                </a:solidFill>
              </a:rPr>
              <a:t>INFERENTIAL TEST</a:t>
            </a:r>
            <a:endParaRPr lang="en-US" sz="6000" b="1" kern="0" dirty="0">
              <a:solidFill>
                <a:srgbClr val="007BB9"/>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Tree>
    <p:extLst>
      <p:ext uri="{BB962C8B-B14F-4D97-AF65-F5344CB8AC3E}">
        <p14:creationId xmlns:p14="http://schemas.microsoft.com/office/powerpoint/2010/main" val="38077567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2" name="Rectangle 1"/>
          <p:cNvSpPr/>
          <p:nvPr/>
        </p:nvSpPr>
        <p:spPr>
          <a:xfrm>
            <a:off x="804984" y="1468025"/>
            <a:ext cx="10944204" cy="364281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37</a:t>
            </a:fld>
            <a:endParaRPr>
              <a:solidFill>
                <a:srgbClr val="FFFFFF"/>
              </a:solidFill>
            </a:endParaRPr>
          </a:p>
        </p:txBody>
      </p:sp>
      <p:sp>
        <p:nvSpPr>
          <p:cNvPr id="99" name="Title 3"/>
          <p:cNvSpPr txBox="1">
            <a:spLocks/>
          </p:cNvSpPr>
          <p:nvPr/>
        </p:nvSpPr>
        <p:spPr>
          <a:xfrm>
            <a:off x="1609969" y="221538"/>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4000" b="1" kern="0" dirty="0" smtClean="0">
                <a:solidFill>
                  <a:srgbClr val="007BB9"/>
                </a:solidFill>
              </a:rPr>
              <a:t>Important Note 1:</a:t>
            </a:r>
            <a:endParaRPr lang="en-US" sz="40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17" name="Text Box 8"/>
          <p:cNvSpPr txBox="1">
            <a:spLocks noChangeArrowheads="1"/>
          </p:cNvSpPr>
          <p:nvPr/>
        </p:nvSpPr>
        <p:spPr bwMode="auto">
          <a:xfrm>
            <a:off x="913561" y="1636156"/>
            <a:ext cx="10727049" cy="3231654"/>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2400" b="1" i="1" dirty="0" smtClean="0">
                <a:solidFill>
                  <a:srgbClr val="FF0000"/>
                </a:solidFill>
              </a:rPr>
              <a:t>Before going to start with inferential analysis we need to check the rules:</a:t>
            </a:r>
          </a:p>
          <a:p>
            <a:pPr algn="just" fontAlgn="base">
              <a:spcBef>
                <a:spcPct val="50000"/>
              </a:spcBef>
              <a:spcAft>
                <a:spcPct val="0"/>
              </a:spcAft>
            </a:pPr>
            <a:r>
              <a:rPr lang="en-US" sz="2400" b="1" i="1" dirty="0" smtClean="0">
                <a:solidFill>
                  <a:srgbClr val="007BB9"/>
                </a:solidFill>
              </a:rPr>
              <a:t>Rule 1: </a:t>
            </a:r>
            <a:r>
              <a:rPr lang="en-US" sz="2400" b="1" i="1" dirty="0" smtClean="0">
                <a:solidFill>
                  <a:srgbClr val="FF0000"/>
                </a:solidFill>
              </a:rPr>
              <a:t>Stability of </a:t>
            </a:r>
            <a:r>
              <a:rPr lang="en-US" sz="2400" b="1" i="1" dirty="0">
                <a:solidFill>
                  <a:srgbClr val="FF0000"/>
                </a:solidFill>
              </a:rPr>
              <a:t>Y (Which is the part of measure </a:t>
            </a:r>
            <a:r>
              <a:rPr lang="en-US" sz="2400" b="1" i="1" dirty="0" smtClean="0">
                <a:solidFill>
                  <a:srgbClr val="FF0000"/>
                </a:solidFill>
              </a:rPr>
              <a:t>phase)</a:t>
            </a:r>
          </a:p>
          <a:p>
            <a:pPr marL="1208088" indent="-1208088" algn="just" fontAlgn="base">
              <a:spcBef>
                <a:spcPct val="50000"/>
              </a:spcBef>
              <a:spcAft>
                <a:spcPct val="0"/>
              </a:spcAft>
            </a:pPr>
            <a:r>
              <a:rPr lang="en-US" sz="2400" b="1" i="1" dirty="0">
                <a:solidFill>
                  <a:srgbClr val="007BB9"/>
                </a:solidFill>
              </a:rPr>
              <a:t>Rule </a:t>
            </a:r>
            <a:r>
              <a:rPr lang="en-US" sz="2400" b="1" i="1" dirty="0" smtClean="0">
                <a:solidFill>
                  <a:srgbClr val="007BB9"/>
                </a:solidFill>
              </a:rPr>
              <a:t>2: </a:t>
            </a:r>
            <a:r>
              <a:rPr lang="en-US" sz="2400" b="1" i="1" dirty="0">
                <a:solidFill>
                  <a:srgbClr val="FF0000"/>
                </a:solidFill>
              </a:rPr>
              <a:t>As % Quality </a:t>
            </a:r>
            <a:r>
              <a:rPr lang="en-US" sz="2400" b="1" i="1" dirty="0" smtClean="0">
                <a:solidFill>
                  <a:srgbClr val="FF0000"/>
                </a:solidFill>
              </a:rPr>
              <a:t>Score Per Day </a:t>
            </a:r>
            <a:r>
              <a:rPr lang="en-US" sz="2400" b="1" i="1" dirty="0">
                <a:solidFill>
                  <a:srgbClr val="FF0000"/>
                </a:solidFill>
              </a:rPr>
              <a:t>i.e. Y is continuous, you need to check normality of the Y (Which is the part of measure phase</a:t>
            </a:r>
            <a:r>
              <a:rPr lang="en-US" sz="2400" b="1" i="1" dirty="0" smtClean="0">
                <a:solidFill>
                  <a:srgbClr val="FF0000"/>
                </a:solidFill>
              </a:rPr>
              <a:t>)</a:t>
            </a:r>
          </a:p>
          <a:p>
            <a:pPr marL="1257300" indent="-1257300" algn="just" fontAlgn="base">
              <a:spcBef>
                <a:spcPct val="50000"/>
              </a:spcBef>
              <a:spcAft>
                <a:spcPct val="0"/>
              </a:spcAft>
            </a:pPr>
            <a:r>
              <a:rPr lang="en-US" sz="2400" b="1" i="1" dirty="0" smtClean="0">
                <a:solidFill>
                  <a:srgbClr val="007BB9"/>
                </a:solidFill>
              </a:rPr>
              <a:t>Rule 3: </a:t>
            </a:r>
            <a:r>
              <a:rPr lang="en-US" sz="2400" b="1" i="1" dirty="0" smtClean="0">
                <a:solidFill>
                  <a:srgbClr val="FF0000"/>
                </a:solidFill>
              </a:rPr>
              <a:t>As Y is Continuous and X’s are discrete, you need to perform test for equality of variances.</a:t>
            </a:r>
            <a:endParaRPr lang="en-US" sz="2400" b="1" i="1" dirty="0">
              <a:solidFill>
                <a:prstClr val="black"/>
              </a:solidFill>
            </a:endParaRPr>
          </a:p>
        </p:txBody>
      </p:sp>
    </p:spTree>
    <p:extLst>
      <p:ext uri="{BB962C8B-B14F-4D97-AF65-F5344CB8AC3E}">
        <p14:creationId xmlns:p14="http://schemas.microsoft.com/office/powerpoint/2010/main" val="31192751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38</a:t>
            </a:fld>
            <a:endParaRPr>
              <a:solidFill>
                <a:srgbClr val="FFFFFF"/>
              </a:solidFill>
            </a:endParaRPr>
          </a:p>
        </p:txBody>
      </p:sp>
      <p:sp>
        <p:nvSpPr>
          <p:cNvPr id="99" name="Title 3"/>
          <p:cNvSpPr txBox="1">
            <a:spLocks/>
          </p:cNvSpPr>
          <p:nvPr/>
        </p:nvSpPr>
        <p:spPr>
          <a:xfrm>
            <a:off x="1081831" y="235844"/>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Important Note 2:</a:t>
            </a:r>
            <a:endParaRPr lang="en-US" sz="36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8" name="Rectangle 7"/>
          <p:cNvSpPr/>
          <p:nvPr/>
        </p:nvSpPr>
        <p:spPr>
          <a:xfrm>
            <a:off x="685800" y="1162048"/>
            <a:ext cx="11063388" cy="456928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Text Box 8"/>
          <p:cNvSpPr txBox="1">
            <a:spLocks noChangeArrowheads="1"/>
          </p:cNvSpPr>
          <p:nvPr/>
        </p:nvSpPr>
        <p:spPr bwMode="auto">
          <a:xfrm>
            <a:off x="804984" y="1286613"/>
            <a:ext cx="10727049" cy="4330416"/>
          </a:xfrm>
          <a:prstGeom prst="rect">
            <a:avLst/>
          </a:prstGeom>
          <a:noFill/>
          <a:ln w="9525">
            <a:noFill/>
            <a:miter lim="800000"/>
            <a:headEnd/>
            <a:tailEnd/>
          </a:ln>
        </p:spPr>
        <p:txBody>
          <a:bodyPr wrap="square">
            <a:spAutoFit/>
          </a:bodyPr>
          <a:lstStyle/>
          <a:p>
            <a:pPr marL="58738" indent="-58738" algn="just" fontAlgn="base">
              <a:lnSpc>
                <a:spcPct val="105000"/>
              </a:lnSpc>
              <a:spcBef>
                <a:spcPct val="30000"/>
              </a:spcBef>
              <a:spcAft>
                <a:spcPct val="0"/>
              </a:spcAft>
            </a:pPr>
            <a:r>
              <a:rPr lang="en-US" sz="2400" b="1" i="1" dirty="0">
                <a:solidFill>
                  <a:srgbClr val="FF0000"/>
                </a:solidFill>
              </a:rPr>
              <a:t>There are tests which help us to check whether the variances of the groups are same or </a:t>
            </a:r>
            <a:r>
              <a:rPr lang="en-US" sz="2400" b="1" i="1" dirty="0" smtClean="0">
                <a:solidFill>
                  <a:srgbClr val="FF0000"/>
                </a:solidFill>
              </a:rPr>
              <a:t>not and we need to choose those tests by looking at the normality of Y &amp; levels of X’s.</a:t>
            </a:r>
          </a:p>
          <a:p>
            <a:pPr marL="58738" indent="-58738" algn="just" fontAlgn="base">
              <a:lnSpc>
                <a:spcPct val="105000"/>
              </a:lnSpc>
              <a:spcBef>
                <a:spcPct val="30000"/>
              </a:spcBef>
              <a:spcAft>
                <a:spcPct val="0"/>
              </a:spcAft>
            </a:pPr>
            <a:endParaRPr lang="en-US" sz="2000" b="1" i="1" dirty="0">
              <a:solidFill>
                <a:srgbClr val="FF0000"/>
              </a:solidFill>
            </a:endParaRPr>
          </a:p>
          <a:p>
            <a:pPr marL="457200" indent="-457200" algn="just" fontAlgn="base">
              <a:lnSpc>
                <a:spcPct val="105000"/>
              </a:lnSpc>
              <a:spcBef>
                <a:spcPct val="30000"/>
              </a:spcBef>
              <a:spcAft>
                <a:spcPct val="0"/>
              </a:spcAft>
              <a:buFontTx/>
              <a:buAutoNum type="arabicPeriod"/>
            </a:pPr>
            <a:r>
              <a:rPr lang="en-US" sz="2400" b="1" i="1" dirty="0">
                <a:solidFill>
                  <a:srgbClr val="007BB9"/>
                </a:solidFill>
              </a:rPr>
              <a:t>F Test or Two Variance Test </a:t>
            </a:r>
            <a:r>
              <a:rPr lang="en-US" sz="2400" b="1" i="1" dirty="0">
                <a:solidFill>
                  <a:srgbClr val="FF0000"/>
                </a:solidFill>
              </a:rPr>
              <a:t>– When there are two groups and it is Normally Distributed</a:t>
            </a:r>
          </a:p>
          <a:p>
            <a:pPr marL="457200" indent="-457200" algn="just" fontAlgn="base">
              <a:lnSpc>
                <a:spcPct val="105000"/>
              </a:lnSpc>
              <a:spcBef>
                <a:spcPct val="30000"/>
              </a:spcBef>
              <a:spcAft>
                <a:spcPct val="0"/>
              </a:spcAft>
              <a:buFontTx/>
              <a:buAutoNum type="arabicPeriod"/>
            </a:pPr>
            <a:r>
              <a:rPr lang="en-US" sz="2400" b="1" i="1" dirty="0">
                <a:solidFill>
                  <a:srgbClr val="007BB9"/>
                </a:solidFill>
              </a:rPr>
              <a:t>Bartlett’s Test </a:t>
            </a:r>
            <a:r>
              <a:rPr lang="en-US" sz="2400" b="1" i="1" dirty="0">
                <a:solidFill>
                  <a:srgbClr val="FF0000"/>
                </a:solidFill>
              </a:rPr>
              <a:t>– When there are more than two groups and it is Normally Distributed</a:t>
            </a:r>
          </a:p>
          <a:p>
            <a:pPr marL="457200" indent="-457200" algn="just" fontAlgn="base">
              <a:lnSpc>
                <a:spcPct val="105000"/>
              </a:lnSpc>
              <a:spcBef>
                <a:spcPct val="30000"/>
              </a:spcBef>
              <a:spcAft>
                <a:spcPct val="0"/>
              </a:spcAft>
              <a:buFontTx/>
              <a:buAutoNum type="arabicPeriod"/>
            </a:pPr>
            <a:r>
              <a:rPr lang="en-US" sz="2400" b="1" i="1" dirty="0">
                <a:solidFill>
                  <a:srgbClr val="007BB9"/>
                </a:solidFill>
              </a:rPr>
              <a:t>Levene’s Test </a:t>
            </a:r>
            <a:r>
              <a:rPr lang="en-US" sz="2400" b="1" i="1" dirty="0">
                <a:solidFill>
                  <a:srgbClr val="FF0000"/>
                </a:solidFill>
              </a:rPr>
              <a:t>- When there are two or more than two groups and it is Not Normally Distributed</a:t>
            </a:r>
          </a:p>
        </p:txBody>
      </p:sp>
    </p:spTree>
    <p:extLst>
      <p:ext uri="{BB962C8B-B14F-4D97-AF65-F5344CB8AC3E}">
        <p14:creationId xmlns:p14="http://schemas.microsoft.com/office/powerpoint/2010/main" val="33625036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39</a:t>
            </a:fld>
            <a:endParaRPr>
              <a:solidFill>
                <a:srgbClr val="FFFFFF"/>
              </a:solidFill>
            </a:endParaRPr>
          </a:p>
        </p:txBody>
      </p:sp>
      <p:sp>
        <p:nvSpPr>
          <p:cNvPr id="99" name="Title 3"/>
          <p:cNvSpPr txBox="1">
            <a:spLocks/>
          </p:cNvSpPr>
          <p:nvPr/>
        </p:nvSpPr>
        <p:spPr>
          <a:xfrm>
            <a:off x="403343" y="-14263"/>
            <a:ext cx="11471564" cy="51948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Test of Equal Variance</a:t>
            </a:r>
            <a:endParaRPr lang="en-US" sz="36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11" name="Text Box 8"/>
          <p:cNvSpPr txBox="1">
            <a:spLocks noChangeArrowheads="1"/>
          </p:cNvSpPr>
          <p:nvPr/>
        </p:nvSpPr>
        <p:spPr bwMode="auto">
          <a:xfrm>
            <a:off x="636471" y="1013229"/>
            <a:ext cx="4820009"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dirty="0">
                <a:solidFill>
                  <a:prstClr val="black"/>
                </a:solidFill>
              </a:rPr>
              <a:t>HYOTHETICAL PREMISE</a:t>
            </a:r>
          </a:p>
        </p:txBody>
      </p:sp>
      <p:sp>
        <p:nvSpPr>
          <p:cNvPr id="12" name="Text Box 9"/>
          <p:cNvSpPr txBox="1">
            <a:spLocks noChangeArrowheads="1"/>
          </p:cNvSpPr>
          <p:nvPr/>
        </p:nvSpPr>
        <p:spPr bwMode="auto">
          <a:xfrm>
            <a:off x="560715" y="1641142"/>
            <a:ext cx="11156820" cy="4154984"/>
          </a:xfrm>
          <a:prstGeom prst="rect">
            <a:avLst/>
          </a:prstGeom>
          <a:noFill/>
          <a:ln w="9525">
            <a:noFill/>
            <a:miter lim="800000"/>
            <a:headEnd/>
            <a:tailEnd/>
          </a:ln>
        </p:spPr>
        <p:txBody>
          <a:bodyPr wrap="square">
            <a:spAutoFit/>
          </a:bodyPr>
          <a:lstStyle/>
          <a:p>
            <a:pPr algn="just" fontAlgn="base">
              <a:lnSpc>
                <a:spcPct val="150000"/>
              </a:lnSpc>
              <a:spcBef>
                <a:spcPct val="50000"/>
              </a:spcBef>
              <a:spcAft>
                <a:spcPct val="0"/>
              </a:spcAft>
            </a:pPr>
            <a:r>
              <a:rPr lang="en-US" sz="2400" b="1" dirty="0">
                <a:solidFill>
                  <a:prstClr val="black"/>
                </a:solidFill>
              </a:rPr>
              <a:t>The project team believes that there are potential “</a:t>
            </a:r>
            <a:r>
              <a:rPr lang="en-US" sz="2400" b="1" dirty="0" smtClean="0">
                <a:solidFill>
                  <a:prstClr val="black"/>
                </a:solidFill>
              </a:rPr>
              <a:t>X’s</a:t>
            </a:r>
            <a:r>
              <a:rPr lang="en-US" sz="2400" b="1" dirty="0">
                <a:solidFill>
                  <a:prstClr val="black"/>
                </a:solidFill>
              </a:rPr>
              <a:t>” </a:t>
            </a:r>
            <a:r>
              <a:rPr lang="en-US" sz="2400" b="1" dirty="0" smtClean="0">
                <a:solidFill>
                  <a:prstClr val="black"/>
                </a:solidFill>
              </a:rPr>
              <a:t>that </a:t>
            </a:r>
            <a:r>
              <a:rPr lang="en-US" sz="2400" b="1" dirty="0">
                <a:solidFill>
                  <a:prstClr val="black"/>
                </a:solidFill>
              </a:rPr>
              <a:t>have impact on “Y” </a:t>
            </a:r>
            <a:r>
              <a:rPr lang="en-US" sz="2400" b="1" dirty="0" smtClean="0">
                <a:solidFill>
                  <a:prstClr val="black"/>
                </a:solidFill>
              </a:rPr>
              <a:t>(% Quality Score per day).</a:t>
            </a:r>
            <a:endParaRPr lang="en-US" sz="2400" b="1" dirty="0">
              <a:solidFill>
                <a:prstClr val="black"/>
              </a:solidFill>
            </a:endParaRPr>
          </a:p>
          <a:p>
            <a:pPr algn="just" fontAlgn="base">
              <a:lnSpc>
                <a:spcPct val="150000"/>
              </a:lnSpc>
              <a:spcBef>
                <a:spcPct val="50000"/>
              </a:spcBef>
              <a:spcAft>
                <a:spcPct val="0"/>
              </a:spcAft>
            </a:pPr>
            <a:r>
              <a:rPr lang="en-US" sz="2400" b="1" dirty="0">
                <a:solidFill>
                  <a:prstClr val="black"/>
                </a:solidFill>
              </a:rPr>
              <a:t> One need to validate whether impact of potential </a:t>
            </a:r>
            <a:r>
              <a:rPr lang="en-US" sz="2400" b="1" dirty="0" smtClean="0">
                <a:solidFill>
                  <a:prstClr val="black"/>
                </a:solidFill>
              </a:rPr>
              <a:t>X’s - “Faulty zippers</a:t>
            </a:r>
            <a:r>
              <a:rPr lang="en-US" sz="2400" b="1" dirty="0">
                <a:solidFill>
                  <a:prstClr val="black"/>
                </a:solidFill>
              </a:rPr>
              <a:t>”, </a:t>
            </a:r>
            <a:r>
              <a:rPr lang="en-US" sz="2400" b="1" dirty="0" smtClean="0">
                <a:solidFill>
                  <a:prstClr val="black"/>
                </a:solidFill>
              </a:rPr>
              <a:t>“Loose buttons</a:t>
            </a:r>
            <a:r>
              <a:rPr lang="en-US" sz="2400" b="1" dirty="0">
                <a:solidFill>
                  <a:prstClr val="black"/>
                </a:solidFill>
              </a:rPr>
              <a:t>”, </a:t>
            </a:r>
            <a:r>
              <a:rPr lang="en-US" sz="2400" b="1" dirty="0" smtClean="0">
                <a:solidFill>
                  <a:prstClr val="black"/>
                </a:solidFill>
              </a:rPr>
              <a:t>“Irregular hemming</a:t>
            </a:r>
            <a:r>
              <a:rPr lang="en-US" sz="2400" b="1" dirty="0">
                <a:solidFill>
                  <a:prstClr val="black"/>
                </a:solidFill>
              </a:rPr>
              <a:t>”, </a:t>
            </a:r>
            <a:r>
              <a:rPr lang="en-US" sz="2400" b="1" dirty="0" smtClean="0">
                <a:solidFill>
                  <a:prstClr val="black"/>
                </a:solidFill>
              </a:rPr>
              <a:t>“Improper button holes</a:t>
            </a:r>
            <a:r>
              <a:rPr lang="en-US" sz="2400" b="1" dirty="0">
                <a:solidFill>
                  <a:prstClr val="black"/>
                </a:solidFill>
              </a:rPr>
              <a:t>”, </a:t>
            </a:r>
            <a:r>
              <a:rPr lang="en-US" sz="2400" b="1" dirty="0" smtClean="0">
                <a:solidFill>
                  <a:prstClr val="black"/>
                </a:solidFill>
              </a:rPr>
              <a:t>“Wrong gradation of sizes</a:t>
            </a:r>
            <a:r>
              <a:rPr lang="en-US" sz="2400" b="1" dirty="0">
                <a:solidFill>
                  <a:prstClr val="black"/>
                </a:solidFill>
              </a:rPr>
              <a:t>”, </a:t>
            </a:r>
            <a:r>
              <a:rPr lang="en-US" sz="2400" b="1" dirty="0" smtClean="0">
                <a:solidFill>
                  <a:prstClr val="black"/>
                </a:solidFill>
              </a:rPr>
              <a:t>“Miss out of stitches in </a:t>
            </a:r>
            <a:r>
              <a:rPr lang="en-US" sz="2400" b="1" dirty="0">
                <a:solidFill>
                  <a:prstClr val="black"/>
                </a:solidFill>
              </a:rPr>
              <a:t>between</a:t>
            </a:r>
            <a:r>
              <a:rPr lang="en-US" sz="2400" b="1" dirty="0" smtClean="0">
                <a:solidFill>
                  <a:prstClr val="black"/>
                </a:solidFill>
              </a:rPr>
              <a:t>”, “Wrong stitching techniques used”, “Wrong </a:t>
            </a:r>
            <a:r>
              <a:rPr lang="en-US" sz="2400" b="1" dirty="0">
                <a:solidFill>
                  <a:prstClr val="black"/>
                </a:solidFill>
              </a:rPr>
              <a:t>size  packaging</a:t>
            </a:r>
            <a:r>
              <a:rPr lang="en-US" sz="2400" b="1" dirty="0" smtClean="0">
                <a:solidFill>
                  <a:prstClr val="black"/>
                </a:solidFill>
              </a:rPr>
              <a:t>“, “Wrong colour combination”, “Improper label dimensions” </a:t>
            </a:r>
            <a:r>
              <a:rPr lang="en-US" sz="2400" b="1" dirty="0">
                <a:solidFill>
                  <a:prstClr val="black"/>
                </a:solidFill>
              </a:rPr>
              <a:t>is statistically significant or </a:t>
            </a:r>
            <a:r>
              <a:rPr lang="en-US" sz="2400" b="1" dirty="0" smtClean="0">
                <a:solidFill>
                  <a:prstClr val="black"/>
                </a:solidFill>
              </a:rPr>
              <a:t>not.</a:t>
            </a:r>
            <a:endParaRPr lang="en-US" sz="2400" b="1" dirty="0">
              <a:solidFill>
                <a:prstClr val="black"/>
              </a:solidFill>
            </a:endParaRPr>
          </a:p>
        </p:txBody>
      </p:sp>
    </p:spTree>
    <p:extLst>
      <p:ext uri="{BB962C8B-B14F-4D97-AF65-F5344CB8AC3E}">
        <p14:creationId xmlns:p14="http://schemas.microsoft.com/office/powerpoint/2010/main" val="16954809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0671" y="653142"/>
            <a:ext cx="8882743" cy="770610"/>
          </a:xfrm>
        </p:spPr>
        <p:txBody>
          <a:bodyPr anchor="ctr"/>
          <a:lstStyle/>
          <a:p>
            <a:r>
              <a:rPr lang="en-US" dirty="0" smtClean="0"/>
              <a:t>DATA  COLLECTION PLAN</a:t>
            </a:r>
            <a:endParaRPr lang="en-US" dirty="0"/>
          </a:p>
        </p:txBody>
      </p:sp>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4</a:t>
            </a:fld>
            <a:endParaRPr lang="en">
              <a:solidFill>
                <a:srgbClr val="FFFFFF"/>
              </a:solidFill>
            </a:endParaRPr>
          </a:p>
        </p:txBody>
      </p:sp>
      <p:pic>
        <p:nvPicPr>
          <p:cNvPr id="6" name="Picture 5"/>
          <p:cNvPicPr>
            <a:picLocks noChangeAspect="1"/>
          </p:cNvPicPr>
          <p:nvPr/>
        </p:nvPicPr>
        <p:blipFill rotWithShape="1">
          <a:blip r:embed="rId4"/>
          <a:srcRect b="9804"/>
          <a:stretch/>
        </p:blipFill>
        <p:spPr>
          <a:xfrm>
            <a:off x="740671" y="1534111"/>
            <a:ext cx="7901131" cy="4835158"/>
          </a:xfrm>
          <a:prstGeom prst="rect">
            <a:avLst/>
          </a:prstGeom>
        </p:spPr>
      </p:pic>
      <p:graphicFrame>
        <p:nvGraphicFramePr>
          <p:cNvPr id="7" name="Object 6"/>
          <p:cNvGraphicFramePr>
            <a:graphicFrameLocks noChangeAspect="1"/>
          </p:cNvGraphicFramePr>
          <p:nvPr>
            <p:extLst>
              <p:ext uri="{D42A27DB-BD31-4B8C-83A1-F6EECF244321}">
                <p14:modId xmlns:p14="http://schemas.microsoft.com/office/powerpoint/2010/main" val="3665407050"/>
              </p:ext>
            </p:extLst>
          </p:nvPr>
        </p:nvGraphicFramePr>
        <p:xfrm>
          <a:off x="9279679" y="3598926"/>
          <a:ext cx="1925858" cy="1624943"/>
        </p:xfrm>
        <a:graphic>
          <a:graphicData uri="http://schemas.openxmlformats.org/presentationml/2006/ole">
            <mc:AlternateContent xmlns:mc="http://schemas.openxmlformats.org/markup-compatibility/2006">
              <mc:Choice xmlns:v="urn:schemas-microsoft-com:vml" Requires="v">
                <p:oleObj spid="_x0000_s21548" name="Worksheet" showAsIcon="1" r:id="rId5" imgW="914400" imgH="771480" progId="Excel.Sheet.12">
                  <p:embed/>
                </p:oleObj>
              </mc:Choice>
              <mc:Fallback>
                <p:oleObj name="Worksheet" showAsIcon="1" r:id="rId5" imgW="914400" imgH="771480" progId="Excel.Sheet.12">
                  <p:embed/>
                  <p:pic>
                    <p:nvPicPr>
                      <p:cNvPr id="0" name=""/>
                      <p:cNvPicPr/>
                      <p:nvPr/>
                    </p:nvPicPr>
                    <p:blipFill>
                      <a:blip r:embed="rId6"/>
                      <a:stretch>
                        <a:fillRect/>
                      </a:stretch>
                    </p:blipFill>
                    <p:spPr>
                      <a:xfrm>
                        <a:off x="9279679" y="3598926"/>
                        <a:ext cx="1925858" cy="1624943"/>
                      </a:xfrm>
                      <a:prstGeom prst="rect">
                        <a:avLst/>
                      </a:prstGeom>
                    </p:spPr>
                  </p:pic>
                </p:oleObj>
              </mc:Fallback>
            </mc:AlternateContent>
          </a:graphicData>
        </a:graphic>
      </p:graphicFrame>
      <p:grpSp>
        <p:nvGrpSpPr>
          <p:cNvPr id="4" name="Group 3"/>
          <p:cNvGrpSpPr/>
          <p:nvPr/>
        </p:nvGrpSpPr>
        <p:grpSpPr>
          <a:xfrm>
            <a:off x="9623414" y="1921771"/>
            <a:ext cx="1581806" cy="1553540"/>
            <a:chOff x="9623414" y="1921771"/>
            <a:chExt cx="1581806" cy="1553540"/>
          </a:xfrm>
        </p:grpSpPr>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0800000">
              <a:off x="9896442" y="2414719"/>
              <a:ext cx="1060592" cy="1060592"/>
            </a:xfrm>
            <a:prstGeom prst="rect">
              <a:avLst/>
            </a:prstGeom>
          </p:spPr>
        </p:pic>
        <p:sp>
          <p:nvSpPr>
            <p:cNvPr id="9" name="Rectangle 8"/>
            <p:cNvSpPr/>
            <p:nvPr/>
          </p:nvSpPr>
          <p:spPr>
            <a:xfrm>
              <a:off x="9623414" y="1921771"/>
              <a:ext cx="1581806" cy="369332"/>
            </a:xfrm>
            <a:prstGeom prst="rect">
              <a:avLst/>
            </a:prstGeom>
          </p:spPr>
          <p:txBody>
            <a:bodyPr wrap="square">
              <a:spAutoFit/>
            </a:bodyPr>
            <a:lstStyle/>
            <a:p>
              <a:pPr algn="ctr"/>
              <a:r>
                <a:rPr lang="en-US" b="1" dirty="0" smtClean="0"/>
                <a:t>Click here</a:t>
              </a:r>
              <a:endParaRPr lang="en-US" b="1" dirty="0"/>
            </a:p>
          </p:txBody>
        </p:sp>
      </p:grpSp>
    </p:spTree>
    <p:extLst>
      <p:ext uri="{BB962C8B-B14F-4D97-AF65-F5344CB8AC3E}">
        <p14:creationId xmlns:p14="http://schemas.microsoft.com/office/powerpoint/2010/main" val="40741200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40</a:t>
            </a:fld>
            <a:endParaRPr dirty="0">
              <a:solidFill>
                <a:srgbClr val="FFFFFF"/>
              </a:solidFill>
            </a:endParaRPr>
          </a:p>
        </p:txBody>
      </p:sp>
      <p:sp>
        <p:nvSpPr>
          <p:cNvPr id="99" name="Title 3"/>
          <p:cNvSpPr txBox="1">
            <a:spLocks/>
          </p:cNvSpPr>
          <p:nvPr/>
        </p:nvSpPr>
        <p:spPr>
          <a:xfrm>
            <a:off x="804984" y="0"/>
            <a:ext cx="11078157" cy="155082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00000"/>
              </a:lnSpc>
              <a:buClr>
                <a:srgbClr val="007BB9"/>
              </a:buClr>
            </a:pPr>
            <a:endParaRPr lang="en-US" sz="3100" b="1" kern="0" dirty="0">
              <a:solidFill>
                <a:srgbClr val="007BB9"/>
              </a:solidFill>
            </a:endParaRPr>
          </a:p>
          <a:p>
            <a:pPr algn="ctr">
              <a:lnSpc>
                <a:spcPct val="100000"/>
              </a:lnSpc>
              <a:buClr>
                <a:srgbClr val="007BB9"/>
              </a:buClr>
            </a:pPr>
            <a:r>
              <a:rPr lang="en-US" sz="3100" b="1" kern="0" dirty="0" smtClean="0">
                <a:solidFill>
                  <a:srgbClr val="007BB9"/>
                </a:solidFill>
              </a:rPr>
              <a:t>Test </a:t>
            </a:r>
            <a:r>
              <a:rPr lang="en-US" sz="3100" b="1" kern="0" dirty="0">
                <a:solidFill>
                  <a:srgbClr val="007BB9"/>
                </a:solidFill>
              </a:rPr>
              <a:t>of Equal </a:t>
            </a:r>
            <a:r>
              <a:rPr lang="en-US" sz="3100" b="1" kern="0" dirty="0" smtClean="0">
                <a:solidFill>
                  <a:srgbClr val="007BB9"/>
                </a:solidFill>
              </a:rPr>
              <a:t>Variance (Bartlett’s Test) For </a:t>
            </a:r>
            <a:r>
              <a:rPr lang="en-US" sz="3100" b="1" kern="0" dirty="0" smtClean="0">
                <a:solidFill>
                  <a:schemeClr val="tx1"/>
                </a:solidFill>
              </a:rPr>
              <a:t>Faulty Zippers </a:t>
            </a:r>
            <a:r>
              <a:rPr lang="en-US" sz="3100" b="1" kern="0" dirty="0">
                <a:solidFill>
                  <a:schemeClr val="tx1"/>
                </a:solidFill>
              </a:rPr>
              <a:t>(X1</a:t>
            </a:r>
            <a:r>
              <a:rPr lang="en-US" sz="3100" b="1" kern="0" dirty="0" smtClean="0">
                <a:solidFill>
                  <a:schemeClr val="tx1"/>
                </a:solidFill>
              </a:rPr>
              <a:t>)</a:t>
            </a:r>
          </a:p>
          <a:p>
            <a:pPr algn="ctr">
              <a:lnSpc>
                <a:spcPct val="150000"/>
              </a:lnSpc>
              <a:buClr>
                <a:srgbClr val="007BB9"/>
              </a:buClr>
            </a:pPr>
            <a:r>
              <a:rPr lang="en-US" sz="3600" b="1" kern="0" dirty="0" smtClean="0">
                <a:solidFill>
                  <a:schemeClr val="tx1"/>
                </a:solidFill>
              </a:rPr>
              <a:t> </a:t>
            </a:r>
            <a:endParaRPr lang="en-US" sz="3600" b="1" kern="0" dirty="0">
              <a:solidFill>
                <a:schemeClr val="tx1"/>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10" name="Rectangle 8"/>
          <p:cNvSpPr>
            <a:spLocks noChangeArrowheads="1"/>
          </p:cNvSpPr>
          <p:nvPr/>
        </p:nvSpPr>
        <p:spPr bwMode="auto">
          <a:xfrm>
            <a:off x="606441" y="4150401"/>
            <a:ext cx="11042506" cy="1168091"/>
          </a:xfrm>
          <a:prstGeom prst="rect">
            <a:avLst/>
          </a:prstGeom>
          <a:solidFill>
            <a:schemeClr val="bg1">
              <a:lumMod val="85000"/>
            </a:schemeClr>
          </a:solidFill>
          <a:ln w="9525">
            <a:solidFill>
              <a:schemeClr val="tx1"/>
            </a:solidFill>
            <a:miter lim="800000"/>
            <a:headEnd/>
            <a:tailEnd/>
          </a:ln>
        </p:spPr>
        <p:txBody>
          <a:bodyPr wrap="none" anchor="ctr"/>
          <a:lstStyle/>
          <a:p>
            <a:pPr fontAlgn="base">
              <a:spcBef>
                <a:spcPct val="0"/>
              </a:spcBef>
              <a:spcAft>
                <a:spcPct val="0"/>
              </a:spcAft>
            </a:pPr>
            <a:endParaRPr lang="en-US" sz="900" dirty="0">
              <a:solidFill>
                <a:prstClr val="black"/>
              </a:solidFill>
            </a:endParaRPr>
          </a:p>
        </p:txBody>
      </p:sp>
      <p:sp>
        <p:nvSpPr>
          <p:cNvPr id="11" name="Text Box 9"/>
          <p:cNvSpPr txBox="1">
            <a:spLocks noChangeArrowheads="1"/>
          </p:cNvSpPr>
          <p:nvPr/>
        </p:nvSpPr>
        <p:spPr bwMode="auto">
          <a:xfrm>
            <a:off x="606441" y="4171216"/>
            <a:ext cx="10701282" cy="1126462"/>
          </a:xfrm>
          <a:prstGeom prst="rect">
            <a:avLst/>
          </a:prstGeom>
          <a:noFill/>
          <a:ln w="9525">
            <a:noFill/>
            <a:miter lim="800000"/>
            <a:headEnd/>
            <a:tailEnd/>
          </a:ln>
        </p:spPr>
        <p:txBody>
          <a:bodyPr wrap="square">
            <a:spAutoFit/>
          </a:bodyPr>
          <a:lstStyle/>
          <a:p>
            <a:pPr marL="457200" indent="-457200" fontAlgn="base">
              <a:lnSpc>
                <a:spcPct val="105000"/>
              </a:lnSpc>
              <a:spcBef>
                <a:spcPct val="30000"/>
              </a:spcBef>
              <a:spcAft>
                <a:spcPct val="0"/>
              </a:spcAft>
            </a:pPr>
            <a:r>
              <a:rPr lang="en-US" sz="2800" b="1" i="1" dirty="0" smtClean="0"/>
              <a:t>H</a:t>
            </a:r>
            <a:r>
              <a:rPr lang="en-US" sz="2800" b="1" i="1" baseline="-25000" dirty="0" smtClean="0"/>
              <a:t>o</a:t>
            </a:r>
            <a:r>
              <a:rPr lang="en-US" sz="2000" b="1" i="1" dirty="0" smtClean="0"/>
              <a:t>: </a:t>
            </a:r>
            <a:r>
              <a:rPr lang="en-US" sz="2000" b="1" dirty="0" smtClean="0"/>
              <a:t>Variances </a:t>
            </a:r>
            <a:r>
              <a:rPr lang="en-US" sz="2000" b="1" dirty="0"/>
              <a:t>are same i.e. </a:t>
            </a:r>
            <a:r>
              <a:rPr lang="en-US" sz="2000" b="1" dirty="0" smtClean="0"/>
              <a:t>“Faulty Zippers” </a:t>
            </a:r>
            <a:r>
              <a:rPr lang="en-US" sz="2000" b="1" dirty="0"/>
              <a:t>has no impact on </a:t>
            </a:r>
            <a:r>
              <a:rPr lang="en-US" sz="2000" b="1" dirty="0" smtClean="0"/>
              <a:t>“Quality</a:t>
            </a:r>
            <a:r>
              <a:rPr lang="en-US" sz="2000" dirty="0" smtClean="0"/>
              <a:t>”</a:t>
            </a:r>
            <a:r>
              <a:rPr lang="en-US" sz="2000" b="1" i="1" dirty="0" smtClean="0"/>
              <a:t> </a:t>
            </a:r>
            <a:endParaRPr lang="en-US" sz="2000" b="1" i="1" dirty="0"/>
          </a:p>
          <a:p>
            <a:pPr marL="457200" indent="-457200" fontAlgn="base">
              <a:lnSpc>
                <a:spcPct val="105000"/>
              </a:lnSpc>
              <a:spcBef>
                <a:spcPct val="30000"/>
              </a:spcBef>
              <a:spcAft>
                <a:spcPct val="0"/>
              </a:spcAft>
            </a:pPr>
            <a:r>
              <a:rPr lang="en-US" sz="2800" b="1" i="1" dirty="0"/>
              <a:t>H</a:t>
            </a:r>
            <a:r>
              <a:rPr lang="en-US" sz="2800" b="1" i="1" baseline="-25000" dirty="0"/>
              <a:t>a</a:t>
            </a:r>
            <a:r>
              <a:rPr lang="en-US" sz="2000" b="1" i="1" dirty="0" smtClean="0"/>
              <a:t>: </a:t>
            </a:r>
            <a:r>
              <a:rPr lang="en-US" sz="2000" b="1" dirty="0"/>
              <a:t>Variances are </a:t>
            </a:r>
            <a:r>
              <a:rPr lang="en-US" sz="2000" b="1" dirty="0" smtClean="0"/>
              <a:t>different  </a:t>
            </a:r>
            <a:r>
              <a:rPr lang="en-US" sz="2000" b="1" dirty="0"/>
              <a:t>i.e. “Faulty Zippers” has </a:t>
            </a:r>
            <a:r>
              <a:rPr lang="en-US" sz="2000" b="1" dirty="0" smtClean="0"/>
              <a:t>significant  </a:t>
            </a:r>
            <a:r>
              <a:rPr lang="en-US" sz="2000" b="1" dirty="0"/>
              <a:t>impact on “</a:t>
            </a:r>
            <a:r>
              <a:rPr lang="en-US" sz="2000" b="1" dirty="0" smtClean="0"/>
              <a:t>Quality”</a:t>
            </a:r>
            <a:endParaRPr lang="en-US" sz="2000" b="1" i="1" dirty="0"/>
          </a:p>
        </p:txBody>
      </p:sp>
      <p:sp>
        <p:nvSpPr>
          <p:cNvPr id="12" name="Text Box 8"/>
          <p:cNvSpPr txBox="1">
            <a:spLocks noChangeArrowheads="1"/>
          </p:cNvSpPr>
          <p:nvPr/>
        </p:nvSpPr>
        <p:spPr bwMode="auto">
          <a:xfrm>
            <a:off x="567224" y="3193206"/>
            <a:ext cx="4876800" cy="461665"/>
          </a:xfrm>
          <a:prstGeom prst="rect">
            <a:avLst/>
          </a:prstGeom>
          <a:noFill/>
          <a:ln w="9525">
            <a:noFill/>
            <a:miter lim="800000"/>
            <a:headEnd/>
            <a:tailEnd/>
          </a:ln>
        </p:spPr>
        <p:txBody>
          <a:bodyPr>
            <a:spAutoFit/>
          </a:bodyPr>
          <a:lstStyle/>
          <a:p>
            <a:pPr fontAlgn="base">
              <a:spcBef>
                <a:spcPct val="50000"/>
              </a:spcBef>
              <a:spcAft>
                <a:spcPct val="0"/>
              </a:spcAft>
            </a:pPr>
            <a:r>
              <a:rPr lang="en-US" sz="2400" b="1" i="1" u="sng" dirty="0">
                <a:solidFill>
                  <a:prstClr val="black"/>
                </a:solidFill>
              </a:rPr>
              <a:t>HYPOTHESIS:</a:t>
            </a:r>
          </a:p>
        </p:txBody>
      </p:sp>
      <p:sp>
        <p:nvSpPr>
          <p:cNvPr id="14" name="Rectangle 13"/>
          <p:cNvSpPr/>
          <p:nvPr/>
        </p:nvSpPr>
        <p:spPr>
          <a:xfrm>
            <a:off x="544898" y="1135207"/>
            <a:ext cx="1742785" cy="523220"/>
          </a:xfrm>
          <a:prstGeom prst="rect">
            <a:avLst/>
          </a:prstGeom>
        </p:spPr>
        <p:txBody>
          <a:bodyPr wrap="none">
            <a:spAutoFit/>
          </a:bodyPr>
          <a:lstStyle/>
          <a:p>
            <a:pPr fontAlgn="base">
              <a:spcBef>
                <a:spcPct val="50000"/>
              </a:spcBef>
              <a:spcAft>
                <a:spcPct val="0"/>
              </a:spcAft>
            </a:pPr>
            <a:r>
              <a:rPr lang="en-US" sz="2800" b="1" i="1" u="sng" dirty="0" smtClean="0">
                <a:solidFill>
                  <a:prstClr val="black"/>
                </a:solidFill>
              </a:rPr>
              <a:t>Purpose:</a:t>
            </a:r>
            <a:endParaRPr lang="en-US" sz="2800" b="1" i="1" u="sng" dirty="0">
              <a:solidFill>
                <a:prstClr val="black"/>
              </a:solidFill>
            </a:endParaRPr>
          </a:p>
        </p:txBody>
      </p:sp>
      <p:sp>
        <p:nvSpPr>
          <p:cNvPr id="15" name="Text Box 4"/>
          <p:cNvSpPr txBox="1">
            <a:spLocks noChangeArrowheads="1"/>
          </p:cNvSpPr>
          <p:nvPr/>
        </p:nvSpPr>
        <p:spPr bwMode="auto">
          <a:xfrm>
            <a:off x="606441" y="1882069"/>
            <a:ext cx="11042505"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13" name="Text Box 9"/>
          <p:cNvSpPr txBox="1">
            <a:spLocks noChangeArrowheads="1"/>
          </p:cNvSpPr>
          <p:nvPr/>
        </p:nvSpPr>
        <p:spPr bwMode="auto">
          <a:xfrm>
            <a:off x="606440" y="1930728"/>
            <a:ext cx="11042505" cy="738664"/>
          </a:xfrm>
          <a:prstGeom prst="rect">
            <a:avLst/>
          </a:prstGeom>
          <a:noFill/>
          <a:ln w="9525">
            <a:noFill/>
            <a:miter lim="800000"/>
            <a:headEnd/>
            <a:tailEnd/>
          </a:ln>
        </p:spPr>
        <p:txBody>
          <a:bodyPr wrap="square">
            <a:spAutoFit/>
          </a:bodyPr>
          <a:lstStyle/>
          <a:p>
            <a:pPr marL="457200" indent="-457200" fontAlgn="base">
              <a:lnSpc>
                <a:spcPct val="105000"/>
              </a:lnSpc>
              <a:spcBef>
                <a:spcPct val="30000"/>
              </a:spcBef>
              <a:spcAft>
                <a:spcPct val="0"/>
              </a:spcAft>
            </a:pPr>
            <a:r>
              <a:rPr lang="en-US" sz="2000" b="1" i="1" dirty="0" smtClean="0">
                <a:solidFill>
                  <a:prstClr val="black"/>
                </a:solidFill>
              </a:rPr>
              <a:t>Purpose of performing test of equal variance is: To check if Faulty zippers have impact on quality</a:t>
            </a:r>
            <a:endParaRPr lang="en-US" sz="2000" b="1" i="1" dirty="0">
              <a:solidFill>
                <a:prstClr val="black"/>
              </a:solidFill>
            </a:endParaRPr>
          </a:p>
        </p:txBody>
      </p:sp>
    </p:spTree>
    <p:extLst>
      <p:ext uri="{BB962C8B-B14F-4D97-AF65-F5344CB8AC3E}">
        <p14:creationId xmlns:p14="http://schemas.microsoft.com/office/powerpoint/2010/main" val="24257764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41</a:t>
            </a:fld>
            <a:endParaRPr dirty="0">
              <a:solidFill>
                <a:srgbClr val="FFFFFF"/>
              </a:solidFill>
            </a:endParaRPr>
          </a:p>
        </p:txBody>
      </p:sp>
      <p:sp>
        <p:nvSpPr>
          <p:cNvPr id="99" name="Title 3"/>
          <p:cNvSpPr txBox="1">
            <a:spLocks/>
          </p:cNvSpPr>
          <p:nvPr/>
        </p:nvSpPr>
        <p:spPr>
          <a:xfrm>
            <a:off x="817932" y="183284"/>
            <a:ext cx="10784171" cy="64336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00000"/>
              </a:lnSpc>
              <a:buClr>
                <a:srgbClr val="007BB9"/>
              </a:buClr>
            </a:pPr>
            <a:r>
              <a:rPr lang="en-US" sz="3100" b="1" kern="0" dirty="0" smtClean="0">
                <a:solidFill>
                  <a:srgbClr val="007BB9"/>
                </a:solidFill>
              </a:rPr>
              <a:t>Graphical Output of Test of </a:t>
            </a:r>
            <a:r>
              <a:rPr lang="en-US" sz="3100" b="1" kern="0" dirty="0">
                <a:solidFill>
                  <a:srgbClr val="007BB9"/>
                </a:solidFill>
              </a:rPr>
              <a:t>E</a:t>
            </a:r>
            <a:r>
              <a:rPr lang="en-US" sz="3100" b="1" kern="0" dirty="0" smtClean="0">
                <a:solidFill>
                  <a:srgbClr val="007BB9"/>
                </a:solidFill>
              </a:rPr>
              <a:t>qual Variance for </a:t>
            </a:r>
            <a:r>
              <a:rPr lang="en-US" sz="3100" b="1" kern="0" dirty="0">
                <a:solidFill>
                  <a:schemeClr val="tx1"/>
                </a:solidFill>
              </a:rPr>
              <a:t>Faulty Zippers (X1)</a:t>
            </a: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8" name="Text Box 8"/>
          <p:cNvSpPr txBox="1">
            <a:spLocks noChangeArrowheads="1"/>
          </p:cNvSpPr>
          <p:nvPr/>
        </p:nvSpPr>
        <p:spPr bwMode="auto">
          <a:xfrm>
            <a:off x="456800" y="995357"/>
            <a:ext cx="4998661"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dirty="0">
                <a:solidFill>
                  <a:prstClr val="black"/>
                </a:solidFill>
              </a:rPr>
              <a:t>Minitab Session Window output:</a:t>
            </a:r>
          </a:p>
        </p:txBody>
      </p:sp>
      <p:sp>
        <p:nvSpPr>
          <p:cNvPr id="10" name="Rectangle 9"/>
          <p:cNvSpPr/>
          <p:nvPr/>
        </p:nvSpPr>
        <p:spPr>
          <a:xfrm>
            <a:off x="2470245" y="1665092"/>
            <a:ext cx="7219665" cy="3889711"/>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800" b="1" dirty="0">
              <a:solidFill>
                <a:srgbClr val="FF0000"/>
              </a:solidFill>
              <a:latin typeface="Bodoni MT" panose="02070603080606020203" pitchFamily="18" charset="0"/>
            </a:endParaRPr>
          </a:p>
        </p:txBody>
      </p:sp>
      <p:sp>
        <p:nvSpPr>
          <p:cNvPr id="11" name="Text Box 4"/>
          <p:cNvSpPr txBox="1">
            <a:spLocks noChangeArrowheads="1"/>
          </p:cNvSpPr>
          <p:nvPr/>
        </p:nvSpPr>
        <p:spPr bwMode="auto">
          <a:xfrm>
            <a:off x="604157" y="5665112"/>
            <a:ext cx="10948226"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13" name="Text Box 7"/>
          <p:cNvSpPr txBox="1">
            <a:spLocks noChangeArrowheads="1"/>
          </p:cNvSpPr>
          <p:nvPr/>
        </p:nvSpPr>
        <p:spPr bwMode="auto">
          <a:xfrm>
            <a:off x="604157" y="5723512"/>
            <a:ext cx="10927876" cy="1631216"/>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2000" i="1" u="sng" kern="0" dirty="0" smtClean="0"/>
              <a:t>Interpretation: </a:t>
            </a:r>
            <a:r>
              <a:rPr lang="en-US" sz="2000" kern="0" dirty="0" smtClean="0">
                <a:solidFill>
                  <a:prstClr val="black"/>
                </a:solidFill>
              </a:rPr>
              <a:t>From </a:t>
            </a:r>
            <a:r>
              <a:rPr lang="en-US" sz="2000" kern="0" dirty="0">
                <a:solidFill>
                  <a:prstClr val="black"/>
                </a:solidFill>
              </a:rPr>
              <a:t>the graph we can observe that, Faulty Zippers has significant impact on Quality. We need to investigate it.</a:t>
            </a:r>
          </a:p>
          <a:p>
            <a:pPr algn="just" fontAlgn="base">
              <a:spcBef>
                <a:spcPct val="50000"/>
              </a:spcBef>
              <a:spcAft>
                <a:spcPct val="0"/>
              </a:spcAft>
            </a:pPr>
            <a:endParaRPr lang="en-US" sz="2000" b="1" i="1" kern="0" dirty="0"/>
          </a:p>
          <a:p>
            <a:pPr algn="just" fontAlgn="base">
              <a:spcBef>
                <a:spcPct val="50000"/>
              </a:spcBef>
              <a:spcAft>
                <a:spcPct val="0"/>
              </a:spcAft>
            </a:pPr>
            <a:endParaRPr lang="en-US" sz="2000" b="1" i="1" kern="0" dirty="0"/>
          </a:p>
        </p:txBody>
      </p:sp>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0244" y="1665091"/>
            <a:ext cx="7219665" cy="3889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84425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42</a:t>
            </a:fld>
            <a:endParaRPr dirty="0">
              <a:solidFill>
                <a:srgbClr val="FFFFFF"/>
              </a:solidFill>
            </a:endParaRPr>
          </a:p>
        </p:txBody>
      </p:sp>
      <p:sp>
        <p:nvSpPr>
          <p:cNvPr id="99" name="Title 3"/>
          <p:cNvSpPr txBox="1">
            <a:spLocks/>
          </p:cNvSpPr>
          <p:nvPr/>
        </p:nvSpPr>
        <p:spPr>
          <a:xfrm>
            <a:off x="1266095" y="143923"/>
            <a:ext cx="9841394" cy="64336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00000"/>
              </a:lnSpc>
              <a:buClr>
                <a:srgbClr val="007BB9"/>
              </a:buClr>
            </a:pPr>
            <a:r>
              <a:rPr lang="en-US" sz="3100" b="1" kern="0" dirty="0" smtClean="0">
                <a:solidFill>
                  <a:srgbClr val="007BB9"/>
                </a:solidFill>
              </a:rPr>
              <a:t>Test Output of Test of </a:t>
            </a:r>
            <a:r>
              <a:rPr lang="en-US" sz="3100" b="1" kern="0" dirty="0">
                <a:solidFill>
                  <a:srgbClr val="007BB9"/>
                </a:solidFill>
              </a:rPr>
              <a:t>E</a:t>
            </a:r>
            <a:r>
              <a:rPr lang="en-US" sz="3100" b="1" kern="0" dirty="0" smtClean="0">
                <a:solidFill>
                  <a:srgbClr val="007BB9"/>
                </a:solidFill>
              </a:rPr>
              <a:t>qual Variance for </a:t>
            </a:r>
            <a:r>
              <a:rPr lang="en-US" sz="3100" b="1" kern="0" dirty="0">
                <a:solidFill>
                  <a:schemeClr val="tx1"/>
                </a:solidFill>
              </a:rPr>
              <a:t>Faulty Zippers (X1)</a:t>
            </a: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8" name="Text Box 8"/>
          <p:cNvSpPr txBox="1">
            <a:spLocks noChangeArrowheads="1"/>
          </p:cNvSpPr>
          <p:nvPr/>
        </p:nvSpPr>
        <p:spPr bwMode="auto">
          <a:xfrm>
            <a:off x="440472" y="1011194"/>
            <a:ext cx="4998661"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dirty="0">
                <a:solidFill>
                  <a:prstClr val="black"/>
                </a:solidFill>
              </a:rPr>
              <a:t>Minitab Session Window output:</a:t>
            </a:r>
          </a:p>
        </p:txBody>
      </p:sp>
      <p:sp>
        <p:nvSpPr>
          <p:cNvPr id="10" name="Rectangle 9"/>
          <p:cNvSpPr/>
          <p:nvPr/>
        </p:nvSpPr>
        <p:spPr>
          <a:xfrm>
            <a:off x="828894" y="1569778"/>
            <a:ext cx="10498751" cy="3889711"/>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800" b="1" dirty="0">
              <a:solidFill>
                <a:srgbClr val="FF0000"/>
              </a:solidFill>
              <a:latin typeface="Bodoni MT" panose="02070603080606020203" pitchFamily="18" charset="0"/>
            </a:endParaRPr>
          </a:p>
        </p:txBody>
      </p:sp>
      <p:sp>
        <p:nvSpPr>
          <p:cNvPr id="11" name="Text Box 4"/>
          <p:cNvSpPr txBox="1">
            <a:spLocks noChangeArrowheads="1"/>
          </p:cNvSpPr>
          <p:nvPr/>
        </p:nvSpPr>
        <p:spPr bwMode="auto">
          <a:xfrm>
            <a:off x="604156" y="5580121"/>
            <a:ext cx="10948226"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13" name="Text Box 7"/>
          <p:cNvSpPr txBox="1">
            <a:spLocks noChangeArrowheads="1"/>
          </p:cNvSpPr>
          <p:nvPr/>
        </p:nvSpPr>
        <p:spPr bwMode="auto">
          <a:xfrm>
            <a:off x="624506" y="5655373"/>
            <a:ext cx="10927876" cy="1169551"/>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2000" b="1" i="1" u="sng" kern="0" dirty="0"/>
              <a:t>Interpretation</a:t>
            </a:r>
            <a:r>
              <a:rPr lang="en-US" sz="2000" b="1" i="1" u="sng" kern="0" dirty="0" smtClean="0"/>
              <a:t>: </a:t>
            </a:r>
            <a:r>
              <a:rPr lang="en-US" sz="2000" dirty="0"/>
              <a:t>Since p-value is &gt; 0.05, we fail to reject null hypothesis. Hence, we can conclude that, Variances are same i.e. “Faulty zippers” has no impact on “quality” </a:t>
            </a:r>
            <a:endParaRPr lang="en-US" sz="2000" b="1" i="1" kern="0" dirty="0"/>
          </a:p>
          <a:p>
            <a:pPr algn="just" fontAlgn="base">
              <a:spcBef>
                <a:spcPct val="50000"/>
              </a:spcBef>
              <a:spcAft>
                <a:spcPct val="0"/>
              </a:spcAft>
            </a:pPr>
            <a:endParaRPr lang="en-US" sz="2000" b="1" i="1" kern="0" dirty="0"/>
          </a:p>
        </p:txBody>
      </p:sp>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4993" y="1690119"/>
            <a:ext cx="4214804" cy="1476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4992" y="3056530"/>
            <a:ext cx="4951783" cy="2307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36775" y="1842306"/>
            <a:ext cx="4632566" cy="147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3912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43</a:t>
            </a:fld>
            <a:endParaRPr dirty="0">
              <a:solidFill>
                <a:srgbClr val="FFFFFF"/>
              </a:solidFill>
            </a:endParaRPr>
          </a:p>
        </p:txBody>
      </p:sp>
      <p:sp>
        <p:nvSpPr>
          <p:cNvPr id="99" name="Title 3"/>
          <p:cNvSpPr txBox="1">
            <a:spLocks/>
          </p:cNvSpPr>
          <p:nvPr/>
        </p:nvSpPr>
        <p:spPr>
          <a:xfrm>
            <a:off x="1063076" y="213019"/>
            <a:ext cx="10129233" cy="49141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fontAlgn="base">
              <a:spcBef>
                <a:spcPct val="50000"/>
              </a:spcBef>
              <a:spcAft>
                <a:spcPct val="0"/>
              </a:spcAft>
            </a:pPr>
            <a:r>
              <a:rPr lang="en-US" sz="3100" b="1" kern="0" dirty="0">
                <a:solidFill>
                  <a:srgbClr val="007BB9"/>
                </a:solidFill>
              </a:rPr>
              <a:t>Test of Equal Variance (</a:t>
            </a:r>
            <a:r>
              <a:rPr lang="en-US" sz="3100" b="1" kern="0" dirty="0" smtClean="0">
                <a:solidFill>
                  <a:srgbClr val="007BB9"/>
                </a:solidFill>
              </a:rPr>
              <a:t>Bartlett’s Test</a:t>
            </a:r>
            <a:r>
              <a:rPr lang="en-US" sz="3100" b="1" kern="0" dirty="0">
                <a:solidFill>
                  <a:srgbClr val="007BB9"/>
                </a:solidFill>
              </a:rPr>
              <a:t>) For </a:t>
            </a:r>
            <a:r>
              <a:rPr lang="en-US" sz="3100" b="1" dirty="0" smtClean="0">
                <a:solidFill>
                  <a:prstClr val="black"/>
                </a:solidFill>
              </a:rPr>
              <a:t>Loose Buttons (X2</a:t>
            </a:r>
            <a:r>
              <a:rPr lang="en-US" sz="3100" b="1" dirty="0">
                <a:solidFill>
                  <a:prstClr val="black"/>
                </a:solidFill>
              </a:rPr>
              <a:t>)</a:t>
            </a: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10" name="Rectangle 8"/>
          <p:cNvSpPr>
            <a:spLocks noChangeArrowheads="1"/>
          </p:cNvSpPr>
          <p:nvPr/>
        </p:nvSpPr>
        <p:spPr bwMode="auto">
          <a:xfrm>
            <a:off x="606441" y="4150401"/>
            <a:ext cx="11042506" cy="1168091"/>
          </a:xfrm>
          <a:prstGeom prst="rect">
            <a:avLst/>
          </a:prstGeom>
          <a:solidFill>
            <a:schemeClr val="bg1">
              <a:lumMod val="85000"/>
            </a:schemeClr>
          </a:solidFill>
          <a:ln w="9525">
            <a:solidFill>
              <a:schemeClr val="tx1"/>
            </a:solidFill>
            <a:miter lim="800000"/>
            <a:headEnd/>
            <a:tailEnd/>
          </a:ln>
        </p:spPr>
        <p:txBody>
          <a:bodyPr wrap="none" anchor="ctr"/>
          <a:lstStyle/>
          <a:p>
            <a:pPr fontAlgn="base">
              <a:spcBef>
                <a:spcPct val="0"/>
              </a:spcBef>
              <a:spcAft>
                <a:spcPct val="0"/>
              </a:spcAft>
            </a:pPr>
            <a:endParaRPr lang="en-US" sz="900" dirty="0">
              <a:solidFill>
                <a:prstClr val="black"/>
              </a:solidFill>
            </a:endParaRPr>
          </a:p>
        </p:txBody>
      </p:sp>
      <p:sp>
        <p:nvSpPr>
          <p:cNvPr id="11" name="Text Box 9"/>
          <p:cNvSpPr txBox="1">
            <a:spLocks noChangeArrowheads="1"/>
          </p:cNvSpPr>
          <p:nvPr/>
        </p:nvSpPr>
        <p:spPr bwMode="auto">
          <a:xfrm>
            <a:off x="606441" y="4171216"/>
            <a:ext cx="10701282" cy="1541961"/>
          </a:xfrm>
          <a:prstGeom prst="rect">
            <a:avLst/>
          </a:prstGeom>
          <a:noFill/>
          <a:ln w="9525">
            <a:noFill/>
            <a:miter lim="800000"/>
            <a:headEnd/>
            <a:tailEnd/>
          </a:ln>
        </p:spPr>
        <p:txBody>
          <a:bodyPr wrap="square">
            <a:spAutoFit/>
          </a:bodyPr>
          <a:lstStyle/>
          <a:p>
            <a:pPr marL="457200" indent="-457200" fontAlgn="base">
              <a:lnSpc>
                <a:spcPct val="105000"/>
              </a:lnSpc>
              <a:spcBef>
                <a:spcPct val="30000"/>
              </a:spcBef>
              <a:spcAft>
                <a:spcPct val="0"/>
              </a:spcAft>
            </a:pPr>
            <a:r>
              <a:rPr lang="en-US" sz="2800" b="1" i="1" dirty="0"/>
              <a:t>H</a:t>
            </a:r>
            <a:r>
              <a:rPr lang="en-US" sz="2800" b="1" i="1" baseline="-25000" dirty="0"/>
              <a:t>o</a:t>
            </a:r>
            <a:r>
              <a:rPr lang="en-US" sz="2000" b="1" i="1" dirty="0"/>
              <a:t>: </a:t>
            </a:r>
            <a:r>
              <a:rPr lang="en-US" sz="2000" b="1" dirty="0"/>
              <a:t>Variances are same i.e. </a:t>
            </a:r>
            <a:r>
              <a:rPr lang="en-US" sz="2000" b="1" dirty="0" smtClean="0"/>
              <a:t>“Loose Buttons” </a:t>
            </a:r>
            <a:r>
              <a:rPr lang="en-US" sz="2000" b="1" dirty="0"/>
              <a:t>has no impact on “Quality </a:t>
            </a:r>
            <a:endParaRPr lang="en-US" sz="2000" b="1" dirty="0" smtClean="0"/>
          </a:p>
          <a:p>
            <a:pPr marL="457200" indent="-457200" fontAlgn="base">
              <a:lnSpc>
                <a:spcPct val="105000"/>
              </a:lnSpc>
              <a:spcBef>
                <a:spcPct val="30000"/>
              </a:spcBef>
              <a:spcAft>
                <a:spcPct val="0"/>
              </a:spcAft>
            </a:pPr>
            <a:r>
              <a:rPr lang="en-US" sz="2800" b="1" i="1" dirty="0" smtClean="0"/>
              <a:t>H</a:t>
            </a:r>
            <a:r>
              <a:rPr lang="en-US" sz="2800" b="1" i="1" baseline="-25000" dirty="0" smtClean="0"/>
              <a:t>a</a:t>
            </a:r>
            <a:r>
              <a:rPr lang="en-US" sz="2000" b="1" i="1" dirty="0" smtClean="0"/>
              <a:t>: </a:t>
            </a:r>
            <a:r>
              <a:rPr lang="en-US" sz="2000" b="1" dirty="0"/>
              <a:t>Variances are different  i.e. </a:t>
            </a:r>
            <a:r>
              <a:rPr lang="en-US" sz="2000" b="1" dirty="0" smtClean="0"/>
              <a:t>“Loose Buttons” </a:t>
            </a:r>
            <a:r>
              <a:rPr lang="en-US" sz="2000" b="1" dirty="0"/>
              <a:t>has significant  impact on “Quality”</a:t>
            </a:r>
            <a:endParaRPr lang="en-US" sz="2000" b="1" i="1" dirty="0"/>
          </a:p>
          <a:p>
            <a:pPr marL="457200" indent="-457200" fontAlgn="base">
              <a:lnSpc>
                <a:spcPct val="105000"/>
              </a:lnSpc>
              <a:spcBef>
                <a:spcPct val="30000"/>
              </a:spcBef>
              <a:spcAft>
                <a:spcPct val="0"/>
              </a:spcAft>
            </a:pPr>
            <a:endParaRPr lang="en-US" sz="2000" b="1" i="1" dirty="0"/>
          </a:p>
        </p:txBody>
      </p:sp>
      <p:sp>
        <p:nvSpPr>
          <p:cNvPr id="12" name="Text Box 8"/>
          <p:cNvSpPr txBox="1">
            <a:spLocks noChangeArrowheads="1"/>
          </p:cNvSpPr>
          <p:nvPr/>
        </p:nvSpPr>
        <p:spPr bwMode="auto">
          <a:xfrm>
            <a:off x="567224" y="3193206"/>
            <a:ext cx="4876800" cy="461665"/>
          </a:xfrm>
          <a:prstGeom prst="rect">
            <a:avLst/>
          </a:prstGeom>
          <a:noFill/>
          <a:ln w="9525">
            <a:noFill/>
            <a:miter lim="800000"/>
            <a:headEnd/>
            <a:tailEnd/>
          </a:ln>
        </p:spPr>
        <p:txBody>
          <a:bodyPr>
            <a:spAutoFit/>
          </a:bodyPr>
          <a:lstStyle/>
          <a:p>
            <a:pPr fontAlgn="base">
              <a:spcBef>
                <a:spcPct val="50000"/>
              </a:spcBef>
              <a:spcAft>
                <a:spcPct val="0"/>
              </a:spcAft>
            </a:pPr>
            <a:r>
              <a:rPr lang="en-US" sz="2400" b="1" i="1" u="sng" dirty="0">
                <a:solidFill>
                  <a:prstClr val="black"/>
                </a:solidFill>
              </a:rPr>
              <a:t>HYPOTHESIS:</a:t>
            </a:r>
          </a:p>
        </p:txBody>
      </p:sp>
      <p:sp>
        <p:nvSpPr>
          <p:cNvPr id="14" name="Rectangle 13"/>
          <p:cNvSpPr/>
          <p:nvPr/>
        </p:nvSpPr>
        <p:spPr>
          <a:xfrm>
            <a:off x="544898" y="1135207"/>
            <a:ext cx="1742785" cy="523220"/>
          </a:xfrm>
          <a:prstGeom prst="rect">
            <a:avLst/>
          </a:prstGeom>
        </p:spPr>
        <p:txBody>
          <a:bodyPr wrap="none">
            <a:spAutoFit/>
          </a:bodyPr>
          <a:lstStyle/>
          <a:p>
            <a:pPr fontAlgn="base">
              <a:spcBef>
                <a:spcPct val="50000"/>
              </a:spcBef>
              <a:spcAft>
                <a:spcPct val="0"/>
              </a:spcAft>
            </a:pPr>
            <a:r>
              <a:rPr lang="en-US" sz="2800" b="1" i="1" u="sng" dirty="0" smtClean="0">
                <a:solidFill>
                  <a:prstClr val="black"/>
                </a:solidFill>
              </a:rPr>
              <a:t>Purpose:</a:t>
            </a:r>
            <a:endParaRPr lang="en-US" sz="2800" b="1" i="1" u="sng" dirty="0">
              <a:solidFill>
                <a:prstClr val="black"/>
              </a:solidFill>
            </a:endParaRPr>
          </a:p>
        </p:txBody>
      </p:sp>
      <p:sp>
        <p:nvSpPr>
          <p:cNvPr id="15" name="Text Box 4"/>
          <p:cNvSpPr txBox="1">
            <a:spLocks noChangeArrowheads="1"/>
          </p:cNvSpPr>
          <p:nvPr/>
        </p:nvSpPr>
        <p:spPr bwMode="auto">
          <a:xfrm>
            <a:off x="606441" y="1882069"/>
            <a:ext cx="11042505"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13" name="Text Box 9"/>
          <p:cNvSpPr txBox="1">
            <a:spLocks noChangeArrowheads="1"/>
          </p:cNvSpPr>
          <p:nvPr/>
        </p:nvSpPr>
        <p:spPr bwMode="auto">
          <a:xfrm>
            <a:off x="606440" y="1930728"/>
            <a:ext cx="11042505" cy="1154162"/>
          </a:xfrm>
          <a:prstGeom prst="rect">
            <a:avLst/>
          </a:prstGeom>
          <a:noFill/>
          <a:ln w="9525">
            <a:noFill/>
            <a:miter lim="800000"/>
            <a:headEnd/>
            <a:tailEnd/>
          </a:ln>
        </p:spPr>
        <p:txBody>
          <a:bodyPr wrap="square">
            <a:spAutoFit/>
          </a:bodyPr>
          <a:lstStyle/>
          <a:p>
            <a:pPr marL="457200" indent="-457200" fontAlgn="base">
              <a:lnSpc>
                <a:spcPct val="105000"/>
              </a:lnSpc>
              <a:spcBef>
                <a:spcPct val="30000"/>
              </a:spcBef>
              <a:spcAft>
                <a:spcPct val="0"/>
              </a:spcAft>
            </a:pPr>
            <a:r>
              <a:rPr lang="en-US" sz="2000" b="1" i="1" dirty="0" smtClean="0">
                <a:solidFill>
                  <a:prstClr val="black"/>
                </a:solidFill>
              </a:rPr>
              <a:t>Purpose of performing test of equal variance is: </a:t>
            </a:r>
            <a:r>
              <a:rPr lang="en-US" sz="2000" b="1" i="1" dirty="0">
                <a:solidFill>
                  <a:prstClr val="black"/>
                </a:solidFill>
              </a:rPr>
              <a:t>To check if </a:t>
            </a:r>
            <a:r>
              <a:rPr lang="en-US" sz="2000" b="1" i="1" dirty="0" smtClean="0">
                <a:solidFill>
                  <a:prstClr val="black"/>
                </a:solidFill>
              </a:rPr>
              <a:t> Loose Buttons </a:t>
            </a:r>
            <a:r>
              <a:rPr lang="en-US" sz="2000" b="1" i="1" dirty="0">
                <a:solidFill>
                  <a:prstClr val="black"/>
                </a:solidFill>
              </a:rPr>
              <a:t>have impact on quality</a:t>
            </a:r>
          </a:p>
          <a:p>
            <a:pPr marL="457200" indent="-457200" fontAlgn="base">
              <a:lnSpc>
                <a:spcPct val="105000"/>
              </a:lnSpc>
              <a:spcBef>
                <a:spcPct val="30000"/>
              </a:spcBef>
              <a:spcAft>
                <a:spcPct val="0"/>
              </a:spcAft>
            </a:pPr>
            <a:endParaRPr lang="en-US" sz="2000" b="1" i="1" dirty="0">
              <a:solidFill>
                <a:prstClr val="black"/>
              </a:solidFill>
            </a:endParaRPr>
          </a:p>
        </p:txBody>
      </p:sp>
    </p:spTree>
    <p:extLst>
      <p:ext uri="{BB962C8B-B14F-4D97-AF65-F5344CB8AC3E}">
        <p14:creationId xmlns:p14="http://schemas.microsoft.com/office/powerpoint/2010/main" val="32889153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44</a:t>
            </a:fld>
            <a:endParaRPr dirty="0">
              <a:solidFill>
                <a:srgbClr val="FFFFFF"/>
              </a:solidFill>
            </a:endParaRPr>
          </a:p>
        </p:txBody>
      </p:sp>
      <p:sp>
        <p:nvSpPr>
          <p:cNvPr id="99" name="Title 3"/>
          <p:cNvSpPr txBox="1">
            <a:spLocks/>
          </p:cNvSpPr>
          <p:nvPr/>
        </p:nvSpPr>
        <p:spPr>
          <a:xfrm>
            <a:off x="817932" y="183284"/>
            <a:ext cx="10784171" cy="64336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00000"/>
              </a:lnSpc>
              <a:buClr>
                <a:srgbClr val="007BB9"/>
              </a:buClr>
            </a:pPr>
            <a:r>
              <a:rPr lang="en-US" sz="3100" b="1" kern="0" dirty="0" smtClean="0">
                <a:solidFill>
                  <a:srgbClr val="007BB9"/>
                </a:solidFill>
              </a:rPr>
              <a:t>Graphical Output of Test of </a:t>
            </a:r>
            <a:r>
              <a:rPr lang="en-US" sz="3100" b="1" kern="0" dirty="0">
                <a:solidFill>
                  <a:srgbClr val="007BB9"/>
                </a:solidFill>
              </a:rPr>
              <a:t>E</a:t>
            </a:r>
            <a:r>
              <a:rPr lang="en-US" sz="3100" b="1" kern="0" dirty="0" smtClean="0">
                <a:solidFill>
                  <a:srgbClr val="007BB9"/>
                </a:solidFill>
              </a:rPr>
              <a:t>qual Variance for </a:t>
            </a:r>
            <a:r>
              <a:rPr lang="en-US" sz="3100" b="1" dirty="0">
                <a:solidFill>
                  <a:prstClr val="black"/>
                </a:solidFill>
              </a:rPr>
              <a:t>Loose Buttons (X2)</a:t>
            </a:r>
            <a:endParaRPr lang="en-US" sz="3100" b="1" kern="0" dirty="0">
              <a:solidFill>
                <a:srgbClr val="3A3F50"/>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8" name="Text Box 8"/>
          <p:cNvSpPr txBox="1">
            <a:spLocks noChangeArrowheads="1"/>
          </p:cNvSpPr>
          <p:nvPr/>
        </p:nvSpPr>
        <p:spPr bwMode="auto">
          <a:xfrm>
            <a:off x="456800" y="995357"/>
            <a:ext cx="4998661"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dirty="0">
                <a:solidFill>
                  <a:prstClr val="black"/>
                </a:solidFill>
              </a:rPr>
              <a:t>Minitab Session Window output:</a:t>
            </a:r>
          </a:p>
        </p:txBody>
      </p:sp>
      <p:sp>
        <p:nvSpPr>
          <p:cNvPr id="10" name="Rectangle 9"/>
          <p:cNvSpPr/>
          <p:nvPr/>
        </p:nvSpPr>
        <p:spPr>
          <a:xfrm>
            <a:off x="2470245" y="1665092"/>
            <a:ext cx="7397085" cy="3889711"/>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800" b="1" dirty="0">
              <a:solidFill>
                <a:srgbClr val="FF0000"/>
              </a:solidFill>
              <a:latin typeface="Bodoni MT" panose="02070603080606020203" pitchFamily="18" charset="0"/>
            </a:endParaRPr>
          </a:p>
        </p:txBody>
      </p:sp>
      <p:sp>
        <p:nvSpPr>
          <p:cNvPr id="11" name="Text Box 4"/>
          <p:cNvSpPr txBox="1">
            <a:spLocks noChangeArrowheads="1"/>
          </p:cNvSpPr>
          <p:nvPr/>
        </p:nvSpPr>
        <p:spPr bwMode="auto">
          <a:xfrm>
            <a:off x="604157" y="5665112"/>
            <a:ext cx="10948226"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13" name="Text Box 7"/>
          <p:cNvSpPr txBox="1">
            <a:spLocks noChangeArrowheads="1"/>
          </p:cNvSpPr>
          <p:nvPr/>
        </p:nvSpPr>
        <p:spPr bwMode="auto">
          <a:xfrm>
            <a:off x="604157" y="5723512"/>
            <a:ext cx="10927876" cy="1169551"/>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2000" b="1" i="1" u="sng" kern="0" dirty="0">
                <a:solidFill>
                  <a:srgbClr val="3A3F50"/>
                </a:solidFill>
              </a:rPr>
              <a:t>Interpretation</a:t>
            </a:r>
            <a:r>
              <a:rPr lang="en-US" sz="2000" b="1" i="1" u="sng" kern="0" dirty="0" smtClean="0">
                <a:solidFill>
                  <a:srgbClr val="3A3F50"/>
                </a:solidFill>
              </a:rPr>
              <a:t>: </a:t>
            </a:r>
            <a:r>
              <a:rPr lang="en-US" sz="2000" kern="0" dirty="0">
                <a:solidFill>
                  <a:prstClr val="black"/>
                </a:solidFill>
              </a:rPr>
              <a:t>From the graph we can observe that, Loose Buttons has significant impact on Quality. We need to investigate it.</a:t>
            </a:r>
          </a:p>
          <a:p>
            <a:pPr algn="just" fontAlgn="base">
              <a:spcBef>
                <a:spcPct val="50000"/>
              </a:spcBef>
              <a:spcAft>
                <a:spcPct val="0"/>
              </a:spcAft>
            </a:pPr>
            <a:endParaRPr lang="en-US" sz="2000" b="1" i="1" kern="0" dirty="0">
              <a:solidFill>
                <a:srgbClr val="3A3F50"/>
              </a:solidFill>
            </a:endParaRPr>
          </a:p>
        </p:txBody>
      </p:sp>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0244" y="1624013"/>
            <a:ext cx="7397085" cy="3930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35092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45</a:t>
            </a:fld>
            <a:endParaRPr dirty="0">
              <a:solidFill>
                <a:srgbClr val="FFFFFF"/>
              </a:solidFill>
            </a:endParaRPr>
          </a:p>
        </p:txBody>
      </p:sp>
      <p:sp>
        <p:nvSpPr>
          <p:cNvPr id="99" name="Title 3"/>
          <p:cNvSpPr txBox="1">
            <a:spLocks/>
          </p:cNvSpPr>
          <p:nvPr/>
        </p:nvSpPr>
        <p:spPr>
          <a:xfrm>
            <a:off x="1266095" y="143923"/>
            <a:ext cx="9841394" cy="64336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00000"/>
              </a:lnSpc>
              <a:buClr>
                <a:srgbClr val="007BB9"/>
              </a:buClr>
            </a:pPr>
            <a:r>
              <a:rPr lang="en-US" sz="3100" b="1" kern="0" dirty="0" smtClean="0">
                <a:solidFill>
                  <a:srgbClr val="007BB9"/>
                </a:solidFill>
              </a:rPr>
              <a:t>Test Output of Test of </a:t>
            </a:r>
            <a:r>
              <a:rPr lang="en-US" sz="3100" b="1" kern="0" dirty="0">
                <a:solidFill>
                  <a:srgbClr val="007BB9"/>
                </a:solidFill>
              </a:rPr>
              <a:t>E</a:t>
            </a:r>
            <a:r>
              <a:rPr lang="en-US" sz="3100" b="1" kern="0" dirty="0" smtClean="0">
                <a:solidFill>
                  <a:srgbClr val="007BB9"/>
                </a:solidFill>
              </a:rPr>
              <a:t>qual Variance for </a:t>
            </a:r>
            <a:r>
              <a:rPr lang="en-US" sz="3100" b="1" dirty="0">
                <a:solidFill>
                  <a:prstClr val="black"/>
                </a:solidFill>
              </a:rPr>
              <a:t>Loose Buttons (X2)</a:t>
            </a:r>
            <a:endParaRPr lang="en-US" sz="3100" b="1" kern="0" dirty="0">
              <a:solidFill>
                <a:srgbClr val="3A3F50"/>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8" name="Text Box 8"/>
          <p:cNvSpPr txBox="1">
            <a:spLocks noChangeArrowheads="1"/>
          </p:cNvSpPr>
          <p:nvPr/>
        </p:nvSpPr>
        <p:spPr bwMode="auto">
          <a:xfrm>
            <a:off x="440472" y="1011194"/>
            <a:ext cx="4998661"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dirty="0">
                <a:solidFill>
                  <a:prstClr val="black"/>
                </a:solidFill>
              </a:rPr>
              <a:t>Minitab Session Window output:</a:t>
            </a:r>
          </a:p>
        </p:txBody>
      </p:sp>
      <p:sp>
        <p:nvSpPr>
          <p:cNvPr id="10" name="Rectangle 9"/>
          <p:cNvSpPr/>
          <p:nvPr/>
        </p:nvSpPr>
        <p:spPr>
          <a:xfrm>
            <a:off x="828894" y="1569778"/>
            <a:ext cx="10498751" cy="3889711"/>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800" b="1" dirty="0">
              <a:solidFill>
                <a:srgbClr val="FF0000"/>
              </a:solidFill>
              <a:latin typeface="Bodoni MT" panose="02070603080606020203" pitchFamily="18" charset="0"/>
            </a:endParaRPr>
          </a:p>
        </p:txBody>
      </p:sp>
      <p:sp>
        <p:nvSpPr>
          <p:cNvPr id="11" name="Text Box 4"/>
          <p:cNvSpPr txBox="1">
            <a:spLocks noChangeArrowheads="1"/>
          </p:cNvSpPr>
          <p:nvPr/>
        </p:nvSpPr>
        <p:spPr bwMode="auto">
          <a:xfrm>
            <a:off x="604156" y="5580121"/>
            <a:ext cx="10948226"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13" name="Text Box 7"/>
          <p:cNvSpPr txBox="1">
            <a:spLocks noChangeArrowheads="1"/>
          </p:cNvSpPr>
          <p:nvPr/>
        </p:nvSpPr>
        <p:spPr bwMode="auto">
          <a:xfrm>
            <a:off x="624506" y="5655373"/>
            <a:ext cx="10927876" cy="1169551"/>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2000" b="1" i="1" u="sng" kern="0" dirty="0" smtClean="0">
                <a:solidFill>
                  <a:srgbClr val="3A3F50"/>
                </a:solidFill>
              </a:rPr>
              <a:t>Interpretation: </a:t>
            </a:r>
            <a:r>
              <a:rPr lang="en-US" sz="2000" dirty="0" smtClean="0"/>
              <a:t>Since </a:t>
            </a:r>
            <a:r>
              <a:rPr lang="en-US" sz="2000" dirty="0"/>
              <a:t>p-value is &gt; 0.05, we fail to reject null hypothesis. Hence, we can conclude that, Variances are same i.e. “irregular hemming ” has no impact on “quality” </a:t>
            </a:r>
            <a:endParaRPr lang="en-US" sz="2000" b="1" i="1" kern="0" dirty="0">
              <a:solidFill>
                <a:srgbClr val="3A3F50"/>
              </a:solidFill>
            </a:endParaRPr>
          </a:p>
          <a:p>
            <a:pPr algn="just" fontAlgn="base">
              <a:spcBef>
                <a:spcPct val="50000"/>
              </a:spcBef>
              <a:spcAft>
                <a:spcPct val="0"/>
              </a:spcAft>
            </a:pPr>
            <a:endParaRPr lang="en-US" sz="2000" b="1" i="1" kern="0" dirty="0">
              <a:solidFill>
                <a:srgbClr val="3A3F50"/>
              </a:solidFill>
            </a:endParaRPr>
          </a:p>
        </p:txBody>
      </p:sp>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2383" y="1610650"/>
            <a:ext cx="4357255" cy="1569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2383" y="3179928"/>
            <a:ext cx="5115886" cy="2211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2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74731" y="1753950"/>
            <a:ext cx="4594610" cy="1432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66000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46</a:t>
            </a:fld>
            <a:endParaRPr dirty="0">
              <a:solidFill>
                <a:srgbClr val="FFFFFF"/>
              </a:solidFill>
            </a:endParaRPr>
          </a:p>
        </p:txBody>
      </p:sp>
      <p:sp>
        <p:nvSpPr>
          <p:cNvPr id="99" name="Title 3"/>
          <p:cNvSpPr txBox="1">
            <a:spLocks/>
          </p:cNvSpPr>
          <p:nvPr/>
        </p:nvSpPr>
        <p:spPr>
          <a:xfrm>
            <a:off x="1063076" y="213019"/>
            <a:ext cx="10129233" cy="49141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fontAlgn="base">
              <a:spcBef>
                <a:spcPct val="50000"/>
              </a:spcBef>
              <a:spcAft>
                <a:spcPct val="0"/>
              </a:spcAft>
            </a:pPr>
            <a:r>
              <a:rPr lang="en-US" sz="3100" b="1" kern="0" dirty="0">
                <a:solidFill>
                  <a:srgbClr val="007BB9"/>
                </a:solidFill>
              </a:rPr>
              <a:t>Test of Equal Variance (</a:t>
            </a:r>
            <a:r>
              <a:rPr lang="en-US" sz="3100" b="1" kern="0" dirty="0" smtClean="0">
                <a:solidFill>
                  <a:srgbClr val="007BB9"/>
                </a:solidFill>
              </a:rPr>
              <a:t>Bartlett’s Test) For </a:t>
            </a:r>
            <a:r>
              <a:rPr lang="en-US" sz="3100" b="1" dirty="0" smtClean="0">
                <a:solidFill>
                  <a:prstClr val="black"/>
                </a:solidFill>
              </a:rPr>
              <a:t>Irregular Hemming (X3</a:t>
            </a:r>
            <a:r>
              <a:rPr lang="en-US" sz="3100" b="1" dirty="0">
                <a:solidFill>
                  <a:prstClr val="black"/>
                </a:solidFill>
              </a:rPr>
              <a:t>)</a:t>
            </a: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10" name="Rectangle 8"/>
          <p:cNvSpPr>
            <a:spLocks noChangeArrowheads="1"/>
          </p:cNvSpPr>
          <p:nvPr/>
        </p:nvSpPr>
        <p:spPr bwMode="auto">
          <a:xfrm>
            <a:off x="606441" y="4150401"/>
            <a:ext cx="11042506" cy="1168091"/>
          </a:xfrm>
          <a:prstGeom prst="rect">
            <a:avLst/>
          </a:prstGeom>
          <a:solidFill>
            <a:schemeClr val="bg1">
              <a:lumMod val="85000"/>
            </a:schemeClr>
          </a:solidFill>
          <a:ln w="9525">
            <a:solidFill>
              <a:schemeClr val="tx1"/>
            </a:solidFill>
            <a:miter lim="800000"/>
            <a:headEnd/>
            <a:tailEnd/>
          </a:ln>
        </p:spPr>
        <p:txBody>
          <a:bodyPr wrap="none" anchor="ctr"/>
          <a:lstStyle/>
          <a:p>
            <a:pPr fontAlgn="base">
              <a:spcBef>
                <a:spcPct val="0"/>
              </a:spcBef>
              <a:spcAft>
                <a:spcPct val="0"/>
              </a:spcAft>
            </a:pPr>
            <a:endParaRPr lang="en-US" sz="900" dirty="0">
              <a:solidFill>
                <a:prstClr val="black"/>
              </a:solidFill>
            </a:endParaRPr>
          </a:p>
        </p:txBody>
      </p:sp>
      <p:sp>
        <p:nvSpPr>
          <p:cNvPr id="11" name="Text Box 9"/>
          <p:cNvSpPr txBox="1">
            <a:spLocks noChangeArrowheads="1"/>
          </p:cNvSpPr>
          <p:nvPr/>
        </p:nvSpPr>
        <p:spPr bwMode="auto">
          <a:xfrm>
            <a:off x="606441" y="4171216"/>
            <a:ext cx="11042504" cy="2372957"/>
          </a:xfrm>
          <a:prstGeom prst="rect">
            <a:avLst/>
          </a:prstGeom>
          <a:noFill/>
          <a:ln w="9525">
            <a:noFill/>
            <a:miter lim="800000"/>
            <a:headEnd/>
            <a:tailEnd/>
          </a:ln>
        </p:spPr>
        <p:txBody>
          <a:bodyPr wrap="square">
            <a:spAutoFit/>
          </a:bodyPr>
          <a:lstStyle/>
          <a:p>
            <a:pPr marL="457200" indent="-457200" fontAlgn="base">
              <a:lnSpc>
                <a:spcPct val="105000"/>
              </a:lnSpc>
              <a:spcBef>
                <a:spcPct val="30000"/>
              </a:spcBef>
              <a:spcAft>
                <a:spcPct val="0"/>
              </a:spcAft>
            </a:pPr>
            <a:r>
              <a:rPr lang="en-US" sz="2800" b="1" i="1" dirty="0">
                <a:solidFill>
                  <a:prstClr val="black"/>
                </a:solidFill>
              </a:rPr>
              <a:t>H</a:t>
            </a:r>
            <a:r>
              <a:rPr lang="en-US" sz="2800" b="1" i="1" baseline="-25000" dirty="0">
                <a:solidFill>
                  <a:prstClr val="black"/>
                </a:solidFill>
              </a:rPr>
              <a:t>o</a:t>
            </a:r>
            <a:r>
              <a:rPr lang="en-US" sz="2000" b="1" i="1" dirty="0">
                <a:solidFill>
                  <a:prstClr val="black"/>
                </a:solidFill>
              </a:rPr>
              <a:t>: </a:t>
            </a:r>
            <a:r>
              <a:rPr lang="en-US" sz="2000" b="1" dirty="0"/>
              <a:t>Variances are same i.e. </a:t>
            </a:r>
            <a:r>
              <a:rPr lang="en-US" sz="2000" b="1" dirty="0" smtClean="0"/>
              <a:t>“Irregular Hemming” </a:t>
            </a:r>
            <a:r>
              <a:rPr lang="en-US" sz="2000" b="1" dirty="0"/>
              <a:t>has no impact on “Quality </a:t>
            </a:r>
          </a:p>
          <a:p>
            <a:pPr marL="457200" indent="-457200" fontAlgn="base">
              <a:lnSpc>
                <a:spcPct val="105000"/>
              </a:lnSpc>
              <a:spcBef>
                <a:spcPct val="30000"/>
              </a:spcBef>
              <a:spcAft>
                <a:spcPct val="0"/>
              </a:spcAft>
            </a:pPr>
            <a:r>
              <a:rPr lang="en-US" sz="2800" b="1" i="1" dirty="0">
                <a:solidFill>
                  <a:prstClr val="black"/>
                </a:solidFill>
              </a:rPr>
              <a:t>H</a:t>
            </a:r>
            <a:r>
              <a:rPr lang="en-US" sz="2800" b="1" i="1" baseline="-25000" dirty="0">
                <a:solidFill>
                  <a:prstClr val="black"/>
                </a:solidFill>
              </a:rPr>
              <a:t>a</a:t>
            </a:r>
            <a:r>
              <a:rPr lang="en-US" sz="2000" b="1" i="1" dirty="0">
                <a:solidFill>
                  <a:prstClr val="black"/>
                </a:solidFill>
              </a:rPr>
              <a:t>: </a:t>
            </a:r>
            <a:r>
              <a:rPr lang="en-US" sz="2000" b="1" dirty="0"/>
              <a:t>Variances are different  i.e. </a:t>
            </a:r>
            <a:r>
              <a:rPr lang="en-US" sz="2000" b="1" dirty="0" smtClean="0"/>
              <a:t>“Irregular Hemming” </a:t>
            </a:r>
            <a:r>
              <a:rPr lang="en-US" sz="2000" b="1" dirty="0"/>
              <a:t>has significant  impact on “Quality”</a:t>
            </a:r>
            <a:endParaRPr lang="en-US" sz="2000" b="1" i="1" dirty="0">
              <a:solidFill>
                <a:prstClr val="black"/>
              </a:solidFill>
            </a:endParaRPr>
          </a:p>
          <a:p>
            <a:pPr marL="457200" indent="-457200" fontAlgn="base">
              <a:lnSpc>
                <a:spcPct val="105000"/>
              </a:lnSpc>
              <a:spcBef>
                <a:spcPct val="30000"/>
              </a:spcBef>
              <a:spcAft>
                <a:spcPct val="0"/>
              </a:spcAft>
            </a:pPr>
            <a:endParaRPr lang="en-US" sz="2000" b="1" i="1" dirty="0">
              <a:solidFill>
                <a:prstClr val="black"/>
              </a:solidFill>
            </a:endParaRPr>
          </a:p>
          <a:p>
            <a:pPr marL="457200" indent="-457200" fontAlgn="base">
              <a:lnSpc>
                <a:spcPct val="105000"/>
              </a:lnSpc>
              <a:spcBef>
                <a:spcPct val="30000"/>
              </a:spcBef>
              <a:spcAft>
                <a:spcPct val="0"/>
              </a:spcAft>
            </a:pPr>
            <a:endParaRPr lang="en-US" sz="2000" b="1" i="1" dirty="0">
              <a:solidFill>
                <a:prstClr val="black"/>
              </a:solidFill>
            </a:endParaRPr>
          </a:p>
          <a:p>
            <a:pPr marL="457200" indent="-457200" fontAlgn="base">
              <a:lnSpc>
                <a:spcPct val="105000"/>
              </a:lnSpc>
              <a:spcBef>
                <a:spcPct val="30000"/>
              </a:spcBef>
              <a:spcAft>
                <a:spcPct val="0"/>
              </a:spcAft>
            </a:pPr>
            <a:endParaRPr lang="en-US" sz="2000" b="1" i="1" dirty="0">
              <a:solidFill>
                <a:prstClr val="black"/>
              </a:solidFill>
            </a:endParaRPr>
          </a:p>
        </p:txBody>
      </p:sp>
      <p:sp>
        <p:nvSpPr>
          <p:cNvPr id="12" name="Text Box 8"/>
          <p:cNvSpPr txBox="1">
            <a:spLocks noChangeArrowheads="1"/>
          </p:cNvSpPr>
          <p:nvPr/>
        </p:nvSpPr>
        <p:spPr bwMode="auto">
          <a:xfrm>
            <a:off x="567224" y="3193206"/>
            <a:ext cx="4876800" cy="461665"/>
          </a:xfrm>
          <a:prstGeom prst="rect">
            <a:avLst/>
          </a:prstGeom>
          <a:noFill/>
          <a:ln w="9525">
            <a:noFill/>
            <a:miter lim="800000"/>
            <a:headEnd/>
            <a:tailEnd/>
          </a:ln>
        </p:spPr>
        <p:txBody>
          <a:bodyPr>
            <a:spAutoFit/>
          </a:bodyPr>
          <a:lstStyle/>
          <a:p>
            <a:pPr fontAlgn="base">
              <a:spcBef>
                <a:spcPct val="50000"/>
              </a:spcBef>
              <a:spcAft>
                <a:spcPct val="0"/>
              </a:spcAft>
            </a:pPr>
            <a:r>
              <a:rPr lang="en-US" sz="2400" b="1" i="1" u="sng" dirty="0">
                <a:solidFill>
                  <a:prstClr val="black"/>
                </a:solidFill>
              </a:rPr>
              <a:t>HYPOTHESIS:</a:t>
            </a:r>
          </a:p>
        </p:txBody>
      </p:sp>
      <p:sp>
        <p:nvSpPr>
          <p:cNvPr id="14" name="Rectangle 13"/>
          <p:cNvSpPr/>
          <p:nvPr/>
        </p:nvSpPr>
        <p:spPr>
          <a:xfrm>
            <a:off x="544898" y="1135207"/>
            <a:ext cx="1742785" cy="523220"/>
          </a:xfrm>
          <a:prstGeom prst="rect">
            <a:avLst/>
          </a:prstGeom>
        </p:spPr>
        <p:txBody>
          <a:bodyPr wrap="none">
            <a:spAutoFit/>
          </a:bodyPr>
          <a:lstStyle/>
          <a:p>
            <a:pPr fontAlgn="base">
              <a:spcBef>
                <a:spcPct val="50000"/>
              </a:spcBef>
              <a:spcAft>
                <a:spcPct val="0"/>
              </a:spcAft>
            </a:pPr>
            <a:r>
              <a:rPr lang="en-US" sz="2800" b="1" i="1" u="sng" dirty="0" smtClean="0">
                <a:solidFill>
                  <a:prstClr val="black"/>
                </a:solidFill>
              </a:rPr>
              <a:t>Purpose:</a:t>
            </a:r>
            <a:endParaRPr lang="en-US" sz="2800" b="1" i="1" u="sng" dirty="0">
              <a:solidFill>
                <a:prstClr val="black"/>
              </a:solidFill>
            </a:endParaRPr>
          </a:p>
        </p:txBody>
      </p:sp>
      <p:sp>
        <p:nvSpPr>
          <p:cNvPr id="15" name="Text Box 4"/>
          <p:cNvSpPr txBox="1">
            <a:spLocks noChangeArrowheads="1"/>
          </p:cNvSpPr>
          <p:nvPr/>
        </p:nvSpPr>
        <p:spPr bwMode="auto">
          <a:xfrm>
            <a:off x="606441" y="1882069"/>
            <a:ext cx="11042505"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13" name="Text Box 9"/>
          <p:cNvSpPr txBox="1">
            <a:spLocks noChangeArrowheads="1"/>
          </p:cNvSpPr>
          <p:nvPr/>
        </p:nvSpPr>
        <p:spPr bwMode="auto">
          <a:xfrm>
            <a:off x="606440" y="1930728"/>
            <a:ext cx="11042505" cy="1154162"/>
          </a:xfrm>
          <a:prstGeom prst="rect">
            <a:avLst/>
          </a:prstGeom>
          <a:noFill/>
          <a:ln w="9525">
            <a:noFill/>
            <a:miter lim="800000"/>
            <a:headEnd/>
            <a:tailEnd/>
          </a:ln>
        </p:spPr>
        <p:txBody>
          <a:bodyPr wrap="square">
            <a:spAutoFit/>
          </a:bodyPr>
          <a:lstStyle/>
          <a:p>
            <a:pPr marL="457200" indent="-457200" fontAlgn="base">
              <a:lnSpc>
                <a:spcPct val="105000"/>
              </a:lnSpc>
              <a:spcBef>
                <a:spcPct val="30000"/>
              </a:spcBef>
              <a:spcAft>
                <a:spcPct val="0"/>
              </a:spcAft>
            </a:pPr>
            <a:r>
              <a:rPr lang="en-US" sz="2000" b="1" i="1" dirty="0" smtClean="0">
                <a:solidFill>
                  <a:prstClr val="black"/>
                </a:solidFill>
              </a:rPr>
              <a:t>Purpose of performing test of equal variance is: </a:t>
            </a:r>
            <a:r>
              <a:rPr lang="en-US" sz="2000" b="1" i="1" dirty="0">
                <a:solidFill>
                  <a:prstClr val="black"/>
                </a:solidFill>
              </a:rPr>
              <a:t>To check if  I</a:t>
            </a:r>
            <a:r>
              <a:rPr lang="en-US" sz="2000" b="1" i="1" dirty="0" smtClean="0">
                <a:solidFill>
                  <a:prstClr val="black"/>
                </a:solidFill>
              </a:rPr>
              <a:t>rregular Hemming </a:t>
            </a:r>
            <a:r>
              <a:rPr lang="en-US" sz="2000" b="1" i="1" dirty="0">
                <a:solidFill>
                  <a:prstClr val="black"/>
                </a:solidFill>
              </a:rPr>
              <a:t>have impact on quality</a:t>
            </a:r>
          </a:p>
          <a:p>
            <a:pPr marL="457200" indent="-457200" fontAlgn="base">
              <a:lnSpc>
                <a:spcPct val="105000"/>
              </a:lnSpc>
              <a:spcBef>
                <a:spcPct val="30000"/>
              </a:spcBef>
              <a:spcAft>
                <a:spcPct val="0"/>
              </a:spcAft>
            </a:pPr>
            <a:endParaRPr lang="en-US" sz="2000" b="1" i="1" dirty="0">
              <a:solidFill>
                <a:prstClr val="black"/>
              </a:solidFill>
            </a:endParaRPr>
          </a:p>
        </p:txBody>
      </p:sp>
    </p:spTree>
    <p:extLst>
      <p:ext uri="{BB962C8B-B14F-4D97-AF65-F5344CB8AC3E}">
        <p14:creationId xmlns:p14="http://schemas.microsoft.com/office/powerpoint/2010/main" val="100113914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47</a:t>
            </a:fld>
            <a:endParaRPr dirty="0">
              <a:solidFill>
                <a:srgbClr val="FFFFFF"/>
              </a:solidFill>
            </a:endParaRPr>
          </a:p>
        </p:txBody>
      </p:sp>
      <p:sp>
        <p:nvSpPr>
          <p:cNvPr id="99" name="Title 3"/>
          <p:cNvSpPr txBox="1">
            <a:spLocks/>
          </p:cNvSpPr>
          <p:nvPr/>
        </p:nvSpPr>
        <p:spPr>
          <a:xfrm>
            <a:off x="817932" y="183284"/>
            <a:ext cx="10784171" cy="64336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00000"/>
              </a:lnSpc>
              <a:buClr>
                <a:srgbClr val="007BB9"/>
              </a:buClr>
            </a:pPr>
            <a:r>
              <a:rPr lang="en-US" sz="3100" b="1" kern="0" dirty="0" smtClean="0">
                <a:solidFill>
                  <a:srgbClr val="007BB9"/>
                </a:solidFill>
              </a:rPr>
              <a:t>Graphical Output of Test of </a:t>
            </a:r>
            <a:r>
              <a:rPr lang="en-US" sz="3100" b="1" kern="0" dirty="0">
                <a:solidFill>
                  <a:srgbClr val="007BB9"/>
                </a:solidFill>
              </a:rPr>
              <a:t>E</a:t>
            </a:r>
            <a:r>
              <a:rPr lang="en-US" sz="3100" b="1" kern="0" dirty="0" smtClean="0">
                <a:solidFill>
                  <a:srgbClr val="007BB9"/>
                </a:solidFill>
              </a:rPr>
              <a:t>qual Variance for </a:t>
            </a:r>
            <a:r>
              <a:rPr lang="en-US" sz="3100" b="1" dirty="0">
                <a:solidFill>
                  <a:prstClr val="black"/>
                </a:solidFill>
              </a:rPr>
              <a:t>Irregular Hemming (X3</a:t>
            </a:r>
            <a:r>
              <a:rPr lang="en-US" sz="3600" b="1" dirty="0">
                <a:solidFill>
                  <a:prstClr val="black"/>
                </a:solidFill>
              </a:rPr>
              <a:t>)</a:t>
            </a:r>
            <a:endParaRPr lang="en-US" sz="3600" b="1" kern="0" dirty="0">
              <a:solidFill>
                <a:srgbClr val="3A3F50"/>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8" name="Text Box 8"/>
          <p:cNvSpPr txBox="1">
            <a:spLocks noChangeArrowheads="1"/>
          </p:cNvSpPr>
          <p:nvPr/>
        </p:nvSpPr>
        <p:spPr bwMode="auto">
          <a:xfrm>
            <a:off x="456800" y="995357"/>
            <a:ext cx="4998661"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dirty="0">
                <a:solidFill>
                  <a:prstClr val="black"/>
                </a:solidFill>
              </a:rPr>
              <a:t>Minitab Session Window output:</a:t>
            </a:r>
          </a:p>
        </p:txBody>
      </p:sp>
      <p:sp>
        <p:nvSpPr>
          <p:cNvPr id="10" name="Rectangle 9"/>
          <p:cNvSpPr/>
          <p:nvPr/>
        </p:nvSpPr>
        <p:spPr>
          <a:xfrm>
            <a:off x="2292824" y="1665092"/>
            <a:ext cx="7574507" cy="3889711"/>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800" b="1" dirty="0">
              <a:solidFill>
                <a:srgbClr val="FF0000"/>
              </a:solidFill>
              <a:latin typeface="Bodoni MT" panose="02070603080606020203" pitchFamily="18" charset="0"/>
            </a:endParaRPr>
          </a:p>
        </p:txBody>
      </p:sp>
      <p:sp>
        <p:nvSpPr>
          <p:cNvPr id="11" name="Text Box 4"/>
          <p:cNvSpPr txBox="1">
            <a:spLocks noChangeArrowheads="1"/>
          </p:cNvSpPr>
          <p:nvPr/>
        </p:nvSpPr>
        <p:spPr bwMode="auto">
          <a:xfrm>
            <a:off x="604157" y="5665112"/>
            <a:ext cx="10948226"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13" name="Text Box 7"/>
          <p:cNvSpPr txBox="1">
            <a:spLocks noChangeArrowheads="1"/>
          </p:cNvSpPr>
          <p:nvPr/>
        </p:nvSpPr>
        <p:spPr bwMode="auto">
          <a:xfrm>
            <a:off x="604157" y="5723512"/>
            <a:ext cx="10927876" cy="1169551"/>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2000" b="1" i="1" u="sng" kern="0" dirty="0">
                <a:solidFill>
                  <a:srgbClr val="3A3F50"/>
                </a:solidFill>
              </a:rPr>
              <a:t>Interpretation</a:t>
            </a:r>
            <a:r>
              <a:rPr lang="en-US" sz="2000" b="1" i="1" u="sng" kern="0" dirty="0" smtClean="0">
                <a:solidFill>
                  <a:srgbClr val="3A3F50"/>
                </a:solidFill>
              </a:rPr>
              <a:t>: </a:t>
            </a:r>
            <a:r>
              <a:rPr lang="en-US" sz="2000" kern="0" dirty="0">
                <a:solidFill>
                  <a:prstClr val="black"/>
                </a:solidFill>
              </a:rPr>
              <a:t>From the graph we can observe that, Loose Buttons has significant impact on Quality. We need to investigate it.</a:t>
            </a:r>
          </a:p>
          <a:p>
            <a:pPr algn="just" fontAlgn="base">
              <a:spcBef>
                <a:spcPct val="50000"/>
              </a:spcBef>
              <a:spcAft>
                <a:spcPct val="0"/>
              </a:spcAft>
            </a:pPr>
            <a:endParaRPr lang="en-US" sz="2000" b="1" i="1" kern="0" dirty="0">
              <a:solidFill>
                <a:srgbClr val="3A3F50"/>
              </a:solidFill>
            </a:endParaRPr>
          </a:p>
        </p:txBody>
      </p:sp>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2824" y="1624013"/>
            <a:ext cx="7574507" cy="3930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944743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48</a:t>
            </a:fld>
            <a:endParaRPr dirty="0">
              <a:solidFill>
                <a:srgbClr val="FFFFFF"/>
              </a:solidFill>
            </a:endParaRPr>
          </a:p>
        </p:txBody>
      </p:sp>
      <p:sp>
        <p:nvSpPr>
          <p:cNvPr id="99" name="Title 3"/>
          <p:cNvSpPr txBox="1">
            <a:spLocks/>
          </p:cNvSpPr>
          <p:nvPr/>
        </p:nvSpPr>
        <p:spPr>
          <a:xfrm>
            <a:off x="1298752" y="240980"/>
            <a:ext cx="9841394" cy="64336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00000"/>
              </a:lnSpc>
              <a:buClr>
                <a:srgbClr val="007BB9"/>
              </a:buClr>
            </a:pPr>
            <a:r>
              <a:rPr lang="en-US" sz="3100" b="1" kern="0" dirty="0" smtClean="0">
                <a:solidFill>
                  <a:srgbClr val="007BB9"/>
                </a:solidFill>
              </a:rPr>
              <a:t>Test Output of Test of </a:t>
            </a:r>
            <a:r>
              <a:rPr lang="en-US" sz="3100" b="1" kern="0" dirty="0">
                <a:solidFill>
                  <a:srgbClr val="007BB9"/>
                </a:solidFill>
              </a:rPr>
              <a:t>E</a:t>
            </a:r>
            <a:r>
              <a:rPr lang="en-US" sz="3100" b="1" kern="0" dirty="0" smtClean="0">
                <a:solidFill>
                  <a:srgbClr val="007BB9"/>
                </a:solidFill>
              </a:rPr>
              <a:t>qual Variance for </a:t>
            </a:r>
            <a:r>
              <a:rPr lang="en-US" sz="3100" b="1" dirty="0">
                <a:solidFill>
                  <a:prstClr val="black"/>
                </a:solidFill>
              </a:rPr>
              <a:t>Irregular Hemming (X3</a:t>
            </a:r>
            <a:r>
              <a:rPr lang="en-US" sz="3600" b="1" dirty="0">
                <a:solidFill>
                  <a:prstClr val="black"/>
                </a:solidFill>
              </a:rPr>
              <a:t>)</a:t>
            </a:r>
            <a:endParaRPr lang="en-US" sz="3600" b="1" kern="0" dirty="0">
              <a:solidFill>
                <a:srgbClr val="3A3F50"/>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8" name="Text Box 8"/>
          <p:cNvSpPr txBox="1">
            <a:spLocks noChangeArrowheads="1"/>
          </p:cNvSpPr>
          <p:nvPr/>
        </p:nvSpPr>
        <p:spPr bwMode="auto">
          <a:xfrm>
            <a:off x="440472" y="1011194"/>
            <a:ext cx="4998661"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dirty="0">
                <a:solidFill>
                  <a:prstClr val="black"/>
                </a:solidFill>
              </a:rPr>
              <a:t>Minitab Session Window output:</a:t>
            </a:r>
          </a:p>
        </p:txBody>
      </p:sp>
      <p:sp>
        <p:nvSpPr>
          <p:cNvPr id="10" name="Rectangle 9"/>
          <p:cNvSpPr/>
          <p:nvPr/>
        </p:nvSpPr>
        <p:spPr>
          <a:xfrm>
            <a:off x="828894" y="1583568"/>
            <a:ext cx="10498751" cy="3889711"/>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800" b="1" dirty="0">
              <a:solidFill>
                <a:srgbClr val="FF0000"/>
              </a:solidFill>
              <a:latin typeface="Bodoni MT" panose="02070603080606020203" pitchFamily="18" charset="0"/>
            </a:endParaRPr>
          </a:p>
        </p:txBody>
      </p:sp>
      <p:sp>
        <p:nvSpPr>
          <p:cNvPr id="11" name="Text Box 4"/>
          <p:cNvSpPr txBox="1">
            <a:spLocks noChangeArrowheads="1"/>
          </p:cNvSpPr>
          <p:nvPr/>
        </p:nvSpPr>
        <p:spPr bwMode="auto">
          <a:xfrm>
            <a:off x="604156" y="5580121"/>
            <a:ext cx="10948226"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13" name="Text Box 7"/>
          <p:cNvSpPr txBox="1">
            <a:spLocks noChangeArrowheads="1"/>
          </p:cNvSpPr>
          <p:nvPr/>
        </p:nvSpPr>
        <p:spPr bwMode="auto">
          <a:xfrm>
            <a:off x="624506" y="5655373"/>
            <a:ext cx="10927876" cy="707886"/>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2000" b="1" i="1" u="sng" kern="0" dirty="0">
                <a:solidFill>
                  <a:srgbClr val="3A3F50"/>
                </a:solidFill>
              </a:rPr>
              <a:t>Interpretation</a:t>
            </a:r>
            <a:r>
              <a:rPr lang="en-US" sz="2000" b="1" i="1" u="sng" kern="0" dirty="0" smtClean="0">
                <a:solidFill>
                  <a:srgbClr val="3A3F50"/>
                </a:solidFill>
              </a:rPr>
              <a:t>: </a:t>
            </a:r>
            <a:r>
              <a:rPr lang="en-US" sz="2000" dirty="0"/>
              <a:t>Since p-value is &gt; 0.05, we fail to reject null hypothesis. Hence, we can conclude that, Variances are same i.e. “irregular hemming ” has no impact on “quality” </a:t>
            </a:r>
            <a:endParaRPr lang="en-US" sz="2000" b="1" i="1" kern="0" dirty="0">
              <a:solidFill>
                <a:srgbClr val="3A3F50"/>
              </a:solidFill>
            </a:endParaRPr>
          </a:p>
        </p:txBody>
      </p:sp>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4993" y="1640719"/>
            <a:ext cx="4454140" cy="1416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4993" y="2968866"/>
            <a:ext cx="5374864" cy="2340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86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59857" y="1733124"/>
            <a:ext cx="4585647" cy="1678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058474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49</a:t>
            </a:fld>
            <a:endParaRPr dirty="0">
              <a:solidFill>
                <a:srgbClr val="FFFFFF"/>
              </a:solidFill>
            </a:endParaRPr>
          </a:p>
        </p:txBody>
      </p:sp>
      <p:sp>
        <p:nvSpPr>
          <p:cNvPr id="99" name="Title 3"/>
          <p:cNvSpPr txBox="1">
            <a:spLocks/>
          </p:cNvSpPr>
          <p:nvPr/>
        </p:nvSpPr>
        <p:spPr>
          <a:xfrm>
            <a:off x="1063076" y="213019"/>
            <a:ext cx="10129233" cy="49141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fontAlgn="base">
              <a:spcBef>
                <a:spcPct val="50000"/>
              </a:spcBef>
              <a:spcAft>
                <a:spcPct val="0"/>
              </a:spcAft>
            </a:pPr>
            <a:r>
              <a:rPr lang="en-US" sz="3100" b="1" kern="0" dirty="0">
                <a:solidFill>
                  <a:srgbClr val="007BB9"/>
                </a:solidFill>
              </a:rPr>
              <a:t>Test of Equal Variance (</a:t>
            </a:r>
            <a:r>
              <a:rPr lang="en-US" sz="3100" b="1" kern="0" dirty="0" smtClean="0">
                <a:solidFill>
                  <a:srgbClr val="007BB9"/>
                </a:solidFill>
              </a:rPr>
              <a:t>Bartlett’s Test</a:t>
            </a:r>
            <a:r>
              <a:rPr lang="en-US" sz="3100" b="1" kern="0" dirty="0">
                <a:solidFill>
                  <a:srgbClr val="007BB9"/>
                </a:solidFill>
              </a:rPr>
              <a:t>) For </a:t>
            </a:r>
            <a:r>
              <a:rPr lang="en-US" sz="3100" b="1" dirty="0" smtClean="0">
                <a:solidFill>
                  <a:prstClr val="black"/>
                </a:solidFill>
              </a:rPr>
              <a:t>Improper Button Holes </a:t>
            </a:r>
            <a:r>
              <a:rPr lang="en-US" sz="3100" b="1" dirty="0">
                <a:solidFill>
                  <a:prstClr val="black"/>
                </a:solidFill>
              </a:rPr>
              <a:t>(X4)</a:t>
            </a: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10" name="Rectangle 8"/>
          <p:cNvSpPr>
            <a:spLocks noChangeArrowheads="1"/>
          </p:cNvSpPr>
          <p:nvPr/>
        </p:nvSpPr>
        <p:spPr bwMode="auto">
          <a:xfrm>
            <a:off x="654787" y="4159050"/>
            <a:ext cx="11423482" cy="1168091"/>
          </a:xfrm>
          <a:prstGeom prst="rect">
            <a:avLst/>
          </a:prstGeom>
          <a:solidFill>
            <a:schemeClr val="bg1">
              <a:lumMod val="85000"/>
            </a:schemeClr>
          </a:solidFill>
          <a:ln w="9525">
            <a:solidFill>
              <a:schemeClr val="tx1"/>
            </a:solidFill>
            <a:miter lim="800000"/>
            <a:headEnd/>
            <a:tailEnd/>
          </a:ln>
        </p:spPr>
        <p:txBody>
          <a:bodyPr wrap="none" anchor="ctr"/>
          <a:lstStyle/>
          <a:p>
            <a:pPr fontAlgn="base">
              <a:spcBef>
                <a:spcPct val="0"/>
              </a:spcBef>
              <a:spcAft>
                <a:spcPct val="0"/>
              </a:spcAft>
            </a:pPr>
            <a:endParaRPr lang="en-US" sz="900" dirty="0">
              <a:solidFill>
                <a:prstClr val="black"/>
              </a:solidFill>
            </a:endParaRPr>
          </a:p>
        </p:txBody>
      </p:sp>
      <p:sp>
        <p:nvSpPr>
          <p:cNvPr id="11" name="Text Box 9"/>
          <p:cNvSpPr txBox="1">
            <a:spLocks noChangeArrowheads="1"/>
          </p:cNvSpPr>
          <p:nvPr/>
        </p:nvSpPr>
        <p:spPr bwMode="auto">
          <a:xfrm>
            <a:off x="606440" y="4171216"/>
            <a:ext cx="11585560" cy="3203954"/>
          </a:xfrm>
          <a:prstGeom prst="rect">
            <a:avLst/>
          </a:prstGeom>
          <a:noFill/>
          <a:ln w="9525">
            <a:noFill/>
            <a:miter lim="800000"/>
            <a:headEnd/>
            <a:tailEnd/>
          </a:ln>
        </p:spPr>
        <p:txBody>
          <a:bodyPr wrap="square">
            <a:spAutoFit/>
          </a:bodyPr>
          <a:lstStyle/>
          <a:p>
            <a:pPr marL="457200" indent="-457200" fontAlgn="base">
              <a:lnSpc>
                <a:spcPct val="105000"/>
              </a:lnSpc>
              <a:spcBef>
                <a:spcPct val="30000"/>
              </a:spcBef>
              <a:spcAft>
                <a:spcPct val="0"/>
              </a:spcAft>
            </a:pPr>
            <a:r>
              <a:rPr lang="en-US" sz="2800" b="1" i="1" dirty="0">
                <a:solidFill>
                  <a:prstClr val="black"/>
                </a:solidFill>
              </a:rPr>
              <a:t>H</a:t>
            </a:r>
            <a:r>
              <a:rPr lang="en-US" sz="2800" b="1" i="1" baseline="-25000" dirty="0">
                <a:solidFill>
                  <a:prstClr val="black"/>
                </a:solidFill>
              </a:rPr>
              <a:t>o</a:t>
            </a:r>
            <a:r>
              <a:rPr lang="en-US" sz="2000" b="1" i="1" dirty="0">
                <a:solidFill>
                  <a:prstClr val="black"/>
                </a:solidFill>
              </a:rPr>
              <a:t>: </a:t>
            </a:r>
            <a:r>
              <a:rPr lang="en-US" sz="2000" b="1" dirty="0"/>
              <a:t>Variances are same i.e. </a:t>
            </a:r>
            <a:r>
              <a:rPr lang="en-US" sz="2000" b="1" dirty="0" smtClean="0"/>
              <a:t>“</a:t>
            </a:r>
            <a:r>
              <a:rPr lang="en-US" sz="2000" b="1" dirty="0"/>
              <a:t>Improper Button Holes </a:t>
            </a:r>
            <a:r>
              <a:rPr lang="en-US" sz="2000" b="1" dirty="0" smtClean="0"/>
              <a:t>” </a:t>
            </a:r>
            <a:r>
              <a:rPr lang="en-US" sz="2000" b="1" dirty="0"/>
              <a:t>has no impact on “Quality </a:t>
            </a:r>
          </a:p>
          <a:p>
            <a:pPr marL="457200" indent="-457200" fontAlgn="base">
              <a:lnSpc>
                <a:spcPct val="105000"/>
              </a:lnSpc>
              <a:spcBef>
                <a:spcPct val="30000"/>
              </a:spcBef>
              <a:spcAft>
                <a:spcPct val="0"/>
              </a:spcAft>
            </a:pPr>
            <a:r>
              <a:rPr lang="en-US" sz="2800" b="1" i="1" dirty="0">
                <a:solidFill>
                  <a:prstClr val="black"/>
                </a:solidFill>
              </a:rPr>
              <a:t>H</a:t>
            </a:r>
            <a:r>
              <a:rPr lang="en-US" sz="2800" b="1" i="1" baseline="-25000" dirty="0">
                <a:solidFill>
                  <a:prstClr val="black"/>
                </a:solidFill>
              </a:rPr>
              <a:t>a</a:t>
            </a:r>
            <a:r>
              <a:rPr lang="en-US" sz="2000" b="1" i="1" dirty="0">
                <a:solidFill>
                  <a:prstClr val="black"/>
                </a:solidFill>
              </a:rPr>
              <a:t>: </a:t>
            </a:r>
            <a:r>
              <a:rPr lang="en-US" sz="2000" b="1" dirty="0"/>
              <a:t>Variances are different  i.e. </a:t>
            </a:r>
            <a:r>
              <a:rPr lang="en-US" sz="2000" b="1" dirty="0" smtClean="0"/>
              <a:t>“</a:t>
            </a:r>
            <a:r>
              <a:rPr lang="en-US" sz="2000" b="1" dirty="0"/>
              <a:t>Improper Button Holes </a:t>
            </a:r>
            <a:r>
              <a:rPr lang="en-US" sz="2000" b="1" dirty="0" smtClean="0"/>
              <a:t>” </a:t>
            </a:r>
            <a:r>
              <a:rPr lang="en-US" sz="2000" b="1" dirty="0"/>
              <a:t>has significant  impact on “Quality”</a:t>
            </a:r>
            <a:endParaRPr lang="en-US" sz="2000" b="1" i="1" dirty="0">
              <a:solidFill>
                <a:prstClr val="black"/>
              </a:solidFill>
            </a:endParaRPr>
          </a:p>
          <a:p>
            <a:pPr marL="457200" indent="-457200" fontAlgn="base">
              <a:lnSpc>
                <a:spcPct val="105000"/>
              </a:lnSpc>
              <a:spcBef>
                <a:spcPct val="30000"/>
              </a:spcBef>
              <a:spcAft>
                <a:spcPct val="0"/>
              </a:spcAft>
            </a:pPr>
            <a:endParaRPr lang="en-US" sz="2000" b="1" i="1" dirty="0">
              <a:solidFill>
                <a:prstClr val="black"/>
              </a:solidFill>
            </a:endParaRPr>
          </a:p>
          <a:p>
            <a:pPr marL="457200" indent="-457200" fontAlgn="base">
              <a:lnSpc>
                <a:spcPct val="105000"/>
              </a:lnSpc>
              <a:spcBef>
                <a:spcPct val="30000"/>
              </a:spcBef>
              <a:spcAft>
                <a:spcPct val="0"/>
              </a:spcAft>
            </a:pPr>
            <a:endParaRPr lang="en-US" sz="2000" b="1" i="1" dirty="0">
              <a:solidFill>
                <a:prstClr val="black"/>
              </a:solidFill>
            </a:endParaRPr>
          </a:p>
          <a:p>
            <a:pPr marL="457200" indent="-457200" fontAlgn="base">
              <a:lnSpc>
                <a:spcPct val="105000"/>
              </a:lnSpc>
              <a:spcBef>
                <a:spcPct val="30000"/>
              </a:spcBef>
              <a:spcAft>
                <a:spcPct val="0"/>
              </a:spcAft>
            </a:pPr>
            <a:endParaRPr lang="en-US" sz="2000" b="1" i="1" dirty="0">
              <a:solidFill>
                <a:prstClr val="black"/>
              </a:solidFill>
            </a:endParaRPr>
          </a:p>
          <a:p>
            <a:pPr marL="457200" indent="-457200" fontAlgn="base">
              <a:lnSpc>
                <a:spcPct val="105000"/>
              </a:lnSpc>
              <a:spcBef>
                <a:spcPct val="30000"/>
              </a:spcBef>
              <a:spcAft>
                <a:spcPct val="0"/>
              </a:spcAft>
            </a:pPr>
            <a:endParaRPr lang="en-US" sz="2000" b="1" i="1" dirty="0">
              <a:solidFill>
                <a:prstClr val="black"/>
              </a:solidFill>
            </a:endParaRPr>
          </a:p>
          <a:p>
            <a:pPr marL="457200" indent="-457200" fontAlgn="base">
              <a:lnSpc>
                <a:spcPct val="105000"/>
              </a:lnSpc>
              <a:spcBef>
                <a:spcPct val="30000"/>
              </a:spcBef>
              <a:spcAft>
                <a:spcPct val="0"/>
              </a:spcAft>
            </a:pPr>
            <a:endParaRPr lang="en-US" sz="2000" b="1" i="1" dirty="0">
              <a:solidFill>
                <a:prstClr val="black"/>
              </a:solidFill>
            </a:endParaRPr>
          </a:p>
        </p:txBody>
      </p:sp>
      <p:sp>
        <p:nvSpPr>
          <p:cNvPr id="12" name="Text Box 8"/>
          <p:cNvSpPr txBox="1">
            <a:spLocks noChangeArrowheads="1"/>
          </p:cNvSpPr>
          <p:nvPr/>
        </p:nvSpPr>
        <p:spPr bwMode="auto">
          <a:xfrm>
            <a:off x="567224" y="3193206"/>
            <a:ext cx="4876800" cy="461665"/>
          </a:xfrm>
          <a:prstGeom prst="rect">
            <a:avLst/>
          </a:prstGeom>
          <a:noFill/>
          <a:ln w="9525">
            <a:noFill/>
            <a:miter lim="800000"/>
            <a:headEnd/>
            <a:tailEnd/>
          </a:ln>
        </p:spPr>
        <p:txBody>
          <a:bodyPr>
            <a:spAutoFit/>
          </a:bodyPr>
          <a:lstStyle/>
          <a:p>
            <a:pPr fontAlgn="base">
              <a:spcBef>
                <a:spcPct val="50000"/>
              </a:spcBef>
              <a:spcAft>
                <a:spcPct val="0"/>
              </a:spcAft>
            </a:pPr>
            <a:r>
              <a:rPr lang="en-US" sz="2400" b="1" i="1" u="sng" dirty="0">
                <a:solidFill>
                  <a:prstClr val="black"/>
                </a:solidFill>
              </a:rPr>
              <a:t>HYPOTHESIS:</a:t>
            </a:r>
          </a:p>
        </p:txBody>
      </p:sp>
      <p:sp>
        <p:nvSpPr>
          <p:cNvPr id="14" name="Rectangle 13"/>
          <p:cNvSpPr/>
          <p:nvPr/>
        </p:nvSpPr>
        <p:spPr>
          <a:xfrm>
            <a:off x="544898" y="1135207"/>
            <a:ext cx="1742785" cy="523220"/>
          </a:xfrm>
          <a:prstGeom prst="rect">
            <a:avLst/>
          </a:prstGeom>
        </p:spPr>
        <p:txBody>
          <a:bodyPr wrap="none">
            <a:spAutoFit/>
          </a:bodyPr>
          <a:lstStyle/>
          <a:p>
            <a:pPr fontAlgn="base">
              <a:spcBef>
                <a:spcPct val="50000"/>
              </a:spcBef>
              <a:spcAft>
                <a:spcPct val="0"/>
              </a:spcAft>
            </a:pPr>
            <a:r>
              <a:rPr lang="en-US" sz="2800" b="1" i="1" u="sng" dirty="0" smtClean="0">
                <a:solidFill>
                  <a:prstClr val="black"/>
                </a:solidFill>
              </a:rPr>
              <a:t>Purpose:</a:t>
            </a:r>
            <a:endParaRPr lang="en-US" sz="2800" b="1" i="1" u="sng" dirty="0">
              <a:solidFill>
                <a:prstClr val="black"/>
              </a:solidFill>
            </a:endParaRPr>
          </a:p>
        </p:txBody>
      </p:sp>
      <p:sp>
        <p:nvSpPr>
          <p:cNvPr id="15" name="Text Box 4"/>
          <p:cNvSpPr txBox="1">
            <a:spLocks noChangeArrowheads="1"/>
          </p:cNvSpPr>
          <p:nvPr/>
        </p:nvSpPr>
        <p:spPr bwMode="auto">
          <a:xfrm>
            <a:off x="606441" y="1882069"/>
            <a:ext cx="11042505"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13" name="Text Box 9"/>
          <p:cNvSpPr txBox="1">
            <a:spLocks noChangeArrowheads="1"/>
          </p:cNvSpPr>
          <p:nvPr/>
        </p:nvSpPr>
        <p:spPr bwMode="auto">
          <a:xfrm>
            <a:off x="606440" y="1930728"/>
            <a:ext cx="11042505" cy="1131785"/>
          </a:xfrm>
          <a:prstGeom prst="rect">
            <a:avLst/>
          </a:prstGeom>
          <a:noFill/>
          <a:ln w="9525">
            <a:noFill/>
            <a:miter lim="800000"/>
            <a:headEnd/>
            <a:tailEnd/>
          </a:ln>
        </p:spPr>
        <p:txBody>
          <a:bodyPr wrap="square">
            <a:spAutoFit/>
          </a:bodyPr>
          <a:lstStyle/>
          <a:p>
            <a:pPr marL="457200" indent="-457200" fontAlgn="base">
              <a:lnSpc>
                <a:spcPct val="105000"/>
              </a:lnSpc>
              <a:spcBef>
                <a:spcPct val="30000"/>
              </a:spcBef>
              <a:spcAft>
                <a:spcPct val="0"/>
              </a:spcAft>
            </a:pPr>
            <a:r>
              <a:rPr lang="en-US" sz="2000" b="1" i="1" dirty="0" smtClean="0">
                <a:solidFill>
                  <a:prstClr val="black"/>
                </a:solidFill>
              </a:rPr>
              <a:t>Purpose of performing test of equal variance is: </a:t>
            </a:r>
            <a:r>
              <a:rPr lang="en-US" sz="2000" b="1" i="1" dirty="0">
                <a:solidFill>
                  <a:prstClr val="black"/>
                </a:solidFill>
              </a:rPr>
              <a:t>To check if  </a:t>
            </a:r>
            <a:r>
              <a:rPr lang="en-US" sz="2000" b="1" i="1" dirty="0" smtClean="0">
                <a:solidFill>
                  <a:prstClr val="black"/>
                </a:solidFill>
              </a:rPr>
              <a:t>Improper Button Holes have </a:t>
            </a:r>
            <a:r>
              <a:rPr lang="en-US" sz="2000" b="1" i="1" dirty="0">
                <a:solidFill>
                  <a:prstClr val="black"/>
                </a:solidFill>
              </a:rPr>
              <a:t>impact on quality</a:t>
            </a:r>
          </a:p>
          <a:p>
            <a:pPr marL="457200" indent="-457200" fontAlgn="base">
              <a:lnSpc>
                <a:spcPct val="105000"/>
              </a:lnSpc>
              <a:spcBef>
                <a:spcPct val="30000"/>
              </a:spcBef>
              <a:spcAft>
                <a:spcPct val="0"/>
              </a:spcAft>
            </a:pPr>
            <a:endParaRPr lang="en-US" sz="2000" b="1" i="1" dirty="0">
              <a:solidFill>
                <a:prstClr val="black"/>
              </a:solidFill>
            </a:endParaRPr>
          </a:p>
        </p:txBody>
      </p:sp>
    </p:spTree>
    <p:extLst>
      <p:ext uri="{BB962C8B-B14F-4D97-AF65-F5344CB8AC3E}">
        <p14:creationId xmlns:p14="http://schemas.microsoft.com/office/powerpoint/2010/main" val="32418968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7772" y="2897524"/>
            <a:ext cx="7521200" cy="992304"/>
          </a:xfrm>
        </p:spPr>
        <p:txBody>
          <a:bodyPr anchor="ctr"/>
          <a:lstStyle/>
          <a:p>
            <a:pPr algn="ctr"/>
            <a:r>
              <a:rPr lang="en-US" sz="6000" dirty="0" smtClean="0"/>
              <a:t>PROJECT CHARTER</a:t>
            </a:r>
            <a:endParaRPr lang="en-US" sz="6000" dirty="0"/>
          </a:p>
        </p:txBody>
      </p:sp>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5</a:t>
            </a:fld>
            <a:endParaRPr lang="en">
              <a:solidFill>
                <a:srgbClr val="FFFFFF"/>
              </a:solidFill>
            </a:endParaRPr>
          </a:p>
        </p:txBody>
      </p:sp>
    </p:spTree>
    <p:extLst>
      <p:ext uri="{BB962C8B-B14F-4D97-AF65-F5344CB8AC3E}">
        <p14:creationId xmlns:p14="http://schemas.microsoft.com/office/powerpoint/2010/main" val="207943055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50</a:t>
            </a:fld>
            <a:endParaRPr dirty="0">
              <a:solidFill>
                <a:srgbClr val="FFFFFF"/>
              </a:solidFill>
            </a:endParaRPr>
          </a:p>
        </p:txBody>
      </p:sp>
      <p:sp>
        <p:nvSpPr>
          <p:cNvPr id="99" name="Title 3"/>
          <p:cNvSpPr txBox="1">
            <a:spLocks/>
          </p:cNvSpPr>
          <p:nvPr/>
        </p:nvSpPr>
        <p:spPr>
          <a:xfrm>
            <a:off x="817932" y="183284"/>
            <a:ext cx="10784171" cy="64336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00000"/>
              </a:lnSpc>
              <a:buClr>
                <a:srgbClr val="007BB9"/>
              </a:buClr>
            </a:pPr>
            <a:r>
              <a:rPr lang="en-US" sz="3100" b="1" kern="0" dirty="0" smtClean="0">
                <a:solidFill>
                  <a:srgbClr val="007BB9"/>
                </a:solidFill>
              </a:rPr>
              <a:t>Graphical Output of Test of </a:t>
            </a:r>
            <a:r>
              <a:rPr lang="en-US" sz="3100" b="1" kern="0" dirty="0">
                <a:solidFill>
                  <a:srgbClr val="007BB9"/>
                </a:solidFill>
              </a:rPr>
              <a:t>E</a:t>
            </a:r>
            <a:r>
              <a:rPr lang="en-US" sz="3100" b="1" kern="0" dirty="0" smtClean="0">
                <a:solidFill>
                  <a:srgbClr val="007BB9"/>
                </a:solidFill>
              </a:rPr>
              <a:t>qual Variance for </a:t>
            </a:r>
            <a:r>
              <a:rPr lang="en-US" sz="3100" b="1" dirty="0">
                <a:solidFill>
                  <a:prstClr val="black"/>
                </a:solidFill>
              </a:rPr>
              <a:t>Improper Button Holes (X4)</a:t>
            </a:r>
            <a:endParaRPr lang="en-US" sz="3100" b="1" kern="0" dirty="0">
              <a:solidFill>
                <a:srgbClr val="3A3F50"/>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8" name="Text Box 8"/>
          <p:cNvSpPr txBox="1">
            <a:spLocks noChangeArrowheads="1"/>
          </p:cNvSpPr>
          <p:nvPr/>
        </p:nvSpPr>
        <p:spPr bwMode="auto">
          <a:xfrm>
            <a:off x="456800" y="995357"/>
            <a:ext cx="4998661"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dirty="0">
                <a:solidFill>
                  <a:prstClr val="black"/>
                </a:solidFill>
              </a:rPr>
              <a:t>Minitab Session Window output:</a:t>
            </a:r>
          </a:p>
        </p:txBody>
      </p:sp>
      <p:sp>
        <p:nvSpPr>
          <p:cNvPr id="10" name="Rectangle 9"/>
          <p:cNvSpPr/>
          <p:nvPr/>
        </p:nvSpPr>
        <p:spPr>
          <a:xfrm>
            <a:off x="2183642" y="1665092"/>
            <a:ext cx="7356143" cy="3889711"/>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800" b="1" dirty="0">
              <a:solidFill>
                <a:srgbClr val="FF0000"/>
              </a:solidFill>
              <a:latin typeface="Bodoni MT" panose="02070603080606020203" pitchFamily="18" charset="0"/>
            </a:endParaRPr>
          </a:p>
        </p:txBody>
      </p:sp>
      <p:sp>
        <p:nvSpPr>
          <p:cNvPr id="11" name="Text Box 4"/>
          <p:cNvSpPr txBox="1">
            <a:spLocks noChangeArrowheads="1"/>
          </p:cNvSpPr>
          <p:nvPr/>
        </p:nvSpPr>
        <p:spPr bwMode="auto">
          <a:xfrm>
            <a:off x="604157" y="5665112"/>
            <a:ext cx="10948226"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13" name="Text Box 7"/>
          <p:cNvSpPr txBox="1">
            <a:spLocks noChangeArrowheads="1"/>
          </p:cNvSpPr>
          <p:nvPr/>
        </p:nvSpPr>
        <p:spPr bwMode="auto">
          <a:xfrm>
            <a:off x="604157" y="5723512"/>
            <a:ext cx="10927876" cy="1169551"/>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2000" b="1" i="1" u="sng" kern="0" dirty="0" smtClean="0">
                <a:solidFill>
                  <a:srgbClr val="3A3F50"/>
                </a:solidFill>
              </a:rPr>
              <a:t>Interpretation: </a:t>
            </a:r>
            <a:r>
              <a:rPr lang="en-US" sz="2000" kern="0" dirty="0" smtClean="0">
                <a:solidFill>
                  <a:prstClr val="black"/>
                </a:solidFill>
              </a:rPr>
              <a:t>From </a:t>
            </a:r>
            <a:r>
              <a:rPr lang="en-US" sz="2000" kern="0" dirty="0">
                <a:solidFill>
                  <a:prstClr val="black"/>
                </a:solidFill>
              </a:rPr>
              <a:t>the graph we can observe that, Improper Button Holes has significant impact on Quality. We need to investigate it.</a:t>
            </a:r>
          </a:p>
          <a:p>
            <a:pPr algn="just" fontAlgn="base">
              <a:spcBef>
                <a:spcPct val="50000"/>
              </a:spcBef>
              <a:spcAft>
                <a:spcPct val="0"/>
              </a:spcAft>
            </a:pPr>
            <a:endParaRPr lang="en-US" sz="2000" b="1" i="1" kern="0" dirty="0">
              <a:solidFill>
                <a:srgbClr val="3A3F50"/>
              </a:solidFill>
            </a:endParaRPr>
          </a:p>
        </p:txBody>
      </p:sp>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3642" y="1665091"/>
            <a:ext cx="7356143" cy="3889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603306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51</a:t>
            </a:fld>
            <a:endParaRPr dirty="0">
              <a:solidFill>
                <a:srgbClr val="FFFFFF"/>
              </a:solidFill>
            </a:endParaRPr>
          </a:p>
        </p:txBody>
      </p:sp>
      <p:sp>
        <p:nvSpPr>
          <p:cNvPr id="99" name="Title 3"/>
          <p:cNvSpPr txBox="1">
            <a:spLocks/>
          </p:cNvSpPr>
          <p:nvPr/>
        </p:nvSpPr>
        <p:spPr>
          <a:xfrm>
            <a:off x="1266095" y="143923"/>
            <a:ext cx="9841394" cy="64336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00000"/>
              </a:lnSpc>
              <a:buClr>
                <a:srgbClr val="007BB9"/>
              </a:buClr>
            </a:pPr>
            <a:r>
              <a:rPr lang="en-US" sz="3100" b="1" kern="0" dirty="0" smtClean="0">
                <a:solidFill>
                  <a:srgbClr val="007BB9"/>
                </a:solidFill>
              </a:rPr>
              <a:t>Test Output of Test of </a:t>
            </a:r>
            <a:r>
              <a:rPr lang="en-US" sz="3100" b="1" kern="0" dirty="0">
                <a:solidFill>
                  <a:srgbClr val="007BB9"/>
                </a:solidFill>
              </a:rPr>
              <a:t>E</a:t>
            </a:r>
            <a:r>
              <a:rPr lang="en-US" sz="3100" b="1" kern="0" dirty="0" smtClean="0">
                <a:solidFill>
                  <a:srgbClr val="007BB9"/>
                </a:solidFill>
              </a:rPr>
              <a:t>qual Variance for </a:t>
            </a:r>
            <a:r>
              <a:rPr lang="en-US" sz="3100" b="1" dirty="0">
                <a:solidFill>
                  <a:prstClr val="black"/>
                </a:solidFill>
              </a:rPr>
              <a:t>Improper Button Holes (X4)</a:t>
            </a:r>
            <a:endParaRPr lang="en-US" sz="3100" b="1" kern="0" dirty="0">
              <a:solidFill>
                <a:srgbClr val="3A3F50"/>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8" name="Text Box 8"/>
          <p:cNvSpPr txBox="1">
            <a:spLocks noChangeArrowheads="1"/>
          </p:cNvSpPr>
          <p:nvPr/>
        </p:nvSpPr>
        <p:spPr bwMode="auto">
          <a:xfrm>
            <a:off x="440472" y="1011194"/>
            <a:ext cx="4998661"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dirty="0">
                <a:solidFill>
                  <a:prstClr val="black"/>
                </a:solidFill>
              </a:rPr>
              <a:t>Minitab Session Window output:</a:t>
            </a:r>
          </a:p>
        </p:txBody>
      </p:sp>
      <p:sp>
        <p:nvSpPr>
          <p:cNvPr id="10" name="Rectangle 9"/>
          <p:cNvSpPr/>
          <p:nvPr/>
        </p:nvSpPr>
        <p:spPr>
          <a:xfrm>
            <a:off x="828894" y="1569778"/>
            <a:ext cx="10498751" cy="3889711"/>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800" b="1" dirty="0">
              <a:solidFill>
                <a:srgbClr val="FF0000"/>
              </a:solidFill>
              <a:latin typeface="Bodoni MT" panose="02070603080606020203" pitchFamily="18" charset="0"/>
            </a:endParaRPr>
          </a:p>
        </p:txBody>
      </p:sp>
      <p:sp>
        <p:nvSpPr>
          <p:cNvPr id="11" name="Text Box 4"/>
          <p:cNvSpPr txBox="1">
            <a:spLocks noChangeArrowheads="1"/>
          </p:cNvSpPr>
          <p:nvPr/>
        </p:nvSpPr>
        <p:spPr bwMode="auto">
          <a:xfrm>
            <a:off x="604156" y="5580121"/>
            <a:ext cx="10948226"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13" name="Text Box 7"/>
          <p:cNvSpPr txBox="1">
            <a:spLocks noChangeArrowheads="1"/>
          </p:cNvSpPr>
          <p:nvPr/>
        </p:nvSpPr>
        <p:spPr bwMode="auto">
          <a:xfrm>
            <a:off x="624506" y="5655373"/>
            <a:ext cx="10927876" cy="1169551"/>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2000" b="1" i="1" u="sng" kern="0" dirty="0">
                <a:solidFill>
                  <a:srgbClr val="3A3F50"/>
                </a:solidFill>
              </a:rPr>
              <a:t>Interpretation</a:t>
            </a:r>
            <a:r>
              <a:rPr lang="en-US" sz="2000" b="1" i="1" u="sng" kern="0" dirty="0" smtClean="0">
                <a:solidFill>
                  <a:srgbClr val="3A3F50"/>
                </a:solidFill>
              </a:rPr>
              <a:t>: </a:t>
            </a:r>
            <a:r>
              <a:rPr lang="en-US" sz="2000" dirty="0"/>
              <a:t>Since p-value is &gt; 0.05, we fail to reject null hypothesis. Hence, we can conclude that, Variances are same i.e. “improper button holes ” has no impact on “quality” </a:t>
            </a:r>
            <a:endParaRPr lang="en-US" sz="2000" b="1" i="1" kern="0" dirty="0">
              <a:solidFill>
                <a:srgbClr val="3A3F50"/>
              </a:solidFill>
            </a:endParaRPr>
          </a:p>
          <a:p>
            <a:pPr algn="just" fontAlgn="base">
              <a:spcBef>
                <a:spcPct val="50000"/>
              </a:spcBef>
              <a:spcAft>
                <a:spcPct val="0"/>
              </a:spcAft>
            </a:pPr>
            <a:endParaRPr lang="en-US" sz="2000" b="1" i="1" kern="0" dirty="0">
              <a:solidFill>
                <a:srgbClr val="3A3F50"/>
              </a:solidFill>
            </a:endParaRPr>
          </a:p>
        </p:txBody>
      </p:sp>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4993" y="1752980"/>
            <a:ext cx="4454140"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4992" y="2943586"/>
            <a:ext cx="5201799" cy="239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1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86792" y="1608020"/>
            <a:ext cx="4622235" cy="1604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579987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52</a:t>
            </a:fld>
            <a:endParaRPr dirty="0">
              <a:solidFill>
                <a:srgbClr val="FFFFFF"/>
              </a:solidFill>
            </a:endParaRPr>
          </a:p>
        </p:txBody>
      </p:sp>
      <p:sp>
        <p:nvSpPr>
          <p:cNvPr id="99" name="Title 3"/>
          <p:cNvSpPr txBox="1">
            <a:spLocks/>
          </p:cNvSpPr>
          <p:nvPr/>
        </p:nvSpPr>
        <p:spPr>
          <a:xfrm>
            <a:off x="1063076" y="213019"/>
            <a:ext cx="10129233" cy="49141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fontAlgn="base">
              <a:spcBef>
                <a:spcPct val="50000"/>
              </a:spcBef>
              <a:spcAft>
                <a:spcPct val="0"/>
              </a:spcAft>
            </a:pPr>
            <a:r>
              <a:rPr lang="en-US" sz="3100" b="1" kern="0" dirty="0">
                <a:solidFill>
                  <a:srgbClr val="007BB9"/>
                </a:solidFill>
              </a:rPr>
              <a:t>Test of Equal Variance (</a:t>
            </a:r>
            <a:r>
              <a:rPr lang="en-US" sz="3100" b="1" kern="0" dirty="0" smtClean="0">
                <a:solidFill>
                  <a:srgbClr val="007BB9"/>
                </a:solidFill>
              </a:rPr>
              <a:t>Bartlett’s Test</a:t>
            </a:r>
            <a:r>
              <a:rPr lang="en-US" sz="3100" b="1" kern="0" dirty="0">
                <a:solidFill>
                  <a:srgbClr val="007BB9"/>
                </a:solidFill>
              </a:rPr>
              <a:t>) For </a:t>
            </a:r>
            <a:r>
              <a:rPr lang="en-US" sz="3100" b="1" dirty="0" smtClean="0">
                <a:solidFill>
                  <a:prstClr val="black"/>
                </a:solidFill>
              </a:rPr>
              <a:t>Wrong Gradation of Sizes </a:t>
            </a:r>
            <a:r>
              <a:rPr lang="en-US" sz="3100" b="1" dirty="0">
                <a:solidFill>
                  <a:prstClr val="black"/>
                </a:solidFill>
              </a:rPr>
              <a:t>(X5)</a:t>
            </a: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10" name="Rectangle 8"/>
          <p:cNvSpPr>
            <a:spLocks noChangeArrowheads="1"/>
          </p:cNvSpPr>
          <p:nvPr/>
        </p:nvSpPr>
        <p:spPr bwMode="auto">
          <a:xfrm>
            <a:off x="606441" y="4150401"/>
            <a:ext cx="11042506" cy="1368876"/>
          </a:xfrm>
          <a:prstGeom prst="rect">
            <a:avLst/>
          </a:prstGeom>
          <a:solidFill>
            <a:schemeClr val="bg1">
              <a:lumMod val="85000"/>
            </a:schemeClr>
          </a:solidFill>
          <a:ln w="9525">
            <a:solidFill>
              <a:schemeClr val="tx1"/>
            </a:solidFill>
            <a:miter lim="800000"/>
            <a:headEnd/>
            <a:tailEnd/>
          </a:ln>
        </p:spPr>
        <p:txBody>
          <a:bodyPr wrap="none" anchor="ctr"/>
          <a:lstStyle/>
          <a:p>
            <a:pPr fontAlgn="base">
              <a:spcBef>
                <a:spcPct val="0"/>
              </a:spcBef>
              <a:spcAft>
                <a:spcPct val="0"/>
              </a:spcAft>
            </a:pPr>
            <a:endParaRPr lang="en-US" sz="900" dirty="0">
              <a:solidFill>
                <a:prstClr val="black"/>
              </a:solidFill>
            </a:endParaRPr>
          </a:p>
        </p:txBody>
      </p:sp>
      <p:sp>
        <p:nvSpPr>
          <p:cNvPr id="11" name="Text Box 9"/>
          <p:cNvSpPr txBox="1">
            <a:spLocks noChangeArrowheads="1"/>
          </p:cNvSpPr>
          <p:nvPr/>
        </p:nvSpPr>
        <p:spPr bwMode="auto">
          <a:xfrm>
            <a:off x="606440" y="4171216"/>
            <a:ext cx="11417237" cy="2696123"/>
          </a:xfrm>
          <a:prstGeom prst="rect">
            <a:avLst/>
          </a:prstGeom>
          <a:noFill/>
          <a:ln w="9525">
            <a:noFill/>
            <a:miter lim="800000"/>
            <a:headEnd/>
            <a:tailEnd/>
          </a:ln>
        </p:spPr>
        <p:txBody>
          <a:bodyPr wrap="square">
            <a:spAutoFit/>
          </a:bodyPr>
          <a:lstStyle/>
          <a:p>
            <a:pPr marL="457200" indent="-457200" fontAlgn="base">
              <a:lnSpc>
                <a:spcPct val="105000"/>
              </a:lnSpc>
              <a:spcBef>
                <a:spcPct val="30000"/>
              </a:spcBef>
              <a:spcAft>
                <a:spcPct val="0"/>
              </a:spcAft>
            </a:pPr>
            <a:r>
              <a:rPr lang="en-US" sz="2800" b="1" i="1" dirty="0">
                <a:solidFill>
                  <a:prstClr val="black"/>
                </a:solidFill>
              </a:rPr>
              <a:t>H</a:t>
            </a:r>
            <a:r>
              <a:rPr lang="en-US" sz="2800" b="1" i="1" baseline="-25000" dirty="0">
                <a:solidFill>
                  <a:prstClr val="black"/>
                </a:solidFill>
              </a:rPr>
              <a:t>o</a:t>
            </a:r>
            <a:r>
              <a:rPr lang="en-US" sz="2000" b="1" i="1" dirty="0">
                <a:solidFill>
                  <a:prstClr val="black"/>
                </a:solidFill>
              </a:rPr>
              <a:t>: </a:t>
            </a:r>
            <a:r>
              <a:rPr lang="en-US" sz="2000" b="1" dirty="0"/>
              <a:t>Variances are same i.e. </a:t>
            </a:r>
            <a:r>
              <a:rPr lang="en-US" sz="2000" b="1" dirty="0" smtClean="0"/>
              <a:t>“</a:t>
            </a:r>
            <a:r>
              <a:rPr lang="en-US" sz="2000" b="1" dirty="0"/>
              <a:t>Wrong  Gradation  of Sizes </a:t>
            </a:r>
            <a:r>
              <a:rPr lang="en-US" sz="2000" b="1" dirty="0" smtClean="0"/>
              <a:t>” </a:t>
            </a:r>
            <a:r>
              <a:rPr lang="en-US" sz="2000" b="1" dirty="0"/>
              <a:t>has no impact on “Quality </a:t>
            </a:r>
          </a:p>
          <a:p>
            <a:pPr marL="457200" indent="-457200" fontAlgn="base">
              <a:lnSpc>
                <a:spcPct val="105000"/>
              </a:lnSpc>
              <a:spcBef>
                <a:spcPct val="30000"/>
              </a:spcBef>
              <a:spcAft>
                <a:spcPct val="0"/>
              </a:spcAft>
            </a:pPr>
            <a:r>
              <a:rPr lang="en-US" sz="2800" b="1" i="1" dirty="0">
                <a:solidFill>
                  <a:prstClr val="black"/>
                </a:solidFill>
              </a:rPr>
              <a:t>H</a:t>
            </a:r>
            <a:r>
              <a:rPr lang="en-US" sz="2800" b="1" i="1" baseline="-25000" dirty="0">
                <a:solidFill>
                  <a:prstClr val="black"/>
                </a:solidFill>
              </a:rPr>
              <a:t>a</a:t>
            </a:r>
            <a:r>
              <a:rPr lang="en-US" sz="2000" b="1" i="1" dirty="0">
                <a:solidFill>
                  <a:prstClr val="black"/>
                </a:solidFill>
              </a:rPr>
              <a:t>: </a:t>
            </a:r>
            <a:r>
              <a:rPr lang="en-US" sz="2000" b="1" dirty="0"/>
              <a:t>Variances are different  i.e. </a:t>
            </a:r>
            <a:r>
              <a:rPr lang="en-US" sz="2000" b="1" dirty="0" smtClean="0"/>
              <a:t>“</a:t>
            </a:r>
            <a:r>
              <a:rPr lang="en-US" sz="2000" b="1" dirty="0"/>
              <a:t>Wrong  Gradation  of Sizes </a:t>
            </a:r>
            <a:r>
              <a:rPr lang="en-US" sz="2000" b="1" dirty="0" smtClean="0"/>
              <a:t>” </a:t>
            </a:r>
            <a:r>
              <a:rPr lang="en-US" sz="2000" b="1" dirty="0"/>
              <a:t>has significant  impact on “Quality”</a:t>
            </a:r>
            <a:endParaRPr lang="en-US" sz="2000" b="1" i="1" dirty="0">
              <a:solidFill>
                <a:prstClr val="black"/>
              </a:solidFill>
            </a:endParaRPr>
          </a:p>
          <a:p>
            <a:pPr marL="457200" indent="-457200" fontAlgn="base">
              <a:lnSpc>
                <a:spcPct val="105000"/>
              </a:lnSpc>
              <a:spcBef>
                <a:spcPct val="30000"/>
              </a:spcBef>
              <a:spcAft>
                <a:spcPct val="0"/>
              </a:spcAft>
            </a:pPr>
            <a:endParaRPr lang="en-US" sz="2000" b="1" i="1" dirty="0">
              <a:solidFill>
                <a:prstClr val="black"/>
              </a:solidFill>
            </a:endParaRPr>
          </a:p>
          <a:p>
            <a:pPr marL="457200" indent="-457200" fontAlgn="base">
              <a:lnSpc>
                <a:spcPct val="105000"/>
              </a:lnSpc>
              <a:spcBef>
                <a:spcPct val="30000"/>
              </a:spcBef>
              <a:spcAft>
                <a:spcPct val="0"/>
              </a:spcAft>
            </a:pPr>
            <a:endParaRPr lang="en-US" sz="2000" b="1" i="1" dirty="0">
              <a:solidFill>
                <a:prstClr val="black"/>
              </a:solidFill>
            </a:endParaRPr>
          </a:p>
          <a:p>
            <a:pPr marL="457200" indent="-457200" fontAlgn="base">
              <a:lnSpc>
                <a:spcPct val="105000"/>
              </a:lnSpc>
              <a:spcBef>
                <a:spcPct val="30000"/>
              </a:spcBef>
              <a:spcAft>
                <a:spcPct val="0"/>
              </a:spcAft>
            </a:pPr>
            <a:endParaRPr lang="en-US" sz="2000" b="1" i="1" dirty="0">
              <a:solidFill>
                <a:prstClr val="black"/>
              </a:solidFill>
            </a:endParaRPr>
          </a:p>
        </p:txBody>
      </p:sp>
      <p:sp>
        <p:nvSpPr>
          <p:cNvPr id="12" name="Text Box 8"/>
          <p:cNvSpPr txBox="1">
            <a:spLocks noChangeArrowheads="1"/>
          </p:cNvSpPr>
          <p:nvPr/>
        </p:nvSpPr>
        <p:spPr bwMode="auto">
          <a:xfrm>
            <a:off x="567224" y="3193206"/>
            <a:ext cx="4876800" cy="461665"/>
          </a:xfrm>
          <a:prstGeom prst="rect">
            <a:avLst/>
          </a:prstGeom>
          <a:noFill/>
          <a:ln w="9525">
            <a:noFill/>
            <a:miter lim="800000"/>
            <a:headEnd/>
            <a:tailEnd/>
          </a:ln>
        </p:spPr>
        <p:txBody>
          <a:bodyPr>
            <a:spAutoFit/>
          </a:bodyPr>
          <a:lstStyle/>
          <a:p>
            <a:pPr fontAlgn="base">
              <a:spcBef>
                <a:spcPct val="50000"/>
              </a:spcBef>
              <a:spcAft>
                <a:spcPct val="0"/>
              </a:spcAft>
            </a:pPr>
            <a:r>
              <a:rPr lang="en-US" sz="2400" b="1" i="1" u="sng" dirty="0">
                <a:solidFill>
                  <a:prstClr val="black"/>
                </a:solidFill>
              </a:rPr>
              <a:t>HYPOTHESIS:</a:t>
            </a:r>
          </a:p>
        </p:txBody>
      </p:sp>
      <p:sp>
        <p:nvSpPr>
          <p:cNvPr id="14" name="Rectangle 13"/>
          <p:cNvSpPr/>
          <p:nvPr/>
        </p:nvSpPr>
        <p:spPr>
          <a:xfrm>
            <a:off x="544898" y="1135207"/>
            <a:ext cx="1742785" cy="523220"/>
          </a:xfrm>
          <a:prstGeom prst="rect">
            <a:avLst/>
          </a:prstGeom>
        </p:spPr>
        <p:txBody>
          <a:bodyPr wrap="none">
            <a:spAutoFit/>
          </a:bodyPr>
          <a:lstStyle/>
          <a:p>
            <a:pPr fontAlgn="base">
              <a:spcBef>
                <a:spcPct val="50000"/>
              </a:spcBef>
              <a:spcAft>
                <a:spcPct val="0"/>
              </a:spcAft>
            </a:pPr>
            <a:r>
              <a:rPr lang="en-US" sz="2800" b="1" i="1" u="sng" dirty="0" smtClean="0">
                <a:solidFill>
                  <a:prstClr val="black"/>
                </a:solidFill>
              </a:rPr>
              <a:t>Purpose:</a:t>
            </a:r>
            <a:endParaRPr lang="en-US" sz="2800" b="1" i="1" u="sng" dirty="0">
              <a:solidFill>
                <a:prstClr val="black"/>
              </a:solidFill>
            </a:endParaRPr>
          </a:p>
        </p:txBody>
      </p:sp>
      <p:sp>
        <p:nvSpPr>
          <p:cNvPr id="15" name="Text Box 4"/>
          <p:cNvSpPr txBox="1">
            <a:spLocks noChangeArrowheads="1"/>
          </p:cNvSpPr>
          <p:nvPr/>
        </p:nvSpPr>
        <p:spPr bwMode="auto">
          <a:xfrm>
            <a:off x="606441" y="1882069"/>
            <a:ext cx="11042505"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13" name="Text Box 9"/>
          <p:cNvSpPr txBox="1">
            <a:spLocks noChangeArrowheads="1"/>
          </p:cNvSpPr>
          <p:nvPr/>
        </p:nvSpPr>
        <p:spPr bwMode="auto">
          <a:xfrm>
            <a:off x="606440" y="1930728"/>
            <a:ext cx="11042505" cy="1154162"/>
          </a:xfrm>
          <a:prstGeom prst="rect">
            <a:avLst/>
          </a:prstGeom>
          <a:noFill/>
          <a:ln w="9525">
            <a:noFill/>
            <a:miter lim="800000"/>
            <a:headEnd/>
            <a:tailEnd/>
          </a:ln>
        </p:spPr>
        <p:txBody>
          <a:bodyPr wrap="square">
            <a:spAutoFit/>
          </a:bodyPr>
          <a:lstStyle/>
          <a:p>
            <a:pPr marL="457200" indent="-457200" fontAlgn="base">
              <a:lnSpc>
                <a:spcPct val="105000"/>
              </a:lnSpc>
              <a:spcBef>
                <a:spcPct val="30000"/>
              </a:spcBef>
              <a:spcAft>
                <a:spcPct val="0"/>
              </a:spcAft>
            </a:pPr>
            <a:r>
              <a:rPr lang="en-US" sz="2000" b="1" i="1" dirty="0" smtClean="0">
                <a:solidFill>
                  <a:prstClr val="black"/>
                </a:solidFill>
              </a:rPr>
              <a:t>Purpose of performing test of equal variance is: </a:t>
            </a:r>
            <a:r>
              <a:rPr lang="en-US" sz="2000" b="1" i="1" dirty="0">
                <a:solidFill>
                  <a:prstClr val="black"/>
                </a:solidFill>
              </a:rPr>
              <a:t>To check </a:t>
            </a:r>
            <a:r>
              <a:rPr lang="en-US" sz="2000" b="1" i="1" dirty="0" smtClean="0">
                <a:solidFill>
                  <a:prstClr val="black"/>
                </a:solidFill>
              </a:rPr>
              <a:t>if  Wrong  Gradation  of Sizes  have </a:t>
            </a:r>
            <a:r>
              <a:rPr lang="en-US" sz="2000" b="1" i="1" dirty="0">
                <a:solidFill>
                  <a:prstClr val="black"/>
                </a:solidFill>
              </a:rPr>
              <a:t>impact on quality</a:t>
            </a:r>
          </a:p>
          <a:p>
            <a:pPr marL="457200" indent="-457200" fontAlgn="base">
              <a:lnSpc>
                <a:spcPct val="105000"/>
              </a:lnSpc>
              <a:spcBef>
                <a:spcPct val="30000"/>
              </a:spcBef>
              <a:spcAft>
                <a:spcPct val="0"/>
              </a:spcAft>
            </a:pPr>
            <a:endParaRPr lang="en-US" sz="2000" b="1" i="1" dirty="0">
              <a:solidFill>
                <a:prstClr val="black"/>
              </a:solidFill>
            </a:endParaRPr>
          </a:p>
        </p:txBody>
      </p:sp>
    </p:spTree>
    <p:extLst>
      <p:ext uri="{BB962C8B-B14F-4D97-AF65-F5344CB8AC3E}">
        <p14:creationId xmlns:p14="http://schemas.microsoft.com/office/powerpoint/2010/main" val="228250287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53</a:t>
            </a:fld>
            <a:endParaRPr dirty="0">
              <a:solidFill>
                <a:srgbClr val="FFFFFF"/>
              </a:solidFill>
            </a:endParaRPr>
          </a:p>
        </p:txBody>
      </p:sp>
      <p:sp>
        <p:nvSpPr>
          <p:cNvPr id="99" name="Title 3"/>
          <p:cNvSpPr txBox="1">
            <a:spLocks/>
          </p:cNvSpPr>
          <p:nvPr/>
        </p:nvSpPr>
        <p:spPr>
          <a:xfrm>
            <a:off x="817932" y="183284"/>
            <a:ext cx="10784171" cy="64336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00000"/>
              </a:lnSpc>
              <a:buClr>
                <a:srgbClr val="007BB9"/>
              </a:buClr>
            </a:pPr>
            <a:r>
              <a:rPr lang="en-US" sz="3100" b="1" kern="0" dirty="0" smtClean="0">
                <a:solidFill>
                  <a:srgbClr val="007BB9"/>
                </a:solidFill>
              </a:rPr>
              <a:t>Graphical Output of Test of </a:t>
            </a:r>
            <a:r>
              <a:rPr lang="en-US" sz="3100" b="1" kern="0" dirty="0">
                <a:solidFill>
                  <a:srgbClr val="007BB9"/>
                </a:solidFill>
              </a:rPr>
              <a:t>E</a:t>
            </a:r>
            <a:r>
              <a:rPr lang="en-US" sz="3100" b="1" kern="0" dirty="0" smtClean="0">
                <a:solidFill>
                  <a:srgbClr val="007BB9"/>
                </a:solidFill>
              </a:rPr>
              <a:t>qual Variance for </a:t>
            </a:r>
            <a:r>
              <a:rPr lang="en-US" sz="3100" b="1" dirty="0">
                <a:solidFill>
                  <a:prstClr val="black"/>
                </a:solidFill>
              </a:rPr>
              <a:t>Wrong Gradation of Sizes (X5)</a:t>
            </a:r>
            <a:endParaRPr lang="en-US" sz="3100" b="1" kern="0" dirty="0">
              <a:solidFill>
                <a:srgbClr val="3A3F50"/>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8" name="Text Box 8"/>
          <p:cNvSpPr txBox="1">
            <a:spLocks noChangeArrowheads="1"/>
          </p:cNvSpPr>
          <p:nvPr/>
        </p:nvSpPr>
        <p:spPr bwMode="auto">
          <a:xfrm>
            <a:off x="456800" y="995357"/>
            <a:ext cx="4998661"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dirty="0">
                <a:solidFill>
                  <a:prstClr val="black"/>
                </a:solidFill>
              </a:rPr>
              <a:t>Minitab Session Window output:</a:t>
            </a:r>
          </a:p>
        </p:txBody>
      </p:sp>
      <p:sp>
        <p:nvSpPr>
          <p:cNvPr id="11" name="Text Box 4"/>
          <p:cNvSpPr txBox="1">
            <a:spLocks noChangeArrowheads="1"/>
          </p:cNvSpPr>
          <p:nvPr/>
        </p:nvSpPr>
        <p:spPr bwMode="auto">
          <a:xfrm>
            <a:off x="604157" y="5665112"/>
            <a:ext cx="10948226"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13" name="Text Box 7"/>
          <p:cNvSpPr txBox="1">
            <a:spLocks noChangeArrowheads="1"/>
          </p:cNvSpPr>
          <p:nvPr/>
        </p:nvSpPr>
        <p:spPr bwMode="auto">
          <a:xfrm>
            <a:off x="604157" y="5723512"/>
            <a:ext cx="10927876" cy="1169551"/>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2000" b="1" i="1" u="sng" kern="0" dirty="0" smtClean="0">
                <a:solidFill>
                  <a:srgbClr val="3A3F50"/>
                </a:solidFill>
              </a:rPr>
              <a:t>Interpretation</a:t>
            </a:r>
            <a:r>
              <a:rPr lang="en-US" sz="2000" b="1" i="1" u="sng" kern="0" dirty="0" smtClean="0">
                <a:solidFill>
                  <a:srgbClr val="3A3F50"/>
                </a:solidFill>
              </a:rPr>
              <a:t>: </a:t>
            </a:r>
            <a:r>
              <a:rPr lang="en-US" sz="2000" kern="0" dirty="0">
                <a:solidFill>
                  <a:prstClr val="black"/>
                </a:solidFill>
              </a:rPr>
              <a:t>From the graph we can observe that, Wrong Gradation Of Sizes has significant impact on Quality. We need to investigate it.</a:t>
            </a:r>
          </a:p>
          <a:p>
            <a:pPr algn="just" fontAlgn="base">
              <a:spcBef>
                <a:spcPct val="50000"/>
              </a:spcBef>
              <a:spcAft>
                <a:spcPct val="0"/>
              </a:spcAft>
            </a:pPr>
            <a:endParaRPr lang="en-US" sz="2000" i="1" kern="0" dirty="0">
              <a:solidFill>
                <a:srgbClr val="3A3F50"/>
              </a:solidFill>
            </a:endParaRPr>
          </a:p>
        </p:txBody>
      </p:sp>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2573" y="1555252"/>
            <a:ext cx="7519917" cy="3903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159202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54</a:t>
            </a:fld>
            <a:endParaRPr dirty="0">
              <a:solidFill>
                <a:srgbClr val="FFFFFF"/>
              </a:solidFill>
            </a:endParaRPr>
          </a:p>
        </p:txBody>
      </p:sp>
      <p:sp>
        <p:nvSpPr>
          <p:cNvPr id="99" name="Title 3"/>
          <p:cNvSpPr txBox="1">
            <a:spLocks/>
          </p:cNvSpPr>
          <p:nvPr/>
        </p:nvSpPr>
        <p:spPr>
          <a:xfrm>
            <a:off x="1266095" y="143923"/>
            <a:ext cx="9841394" cy="64336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00000"/>
              </a:lnSpc>
              <a:buClr>
                <a:srgbClr val="007BB9"/>
              </a:buClr>
            </a:pPr>
            <a:r>
              <a:rPr lang="en-US" sz="3100" b="1" kern="0" dirty="0" smtClean="0">
                <a:solidFill>
                  <a:srgbClr val="007BB9"/>
                </a:solidFill>
              </a:rPr>
              <a:t>Test Output of Test of </a:t>
            </a:r>
            <a:r>
              <a:rPr lang="en-US" sz="3100" b="1" kern="0" dirty="0">
                <a:solidFill>
                  <a:srgbClr val="007BB9"/>
                </a:solidFill>
              </a:rPr>
              <a:t>E</a:t>
            </a:r>
            <a:r>
              <a:rPr lang="en-US" sz="3100" b="1" kern="0" dirty="0" smtClean="0">
                <a:solidFill>
                  <a:srgbClr val="007BB9"/>
                </a:solidFill>
              </a:rPr>
              <a:t>qual Variance for </a:t>
            </a:r>
            <a:r>
              <a:rPr lang="en-US" sz="3100" b="1" dirty="0">
                <a:solidFill>
                  <a:prstClr val="black"/>
                </a:solidFill>
              </a:rPr>
              <a:t>Wrong Gradation of Sizes (X5</a:t>
            </a:r>
            <a:r>
              <a:rPr lang="en-US" sz="3600" b="1" dirty="0">
                <a:solidFill>
                  <a:prstClr val="black"/>
                </a:solidFill>
              </a:rPr>
              <a:t>)</a:t>
            </a:r>
            <a:endParaRPr lang="en-US" sz="3600" b="1" kern="0" dirty="0">
              <a:solidFill>
                <a:srgbClr val="3A3F50"/>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8" name="Text Box 8"/>
          <p:cNvSpPr txBox="1">
            <a:spLocks noChangeArrowheads="1"/>
          </p:cNvSpPr>
          <p:nvPr/>
        </p:nvSpPr>
        <p:spPr bwMode="auto">
          <a:xfrm>
            <a:off x="440472" y="1011194"/>
            <a:ext cx="4998661"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dirty="0">
                <a:solidFill>
                  <a:prstClr val="black"/>
                </a:solidFill>
              </a:rPr>
              <a:t>Minitab Session Window output:</a:t>
            </a:r>
          </a:p>
        </p:txBody>
      </p:sp>
      <p:sp>
        <p:nvSpPr>
          <p:cNvPr id="10" name="Rectangle 9"/>
          <p:cNvSpPr/>
          <p:nvPr/>
        </p:nvSpPr>
        <p:spPr>
          <a:xfrm>
            <a:off x="828894" y="1569778"/>
            <a:ext cx="10498751" cy="3889711"/>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800" b="1" dirty="0">
              <a:solidFill>
                <a:srgbClr val="FF0000"/>
              </a:solidFill>
              <a:latin typeface="Bodoni MT" panose="02070603080606020203" pitchFamily="18" charset="0"/>
            </a:endParaRPr>
          </a:p>
        </p:txBody>
      </p:sp>
      <p:sp>
        <p:nvSpPr>
          <p:cNvPr id="11" name="Text Box 4"/>
          <p:cNvSpPr txBox="1">
            <a:spLocks noChangeArrowheads="1"/>
          </p:cNvSpPr>
          <p:nvPr/>
        </p:nvSpPr>
        <p:spPr bwMode="auto">
          <a:xfrm>
            <a:off x="604156" y="5580121"/>
            <a:ext cx="10948226"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13" name="Text Box 7"/>
          <p:cNvSpPr txBox="1">
            <a:spLocks noChangeArrowheads="1"/>
          </p:cNvSpPr>
          <p:nvPr/>
        </p:nvSpPr>
        <p:spPr bwMode="auto">
          <a:xfrm>
            <a:off x="624506" y="5655373"/>
            <a:ext cx="10927876" cy="707886"/>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2000" b="1" i="1" u="sng" kern="0" dirty="0">
                <a:solidFill>
                  <a:srgbClr val="3A3F50"/>
                </a:solidFill>
              </a:rPr>
              <a:t>Interpretation</a:t>
            </a:r>
            <a:r>
              <a:rPr lang="en-US" sz="2000" b="1" i="1" u="sng" kern="0" dirty="0" smtClean="0">
                <a:solidFill>
                  <a:srgbClr val="3A3F50"/>
                </a:solidFill>
              </a:rPr>
              <a:t>: </a:t>
            </a:r>
            <a:r>
              <a:rPr lang="en-US" sz="2000" dirty="0"/>
              <a:t>Since p-value is &gt; 0.05, we fail to reject null hypothesis. Hence, we can conclude that, Variances are same i.e. “wrong gradation of sizes” has no impact on “quality” </a:t>
            </a:r>
            <a:endParaRPr lang="en-US" sz="2000" b="1" i="1" kern="0" dirty="0">
              <a:solidFill>
                <a:srgbClr val="3A3F50"/>
              </a:solidFill>
            </a:endParaRPr>
          </a:p>
        </p:txBody>
      </p:sp>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4993" y="1623777"/>
            <a:ext cx="4583294" cy="1501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4993" y="2975972"/>
            <a:ext cx="5456750" cy="2360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64"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34018" y="1712569"/>
            <a:ext cx="4673471" cy="1658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695562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55</a:t>
            </a:fld>
            <a:endParaRPr dirty="0">
              <a:solidFill>
                <a:srgbClr val="FFFFFF"/>
              </a:solidFill>
            </a:endParaRPr>
          </a:p>
        </p:txBody>
      </p:sp>
      <p:sp>
        <p:nvSpPr>
          <p:cNvPr id="99" name="Title 3"/>
          <p:cNvSpPr txBox="1">
            <a:spLocks/>
          </p:cNvSpPr>
          <p:nvPr/>
        </p:nvSpPr>
        <p:spPr>
          <a:xfrm>
            <a:off x="1063075" y="271366"/>
            <a:ext cx="10129233" cy="49141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00000"/>
              </a:lnSpc>
              <a:buClr>
                <a:srgbClr val="007BB9"/>
              </a:buClr>
            </a:pPr>
            <a:r>
              <a:rPr lang="en-US" sz="3100" b="1" kern="0" dirty="0">
                <a:solidFill>
                  <a:srgbClr val="007BB9"/>
                </a:solidFill>
              </a:rPr>
              <a:t>Test of Equal Variance (Bartlett’s Test) For </a:t>
            </a:r>
            <a:r>
              <a:rPr lang="en-US" sz="3100" b="1" dirty="0" smtClean="0">
                <a:solidFill>
                  <a:prstClr val="black"/>
                </a:solidFill>
              </a:rPr>
              <a:t>Miss out of stitches in between (X6)</a:t>
            </a:r>
            <a:endParaRPr lang="en-US" sz="3100" b="1" kern="0" dirty="0">
              <a:solidFill>
                <a:srgbClr val="3A3F50"/>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10" name="Rectangle 8"/>
          <p:cNvSpPr>
            <a:spLocks noChangeArrowheads="1"/>
          </p:cNvSpPr>
          <p:nvPr/>
        </p:nvSpPr>
        <p:spPr bwMode="auto">
          <a:xfrm>
            <a:off x="606441" y="4150401"/>
            <a:ext cx="11042506" cy="1431533"/>
          </a:xfrm>
          <a:prstGeom prst="rect">
            <a:avLst/>
          </a:prstGeom>
          <a:solidFill>
            <a:schemeClr val="bg1">
              <a:lumMod val="85000"/>
            </a:schemeClr>
          </a:solidFill>
          <a:ln w="9525">
            <a:solidFill>
              <a:schemeClr val="tx1"/>
            </a:solidFill>
            <a:miter lim="800000"/>
            <a:headEnd/>
            <a:tailEnd/>
          </a:ln>
        </p:spPr>
        <p:txBody>
          <a:bodyPr wrap="none" anchor="ctr"/>
          <a:lstStyle/>
          <a:p>
            <a:pPr fontAlgn="base">
              <a:spcBef>
                <a:spcPct val="0"/>
              </a:spcBef>
              <a:spcAft>
                <a:spcPct val="0"/>
              </a:spcAft>
            </a:pPr>
            <a:endParaRPr lang="en-US" sz="900" dirty="0">
              <a:solidFill>
                <a:prstClr val="black"/>
              </a:solidFill>
            </a:endParaRPr>
          </a:p>
        </p:txBody>
      </p:sp>
      <p:sp>
        <p:nvSpPr>
          <p:cNvPr id="11" name="Text Box 9"/>
          <p:cNvSpPr txBox="1">
            <a:spLocks noChangeArrowheads="1"/>
          </p:cNvSpPr>
          <p:nvPr/>
        </p:nvSpPr>
        <p:spPr bwMode="auto">
          <a:xfrm>
            <a:off x="606441" y="4171216"/>
            <a:ext cx="11042504" cy="2280624"/>
          </a:xfrm>
          <a:prstGeom prst="rect">
            <a:avLst/>
          </a:prstGeom>
          <a:noFill/>
          <a:ln w="9525">
            <a:noFill/>
            <a:miter lim="800000"/>
            <a:headEnd/>
            <a:tailEnd/>
          </a:ln>
        </p:spPr>
        <p:txBody>
          <a:bodyPr wrap="square">
            <a:spAutoFit/>
          </a:bodyPr>
          <a:lstStyle/>
          <a:p>
            <a:pPr marL="457200" indent="-457200" fontAlgn="base">
              <a:lnSpc>
                <a:spcPct val="105000"/>
              </a:lnSpc>
              <a:spcBef>
                <a:spcPct val="30000"/>
              </a:spcBef>
              <a:spcAft>
                <a:spcPct val="0"/>
              </a:spcAft>
            </a:pPr>
            <a:r>
              <a:rPr lang="en-US" sz="2800" b="1" i="1" dirty="0">
                <a:solidFill>
                  <a:prstClr val="black"/>
                </a:solidFill>
              </a:rPr>
              <a:t>H</a:t>
            </a:r>
            <a:r>
              <a:rPr lang="en-US" sz="2800" b="1" i="1" baseline="-25000" dirty="0">
                <a:solidFill>
                  <a:prstClr val="black"/>
                </a:solidFill>
              </a:rPr>
              <a:t>o</a:t>
            </a:r>
            <a:r>
              <a:rPr lang="en-US" sz="2000" b="1" i="1" dirty="0">
                <a:solidFill>
                  <a:prstClr val="black"/>
                </a:solidFill>
              </a:rPr>
              <a:t>: </a:t>
            </a:r>
            <a:r>
              <a:rPr lang="en-US" sz="2000" b="1" dirty="0"/>
              <a:t>Variances are same i.e. </a:t>
            </a:r>
            <a:r>
              <a:rPr lang="en-US" sz="2000" b="1" dirty="0" smtClean="0"/>
              <a:t>“</a:t>
            </a:r>
            <a:r>
              <a:rPr lang="en-US" sz="2000" b="1" i="1" dirty="0"/>
              <a:t>Miss out  of stiches in between</a:t>
            </a:r>
            <a:r>
              <a:rPr lang="en-US" sz="2000" b="1" dirty="0" smtClean="0"/>
              <a:t>” </a:t>
            </a:r>
            <a:r>
              <a:rPr lang="en-US" sz="2000" b="1" dirty="0"/>
              <a:t>has no impact on “Quality </a:t>
            </a:r>
          </a:p>
          <a:p>
            <a:pPr marL="457200" indent="-457200" fontAlgn="base">
              <a:lnSpc>
                <a:spcPct val="105000"/>
              </a:lnSpc>
              <a:spcBef>
                <a:spcPct val="30000"/>
              </a:spcBef>
              <a:spcAft>
                <a:spcPct val="0"/>
              </a:spcAft>
            </a:pPr>
            <a:r>
              <a:rPr lang="en-US" sz="2800" b="1" i="1" dirty="0">
                <a:solidFill>
                  <a:prstClr val="black"/>
                </a:solidFill>
              </a:rPr>
              <a:t>H</a:t>
            </a:r>
            <a:r>
              <a:rPr lang="en-US" sz="2800" b="1" i="1" baseline="-25000" dirty="0">
                <a:solidFill>
                  <a:prstClr val="black"/>
                </a:solidFill>
              </a:rPr>
              <a:t>a</a:t>
            </a:r>
            <a:r>
              <a:rPr lang="en-US" sz="2000" b="1" i="1" dirty="0">
                <a:solidFill>
                  <a:prstClr val="black"/>
                </a:solidFill>
              </a:rPr>
              <a:t>: </a:t>
            </a:r>
            <a:r>
              <a:rPr lang="en-US" sz="2000" b="1" dirty="0"/>
              <a:t>Variances are different  i.e. </a:t>
            </a:r>
            <a:r>
              <a:rPr lang="en-US" sz="2000" b="1" dirty="0" smtClean="0"/>
              <a:t>“</a:t>
            </a:r>
            <a:r>
              <a:rPr lang="en-US" sz="2000" b="1" i="1" dirty="0"/>
              <a:t>Miss out  of stiches in between</a:t>
            </a:r>
            <a:r>
              <a:rPr lang="en-US" sz="2000" b="1" dirty="0" smtClean="0"/>
              <a:t>” </a:t>
            </a:r>
            <a:r>
              <a:rPr lang="en-US" sz="2000" b="1" dirty="0"/>
              <a:t>has significant  impact on “Quality”</a:t>
            </a:r>
            <a:endParaRPr lang="en-US" sz="2000" b="1" i="1" dirty="0">
              <a:solidFill>
                <a:prstClr val="black"/>
              </a:solidFill>
            </a:endParaRPr>
          </a:p>
          <a:p>
            <a:pPr marL="457200" indent="-457200" fontAlgn="base">
              <a:lnSpc>
                <a:spcPct val="105000"/>
              </a:lnSpc>
              <a:spcBef>
                <a:spcPct val="30000"/>
              </a:spcBef>
              <a:spcAft>
                <a:spcPct val="0"/>
              </a:spcAft>
            </a:pPr>
            <a:endParaRPr lang="en-US" sz="2000" b="1" i="1" dirty="0">
              <a:solidFill>
                <a:prstClr val="black"/>
              </a:solidFill>
            </a:endParaRPr>
          </a:p>
          <a:p>
            <a:pPr marL="457200" indent="-457200" fontAlgn="base">
              <a:lnSpc>
                <a:spcPct val="105000"/>
              </a:lnSpc>
              <a:spcBef>
                <a:spcPct val="30000"/>
              </a:spcBef>
              <a:spcAft>
                <a:spcPct val="0"/>
              </a:spcAft>
            </a:pPr>
            <a:endParaRPr lang="en-US" sz="2000" b="1" i="1" dirty="0">
              <a:solidFill>
                <a:prstClr val="black"/>
              </a:solidFill>
            </a:endParaRPr>
          </a:p>
        </p:txBody>
      </p:sp>
      <p:sp>
        <p:nvSpPr>
          <p:cNvPr id="12" name="Text Box 8"/>
          <p:cNvSpPr txBox="1">
            <a:spLocks noChangeArrowheads="1"/>
          </p:cNvSpPr>
          <p:nvPr/>
        </p:nvSpPr>
        <p:spPr bwMode="auto">
          <a:xfrm>
            <a:off x="567224" y="3193206"/>
            <a:ext cx="4876800" cy="461665"/>
          </a:xfrm>
          <a:prstGeom prst="rect">
            <a:avLst/>
          </a:prstGeom>
          <a:noFill/>
          <a:ln w="9525">
            <a:noFill/>
            <a:miter lim="800000"/>
            <a:headEnd/>
            <a:tailEnd/>
          </a:ln>
        </p:spPr>
        <p:txBody>
          <a:bodyPr>
            <a:spAutoFit/>
          </a:bodyPr>
          <a:lstStyle/>
          <a:p>
            <a:pPr fontAlgn="base">
              <a:spcBef>
                <a:spcPct val="50000"/>
              </a:spcBef>
              <a:spcAft>
                <a:spcPct val="0"/>
              </a:spcAft>
            </a:pPr>
            <a:r>
              <a:rPr lang="en-US" sz="2400" b="1" i="1" u="sng" dirty="0">
                <a:solidFill>
                  <a:prstClr val="black"/>
                </a:solidFill>
              </a:rPr>
              <a:t>HYPOTHESIS:</a:t>
            </a:r>
          </a:p>
        </p:txBody>
      </p:sp>
      <p:sp>
        <p:nvSpPr>
          <p:cNvPr id="14" name="Rectangle 13"/>
          <p:cNvSpPr/>
          <p:nvPr/>
        </p:nvSpPr>
        <p:spPr>
          <a:xfrm>
            <a:off x="544898" y="1135207"/>
            <a:ext cx="1742785" cy="523220"/>
          </a:xfrm>
          <a:prstGeom prst="rect">
            <a:avLst/>
          </a:prstGeom>
        </p:spPr>
        <p:txBody>
          <a:bodyPr wrap="none">
            <a:spAutoFit/>
          </a:bodyPr>
          <a:lstStyle/>
          <a:p>
            <a:pPr fontAlgn="base">
              <a:spcBef>
                <a:spcPct val="50000"/>
              </a:spcBef>
              <a:spcAft>
                <a:spcPct val="0"/>
              </a:spcAft>
            </a:pPr>
            <a:r>
              <a:rPr lang="en-US" sz="2800" b="1" i="1" u="sng" dirty="0" smtClean="0">
                <a:solidFill>
                  <a:prstClr val="black"/>
                </a:solidFill>
              </a:rPr>
              <a:t>Purpose:</a:t>
            </a:r>
            <a:endParaRPr lang="en-US" sz="2800" b="1" i="1" u="sng" dirty="0">
              <a:solidFill>
                <a:prstClr val="black"/>
              </a:solidFill>
            </a:endParaRPr>
          </a:p>
        </p:txBody>
      </p:sp>
      <p:sp>
        <p:nvSpPr>
          <p:cNvPr id="15" name="Text Box 4"/>
          <p:cNvSpPr txBox="1">
            <a:spLocks noChangeArrowheads="1"/>
          </p:cNvSpPr>
          <p:nvPr/>
        </p:nvSpPr>
        <p:spPr bwMode="auto">
          <a:xfrm>
            <a:off x="606441" y="1882069"/>
            <a:ext cx="11042505"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13" name="Text Box 9"/>
          <p:cNvSpPr txBox="1">
            <a:spLocks noChangeArrowheads="1"/>
          </p:cNvSpPr>
          <p:nvPr/>
        </p:nvSpPr>
        <p:spPr bwMode="auto">
          <a:xfrm>
            <a:off x="606440" y="1930728"/>
            <a:ext cx="11042505" cy="1154162"/>
          </a:xfrm>
          <a:prstGeom prst="rect">
            <a:avLst/>
          </a:prstGeom>
          <a:noFill/>
          <a:ln w="9525">
            <a:noFill/>
            <a:miter lim="800000"/>
            <a:headEnd/>
            <a:tailEnd/>
          </a:ln>
        </p:spPr>
        <p:txBody>
          <a:bodyPr wrap="square">
            <a:spAutoFit/>
          </a:bodyPr>
          <a:lstStyle/>
          <a:p>
            <a:pPr marL="457200" indent="-457200" fontAlgn="base">
              <a:lnSpc>
                <a:spcPct val="105000"/>
              </a:lnSpc>
              <a:spcBef>
                <a:spcPct val="30000"/>
              </a:spcBef>
              <a:spcAft>
                <a:spcPct val="0"/>
              </a:spcAft>
            </a:pPr>
            <a:r>
              <a:rPr lang="en-US" sz="2000" b="1" i="1" dirty="0" smtClean="0">
                <a:solidFill>
                  <a:prstClr val="black"/>
                </a:solidFill>
              </a:rPr>
              <a:t>Purpose of performing test of equal variance is: </a:t>
            </a:r>
            <a:r>
              <a:rPr lang="en-US" sz="2000" b="1" i="1" dirty="0">
                <a:solidFill>
                  <a:prstClr val="black"/>
                </a:solidFill>
              </a:rPr>
              <a:t>To check if </a:t>
            </a:r>
            <a:r>
              <a:rPr lang="en-US" sz="2000" b="1" i="1" dirty="0" smtClean="0">
                <a:solidFill>
                  <a:prstClr val="black"/>
                </a:solidFill>
              </a:rPr>
              <a:t> Miss out  of stiches in between have </a:t>
            </a:r>
            <a:r>
              <a:rPr lang="en-US" sz="2000" b="1" i="1" dirty="0">
                <a:solidFill>
                  <a:prstClr val="black"/>
                </a:solidFill>
              </a:rPr>
              <a:t>impact on quality</a:t>
            </a:r>
          </a:p>
          <a:p>
            <a:pPr marL="457200" indent="-457200" fontAlgn="base">
              <a:lnSpc>
                <a:spcPct val="105000"/>
              </a:lnSpc>
              <a:spcBef>
                <a:spcPct val="30000"/>
              </a:spcBef>
              <a:spcAft>
                <a:spcPct val="0"/>
              </a:spcAft>
            </a:pPr>
            <a:endParaRPr lang="en-US" sz="2000" b="1" i="1" dirty="0">
              <a:solidFill>
                <a:prstClr val="black"/>
              </a:solidFill>
            </a:endParaRPr>
          </a:p>
        </p:txBody>
      </p:sp>
    </p:spTree>
    <p:extLst>
      <p:ext uri="{BB962C8B-B14F-4D97-AF65-F5344CB8AC3E}">
        <p14:creationId xmlns:p14="http://schemas.microsoft.com/office/powerpoint/2010/main" val="271266196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56</a:t>
            </a:fld>
            <a:endParaRPr dirty="0">
              <a:solidFill>
                <a:srgbClr val="FFFFFF"/>
              </a:solidFill>
            </a:endParaRPr>
          </a:p>
        </p:txBody>
      </p:sp>
      <p:sp>
        <p:nvSpPr>
          <p:cNvPr id="99" name="Title 3"/>
          <p:cNvSpPr txBox="1">
            <a:spLocks/>
          </p:cNvSpPr>
          <p:nvPr/>
        </p:nvSpPr>
        <p:spPr>
          <a:xfrm>
            <a:off x="817932" y="183284"/>
            <a:ext cx="10784171" cy="64336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00000"/>
              </a:lnSpc>
              <a:buClr>
                <a:srgbClr val="007BB9"/>
              </a:buClr>
            </a:pPr>
            <a:r>
              <a:rPr lang="en-US" sz="3100" b="1" kern="0" dirty="0" smtClean="0">
                <a:solidFill>
                  <a:srgbClr val="007BB9"/>
                </a:solidFill>
              </a:rPr>
              <a:t>Graphical Output of Test of </a:t>
            </a:r>
            <a:r>
              <a:rPr lang="en-US" sz="3100" b="1" kern="0" dirty="0">
                <a:solidFill>
                  <a:srgbClr val="007BB9"/>
                </a:solidFill>
              </a:rPr>
              <a:t>E</a:t>
            </a:r>
            <a:r>
              <a:rPr lang="en-US" sz="3100" b="1" kern="0" dirty="0" smtClean="0">
                <a:solidFill>
                  <a:srgbClr val="007BB9"/>
                </a:solidFill>
              </a:rPr>
              <a:t>qual Variance for </a:t>
            </a:r>
            <a:r>
              <a:rPr lang="en-US" sz="3100" b="1" dirty="0">
                <a:solidFill>
                  <a:prstClr val="black"/>
                </a:solidFill>
              </a:rPr>
              <a:t>Miss out of stitches in between (X6)</a:t>
            </a:r>
            <a:endParaRPr lang="en-US" sz="3100" b="1" kern="0" dirty="0">
              <a:solidFill>
                <a:srgbClr val="3A3F50"/>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8" name="Text Box 8"/>
          <p:cNvSpPr txBox="1">
            <a:spLocks noChangeArrowheads="1"/>
          </p:cNvSpPr>
          <p:nvPr/>
        </p:nvSpPr>
        <p:spPr bwMode="auto">
          <a:xfrm>
            <a:off x="456800" y="995357"/>
            <a:ext cx="4998661"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dirty="0">
                <a:solidFill>
                  <a:prstClr val="black"/>
                </a:solidFill>
              </a:rPr>
              <a:t>Minitab Session Window output:</a:t>
            </a:r>
          </a:p>
        </p:txBody>
      </p:sp>
      <p:sp>
        <p:nvSpPr>
          <p:cNvPr id="11" name="Text Box 4"/>
          <p:cNvSpPr txBox="1">
            <a:spLocks noChangeArrowheads="1"/>
          </p:cNvSpPr>
          <p:nvPr/>
        </p:nvSpPr>
        <p:spPr bwMode="auto">
          <a:xfrm>
            <a:off x="604157" y="5665112"/>
            <a:ext cx="10948226"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13" name="Text Box 7"/>
          <p:cNvSpPr txBox="1">
            <a:spLocks noChangeArrowheads="1"/>
          </p:cNvSpPr>
          <p:nvPr/>
        </p:nvSpPr>
        <p:spPr bwMode="auto">
          <a:xfrm>
            <a:off x="604157" y="5723512"/>
            <a:ext cx="10927876" cy="1169551"/>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2000" b="1" i="1" u="sng" kern="0" dirty="0">
                <a:solidFill>
                  <a:srgbClr val="3A3F50"/>
                </a:solidFill>
              </a:rPr>
              <a:t>Interpretation</a:t>
            </a:r>
            <a:r>
              <a:rPr lang="en-US" sz="2000" b="1" i="1" u="sng" kern="0" dirty="0" smtClean="0">
                <a:solidFill>
                  <a:srgbClr val="3A3F50"/>
                </a:solidFill>
              </a:rPr>
              <a:t>: </a:t>
            </a:r>
            <a:r>
              <a:rPr lang="en-US" sz="2000" kern="0" dirty="0">
                <a:solidFill>
                  <a:prstClr val="black"/>
                </a:solidFill>
              </a:rPr>
              <a:t>From the graph we can observe that, Miss Out of Stitches In Between has significant impact on Quality. We need to investigate it.</a:t>
            </a:r>
          </a:p>
          <a:p>
            <a:pPr algn="just" fontAlgn="base">
              <a:spcBef>
                <a:spcPct val="50000"/>
              </a:spcBef>
              <a:spcAft>
                <a:spcPct val="0"/>
              </a:spcAft>
            </a:pPr>
            <a:endParaRPr lang="en-US" sz="2000" b="1" i="1" kern="0" dirty="0">
              <a:solidFill>
                <a:srgbClr val="3A3F50"/>
              </a:solidFill>
            </a:endParaRPr>
          </a:p>
        </p:txBody>
      </p:sp>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5218" y="1624012"/>
            <a:ext cx="6795510" cy="3835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25259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57</a:t>
            </a:fld>
            <a:endParaRPr dirty="0">
              <a:solidFill>
                <a:srgbClr val="FFFFFF"/>
              </a:solidFill>
            </a:endParaRPr>
          </a:p>
        </p:txBody>
      </p:sp>
      <p:sp>
        <p:nvSpPr>
          <p:cNvPr id="99" name="Title 3"/>
          <p:cNvSpPr txBox="1">
            <a:spLocks/>
          </p:cNvSpPr>
          <p:nvPr/>
        </p:nvSpPr>
        <p:spPr>
          <a:xfrm>
            <a:off x="1266095" y="143923"/>
            <a:ext cx="9841394" cy="64336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00000"/>
              </a:lnSpc>
              <a:buClr>
                <a:srgbClr val="007BB9"/>
              </a:buClr>
            </a:pPr>
            <a:r>
              <a:rPr lang="en-US" sz="3100" b="1" kern="0" dirty="0" smtClean="0">
                <a:solidFill>
                  <a:srgbClr val="007BB9"/>
                </a:solidFill>
              </a:rPr>
              <a:t>Test Output of Test of </a:t>
            </a:r>
            <a:r>
              <a:rPr lang="en-US" sz="3100" b="1" kern="0" dirty="0">
                <a:solidFill>
                  <a:srgbClr val="007BB9"/>
                </a:solidFill>
              </a:rPr>
              <a:t>E</a:t>
            </a:r>
            <a:r>
              <a:rPr lang="en-US" sz="3100" b="1" kern="0" dirty="0" smtClean="0">
                <a:solidFill>
                  <a:srgbClr val="007BB9"/>
                </a:solidFill>
              </a:rPr>
              <a:t>qual Variance for </a:t>
            </a:r>
            <a:r>
              <a:rPr lang="en-US" sz="3100" b="1" dirty="0">
                <a:solidFill>
                  <a:prstClr val="black"/>
                </a:solidFill>
              </a:rPr>
              <a:t>Miss out of stitches in between (X6)</a:t>
            </a:r>
            <a:endParaRPr lang="en-US" sz="3100" b="1" kern="0" dirty="0">
              <a:solidFill>
                <a:srgbClr val="3A3F50"/>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8" name="Text Box 8"/>
          <p:cNvSpPr txBox="1">
            <a:spLocks noChangeArrowheads="1"/>
          </p:cNvSpPr>
          <p:nvPr/>
        </p:nvSpPr>
        <p:spPr bwMode="auto">
          <a:xfrm>
            <a:off x="440472" y="1011194"/>
            <a:ext cx="4998661"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dirty="0">
                <a:solidFill>
                  <a:prstClr val="black"/>
                </a:solidFill>
              </a:rPr>
              <a:t>Minitab Session Window output:</a:t>
            </a:r>
          </a:p>
        </p:txBody>
      </p:sp>
      <p:sp>
        <p:nvSpPr>
          <p:cNvPr id="10" name="Rectangle 9"/>
          <p:cNvSpPr/>
          <p:nvPr/>
        </p:nvSpPr>
        <p:spPr>
          <a:xfrm>
            <a:off x="828894" y="1569778"/>
            <a:ext cx="10498751" cy="3889711"/>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800" b="1" dirty="0">
              <a:solidFill>
                <a:srgbClr val="FF0000"/>
              </a:solidFill>
              <a:latin typeface="Bodoni MT" panose="02070603080606020203" pitchFamily="18" charset="0"/>
            </a:endParaRPr>
          </a:p>
        </p:txBody>
      </p:sp>
      <p:sp>
        <p:nvSpPr>
          <p:cNvPr id="11" name="Text Box 4"/>
          <p:cNvSpPr txBox="1">
            <a:spLocks noChangeArrowheads="1"/>
          </p:cNvSpPr>
          <p:nvPr/>
        </p:nvSpPr>
        <p:spPr bwMode="auto">
          <a:xfrm>
            <a:off x="604156" y="5580121"/>
            <a:ext cx="10948226"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13" name="Text Box 7"/>
          <p:cNvSpPr txBox="1">
            <a:spLocks noChangeArrowheads="1"/>
          </p:cNvSpPr>
          <p:nvPr/>
        </p:nvSpPr>
        <p:spPr bwMode="auto">
          <a:xfrm>
            <a:off x="624506" y="5655373"/>
            <a:ext cx="10927876" cy="1477328"/>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2000" b="1" i="1" u="sng" kern="0" dirty="0">
                <a:solidFill>
                  <a:srgbClr val="3A3F50"/>
                </a:solidFill>
              </a:rPr>
              <a:t>Interpretation</a:t>
            </a:r>
            <a:r>
              <a:rPr lang="en-US" sz="2000" b="1" i="1" u="sng" kern="0" dirty="0" smtClean="0">
                <a:solidFill>
                  <a:srgbClr val="3A3F50"/>
                </a:solidFill>
              </a:rPr>
              <a:t>: </a:t>
            </a:r>
            <a:r>
              <a:rPr lang="en-US" sz="2000" dirty="0"/>
              <a:t>Since p-value is &gt; 0.05, we fail to reject null hypothesis. Hence, we can conclude that, Variances are same i.e. “miss out of stitches in between” has no impact on “quality” </a:t>
            </a:r>
            <a:endParaRPr lang="en-US" sz="2000" b="1" i="1" kern="0" dirty="0">
              <a:solidFill>
                <a:srgbClr val="3A3F50"/>
              </a:solidFill>
            </a:endParaRPr>
          </a:p>
          <a:p>
            <a:pPr algn="just" fontAlgn="base">
              <a:spcBef>
                <a:spcPct val="50000"/>
              </a:spcBef>
              <a:spcAft>
                <a:spcPct val="0"/>
              </a:spcAft>
            </a:pPr>
            <a:endParaRPr lang="en-US" sz="2000" b="1" i="1" kern="0" dirty="0">
              <a:solidFill>
                <a:srgbClr val="3A3F50"/>
              </a:solidFill>
            </a:endParaRPr>
          </a:p>
        </p:txBody>
      </p:sp>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4992" y="1731062"/>
            <a:ext cx="4255747" cy="1489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2382" y="3115036"/>
            <a:ext cx="4974393" cy="2207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01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78269" y="1755839"/>
            <a:ext cx="4676167" cy="1560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136470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58</a:t>
            </a:fld>
            <a:endParaRPr dirty="0">
              <a:solidFill>
                <a:srgbClr val="FFFFFF"/>
              </a:solidFill>
            </a:endParaRPr>
          </a:p>
        </p:txBody>
      </p:sp>
      <p:sp>
        <p:nvSpPr>
          <p:cNvPr id="99" name="Title 3"/>
          <p:cNvSpPr txBox="1">
            <a:spLocks/>
          </p:cNvSpPr>
          <p:nvPr/>
        </p:nvSpPr>
        <p:spPr>
          <a:xfrm>
            <a:off x="1063076" y="213019"/>
            <a:ext cx="10129233" cy="49141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fontAlgn="base">
              <a:spcBef>
                <a:spcPct val="50000"/>
              </a:spcBef>
              <a:spcAft>
                <a:spcPct val="0"/>
              </a:spcAft>
            </a:pPr>
            <a:r>
              <a:rPr lang="en-US" sz="3100" b="1" kern="0" dirty="0">
                <a:solidFill>
                  <a:srgbClr val="007BB9"/>
                </a:solidFill>
              </a:rPr>
              <a:t>Test of Equal Variance </a:t>
            </a:r>
            <a:r>
              <a:rPr lang="en-US" sz="3100" b="1" kern="0" dirty="0" smtClean="0">
                <a:solidFill>
                  <a:srgbClr val="007BB9"/>
                </a:solidFill>
              </a:rPr>
              <a:t>(F Test</a:t>
            </a:r>
            <a:r>
              <a:rPr lang="en-US" sz="3100" b="1" kern="0" dirty="0">
                <a:solidFill>
                  <a:srgbClr val="007BB9"/>
                </a:solidFill>
              </a:rPr>
              <a:t>) For </a:t>
            </a:r>
            <a:r>
              <a:rPr lang="en-US" sz="3100" b="1" dirty="0" smtClean="0">
                <a:solidFill>
                  <a:prstClr val="black"/>
                </a:solidFill>
              </a:rPr>
              <a:t>Wrong stitching techniques used </a:t>
            </a:r>
            <a:r>
              <a:rPr lang="en-US" sz="3100" b="1" dirty="0">
                <a:solidFill>
                  <a:prstClr val="black"/>
                </a:solidFill>
              </a:rPr>
              <a:t>(X7)</a:t>
            </a: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10" name="Rectangle 8"/>
          <p:cNvSpPr>
            <a:spLocks noChangeArrowheads="1"/>
          </p:cNvSpPr>
          <p:nvPr/>
        </p:nvSpPr>
        <p:spPr bwMode="auto">
          <a:xfrm>
            <a:off x="606441" y="4150400"/>
            <a:ext cx="11042506" cy="1772727"/>
          </a:xfrm>
          <a:prstGeom prst="rect">
            <a:avLst/>
          </a:prstGeom>
          <a:solidFill>
            <a:schemeClr val="bg1">
              <a:lumMod val="85000"/>
            </a:schemeClr>
          </a:solidFill>
          <a:ln w="9525">
            <a:solidFill>
              <a:schemeClr val="tx1"/>
            </a:solidFill>
            <a:miter lim="800000"/>
            <a:headEnd/>
            <a:tailEnd/>
          </a:ln>
        </p:spPr>
        <p:txBody>
          <a:bodyPr wrap="none" anchor="ctr"/>
          <a:lstStyle/>
          <a:p>
            <a:pPr fontAlgn="base">
              <a:spcBef>
                <a:spcPct val="0"/>
              </a:spcBef>
              <a:spcAft>
                <a:spcPct val="0"/>
              </a:spcAft>
            </a:pPr>
            <a:endParaRPr lang="en-US" sz="900" dirty="0">
              <a:solidFill>
                <a:prstClr val="black"/>
              </a:solidFill>
            </a:endParaRPr>
          </a:p>
        </p:txBody>
      </p:sp>
      <p:sp>
        <p:nvSpPr>
          <p:cNvPr id="11" name="Text Box 9"/>
          <p:cNvSpPr txBox="1">
            <a:spLocks noChangeArrowheads="1"/>
          </p:cNvSpPr>
          <p:nvPr/>
        </p:nvSpPr>
        <p:spPr bwMode="auto">
          <a:xfrm>
            <a:off x="606440" y="4171216"/>
            <a:ext cx="10939565" cy="2603790"/>
          </a:xfrm>
          <a:prstGeom prst="rect">
            <a:avLst/>
          </a:prstGeom>
          <a:noFill/>
          <a:ln w="9525">
            <a:noFill/>
            <a:miter lim="800000"/>
            <a:headEnd/>
            <a:tailEnd/>
          </a:ln>
        </p:spPr>
        <p:txBody>
          <a:bodyPr wrap="square">
            <a:spAutoFit/>
          </a:bodyPr>
          <a:lstStyle/>
          <a:p>
            <a:pPr marL="457200" indent="-457200" fontAlgn="base">
              <a:lnSpc>
                <a:spcPct val="105000"/>
              </a:lnSpc>
              <a:spcBef>
                <a:spcPct val="30000"/>
              </a:spcBef>
              <a:spcAft>
                <a:spcPct val="0"/>
              </a:spcAft>
            </a:pPr>
            <a:r>
              <a:rPr lang="en-US" sz="2800" b="1" i="1" dirty="0" smtClean="0">
                <a:solidFill>
                  <a:prstClr val="black"/>
                </a:solidFill>
              </a:rPr>
              <a:t>H</a:t>
            </a:r>
            <a:r>
              <a:rPr lang="en-US" sz="2800" b="1" i="1" baseline="-25000" dirty="0" smtClean="0">
                <a:solidFill>
                  <a:prstClr val="black"/>
                </a:solidFill>
              </a:rPr>
              <a:t>o</a:t>
            </a:r>
            <a:r>
              <a:rPr lang="en-US" sz="2000" b="1" i="1" dirty="0" smtClean="0">
                <a:solidFill>
                  <a:prstClr val="black"/>
                </a:solidFill>
              </a:rPr>
              <a:t>: </a:t>
            </a:r>
            <a:r>
              <a:rPr lang="en-US" sz="2000" b="1" dirty="0" smtClean="0"/>
              <a:t>Variances </a:t>
            </a:r>
            <a:r>
              <a:rPr lang="en-US" sz="2000" b="1" dirty="0"/>
              <a:t>are same i.e. </a:t>
            </a:r>
            <a:r>
              <a:rPr lang="en-US" sz="2000" b="1" dirty="0" smtClean="0"/>
              <a:t>“</a:t>
            </a:r>
            <a:r>
              <a:rPr lang="en-US" sz="2000" b="1" i="1" dirty="0"/>
              <a:t>Wrong stitching technique used </a:t>
            </a:r>
            <a:r>
              <a:rPr lang="en-US" sz="2000" b="1" dirty="0" smtClean="0"/>
              <a:t>” </a:t>
            </a:r>
            <a:r>
              <a:rPr lang="en-US" sz="2000" b="1" dirty="0"/>
              <a:t>has no impact on “Quality </a:t>
            </a:r>
          </a:p>
          <a:p>
            <a:pPr marL="457200" indent="-457200" fontAlgn="base">
              <a:lnSpc>
                <a:spcPct val="105000"/>
              </a:lnSpc>
              <a:spcBef>
                <a:spcPct val="30000"/>
              </a:spcBef>
              <a:spcAft>
                <a:spcPct val="0"/>
              </a:spcAft>
            </a:pPr>
            <a:r>
              <a:rPr lang="en-US" sz="2800" b="1" i="1" dirty="0">
                <a:solidFill>
                  <a:prstClr val="black"/>
                </a:solidFill>
              </a:rPr>
              <a:t>H</a:t>
            </a:r>
            <a:r>
              <a:rPr lang="en-US" sz="2800" b="1" i="1" baseline="-25000" dirty="0">
                <a:solidFill>
                  <a:prstClr val="black"/>
                </a:solidFill>
              </a:rPr>
              <a:t>a</a:t>
            </a:r>
            <a:r>
              <a:rPr lang="en-US" sz="2000" b="1" i="1" dirty="0">
                <a:solidFill>
                  <a:prstClr val="black"/>
                </a:solidFill>
              </a:rPr>
              <a:t>: </a:t>
            </a:r>
            <a:r>
              <a:rPr lang="en-US" sz="2000" b="1" dirty="0"/>
              <a:t>Variances are different  i.e. </a:t>
            </a:r>
            <a:r>
              <a:rPr lang="en-US" sz="2000" b="1" dirty="0" smtClean="0"/>
              <a:t>“</a:t>
            </a:r>
            <a:r>
              <a:rPr lang="en-US" sz="2000" b="1" i="1" dirty="0"/>
              <a:t>Wrong stitching technique used </a:t>
            </a:r>
            <a:r>
              <a:rPr lang="en-US" sz="2000" b="1" dirty="0" smtClean="0"/>
              <a:t>” </a:t>
            </a:r>
            <a:r>
              <a:rPr lang="en-US" sz="2000" b="1" dirty="0"/>
              <a:t>has significant  impact on “Quality”</a:t>
            </a:r>
            <a:endParaRPr lang="en-US" sz="2000" b="1" i="1" dirty="0"/>
          </a:p>
          <a:p>
            <a:pPr marL="457200" indent="-457200" fontAlgn="base">
              <a:lnSpc>
                <a:spcPct val="105000"/>
              </a:lnSpc>
              <a:spcBef>
                <a:spcPct val="30000"/>
              </a:spcBef>
              <a:spcAft>
                <a:spcPct val="0"/>
              </a:spcAft>
            </a:pPr>
            <a:r>
              <a:rPr lang="en-US" sz="2000" b="1" i="1" dirty="0" smtClean="0">
                <a:solidFill>
                  <a:prstClr val="black"/>
                </a:solidFill>
              </a:rPr>
              <a:t> </a:t>
            </a:r>
            <a:endParaRPr lang="en-US" sz="2000" b="1" i="1" dirty="0">
              <a:solidFill>
                <a:prstClr val="black"/>
              </a:solidFill>
            </a:endParaRPr>
          </a:p>
          <a:p>
            <a:pPr marL="457200" indent="-457200" fontAlgn="base">
              <a:lnSpc>
                <a:spcPct val="105000"/>
              </a:lnSpc>
              <a:spcBef>
                <a:spcPct val="30000"/>
              </a:spcBef>
              <a:spcAft>
                <a:spcPct val="0"/>
              </a:spcAft>
            </a:pPr>
            <a:endParaRPr lang="en-US" sz="2000" b="1" i="1" dirty="0">
              <a:solidFill>
                <a:prstClr val="black"/>
              </a:solidFill>
            </a:endParaRPr>
          </a:p>
        </p:txBody>
      </p:sp>
      <p:sp>
        <p:nvSpPr>
          <p:cNvPr id="12" name="Text Box 8"/>
          <p:cNvSpPr txBox="1">
            <a:spLocks noChangeArrowheads="1"/>
          </p:cNvSpPr>
          <p:nvPr/>
        </p:nvSpPr>
        <p:spPr bwMode="auto">
          <a:xfrm>
            <a:off x="567224" y="3193206"/>
            <a:ext cx="4876800" cy="461665"/>
          </a:xfrm>
          <a:prstGeom prst="rect">
            <a:avLst/>
          </a:prstGeom>
          <a:noFill/>
          <a:ln w="9525">
            <a:noFill/>
            <a:miter lim="800000"/>
            <a:headEnd/>
            <a:tailEnd/>
          </a:ln>
        </p:spPr>
        <p:txBody>
          <a:bodyPr>
            <a:spAutoFit/>
          </a:bodyPr>
          <a:lstStyle/>
          <a:p>
            <a:pPr fontAlgn="base">
              <a:spcBef>
                <a:spcPct val="50000"/>
              </a:spcBef>
              <a:spcAft>
                <a:spcPct val="0"/>
              </a:spcAft>
            </a:pPr>
            <a:r>
              <a:rPr lang="en-US" sz="2400" b="1" i="1" u="sng" dirty="0">
                <a:solidFill>
                  <a:prstClr val="black"/>
                </a:solidFill>
              </a:rPr>
              <a:t>HYPOTHESIS:</a:t>
            </a:r>
          </a:p>
        </p:txBody>
      </p:sp>
      <p:sp>
        <p:nvSpPr>
          <p:cNvPr id="14" name="Rectangle 13"/>
          <p:cNvSpPr/>
          <p:nvPr/>
        </p:nvSpPr>
        <p:spPr>
          <a:xfrm>
            <a:off x="544898" y="1135207"/>
            <a:ext cx="1742785" cy="523220"/>
          </a:xfrm>
          <a:prstGeom prst="rect">
            <a:avLst/>
          </a:prstGeom>
        </p:spPr>
        <p:txBody>
          <a:bodyPr wrap="none">
            <a:spAutoFit/>
          </a:bodyPr>
          <a:lstStyle/>
          <a:p>
            <a:pPr fontAlgn="base">
              <a:spcBef>
                <a:spcPct val="50000"/>
              </a:spcBef>
              <a:spcAft>
                <a:spcPct val="0"/>
              </a:spcAft>
            </a:pPr>
            <a:r>
              <a:rPr lang="en-US" sz="2800" b="1" i="1" u="sng" dirty="0" smtClean="0">
                <a:solidFill>
                  <a:prstClr val="black"/>
                </a:solidFill>
              </a:rPr>
              <a:t>Purpose:</a:t>
            </a:r>
            <a:endParaRPr lang="en-US" sz="2800" b="1" i="1" u="sng" dirty="0">
              <a:solidFill>
                <a:prstClr val="black"/>
              </a:solidFill>
            </a:endParaRPr>
          </a:p>
        </p:txBody>
      </p:sp>
      <p:sp>
        <p:nvSpPr>
          <p:cNvPr id="15" name="Text Box 4"/>
          <p:cNvSpPr txBox="1">
            <a:spLocks noChangeArrowheads="1"/>
          </p:cNvSpPr>
          <p:nvPr/>
        </p:nvSpPr>
        <p:spPr bwMode="auto">
          <a:xfrm>
            <a:off x="606441" y="1882069"/>
            <a:ext cx="11042505"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13" name="Text Box 9"/>
          <p:cNvSpPr txBox="1">
            <a:spLocks noChangeArrowheads="1"/>
          </p:cNvSpPr>
          <p:nvPr/>
        </p:nvSpPr>
        <p:spPr bwMode="auto">
          <a:xfrm>
            <a:off x="606440" y="1930728"/>
            <a:ext cx="11042505" cy="1154162"/>
          </a:xfrm>
          <a:prstGeom prst="rect">
            <a:avLst/>
          </a:prstGeom>
          <a:noFill/>
          <a:ln w="9525">
            <a:noFill/>
            <a:miter lim="800000"/>
            <a:headEnd/>
            <a:tailEnd/>
          </a:ln>
        </p:spPr>
        <p:txBody>
          <a:bodyPr wrap="square">
            <a:spAutoFit/>
          </a:bodyPr>
          <a:lstStyle/>
          <a:p>
            <a:pPr marL="457200" indent="-457200" fontAlgn="base">
              <a:lnSpc>
                <a:spcPct val="105000"/>
              </a:lnSpc>
              <a:spcBef>
                <a:spcPct val="30000"/>
              </a:spcBef>
              <a:spcAft>
                <a:spcPct val="0"/>
              </a:spcAft>
            </a:pPr>
            <a:r>
              <a:rPr lang="en-US" sz="2000" b="1" i="1" dirty="0" smtClean="0">
                <a:solidFill>
                  <a:prstClr val="black"/>
                </a:solidFill>
              </a:rPr>
              <a:t>Purpose of performing test of equal variance is: </a:t>
            </a:r>
            <a:r>
              <a:rPr lang="en-US" sz="2000" b="1" i="1" dirty="0">
                <a:solidFill>
                  <a:prstClr val="black"/>
                </a:solidFill>
              </a:rPr>
              <a:t>To check if  </a:t>
            </a:r>
            <a:r>
              <a:rPr lang="en-US" sz="2000" b="1" i="1" dirty="0" smtClean="0">
                <a:solidFill>
                  <a:prstClr val="black"/>
                </a:solidFill>
              </a:rPr>
              <a:t>Wrong stitching technique used have </a:t>
            </a:r>
            <a:r>
              <a:rPr lang="en-US" sz="2000" b="1" i="1" dirty="0">
                <a:solidFill>
                  <a:prstClr val="black"/>
                </a:solidFill>
              </a:rPr>
              <a:t>impact on quality</a:t>
            </a:r>
          </a:p>
          <a:p>
            <a:pPr marL="457200" indent="-457200" fontAlgn="base">
              <a:lnSpc>
                <a:spcPct val="105000"/>
              </a:lnSpc>
              <a:spcBef>
                <a:spcPct val="30000"/>
              </a:spcBef>
              <a:spcAft>
                <a:spcPct val="0"/>
              </a:spcAft>
            </a:pPr>
            <a:endParaRPr lang="en-US" sz="2000" b="1" i="1" dirty="0">
              <a:solidFill>
                <a:prstClr val="black"/>
              </a:solidFill>
            </a:endParaRPr>
          </a:p>
        </p:txBody>
      </p:sp>
    </p:spTree>
    <p:extLst>
      <p:ext uri="{BB962C8B-B14F-4D97-AF65-F5344CB8AC3E}">
        <p14:creationId xmlns:p14="http://schemas.microsoft.com/office/powerpoint/2010/main" val="251445878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59</a:t>
            </a:fld>
            <a:endParaRPr dirty="0">
              <a:solidFill>
                <a:srgbClr val="FFFFFF"/>
              </a:solidFill>
            </a:endParaRPr>
          </a:p>
        </p:txBody>
      </p:sp>
      <p:sp>
        <p:nvSpPr>
          <p:cNvPr id="99" name="Title 3"/>
          <p:cNvSpPr txBox="1">
            <a:spLocks/>
          </p:cNvSpPr>
          <p:nvPr/>
        </p:nvSpPr>
        <p:spPr>
          <a:xfrm>
            <a:off x="817932" y="183284"/>
            <a:ext cx="10784171" cy="64336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00000"/>
              </a:lnSpc>
              <a:buClr>
                <a:srgbClr val="007BB9"/>
              </a:buClr>
            </a:pPr>
            <a:r>
              <a:rPr lang="en-US" sz="3100" b="1" kern="0" dirty="0" smtClean="0">
                <a:solidFill>
                  <a:srgbClr val="007BB9"/>
                </a:solidFill>
              </a:rPr>
              <a:t>Graphical Output of Test of </a:t>
            </a:r>
            <a:r>
              <a:rPr lang="en-US" sz="3100" b="1" kern="0" dirty="0">
                <a:solidFill>
                  <a:srgbClr val="007BB9"/>
                </a:solidFill>
              </a:rPr>
              <a:t>E</a:t>
            </a:r>
            <a:r>
              <a:rPr lang="en-US" sz="3100" b="1" kern="0" dirty="0" smtClean="0">
                <a:solidFill>
                  <a:srgbClr val="007BB9"/>
                </a:solidFill>
              </a:rPr>
              <a:t>qual Variance for </a:t>
            </a:r>
            <a:r>
              <a:rPr lang="en-US" sz="3100" b="1" dirty="0">
                <a:solidFill>
                  <a:prstClr val="black"/>
                </a:solidFill>
              </a:rPr>
              <a:t>Wrong stitching techniques used (X7)</a:t>
            </a:r>
            <a:endParaRPr lang="en-US" sz="3100" b="1" kern="0" dirty="0">
              <a:solidFill>
                <a:srgbClr val="3A3F50"/>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8" name="Text Box 8"/>
          <p:cNvSpPr txBox="1">
            <a:spLocks noChangeArrowheads="1"/>
          </p:cNvSpPr>
          <p:nvPr/>
        </p:nvSpPr>
        <p:spPr bwMode="auto">
          <a:xfrm>
            <a:off x="456800" y="995357"/>
            <a:ext cx="4998661"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dirty="0">
                <a:solidFill>
                  <a:prstClr val="black"/>
                </a:solidFill>
              </a:rPr>
              <a:t>Minitab Session Window output:</a:t>
            </a:r>
          </a:p>
        </p:txBody>
      </p:sp>
      <p:sp>
        <p:nvSpPr>
          <p:cNvPr id="11" name="Text Box 4"/>
          <p:cNvSpPr txBox="1">
            <a:spLocks noChangeArrowheads="1"/>
          </p:cNvSpPr>
          <p:nvPr/>
        </p:nvSpPr>
        <p:spPr bwMode="auto">
          <a:xfrm>
            <a:off x="604157" y="5665112"/>
            <a:ext cx="10948226"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13" name="Text Box 7"/>
          <p:cNvSpPr txBox="1">
            <a:spLocks noChangeArrowheads="1"/>
          </p:cNvSpPr>
          <p:nvPr/>
        </p:nvSpPr>
        <p:spPr bwMode="auto">
          <a:xfrm>
            <a:off x="604157" y="5723512"/>
            <a:ext cx="10927876" cy="1631216"/>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2000" b="1" i="1" u="sng" kern="0" dirty="0">
                <a:solidFill>
                  <a:srgbClr val="3A3F50"/>
                </a:solidFill>
              </a:rPr>
              <a:t>Interpretation</a:t>
            </a:r>
            <a:r>
              <a:rPr lang="en-US" sz="2000" b="1" i="1" u="sng" kern="0" dirty="0" smtClean="0">
                <a:solidFill>
                  <a:srgbClr val="3A3F50"/>
                </a:solidFill>
              </a:rPr>
              <a:t>: </a:t>
            </a:r>
            <a:r>
              <a:rPr lang="en-US" sz="2000" kern="0" dirty="0">
                <a:solidFill>
                  <a:prstClr val="black"/>
                </a:solidFill>
              </a:rPr>
              <a:t>From the graph we can observe that, Wrong Stitching Technique Used has significant impact on Quality. We need to investigate it.</a:t>
            </a:r>
          </a:p>
          <a:p>
            <a:pPr algn="just" fontAlgn="base">
              <a:spcBef>
                <a:spcPct val="50000"/>
              </a:spcBef>
              <a:spcAft>
                <a:spcPct val="0"/>
              </a:spcAft>
            </a:pPr>
            <a:endParaRPr lang="en-US" sz="2000" i="1" kern="0" dirty="0">
              <a:solidFill>
                <a:srgbClr val="3A3F50"/>
              </a:solidFill>
            </a:endParaRPr>
          </a:p>
          <a:p>
            <a:pPr algn="just" fontAlgn="base">
              <a:spcBef>
                <a:spcPct val="50000"/>
              </a:spcBef>
              <a:spcAft>
                <a:spcPct val="0"/>
              </a:spcAft>
            </a:pPr>
            <a:endParaRPr lang="en-US" sz="2000" b="1" i="1" kern="0" dirty="0">
              <a:solidFill>
                <a:srgbClr val="3A3F50"/>
              </a:solidFill>
            </a:endParaRPr>
          </a:p>
        </p:txBody>
      </p:sp>
      <p:pic>
        <p:nvPicPr>
          <p:cNvPr id="440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8610" y="1624012"/>
            <a:ext cx="6578220" cy="3889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66738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 sz="1600" b="0" i="0" u="none" strike="noStrike" kern="1200" cap="none" spc="0" normalizeH="0" baseline="0" noProof="0">
                <a:ln>
                  <a:noFill/>
                </a:ln>
                <a:solidFill>
                  <a:srgbClr val="FFFFFF"/>
                </a:solidFill>
                <a:effectLst/>
                <a:uLnTx/>
                <a:uFillTx/>
                <a:latin typeface="Barlow Light"/>
                <a:sym typeface="Barlow Light"/>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sz="1600" b="0" i="0" u="none" strike="noStrike" kern="1200" cap="none" spc="0" normalizeH="0" baseline="0" noProof="0">
              <a:ln>
                <a:noFill/>
              </a:ln>
              <a:solidFill>
                <a:srgbClr val="FFFFFF"/>
              </a:solidFill>
              <a:effectLst/>
              <a:uLnTx/>
              <a:uFillTx/>
              <a:latin typeface="Barlow Light"/>
              <a:sym typeface="Barlow Light"/>
            </a:endParaRPr>
          </a:p>
        </p:txBody>
      </p:sp>
      <p:sp>
        <p:nvSpPr>
          <p:cNvPr id="103" name="TextBox 102">
            <a:extLst>
              <a:ext uri="{FF2B5EF4-FFF2-40B4-BE49-F238E27FC236}">
                <a16:creationId xmlns="" xmlns:a16="http://schemas.microsoft.com/office/drawing/2014/main" id="{04792BAE-1DC5-45AE-9E3C-F30187321632}"/>
              </a:ext>
            </a:extLst>
          </p:cNvPr>
          <p:cNvSpPr txBox="1"/>
          <p:nvPr/>
        </p:nvSpPr>
        <p:spPr>
          <a:xfrm>
            <a:off x="2814246" y="6642207"/>
            <a:ext cx="7784123"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Bahnschrift Light Condensed" panose="020B0502040204020203" pitchFamily="34" charset="0"/>
                <a:ea typeface="+mn-ea"/>
                <a:cs typeface="+mn-cs"/>
              </a:rPr>
              <a:t>Proprietary and Highly Confidential. 2020 Pursullence Global Business Solutions. All Rights Reserved</a:t>
            </a:r>
          </a:p>
        </p:txBody>
      </p:sp>
      <p:sp>
        <p:nvSpPr>
          <p:cNvPr id="13" name="TextBox 12"/>
          <p:cNvSpPr txBox="1"/>
          <p:nvPr/>
        </p:nvSpPr>
        <p:spPr>
          <a:xfrm>
            <a:off x="319314" y="227560"/>
            <a:ext cx="1905000" cy="369332"/>
          </a:xfrm>
          <a:prstGeom prst="rect">
            <a:avLst/>
          </a:prstGeom>
          <a:noFill/>
        </p:spPr>
        <p:txBody>
          <a:bodyPr wrap="square" rtlCol="0">
            <a:spAutoFit/>
          </a:bodyPr>
          <a:lstStyle/>
          <a:p>
            <a:r>
              <a:rPr lang="en-US" b="1" dirty="0" smtClean="0"/>
              <a:t>Business Case</a:t>
            </a:r>
            <a:endParaRPr lang="en-US" b="1" dirty="0"/>
          </a:p>
        </p:txBody>
      </p:sp>
      <p:grpSp>
        <p:nvGrpSpPr>
          <p:cNvPr id="14" name="Group 13"/>
          <p:cNvGrpSpPr/>
          <p:nvPr/>
        </p:nvGrpSpPr>
        <p:grpSpPr>
          <a:xfrm>
            <a:off x="344909" y="4001337"/>
            <a:ext cx="5471689" cy="1101743"/>
            <a:chOff x="319469" y="3070119"/>
            <a:chExt cx="4307301" cy="1101743"/>
          </a:xfrm>
        </p:grpSpPr>
        <p:sp>
          <p:nvSpPr>
            <p:cNvPr id="15" name="TextBox 14"/>
            <p:cNvSpPr txBox="1"/>
            <p:nvPr/>
          </p:nvSpPr>
          <p:spPr>
            <a:xfrm>
              <a:off x="330739" y="3340865"/>
              <a:ext cx="4296031" cy="830997"/>
            </a:xfrm>
            <a:prstGeom prst="rect">
              <a:avLst/>
            </a:prstGeom>
            <a:noFill/>
          </p:spPr>
          <p:txBody>
            <a:bodyPr wrap="square" rtlCol="0">
              <a:spAutoFit/>
            </a:bodyPr>
            <a:lstStyle/>
            <a:p>
              <a:r>
                <a:rPr lang="en-US" sz="1600" dirty="0" smtClean="0"/>
                <a:t>Out of 92 observations of historical data 84 have not met the quality performance that is 91.30% of the observations.</a:t>
              </a:r>
              <a:endParaRPr lang="en-US" sz="1600" dirty="0"/>
            </a:p>
          </p:txBody>
        </p:sp>
        <p:sp>
          <p:nvSpPr>
            <p:cNvPr id="17" name="TextBox 16"/>
            <p:cNvSpPr txBox="1"/>
            <p:nvPr/>
          </p:nvSpPr>
          <p:spPr>
            <a:xfrm>
              <a:off x="319469" y="3070119"/>
              <a:ext cx="2362200" cy="369332"/>
            </a:xfrm>
            <a:prstGeom prst="rect">
              <a:avLst/>
            </a:prstGeom>
            <a:noFill/>
          </p:spPr>
          <p:txBody>
            <a:bodyPr wrap="square" rtlCol="0">
              <a:spAutoFit/>
            </a:bodyPr>
            <a:lstStyle/>
            <a:p>
              <a:r>
                <a:rPr lang="en-US" b="1" dirty="0" smtClean="0"/>
                <a:t>Problem Statement:</a:t>
              </a:r>
              <a:endParaRPr lang="en-US" b="1" dirty="0"/>
            </a:p>
          </p:txBody>
        </p:sp>
      </p:grpSp>
      <p:grpSp>
        <p:nvGrpSpPr>
          <p:cNvPr id="18" name="Group 17"/>
          <p:cNvGrpSpPr/>
          <p:nvPr/>
        </p:nvGrpSpPr>
        <p:grpSpPr>
          <a:xfrm>
            <a:off x="318197" y="5260611"/>
            <a:ext cx="5654431" cy="784910"/>
            <a:chOff x="289169" y="3612309"/>
            <a:chExt cx="5654431" cy="575409"/>
          </a:xfrm>
        </p:grpSpPr>
        <p:sp>
          <p:nvSpPr>
            <p:cNvPr id="19" name="TextBox 18"/>
            <p:cNvSpPr txBox="1"/>
            <p:nvPr/>
          </p:nvSpPr>
          <p:spPr>
            <a:xfrm>
              <a:off x="304800" y="3939528"/>
              <a:ext cx="5638800" cy="248190"/>
            </a:xfrm>
            <a:prstGeom prst="rect">
              <a:avLst/>
            </a:prstGeom>
            <a:noFill/>
          </p:spPr>
          <p:txBody>
            <a:bodyPr wrap="square" rtlCol="0">
              <a:spAutoFit/>
            </a:bodyPr>
            <a:lstStyle/>
            <a:p>
              <a:r>
                <a:rPr lang="en-US" sz="1600" dirty="0" smtClean="0"/>
                <a:t>The quality performance must achieve the target of95%.</a:t>
              </a:r>
              <a:endParaRPr lang="en-US" sz="1600" dirty="0"/>
            </a:p>
          </p:txBody>
        </p:sp>
        <p:sp>
          <p:nvSpPr>
            <p:cNvPr id="20" name="TextBox 19"/>
            <p:cNvSpPr txBox="1"/>
            <p:nvPr/>
          </p:nvSpPr>
          <p:spPr>
            <a:xfrm>
              <a:off x="289169" y="3612309"/>
              <a:ext cx="2362200" cy="369332"/>
            </a:xfrm>
            <a:prstGeom prst="rect">
              <a:avLst/>
            </a:prstGeom>
            <a:noFill/>
          </p:spPr>
          <p:txBody>
            <a:bodyPr wrap="square" rtlCol="0">
              <a:spAutoFit/>
            </a:bodyPr>
            <a:lstStyle/>
            <a:p>
              <a:r>
                <a:rPr lang="en-US" b="1" dirty="0" smtClean="0"/>
                <a:t>Goal Statement</a:t>
              </a:r>
              <a:endParaRPr lang="en-US" b="1" dirty="0"/>
            </a:p>
          </p:txBody>
        </p:sp>
      </p:grpSp>
      <p:sp>
        <p:nvSpPr>
          <p:cNvPr id="24" name="TextBox 23"/>
          <p:cNvSpPr txBox="1"/>
          <p:nvPr/>
        </p:nvSpPr>
        <p:spPr>
          <a:xfrm>
            <a:off x="6422571" y="106551"/>
            <a:ext cx="5287208" cy="1077218"/>
          </a:xfrm>
          <a:prstGeom prst="rect">
            <a:avLst/>
          </a:prstGeom>
          <a:noFill/>
        </p:spPr>
        <p:txBody>
          <a:bodyPr wrap="square" rtlCol="0">
            <a:spAutoFit/>
          </a:bodyPr>
          <a:lstStyle/>
          <a:p>
            <a:r>
              <a:rPr lang="en-US" b="1" dirty="0" smtClean="0"/>
              <a:t>Project Scope:</a:t>
            </a:r>
            <a:endParaRPr lang="en-US" dirty="0" smtClean="0"/>
          </a:p>
          <a:p>
            <a:r>
              <a:rPr lang="en-US" sz="1400" dirty="0" smtClean="0"/>
              <a:t>In-scope: This project is conducted for process 1</a:t>
            </a:r>
          </a:p>
          <a:p>
            <a:r>
              <a:rPr lang="en-US" sz="1400" dirty="0" smtClean="0"/>
              <a:t>Out-scope: This project is applicable only for process 1 of </a:t>
            </a:r>
            <a:r>
              <a:rPr lang="en-US" sz="1400" dirty="0"/>
              <a:t>P</a:t>
            </a:r>
            <a:r>
              <a:rPr lang="en-US" sz="1400" dirty="0" smtClean="0"/>
              <a:t>une location</a:t>
            </a:r>
            <a:r>
              <a:rPr lang="en-US" dirty="0" smtClean="0"/>
              <a:t>.</a:t>
            </a:r>
            <a:endParaRPr lang="en-US" dirty="0"/>
          </a:p>
        </p:txBody>
      </p:sp>
      <p:sp>
        <p:nvSpPr>
          <p:cNvPr id="26" name="TextBox 25"/>
          <p:cNvSpPr txBox="1"/>
          <p:nvPr/>
        </p:nvSpPr>
        <p:spPr>
          <a:xfrm>
            <a:off x="286851" y="816523"/>
            <a:ext cx="5624286" cy="338554"/>
          </a:xfrm>
          <a:prstGeom prst="rect">
            <a:avLst/>
          </a:prstGeom>
          <a:noFill/>
        </p:spPr>
        <p:txBody>
          <a:bodyPr wrap="square" rtlCol="0">
            <a:spAutoFit/>
          </a:bodyPr>
          <a:lstStyle/>
          <a:p>
            <a:endParaRPr lang="en-US" sz="1600" dirty="0"/>
          </a:p>
        </p:txBody>
      </p:sp>
      <p:sp>
        <p:nvSpPr>
          <p:cNvPr id="27" name="Rectangle 26"/>
          <p:cNvSpPr/>
          <p:nvPr/>
        </p:nvSpPr>
        <p:spPr>
          <a:xfrm>
            <a:off x="0" y="76201"/>
            <a:ext cx="5958114" cy="66089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6016170" y="76201"/>
            <a:ext cx="6175829" cy="66089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p:cNvGrpSpPr/>
          <p:nvPr/>
        </p:nvGrpSpPr>
        <p:grpSpPr>
          <a:xfrm>
            <a:off x="6417687" y="1088978"/>
            <a:ext cx="5771323" cy="1200329"/>
            <a:chOff x="319313" y="2657891"/>
            <a:chExt cx="5771323" cy="1200329"/>
          </a:xfrm>
        </p:grpSpPr>
        <p:sp>
          <p:nvSpPr>
            <p:cNvPr id="30" name="TextBox 29"/>
            <p:cNvSpPr txBox="1"/>
            <p:nvPr/>
          </p:nvSpPr>
          <p:spPr>
            <a:xfrm>
              <a:off x="319313" y="3027223"/>
              <a:ext cx="5771323" cy="830997"/>
            </a:xfrm>
            <a:prstGeom prst="rect">
              <a:avLst/>
            </a:prstGeom>
            <a:noFill/>
          </p:spPr>
          <p:txBody>
            <a:bodyPr wrap="square" rtlCol="0">
              <a:spAutoFit/>
            </a:bodyPr>
            <a:lstStyle/>
            <a:p>
              <a:pPr marL="342900" indent="-342900">
                <a:buFont typeface="+mj-lt"/>
                <a:buAutoNum type="arabicPeriod"/>
              </a:pPr>
              <a:r>
                <a:rPr lang="en-US" sz="1600" dirty="0" smtClean="0"/>
                <a:t>In money</a:t>
              </a:r>
            </a:p>
            <a:p>
              <a:pPr marL="342900" indent="-342900">
                <a:buFont typeface="+mj-lt"/>
                <a:buAutoNum type="arabicPeriod"/>
              </a:pPr>
              <a:r>
                <a:rPr lang="en-US" sz="1600" dirty="0" smtClean="0"/>
                <a:t>Client retention rate will increase with increasing quality percentage</a:t>
              </a:r>
              <a:endParaRPr lang="en-US" sz="1600" dirty="0"/>
            </a:p>
          </p:txBody>
        </p:sp>
        <p:sp>
          <p:nvSpPr>
            <p:cNvPr id="31" name="TextBox 30"/>
            <p:cNvSpPr txBox="1"/>
            <p:nvPr/>
          </p:nvSpPr>
          <p:spPr>
            <a:xfrm>
              <a:off x="319314" y="2657891"/>
              <a:ext cx="2362200" cy="369332"/>
            </a:xfrm>
            <a:prstGeom prst="rect">
              <a:avLst/>
            </a:prstGeom>
            <a:noFill/>
          </p:spPr>
          <p:txBody>
            <a:bodyPr wrap="square" rtlCol="0">
              <a:spAutoFit/>
            </a:bodyPr>
            <a:lstStyle/>
            <a:p>
              <a:r>
                <a:rPr lang="en-US" b="1" dirty="0" smtClean="0"/>
                <a:t>QNS</a:t>
              </a:r>
              <a:endParaRPr lang="en-US" b="1" dirty="0"/>
            </a:p>
          </p:txBody>
        </p:sp>
      </p:grpSp>
      <p:sp>
        <p:nvSpPr>
          <p:cNvPr id="33" name="TextBox 32"/>
          <p:cNvSpPr txBox="1"/>
          <p:nvPr/>
        </p:nvSpPr>
        <p:spPr>
          <a:xfrm>
            <a:off x="6395275" y="2395031"/>
            <a:ext cx="2362200" cy="369332"/>
          </a:xfrm>
          <a:prstGeom prst="rect">
            <a:avLst/>
          </a:prstGeom>
          <a:noFill/>
        </p:spPr>
        <p:txBody>
          <a:bodyPr wrap="square" rtlCol="0">
            <a:spAutoFit/>
          </a:bodyPr>
          <a:lstStyle/>
          <a:p>
            <a:r>
              <a:rPr lang="en-US" b="1" dirty="0" smtClean="0"/>
              <a:t>Team Members</a:t>
            </a:r>
            <a:endParaRPr lang="en-US" b="1" dirty="0"/>
          </a:p>
        </p:txBody>
      </p:sp>
      <p:graphicFrame>
        <p:nvGraphicFramePr>
          <p:cNvPr id="34" name="Group 53"/>
          <p:cNvGraphicFramePr>
            <a:graphicFrameLocks/>
          </p:cNvGraphicFramePr>
          <p:nvPr>
            <p:extLst/>
          </p:nvPr>
        </p:nvGraphicFramePr>
        <p:xfrm>
          <a:off x="6504133" y="2790996"/>
          <a:ext cx="5529942" cy="1922672"/>
        </p:xfrm>
        <a:graphic>
          <a:graphicData uri="http://schemas.openxmlformats.org/drawingml/2006/table">
            <a:tbl>
              <a:tblPr/>
              <a:tblGrid>
                <a:gridCol w="1698171">
                  <a:extLst>
                    <a:ext uri="{9D8B030D-6E8A-4147-A177-3AD203B41FA5}">
                      <a16:colId xmlns="" xmlns:a16="http://schemas.microsoft.com/office/drawing/2014/main" val="20000"/>
                    </a:ext>
                  </a:extLst>
                </a:gridCol>
                <a:gridCol w="2360428">
                  <a:extLst>
                    <a:ext uri="{9D8B030D-6E8A-4147-A177-3AD203B41FA5}">
                      <a16:colId xmlns="" xmlns:a16="http://schemas.microsoft.com/office/drawing/2014/main" val="20001"/>
                    </a:ext>
                  </a:extLst>
                </a:gridCol>
                <a:gridCol w="1471343">
                  <a:extLst>
                    <a:ext uri="{9D8B030D-6E8A-4147-A177-3AD203B41FA5}">
                      <a16:colId xmlns="" xmlns:a16="http://schemas.microsoft.com/office/drawing/2014/main" val="20002"/>
                    </a:ext>
                  </a:extLst>
                </a:gridCol>
              </a:tblGrid>
              <a:tr h="269132">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1" i="0" u="none" strike="noStrike" cap="none" normalizeH="0" baseline="0" dirty="0" smtClean="0">
                          <a:ln>
                            <a:noFill/>
                          </a:ln>
                          <a:solidFill>
                            <a:schemeClr val="tx1"/>
                          </a:solidFill>
                          <a:effectLst/>
                          <a:latin typeface="Arial" charset="0"/>
                        </a:rPr>
                        <a:t>Role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1" i="0" u="none" strike="noStrike" cap="none" normalizeH="0" baseline="0" smtClean="0">
                          <a:ln>
                            <a:noFill/>
                          </a:ln>
                          <a:solidFill>
                            <a:schemeClr val="tx1"/>
                          </a:solidFill>
                          <a:effectLst/>
                          <a:latin typeface="Arial"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1" i="0" u="none" strike="noStrike" cap="none" normalizeH="0" baseline="0" smtClean="0">
                          <a:ln>
                            <a:noFill/>
                          </a:ln>
                          <a:solidFill>
                            <a:schemeClr val="tx1"/>
                          </a:solidFill>
                          <a:effectLst/>
                          <a:latin typeface="Arial" charset="0"/>
                        </a:rPr>
                        <a:t>Org.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r h="173038">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Black Belt/  Manager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Mr. Ramesh Joshi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Textile Corporation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1"/>
                  </a:ext>
                </a:extLst>
              </a:tr>
              <a:tr h="173038">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MBB/mentor/Sr. Manager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Mr. Joseph Arthur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defRPr/>
                      </a:pPr>
                      <a:r>
                        <a:rPr kumimoji="0" lang="en-US" sz="1000" b="0" i="0" u="none" strike="noStrike" cap="none" normalizeH="0" baseline="0" dirty="0" smtClean="0">
                          <a:ln>
                            <a:noFill/>
                          </a:ln>
                          <a:solidFill>
                            <a:schemeClr val="tx1"/>
                          </a:solidFill>
                          <a:effectLst/>
                          <a:latin typeface="Arial" charset="0"/>
                        </a:rPr>
                        <a:t>Textile Corporation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2"/>
                  </a:ext>
                </a:extLst>
              </a:tr>
              <a:tr h="173038">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GB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Mr. Ajay Raman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defRPr/>
                      </a:pPr>
                      <a:r>
                        <a:rPr kumimoji="0" lang="en-US" sz="1000" b="0" i="0" u="none" strike="noStrike" cap="none" normalizeH="0" baseline="0" dirty="0" smtClean="0">
                          <a:ln>
                            <a:noFill/>
                          </a:ln>
                          <a:solidFill>
                            <a:schemeClr val="tx1"/>
                          </a:solidFill>
                          <a:effectLst/>
                          <a:latin typeface="Arial" charset="0"/>
                        </a:rPr>
                        <a:t>Textile Corporation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3"/>
                  </a:ext>
                </a:extLst>
              </a:tr>
              <a:tr h="235622">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Core Team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Ms. </a:t>
                      </a:r>
                      <a:r>
                        <a:rPr kumimoji="0" lang="en-US" sz="1000" b="0" i="0" u="none" strike="noStrike" cap="none" normalizeH="0" baseline="0" dirty="0" err="1" smtClean="0">
                          <a:ln>
                            <a:noFill/>
                          </a:ln>
                          <a:solidFill>
                            <a:schemeClr val="tx1"/>
                          </a:solidFill>
                          <a:effectLst/>
                          <a:latin typeface="Arial" charset="0"/>
                        </a:rPr>
                        <a:t>Delnaz</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Patro</a:t>
                      </a:r>
                      <a:r>
                        <a:rPr kumimoji="0" lang="en-US" sz="1000" b="0" i="0" u="none" strike="noStrike" cap="none" normalizeH="0" baseline="0" dirty="0" smtClean="0">
                          <a:ln>
                            <a:noFill/>
                          </a:ln>
                          <a:solidFill>
                            <a:schemeClr val="tx1"/>
                          </a:solidFill>
                          <a:effectLst/>
                          <a:latin typeface="Arial" charset="0"/>
                        </a:rPr>
                        <a:t>, Mr. </a:t>
                      </a:r>
                      <a:r>
                        <a:rPr kumimoji="0" lang="en-US" sz="1000" b="0" i="0" u="none" strike="noStrike" cap="none" normalizeH="0" baseline="0" dirty="0" err="1" smtClean="0">
                          <a:ln>
                            <a:noFill/>
                          </a:ln>
                          <a:solidFill>
                            <a:schemeClr val="tx1"/>
                          </a:solidFill>
                          <a:effectLst/>
                          <a:latin typeface="Arial" charset="0"/>
                        </a:rPr>
                        <a:t>Shrinivas</a:t>
                      </a:r>
                      <a:r>
                        <a:rPr kumimoji="0" lang="en-US" sz="1000" b="0" i="0" u="none" strike="noStrike" cap="none" normalizeH="0" baseline="0" dirty="0" smtClean="0">
                          <a:ln>
                            <a:noFill/>
                          </a:ln>
                          <a:solidFill>
                            <a:schemeClr val="tx1"/>
                          </a:solidFill>
                          <a:effectLst/>
                          <a:latin typeface="Arial" charset="0"/>
                        </a:rPr>
                        <a:t> Gupta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defRPr/>
                      </a:pPr>
                      <a:r>
                        <a:rPr kumimoji="0" lang="en-US" sz="1000" b="0" i="0" u="none" strike="noStrike" cap="none" normalizeH="0" baseline="0" dirty="0" smtClean="0">
                          <a:ln>
                            <a:noFill/>
                          </a:ln>
                          <a:solidFill>
                            <a:schemeClr val="tx1"/>
                          </a:solidFill>
                          <a:effectLst/>
                          <a:latin typeface="Arial" charset="0"/>
                        </a:rPr>
                        <a:t>Textile Corporation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4"/>
                  </a:ext>
                </a:extLst>
              </a:tr>
              <a:tr h="173038">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Process Owner/ Champion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Mr. Harsh Jindal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defRPr/>
                      </a:pPr>
                      <a:r>
                        <a:rPr kumimoji="0" lang="en-US" sz="1000" b="0" i="0" u="none" strike="noStrike" cap="none" normalizeH="0" baseline="0" dirty="0" smtClean="0">
                          <a:ln>
                            <a:noFill/>
                          </a:ln>
                          <a:solidFill>
                            <a:schemeClr val="tx1"/>
                          </a:solidFill>
                          <a:effectLst/>
                          <a:latin typeface="Arial" charset="0"/>
                        </a:rPr>
                        <a:t>Textile Corporation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6"/>
                  </a:ext>
                </a:extLst>
              </a:tr>
              <a:tr h="173038">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SME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Ms. </a:t>
                      </a:r>
                      <a:r>
                        <a:rPr kumimoji="0" lang="en-US" sz="1000" b="0" i="0" u="none" strike="noStrike" cap="none" normalizeH="0" baseline="0" dirty="0" err="1" smtClean="0">
                          <a:ln>
                            <a:noFill/>
                          </a:ln>
                          <a:solidFill>
                            <a:schemeClr val="tx1"/>
                          </a:solidFill>
                          <a:effectLst/>
                          <a:latin typeface="Arial" charset="0"/>
                        </a:rPr>
                        <a:t>Heena</a:t>
                      </a:r>
                      <a:r>
                        <a:rPr kumimoji="0" lang="en-US" sz="1000" b="0" i="0" u="none" strike="noStrike" cap="none" normalizeH="0" baseline="0" dirty="0" smtClean="0">
                          <a:ln>
                            <a:noFill/>
                          </a:ln>
                          <a:solidFill>
                            <a:schemeClr val="tx1"/>
                          </a:solidFill>
                          <a:effectLst/>
                          <a:latin typeface="Arial" charset="0"/>
                        </a:rPr>
                        <a:t> </a:t>
                      </a:r>
                      <a:r>
                        <a:rPr kumimoji="0" lang="en-US" sz="1000" b="0" i="0" u="none" strike="noStrike" cap="none" normalizeH="0" baseline="0" dirty="0" err="1" smtClean="0">
                          <a:ln>
                            <a:noFill/>
                          </a:ln>
                          <a:solidFill>
                            <a:schemeClr val="tx1"/>
                          </a:solidFill>
                          <a:effectLst/>
                          <a:latin typeface="Arial" charset="0"/>
                        </a:rPr>
                        <a:t>Parmar</a:t>
                      </a:r>
                      <a:endParaRPr kumimoji="0" lang="en-US" sz="1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defRPr/>
                      </a:pPr>
                      <a:r>
                        <a:rPr kumimoji="0" lang="en-US" sz="1000" b="0" i="0" u="none" strike="noStrike" cap="none" normalizeH="0" baseline="0" dirty="0" smtClean="0">
                          <a:ln>
                            <a:noFill/>
                          </a:ln>
                          <a:solidFill>
                            <a:schemeClr val="tx1"/>
                          </a:solidFill>
                          <a:effectLst/>
                          <a:latin typeface="Arial" charset="0"/>
                        </a:rPr>
                        <a:t>Textile Corporation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7"/>
                  </a:ext>
                </a:extLst>
              </a:tr>
              <a:tr h="173038">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Finance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Ms. Neha </a:t>
                      </a:r>
                      <a:r>
                        <a:rPr kumimoji="0" lang="en-US" sz="1000" b="0" i="0" u="none" strike="noStrike" cap="none" normalizeH="0" baseline="0" dirty="0" err="1" smtClean="0">
                          <a:ln>
                            <a:noFill/>
                          </a:ln>
                          <a:solidFill>
                            <a:schemeClr val="tx1"/>
                          </a:solidFill>
                          <a:effectLst/>
                          <a:latin typeface="Arial" charset="0"/>
                        </a:rPr>
                        <a:t>Sajdeh</a:t>
                      </a:r>
                      <a:endParaRPr kumimoji="0" lang="en-US" sz="1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defRPr/>
                      </a:pPr>
                      <a:r>
                        <a:rPr kumimoji="0" lang="en-US" sz="1000" b="0" i="0" u="none" strike="noStrike" cap="none" normalizeH="0" baseline="0" dirty="0" smtClean="0">
                          <a:ln>
                            <a:noFill/>
                          </a:ln>
                          <a:solidFill>
                            <a:schemeClr val="tx1"/>
                          </a:solidFill>
                          <a:effectLst/>
                          <a:latin typeface="Arial" charset="0"/>
                        </a:rPr>
                        <a:t>Textile Corporation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8"/>
                  </a:ext>
                </a:extLst>
              </a:tr>
            </a:tbl>
          </a:graphicData>
        </a:graphic>
      </p:graphicFrame>
      <p:sp>
        <p:nvSpPr>
          <p:cNvPr id="35" name="TextBox 34"/>
          <p:cNvSpPr txBox="1"/>
          <p:nvPr/>
        </p:nvSpPr>
        <p:spPr>
          <a:xfrm>
            <a:off x="6395275" y="4707389"/>
            <a:ext cx="2362200" cy="369332"/>
          </a:xfrm>
          <a:prstGeom prst="rect">
            <a:avLst/>
          </a:prstGeom>
          <a:noFill/>
        </p:spPr>
        <p:txBody>
          <a:bodyPr wrap="square" rtlCol="0">
            <a:spAutoFit/>
          </a:bodyPr>
          <a:lstStyle/>
          <a:p>
            <a:r>
              <a:rPr lang="en-US" b="1" dirty="0" smtClean="0"/>
              <a:t>Project Timeline</a:t>
            </a:r>
            <a:endParaRPr lang="en-US" b="1" dirty="0"/>
          </a:p>
        </p:txBody>
      </p:sp>
      <p:graphicFrame>
        <p:nvGraphicFramePr>
          <p:cNvPr id="36" name="Group 53"/>
          <p:cNvGraphicFramePr>
            <a:graphicFrameLocks/>
          </p:cNvGraphicFramePr>
          <p:nvPr>
            <p:extLst>
              <p:ext uri="{D42A27DB-BD31-4B8C-83A1-F6EECF244321}">
                <p14:modId xmlns:p14="http://schemas.microsoft.com/office/powerpoint/2010/main" val="3192602219"/>
              </p:ext>
            </p:extLst>
          </p:nvPr>
        </p:nvGraphicFramePr>
        <p:xfrm>
          <a:off x="6508291" y="5109633"/>
          <a:ext cx="5525783" cy="1527387"/>
        </p:xfrm>
        <a:graphic>
          <a:graphicData uri="http://schemas.openxmlformats.org/drawingml/2006/table">
            <a:tbl>
              <a:tblPr/>
              <a:tblGrid>
                <a:gridCol w="1721309">
                  <a:extLst>
                    <a:ext uri="{9D8B030D-6E8A-4147-A177-3AD203B41FA5}">
                      <a16:colId xmlns="" xmlns:a16="http://schemas.microsoft.com/office/drawing/2014/main" val="20000"/>
                    </a:ext>
                  </a:extLst>
                </a:gridCol>
                <a:gridCol w="2333767">
                  <a:extLst>
                    <a:ext uri="{9D8B030D-6E8A-4147-A177-3AD203B41FA5}">
                      <a16:colId xmlns="" xmlns:a16="http://schemas.microsoft.com/office/drawing/2014/main" val="20001"/>
                    </a:ext>
                  </a:extLst>
                </a:gridCol>
                <a:gridCol w="1470707">
                  <a:extLst>
                    <a:ext uri="{9D8B030D-6E8A-4147-A177-3AD203B41FA5}">
                      <a16:colId xmlns="" xmlns:a16="http://schemas.microsoft.com/office/drawing/2014/main" val="20002"/>
                    </a:ext>
                  </a:extLst>
                </a:gridCol>
              </a:tblGrid>
              <a:tr h="184150">
                <a:tc>
                  <a:txBody>
                    <a:bodyPr/>
                    <a:lstStyle/>
                    <a:p>
                      <a:pPr marL="0" marR="0" lvl="0" indent="0" algn="ctr" defTabSz="914400" rtl="0" eaLnBrk="1" fontAlgn="base" latinLnBrk="0" hangingPunct="1">
                        <a:lnSpc>
                          <a:spcPct val="95000"/>
                        </a:lnSpc>
                        <a:spcBef>
                          <a:spcPct val="35000"/>
                        </a:spcBef>
                        <a:spcAft>
                          <a:spcPct val="0"/>
                        </a:spcAft>
                        <a:buClr>
                          <a:srgbClr val="CC0000"/>
                        </a:buClr>
                        <a:buSzPct val="70000"/>
                        <a:buFontTx/>
                        <a:buNone/>
                        <a:tabLst/>
                      </a:pPr>
                      <a:r>
                        <a:rPr kumimoji="0" lang="en-US" sz="1000" b="1" i="0" u="none" strike="noStrike" cap="none" normalizeH="0" baseline="0" dirty="0" smtClean="0">
                          <a:ln>
                            <a:noFill/>
                          </a:ln>
                          <a:solidFill>
                            <a:schemeClr val="tx1"/>
                          </a:solidFill>
                          <a:effectLst/>
                          <a:latin typeface="Arial" charset="0"/>
                        </a:rPr>
                        <a:t>Phase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5000"/>
                        </a:lnSpc>
                        <a:spcBef>
                          <a:spcPct val="35000"/>
                        </a:spcBef>
                        <a:spcAft>
                          <a:spcPct val="0"/>
                        </a:spcAft>
                        <a:buClr>
                          <a:srgbClr val="CC0000"/>
                        </a:buClr>
                        <a:buSzPct val="70000"/>
                        <a:buFontTx/>
                        <a:buNone/>
                        <a:tabLst/>
                      </a:pPr>
                      <a:r>
                        <a:rPr kumimoji="0" lang="en-US" sz="1000" b="1" i="0" u="none" strike="noStrike" cap="none" normalizeH="0" baseline="0" dirty="0" smtClean="0">
                          <a:ln>
                            <a:noFill/>
                          </a:ln>
                          <a:solidFill>
                            <a:schemeClr val="tx1"/>
                          </a:solidFill>
                          <a:effectLst/>
                          <a:latin typeface="Arial" charset="0"/>
                        </a:rPr>
                        <a:t>Start Date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5000"/>
                        </a:lnSpc>
                        <a:spcBef>
                          <a:spcPct val="35000"/>
                        </a:spcBef>
                        <a:spcAft>
                          <a:spcPct val="0"/>
                        </a:spcAft>
                        <a:buClr>
                          <a:srgbClr val="CC0000"/>
                        </a:buClr>
                        <a:buSzPct val="70000"/>
                        <a:buFontTx/>
                        <a:buNone/>
                        <a:tabLst/>
                      </a:pPr>
                      <a:r>
                        <a:rPr kumimoji="0" lang="en-US" sz="1000" b="1" i="0" u="none" strike="noStrike" cap="none" normalizeH="0" baseline="0" dirty="0" smtClean="0">
                          <a:ln>
                            <a:noFill/>
                          </a:ln>
                          <a:solidFill>
                            <a:schemeClr val="tx1"/>
                          </a:solidFill>
                          <a:effectLst/>
                          <a:latin typeface="Arial" charset="0"/>
                        </a:rPr>
                        <a:t>End Date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0"/>
                  </a:ext>
                </a:extLst>
              </a:tr>
              <a:tr h="173038">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Define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15</a:t>
                      </a:r>
                      <a:r>
                        <a:rPr kumimoji="0" lang="en-US" sz="1000" b="0" i="0" u="none" strike="noStrike" cap="none" normalizeH="0" baseline="30000" dirty="0" smtClean="0">
                          <a:ln>
                            <a:noFill/>
                          </a:ln>
                          <a:solidFill>
                            <a:schemeClr val="tx1"/>
                          </a:solidFill>
                          <a:effectLst/>
                          <a:latin typeface="Arial" charset="0"/>
                        </a:rPr>
                        <a:t>th</a:t>
                      </a:r>
                      <a:r>
                        <a:rPr kumimoji="0" lang="en-US" sz="1000" b="0" i="0" u="none" strike="noStrike" cap="none" normalizeH="0" baseline="0" dirty="0" smtClean="0">
                          <a:ln>
                            <a:noFill/>
                          </a:ln>
                          <a:solidFill>
                            <a:schemeClr val="tx1"/>
                          </a:solidFill>
                          <a:effectLst/>
                          <a:latin typeface="Arial" charset="0"/>
                        </a:rPr>
                        <a:t> February 2020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27</a:t>
                      </a:r>
                      <a:r>
                        <a:rPr kumimoji="0" lang="en-US" sz="1000" b="0" i="0" u="none" strike="noStrike" cap="none" normalizeH="0" baseline="30000" dirty="0" smtClean="0">
                          <a:ln>
                            <a:noFill/>
                          </a:ln>
                          <a:solidFill>
                            <a:schemeClr val="tx1"/>
                          </a:solidFill>
                          <a:effectLst/>
                          <a:latin typeface="Arial" charset="0"/>
                        </a:rPr>
                        <a:t>th</a:t>
                      </a:r>
                      <a:r>
                        <a:rPr kumimoji="0" lang="en-US" sz="1000" b="0" i="0" u="none" strike="noStrike" cap="none" normalizeH="0" baseline="0" dirty="0" smtClean="0">
                          <a:ln>
                            <a:noFill/>
                          </a:ln>
                          <a:solidFill>
                            <a:schemeClr val="tx1"/>
                          </a:solidFill>
                          <a:effectLst/>
                          <a:latin typeface="Arial" charset="0"/>
                        </a:rPr>
                        <a:t> February  2020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1"/>
                  </a:ext>
                </a:extLst>
              </a:tr>
              <a:tr h="173038">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Measure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1</a:t>
                      </a:r>
                      <a:r>
                        <a:rPr kumimoji="0" lang="en-US" sz="1000" b="0" i="0" u="none" strike="noStrike" cap="none" normalizeH="0" baseline="30000" dirty="0" smtClean="0">
                          <a:ln>
                            <a:noFill/>
                          </a:ln>
                          <a:solidFill>
                            <a:schemeClr val="tx1"/>
                          </a:solidFill>
                          <a:effectLst/>
                          <a:latin typeface="Arial" charset="0"/>
                        </a:rPr>
                        <a:t>st</a:t>
                      </a:r>
                      <a:r>
                        <a:rPr kumimoji="0" lang="en-US" sz="1000" b="0" i="0" u="none" strike="noStrike" cap="none" normalizeH="0" baseline="0" dirty="0" smtClean="0">
                          <a:ln>
                            <a:noFill/>
                          </a:ln>
                          <a:solidFill>
                            <a:schemeClr val="tx1"/>
                          </a:solidFill>
                          <a:effectLst/>
                          <a:latin typeface="Arial" charset="0"/>
                        </a:rPr>
                        <a:t> March 2020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defRPr/>
                      </a:pPr>
                      <a:r>
                        <a:rPr kumimoji="0" lang="en-US" sz="1000" b="0" i="0" u="none" strike="noStrike" cap="none" normalizeH="0" baseline="0" dirty="0" smtClean="0">
                          <a:ln>
                            <a:noFill/>
                          </a:ln>
                          <a:solidFill>
                            <a:schemeClr val="tx1"/>
                          </a:solidFill>
                          <a:effectLst/>
                          <a:latin typeface="Arial" charset="0"/>
                        </a:rPr>
                        <a:t>30</a:t>
                      </a:r>
                      <a:r>
                        <a:rPr kumimoji="0" lang="en-US" sz="1000" b="0" i="0" u="none" strike="noStrike" cap="none" normalizeH="0" baseline="30000" dirty="0" smtClean="0">
                          <a:ln>
                            <a:noFill/>
                          </a:ln>
                          <a:solidFill>
                            <a:schemeClr val="tx1"/>
                          </a:solidFill>
                          <a:effectLst/>
                          <a:latin typeface="Arial" charset="0"/>
                        </a:rPr>
                        <a:t>th</a:t>
                      </a:r>
                      <a:r>
                        <a:rPr kumimoji="0" lang="en-US" sz="1000" b="0" i="0" u="none" strike="noStrike" cap="none" normalizeH="0" baseline="0" dirty="0" smtClean="0">
                          <a:ln>
                            <a:noFill/>
                          </a:ln>
                          <a:solidFill>
                            <a:schemeClr val="tx1"/>
                          </a:solidFill>
                          <a:effectLst/>
                          <a:latin typeface="Arial" charset="0"/>
                        </a:rPr>
                        <a:t> March 2020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2"/>
                  </a:ext>
                </a:extLst>
              </a:tr>
              <a:tr h="173038">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Analyze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1</a:t>
                      </a:r>
                      <a:r>
                        <a:rPr kumimoji="0" lang="en-US" sz="1000" b="0" i="0" u="none" strike="noStrike" cap="none" normalizeH="0" baseline="30000" dirty="0" smtClean="0">
                          <a:ln>
                            <a:noFill/>
                          </a:ln>
                          <a:solidFill>
                            <a:schemeClr val="tx1"/>
                          </a:solidFill>
                          <a:effectLst/>
                          <a:latin typeface="Arial" charset="0"/>
                        </a:rPr>
                        <a:t>st</a:t>
                      </a:r>
                      <a:r>
                        <a:rPr kumimoji="0" lang="en-US" sz="1000" b="0" i="0" u="none" strike="noStrike" cap="none" normalizeH="0" baseline="0" dirty="0" smtClean="0">
                          <a:ln>
                            <a:noFill/>
                          </a:ln>
                          <a:solidFill>
                            <a:schemeClr val="tx1"/>
                          </a:solidFill>
                          <a:effectLst/>
                          <a:latin typeface="Arial" charset="0"/>
                        </a:rPr>
                        <a:t> April 2020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defRPr/>
                      </a:pPr>
                      <a:r>
                        <a:rPr kumimoji="0" lang="en-US" sz="1000" b="0" i="0" u="none" strike="noStrike" cap="none" normalizeH="0" baseline="0" dirty="0" smtClean="0">
                          <a:ln>
                            <a:noFill/>
                          </a:ln>
                          <a:solidFill>
                            <a:schemeClr val="tx1"/>
                          </a:solidFill>
                          <a:effectLst/>
                          <a:latin typeface="Arial" charset="0"/>
                        </a:rPr>
                        <a:t>10</a:t>
                      </a:r>
                      <a:r>
                        <a:rPr kumimoji="0" lang="en-US" sz="1000" b="0" i="0" u="none" strike="noStrike" cap="none" normalizeH="0" baseline="30000" dirty="0" smtClean="0">
                          <a:ln>
                            <a:noFill/>
                          </a:ln>
                          <a:solidFill>
                            <a:schemeClr val="tx1"/>
                          </a:solidFill>
                          <a:effectLst/>
                          <a:latin typeface="Arial" charset="0"/>
                        </a:rPr>
                        <a:t>th</a:t>
                      </a:r>
                      <a:r>
                        <a:rPr kumimoji="0" lang="en-US" sz="1000" b="0" i="0" u="none" strike="noStrike" cap="none" normalizeH="0" baseline="0" dirty="0" smtClean="0">
                          <a:ln>
                            <a:noFill/>
                          </a:ln>
                          <a:solidFill>
                            <a:schemeClr val="tx1"/>
                          </a:solidFill>
                          <a:effectLst/>
                          <a:latin typeface="Arial" charset="0"/>
                        </a:rPr>
                        <a:t> April 2020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3"/>
                  </a:ext>
                </a:extLst>
              </a:tr>
              <a:tr h="346287">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Improve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11</a:t>
                      </a:r>
                      <a:r>
                        <a:rPr kumimoji="0" lang="en-US" sz="1000" b="0" i="0" u="none" strike="noStrike" cap="none" normalizeH="0" baseline="30000" dirty="0" smtClean="0">
                          <a:ln>
                            <a:noFill/>
                          </a:ln>
                          <a:solidFill>
                            <a:schemeClr val="tx1"/>
                          </a:solidFill>
                          <a:effectLst/>
                          <a:latin typeface="Arial" charset="0"/>
                        </a:rPr>
                        <a:t>th</a:t>
                      </a:r>
                      <a:r>
                        <a:rPr kumimoji="0" lang="en-US" sz="1000" b="0" i="0" u="none" strike="noStrike" cap="none" normalizeH="0" baseline="0" dirty="0" smtClean="0">
                          <a:ln>
                            <a:noFill/>
                          </a:ln>
                          <a:solidFill>
                            <a:schemeClr val="tx1"/>
                          </a:solidFill>
                          <a:effectLst/>
                          <a:latin typeface="Arial" charset="0"/>
                        </a:rPr>
                        <a:t> April 2020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defRPr/>
                      </a:pPr>
                      <a:r>
                        <a:rPr kumimoji="0" lang="en-US" sz="1000" b="0" i="0" u="none" strike="noStrike" cap="none" normalizeH="0" baseline="0" dirty="0" smtClean="0">
                          <a:ln>
                            <a:noFill/>
                          </a:ln>
                          <a:solidFill>
                            <a:schemeClr val="tx1"/>
                          </a:solidFill>
                          <a:effectLst/>
                          <a:latin typeface="Arial" charset="0"/>
                        </a:rPr>
                        <a:t>15</a:t>
                      </a:r>
                      <a:r>
                        <a:rPr kumimoji="0" lang="en-US" sz="1000" b="0" i="0" u="none" strike="noStrike" cap="none" normalizeH="0" baseline="30000" dirty="0" smtClean="0">
                          <a:ln>
                            <a:noFill/>
                          </a:ln>
                          <a:solidFill>
                            <a:schemeClr val="tx1"/>
                          </a:solidFill>
                          <a:effectLst/>
                          <a:latin typeface="Arial" charset="0"/>
                        </a:rPr>
                        <a:t>th</a:t>
                      </a:r>
                      <a:r>
                        <a:rPr kumimoji="0" lang="en-US" sz="1000" b="0" i="0" u="none" strike="noStrike" cap="none" normalizeH="0" baseline="0" dirty="0" smtClean="0">
                          <a:ln>
                            <a:noFill/>
                          </a:ln>
                          <a:solidFill>
                            <a:schemeClr val="tx1"/>
                          </a:solidFill>
                          <a:effectLst/>
                          <a:latin typeface="Arial" charset="0"/>
                        </a:rPr>
                        <a:t> May 2020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4"/>
                  </a:ext>
                </a:extLst>
              </a:tr>
              <a:tr h="173038">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Control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pPr>
                      <a:r>
                        <a:rPr kumimoji="0" lang="en-US" sz="1000" b="0" i="0" u="none" strike="noStrike" cap="none" normalizeH="0" baseline="0" dirty="0" smtClean="0">
                          <a:ln>
                            <a:noFill/>
                          </a:ln>
                          <a:solidFill>
                            <a:schemeClr val="tx1"/>
                          </a:solidFill>
                          <a:effectLst/>
                          <a:latin typeface="Arial" charset="0"/>
                        </a:rPr>
                        <a:t>16</a:t>
                      </a:r>
                      <a:r>
                        <a:rPr kumimoji="0" lang="en-US" sz="1000" b="0" i="0" u="none" strike="noStrike" cap="none" normalizeH="0" baseline="30000" dirty="0" smtClean="0">
                          <a:ln>
                            <a:noFill/>
                          </a:ln>
                          <a:solidFill>
                            <a:schemeClr val="tx1"/>
                          </a:solidFill>
                          <a:effectLst/>
                          <a:latin typeface="Arial" charset="0"/>
                        </a:rPr>
                        <a:t>th</a:t>
                      </a:r>
                      <a:r>
                        <a:rPr kumimoji="0" lang="en-US" sz="1000" b="0" i="0" u="none" strike="noStrike" cap="none" normalizeH="0" baseline="0" dirty="0" smtClean="0">
                          <a:ln>
                            <a:noFill/>
                          </a:ln>
                          <a:solidFill>
                            <a:schemeClr val="tx1"/>
                          </a:solidFill>
                          <a:effectLst/>
                          <a:latin typeface="Arial" charset="0"/>
                        </a:rPr>
                        <a:t> May 2020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5000"/>
                        </a:lnSpc>
                        <a:spcBef>
                          <a:spcPct val="35000"/>
                        </a:spcBef>
                        <a:spcAft>
                          <a:spcPct val="0"/>
                        </a:spcAft>
                        <a:buClr>
                          <a:srgbClr val="CC0000"/>
                        </a:buClr>
                        <a:buSzPct val="70000"/>
                        <a:buFontTx/>
                        <a:buNone/>
                        <a:tabLst/>
                        <a:defRPr/>
                      </a:pPr>
                      <a:r>
                        <a:rPr kumimoji="0" lang="en-US" sz="1000" b="0" i="0" u="none" strike="noStrike" cap="none" normalizeH="0" baseline="0" dirty="0" smtClean="0">
                          <a:ln>
                            <a:noFill/>
                          </a:ln>
                          <a:solidFill>
                            <a:schemeClr val="tx1"/>
                          </a:solidFill>
                          <a:effectLst/>
                          <a:latin typeface="Arial" charset="0"/>
                        </a:rPr>
                        <a:t>30</a:t>
                      </a:r>
                      <a:r>
                        <a:rPr kumimoji="0" lang="en-US" sz="1000" b="0" i="0" u="none" strike="noStrike" cap="none" normalizeH="0" baseline="30000" dirty="0" smtClean="0">
                          <a:ln>
                            <a:noFill/>
                          </a:ln>
                          <a:solidFill>
                            <a:schemeClr val="tx1"/>
                          </a:solidFill>
                          <a:effectLst/>
                          <a:latin typeface="Arial" charset="0"/>
                        </a:rPr>
                        <a:t>th</a:t>
                      </a:r>
                      <a:r>
                        <a:rPr kumimoji="0" lang="en-US" sz="1000" b="0" i="0" u="none" strike="noStrike" cap="none" normalizeH="0" baseline="0" dirty="0" smtClean="0">
                          <a:ln>
                            <a:noFill/>
                          </a:ln>
                          <a:solidFill>
                            <a:schemeClr val="tx1"/>
                          </a:solidFill>
                          <a:effectLst/>
                          <a:latin typeface="Arial" charset="0"/>
                        </a:rPr>
                        <a:t> June 2020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 xmlns:a16="http://schemas.microsoft.com/office/drawing/2014/main" val="10006"/>
                  </a:ext>
                </a:extLst>
              </a:tr>
            </a:tbl>
          </a:graphicData>
        </a:graphic>
      </p:graphicFrame>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14" y="6485288"/>
            <a:ext cx="1609969" cy="365051"/>
          </a:xfrm>
          <a:prstGeom prst="rect">
            <a:avLst/>
          </a:prstGeom>
        </p:spPr>
      </p:pic>
      <p:sp>
        <p:nvSpPr>
          <p:cNvPr id="2" name="Rectangle 1"/>
          <p:cNvSpPr/>
          <p:nvPr/>
        </p:nvSpPr>
        <p:spPr>
          <a:xfrm>
            <a:off x="344909" y="667453"/>
            <a:ext cx="5580742" cy="3293209"/>
          </a:xfrm>
          <a:prstGeom prst="rect">
            <a:avLst/>
          </a:prstGeom>
        </p:spPr>
        <p:txBody>
          <a:bodyPr wrap="square">
            <a:spAutoFit/>
          </a:bodyPr>
          <a:lstStyle/>
          <a:p>
            <a:r>
              <a:rPr lang="en-US" sz="1600" dirty="0" smtClean="0"/>
              <a:t>Textile </a:t>
            </a:r>
            <a:r>
              <a:rPr lang="en-US" sz="1600" dirty="0"/>
              <a:t>Corporation is Pune, India based garment manufacturing company started in 2000 by Mr. Shreeram Deshmukh. Over last 15-17 years company was well handled by Mr. Shreeram, his intelligent Manager Mr. Ramesh Joshi. </a:t>
            </a:r>
          </a:p>
          <a:p>
            <a:endParaRPr lang="en-US" sz="1600" dirty="0"/>
          </a:p>
          <a:p>
            <a:r>
              <a:rPr lang="en-US" sz="1600" dirty="0"/>
              <a:t>However, over last 3-4 years Textile Corporation  corporation started seeing losses in the business. They started receiving backorders and client complaints frequently. Mr. Ajay Rane who </a:t>
            </a:r>
            <a:r>
              <a:rPr lang="en-US" sz="1600" dirty="0" smtClean="0"/>
              <a:t>owns renowned </a:t>
            </a:r>
            <a:r>
              <a:rPr lang="en-US" sz="1600" dirty="0"/>
              <a:t>garment company, was Mr. </a:t>
            </a:r>
            <a:r>
              <a:rPr lang="en-US" sz="1600" dirty="0" smtClean="0"/>
              <a:t>Deshmukh </a:t>
            </a:r>
            <a:r>
              <a:rPr lang="en-US" sz="1600" dirty="0"/>
              <a:t>important client for. Textile </a:t>
            </a:r>
            <a:r>
              <a:rPr lang="en-US" sz="1600" dirty="0" smtClean="0"/>
              <a:t>Corporation </a:t>
            </a:r>
            <a:r>
              <a:rPr lang="en-US" sz="1600" dirty="0"/>
              <a:t>corporation lost seven clients over last six months. They are in trouble.</a:t>
            </a:r>
          </a:p>
        </p:txBody>
      </p:sp>
    </p:spTree>
    <p:extLst>
      <p:ext uri="{BB962C8B-B14F-4D97-AF65-F5344CB8AC3E}">
        <p14:creationId xmlns:p14="http://schemas.microsoft.com/office/powerpoint/2010/main" val="121633554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60</a:t>
            </a:fld>
            <a:endParaRPr dirty="0">
              <a:solidFill>
                <a:srgbClr val="FFFFFF"/>
              </a:solidFill>
            </a:endParaRPr>
          </a:p>
        </p:txBody>
      </p:sp>
      <p:sp>
        <p:nvSpPr>
          <p:cNvPr id="99" name="Title 3"/>
          <p:cNvSpPr txBox="1">
            <a:spLocks/>
          </p:cNvSpPr>
          <p:nvPr/>
        </p:nvSpPr>
        <p:spPr>
          <a:xfrm>
            <a:off x="1266095" y="143923"/>
            <a:ext cx="9841394" cy="64336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00000"/>
              </a:lnSpc>
              <a:buClr>
                <a:srgbClr val="007BB9"/>
              </a:buClr>
            </a:pPr>
            <a:r>
              <a:rPr lang="en-US" sz="3100" b="1" kern="0" dirty="0" smtClean="0">
                <a:solidFill>
                  <a:srgbClr val="007BB9"/>
                </a:solidFill>
              </a:rPr>
              <a:t>Test Output of Test of </a:t>
            </a:r>
            <a:r>
              <a:rPr lang="en-US" sz="3100" b="1" kern="0" dirty="0">
                <a:solidFill>
                  <a:srgbClr val="007BB9"/>
                </a:solidFill>
              </a:rPr>
              <a:t>E</a:t>
            </a:r>
            <a:r>
              <a:rPr lang="en-US" sz="3100" b="1" kern="0" dirty="0" smtClean="0">
                <a:solidFill>
                  <a:srgbClr val="007BB9"/>
                </a:solidFill>
              </a:rPr>
              <a:t>qual Variance for </a:t>
            </a:r>
            <a:r>
              <a:rPr lang="en-US" sz="3100" b="1" dirty="0">
                <a:solidFill>
                  <a:prstClr val="black"/>
                </a:solidFill>
              </a:rPr>
              <a:t>Wrong stitching techniques used (X7)</a:t>
            </a:r>
            <a:endParaRPr lang="en-US" sz="3100" b="1" kern="0" dirty="0">
              <a:solidFill>
                <a:srgbClr val="3A3F50"/>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8" name="Text Box 8"/>
          <p:cNvSpPr txBox="1">
            <a:spLocks noChangeArrowheads="1"/>
          </p:cNvSpPr>
          <p:nvPr/>
        </p:nvSpPr>
        <p:spPr bwMode="auto">
          <a:xfrm>
            <a:off x="440472" y="1011194"/>
            <a:ext cx="4998661"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dirty="0">
                <a:solidFill>
                  <a:prstClr val="black"/>
                </a:solidFill>
              </a:rPr>
              <a:t>Minitab Session Window output:</a:t>
            </a:r>
          </a:p>
        </p:txBody>
      </p:sp>
      <p:sp>
        <p:nvSpPr>
          <p:cNvPr id="10" name="Rectangle 9"/>
          <p:cNvSpPr/>
          <p:nvPr/>
        </p:nvSpPr>
        <p:spPr>
          <a:xfrm>
            <a:off x="804984" y="1522345"/>
            <a:ext cx="10498751" cy="3889711"/>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800" b="1" dirty="0">
              <a:solidFill>
                <a:srgbClr val="FF0000"/>
              </a:solidFill>
              <a:latin typeface="Bodoni MT" panose="02070603080606020203" pitchFamily="18" charset="0"/>
            </a:endParaRPr>
          </a:p>
        </p:txBody>
      </p:sp>
      <p:sp>
        <p:nvSpPr>
          <p:cNvPr id="11" name="Text Box 4"/>
          <p:cNvSpPr txBox="1">
            <a:spLocks noChangeArrowheads="1"/>
          </p:cNvSpPr>
          <p:nvPr/>
        </p:nvSpPr>
        <p:spPr bwMode="auto">
          <a:xfrm>
            <a:off x="604156" y="5580121"/>
            <a:ext cx="10948226"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13" name="Text Box 7"/>
          <p:cNvSpPr txBox="1">
            <a:spLocks noChangeArrowheads="1"/>
          </p:cNvSpPr>
          <p:nvPr/>
        </p:nvSpPr>
        <p:spPr bwMode="auto">
          <a:xfrm>
            <a:off x="624506" y="5655373"/>
            <a:ext cx="10927876" cy="1138773"/>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2000" b="1" i="1" u="sng" kern="0" dirty="0">
                <a:solidFill>
                  <a:srgbClr val="3A3F50"/>
                </a:solidFill>
              </a:rPr>
              <a:t>Interpretation</a:t>
            </a:r>
            <a:r>
              <a:rPr lang="en-US" sz="2000" b="1" i="1" u="sng" kern="0" dirty="0" smtClean="0">
                <a:solidFill>
                  <a:srgbClr val="3A3F50"/>
                </a:solidFill>
              </a:rPr>
              <a:t>: </a:t>
            </a:r>
            <a:r>
              <a:rPr lang="en-US" dirty="0"/>
              <a:t>Since p-value is &gt; 0.05, we fail to reject null hypothesis. Hence, we can conclude that, Variances are same i.e. “wrong stitching techniques used” has no impact on “quality” </a:t>
            </a:r>
            <a:endParaRPr lang="en-US" b="1" i="1" kern="0" dirty="0">
              <a:solidFill>
                <a:srgbClr val="3A3F50"/>
              </a:solidFill>
            </a:endParaRPr>
          </a:p>
          <a:p>
            <a:pPr algn="just" fontAlgn="base">
              <a:spcBef>
                <a:spcPct val="50000"/>
              </a:spcBef>
              <a:spcAft>
                <a:spcPct val="0"/>
              </a:spcAft>
            </a:pPr>
            <a:endParaRPr lang="en-US" sz="2000" b="1" i="1" kern="0" dirty="0">
              <a:solidFill>
                <a:srgbClr val="3A3F50"/>
              </a:solidFill>
            </a:endParaRPr>
          </a:p>
        </p:txBody>
      </p:sp>
      <p:pic>
        <p:nvPicPr>
          <p:cNvPr id="317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2158" y="1780539"/>
            <a:ext cx="3180331"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5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0395" y="1656714"/>
            <a:ext cx="4279402"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5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2383" y="2971164"/>
            <a:ext cx="5091976"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6313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61</a:t>
            </a:fld>
            <a:endParaRPr dirty="0">
              <a:solidFill>
                <a:srgbClr val="FFFFFF"/>
              </a:solidFill>
            </a:endParaRPr>
          </a:p>
        </p:txBody>
      </p:sp>
      <p:sp>
        <p:nvSpPr>
          <p:cNvPr id="99" name="Title 3"/>
          <p:cNvSpPr txBox="1">
            <a:spLocks/>
          </p:cNvSpPr>
          <p:nvPr/>
        </p:nvSpPr>
        <p:spPr>
          <a:xfrm>
            <a:off x="1063075" y="313357"/>
            <a:ext cx="10129233" cy="49141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00000"/>
              </a:lnSpc>
              <a:buClr>
                <a:srgbClr val="007BB9"/>
              </a:buClr>
            </a:pPr>
            <a:r>
              <a:rPr lang="en-US" sz="3100" b="1" kern="0" dirty="0">
                <a:solidFill>
                  <a:srgbClr val="007BB9"/>
                </a:solidFill>
              </a:rPr>
              <a:t>Test of Equal Variance (</a:t>
            </a:r>
            <a:r>
              <a:rPr lang="en-US" sz="3100" b="1" kern="0" dirty="0" smtClean="0">
                <a:solidFill>
                  <a:srgbClr val="007BB9"/>
                </a:solidFill>
              </a:rPr>
              <a:t>Bartlett’s Test</a:t>
            </a:r>
            <a:r>
              <a:rPr lang="en-US" sz="3100" b="1" kern="0" dirty="0">
                <a:solidFill>
                  <a:srgbClr val="007BB9"/>
                </a:solidFill>
              </a:rPr>
              <a:t>) For </a:t>
            </a:r>
            <a:r>
              <a:rPr lang="en-US" sz="3100" b="1" dirty="0" smtClean="0">
                <a:solidFill>
                  <a:prstClr val="black"/>
                </a:solidFill>
              </a:rPr>
              <a:t>Wrong size packaging </a:t>
            </a:r>
            <a:r>
              <a:rPr lang="en-US" sz="3100" b="1" dirty="0">
                <a:solidFill>
                  <a:prstClr val="black"/>
                </a:solidFill>
              </a:rPr>
              <a:t>(X8)</a:t>
            </a:r>
            <a:endParaRPr lang="en-US" sz="3100" b="1" kern="0" dirty="0">
              <a:solidFill>
                <a:srgbClr val="3A3F50"/>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10" name="Rectangle 8"/>
          <p:cNvSpPr>
            <a:spLocks noChangeArrowheads="1"/>
          </p:cNvSpPr>
          <p:nvPr/>
        </p:nvSpPr>
        <p:spPr bwMode="auto">
          <a:xfrm>
            <a:off x="606441" y="4150401"/>
            <a:ext cx="11042506" cy="1963796"/>
          </a:xfrm>
          <a:prstGeom prst="rect">
            <a:avLst/>
          </a:prstGeom>
          <a:solidFill>
            <a:schemeClr val="bg1">
              <a:lumMod val="85000"/>
            </a:schemeClr>
          </a:solidFill>
          <a:ln w="9525">
            <a:solidFill>
              <a:schemeClr val="tx1"/>
            </a:solidFill>
            <a:miter lim="800000"/>
            <a:headEnd/>
            <a:tailEnd/>
          </a:ln>
        </p:spPr>
        <p:txBody>
          <a:bodyPr wrap="none" anchor="ctr"/>
          <a:lstStyle/>
          <a:p>
            <a:pPr fontAlgn="base">
              <a:spcBef>
                <a:spcPct val="0"/>
              </a:spcBef>
              <a:spcAft>
                <a:spcPct val="0"/>
              </a:spcAft>
            </a:pPr>
            <a:endParaRPr lang="en-US" sz="900" dirty="0">
              <a:solidFill>
                <a:prstClr val="black"/>
              </a:solidFill>
            </a:endParaRPr>
          </a:p>
        </p:txBody>
      </p:sp>
      <p:sp>
        <p:nvSpPr>
          <p:cNvPr id="11" name="Text Box 9"/>
          <p:cNvSpPr txBox="1">
            <a:spLocks noChangeArrowheads="1"/>
          </p:cNvSpPr>
          <p:nvPr/>
        </p:nvSpPr>
        <p:spPr bwMode="auto">
          <a:xfrm>
            <a:off x="606441" y="4171216"/>
            <a:ext cx="10701282" cy="2696123"/>
          </a:xfrm>
          <a:prstGeom prst="rect">
            <a:avLst/>
          </a:prstGeom>
          <a:noFill/>
          <a:ln w="9525">
            <a:noFill/>
            <a:miter lim="800000"/>
            <a:headEnd/>
            <a:tailEnd/>
          </a:ln>
        </p:spPr>
        <p:txBody>
          <a:bodyPr wrap="square">
            <a:spAutoFit/>
          </a:bodyPr>
          <a:lstStyle/>
          <a:p>
            <a:pPr marL="457200" indent="-457200" fontAlgn="base">
              <a:lnSpc>
                <a:spcPct val="105000"/>
              </a:lnSpc>
              <a:spcBef>
                <a:spcPct val="30000"/>
              </a:spcBef>
              <a:spcAft>
                <a:spcPct val="0"/>
              </a:spcAft>
            </a:pPr>
            <a:r>
              <a:rPr lang="en-US" sz="2800" b="1" i="1" dirty="0">
                <a:solidFill>
                  <a:prstClr val="black"/>
                </a:solidFill>
              </a:rPr>
              <a:t>H</a:t>
            </a:r>
            <a:r>
              <a:rPr lang="en-US" sz="2800" b="1" i="1" baseline="-25000" dirty="0">
                <a:solidFill>
                  <a:prstClr val="black"/>
                </a:solidFill>
              </a:rPr>
              <a:t>o</a:t>
            </a:r>
            <a:r>
              <a:rPr lang="en-US" sz="2000" b="1" i="1" dirty="0">
                <a:solidFill>
                  <a:prstClr val="black"/>
                </a:solidFill>
              </a:rPr>
              <a:t>: </a:t>
            </a:r>
            <a:r>
              <a:rPr lang="en-US" sz="2000" b="1" dirty="0"/>
              <a:t>Variances are same i.e. </a:t>
            </a:r>
            <a:r>
              <a:rPr lang="en-US" sz="2000" b="1" dirty="0" smtClean="0"/>
              <a:t>“</a:t>
            </a:r>
            <a:r>
              <a:rPr lang="en-US" sz="2000" b="1" i="1" dirty="0"/>
              <a:t>Wrong size packaging </a:t>
            </a:r>
            <a:r>
              <a:rPr lang="en-US" sz="2000" b="1" dirty="0" smtClean="0"/>
              <a:t>” </a:t>
            </a:r>
            <a:r>
              <a:rPr lang="en-US" sz="2000" b="1" dirty="0"/>
              <a:t>has no impact on “Quality </a:t>
            </a:r>
          </a:p>
          <a:p>
            <a:pPr marL="457200" indent="-457200" fontAlgn="base">
              <a:lnSpc>
                <a:spcPct val="105000"/>
              </a:lnSpc>
              <a:spcBef>
                <a:spcPct val="30000"/>
              </a:spcBef>
              <a:spcAft>
                <a:spcPct val="0"/>
              </a:spcAft>
            </a:pPr>
            <a:r>
              <a:rPr lang="en-US" sz="2800" b="1" i="1" dirty="0">
                <a:solidFill>
                  <a:prstClr val="black"/>
                </a:solidFill>
              </a:rPr>
              <a:t>H</a:t>
            </a:r>
            <a:r>
              <a:rPr lang="en-US" sz="2800" b="1" i="1" baseline="-25000" dirty="0">
                <a:solidFill>
                  <a:prstClr val="black"/>
                </a:solidFill>
              </a:rPr>
              <a:t>a</a:t>
            </a:r>
            <a:r>
              <a:rPr lang="en-US" sz="2000" b="1" i="1" dirty="0">
                <a:solidFill>
                  <a:prstClr val="black"/>
                </a:solidFill>
              </a:rPr>
              <a:t>: </a:t>
            </a:r>
            <a:r>
              <a:rPr lang="en-US" sz="2000" b="1" dirty="0"/>
              <a:t>Variances are different  i.e. </a:t>
            </a:r>
            <a:r>
              <a:rPr lang="en-US" sz="2000" b="1" dirty="0" smtClean="0"/>
              <a:t>“</a:t>
            </a:r>
            <a:r>
              <a:rPr lang="en-US" sz="2000" b="1" i="1" dirty="0"/>
              <a:t>Wrong size packaging </a:t>
            </a:r>
            <a:r>
              <a:rPr lang="en-US" sz="2000" b="1" dirty="0" smtClean="0"/>
              <a:t>” </a:t>
            </a:r>
            <a:r>
              <a:rPr lang="en-US" sz="2000" b="1" dirty="0"/>
              <a:t>has significant  impact on “Quality”</a:t>
            </a:r>
            <a:endParaRPr lang="en-US" sz="2000" b="1" i="1" dirty="0"/>
          </a:p>
          <a:p>
            <a:pPr marL="457200" indent="-457200" fontAlgn="base">
              <a:lnSpc>
                <a:spcPct val="105000"/>
              </a:lnSpc>
              <a:spcBef>
                <a:spcPct val="30000"/>
              </a:spcBef>
              <a:spcAft>
                <a:spcPct val="0"/>
              </a:spcAft>
            </a:pPr>
            <a:r>
              <a:rPr lang="en-US" sz="2000" b="1" i="1" dirty="0">
                <a:solidFill>
                  <a:prstClr val="black"/>
                </a:solidFill>
              </a:rPr>
              <a:t> </a:t>
            </a:r>
          </a:p>
          <a:p>
            <a:pPr marL="457200" indent="-457200" fontAlgn="base">
              <a:lnSpc>
                <a:spcPct val="105000"/>
              </a:lnSpc>
              <a:spcBef>
                <a:spcPct val="30000"/>
              </a:spcBef>
              <a:spcAft>
                <a:spcPct val="0"/>
              </a:spcAft>
            </a:pPr>
            <a:endParaRPr lang="en-US" sz="2000" b="1" i="1" dirty="0">
              <a:solidFill>
                <a:prstClr val="black"/>
              </a:solidFill>
            </a:endParaRPr>
          </a:p>
          <a:p>
            <a:pPr marL="457200" indent="-457200" fontAlgn="base">
              <a:lnSpc>
                <a:spcPct val="105000"/>
              </a:lnSpc>
              <a:spcBef>
                <a:spcPct val="30000"/>
              </a:spcBef>
              <a:spcAft>
                <a:spcPct val="0"/>
              </a:spcAft>
            </a:pPr>
            <a:endParaRPr lang="en-US" sz="2000" b="1" i="1" dirty="0">
              <a:solidFill>
                <a:prstClr val="black"/>
              </a:solidFill>
            </a:endParaRPr>
          </a:p>
        </p:txBody>
      </p:sp>
      <p:sp>
        <p:nvSpPr>
          <p:cNvPr id="12" name="Text Box 8"/>
          <p:cNvSpPr txBox="1">
            <a:spLocks noChangeArrowheads="1"/>
          </p:cNvSpPr>
          <p:nvPr/>
        </p:nvSpPr>
        <p:spPr bwMode="auto">
          <a:xfrm>
            <a:off x="567224" y="3193206"/>
            <a:ext cx="4876800" cy="461665"/>
          </a:xfrm>
          <a:prstGeom prst="rect">
            <a:avLst/>
          </a:prstGeom>
          <a:noFill/>
          <a:ln w="9525">
            <a:noFill/>
            <a:miter lim="800000"/>
            <a:headEnd/>
            <a:tailEnd/>
          </a:ln>
        </p:spPr>
        <p:txBody>
          <a:bodyPr>
            <a:spAutoFit/>
          </a:bodyPr>
          <a:lstStyle/>
          <a:p>
            <a:pPr fontAlgn="base">
              <a:spcBef>
                <a:spcPct val="50000"/>
              </a:spcBef>
              <a:spcAft>
                <a:spcPct val="0"/>
              </a:spcAft>
            </a:pPr>
            <a:r>
              <a:rPr lang="en-US" sz="2400" b="1" i="1" u="sng" dirty="0">
                <a:solidFill>
                  <a:prstClr val="black"/>
                </a:solidFill>
              </a:rPr>
              <a:t>HYPOTHESIS:</a:t>
            </a:r>
          </a:p>
        </p:txBody>
      </p:sp>
      <p:sp>
        <p:nvSpPr>
          <p:cNvPr id="14" name="Rectangle 13"/>
          <p:cNvSpPr/>
          <p:nvPr/>
        </p:nvSpPr>
        <p:spPr>
          <a:xfrm>
            <a:off x="544898" y="1135207"/>
            <a:ext cx="1742785" cy="523220"/>
          </a:xfrm>
          <a:prstGeom prst="rect">
            <a:avLst/>
          </a:prstGeom>
        </p:spPr>
        <p:txBody>
          <a:bodyPr wrap="none">
            <a:spAutoFit/>
          </a:bodyPr>
          <a:lstStyle/>
          <a:p>
            <a:pPr fontAlgn="base">
              <a:spcBef>
                <a:spcPct val="50000"/>
              </a:spcBef>
              <a:spcAft>
                <a:spcPct val="0"/>
              </a:spcAft>
            </a:pPr>
            <a:r>
              <a:rPr lang="en-US" sz="2800" b="1" i="1" u="sng" dirty="0" smtClean="0">
                <a:solidFill>
                  <a:prstClr val="black"/>
                </a:solidFill>
              </a:rPr>
              <a:t>Purpose:</a:t>
            </a:r>
            <a:endParaRPr lang="en-US" sz="2800" b="1" i="1" u="sng" dirty="0">
              <a:solidFill>
                <a:prstClr val="black"/>
              </a:solidFill>
            </a:endParaRPr>
          </a:p>
        </p:txBody>
      </p:sp>
      <p:sp>
        <p:nvSpPr>
          <p:cNvPr id="15" name="Text Box 4"/>
          <p:cNvSpPr txBox="1">
            <a:spLocks noChangeArrowheads="1"/>
          </p:cNvSpPr>
          <p:nvPr/>
        </p:nvSpPr>
        <p:spPr bwMode="auto">
          <a:xfrm>
            <a:off x="606441" y="1882069"/>
            <a:ext cx="11042505"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13" name="Text Box 9"/>
          <p:cNvSpPr txBox="1">
            <a:spLocks noChangeArrowheads="1"/>
          </p:cNvSpPr>
          <p:nvPr/>
        </p:nvSpPr>
        <p:spPr bwMode="auto">
          <a:xfrm>
            <a:off x="606440" y="1930728"/>
            <a:ext cx="11042505" cy="1154162"/>
          </a:xfrm>
          <a:prstGeom prst="rect">
            <a:avLst/>
          </a:prstGeom>
          <a:noFill/>
          <a:ln w="9525">
            <a:noFill/>
            <a:miter lim="800000"/>
            <a:headEnd/>
            <a:tailEnd/>
          </a:ln>
        </p:spPr>
        <p:txBody>
          <a:bodyPr wrap="square">
            <a:spAutoFit/>
          </a:bodyPr>
          <a:lstStyle/>
          <a:p>
            <a:pPr marL="457200" indent="-457200" fontAlgn="base">
              <a:lnSpc>
                <a:spcPct val="105000"/>
              </a:lnSpc>
              <a:spcBef>
                <a:spcPct val="30000"/>
              </a:spcBef>
              <a:spcAft>
                <a:spcPct val="0"/>
              </a:spcAft>
            </a:pPr>
            <a:r>
              <a:rPr lang="en-US" sz="2000" b="1" i="1" dirty="0" smtClean="0">
                <a:solidFill>
                  <a:prstClr val="black"/>
                </a:solidFill>
              </a:rPr>
              <a:t>Purpose of performing test of equal variance is : To </a:t>
            </a:r>
            <a:r>
              <a:rPr lang="en-US" sz="2000" b="1" i="1" dirty="0">
                <a:solidFill>
                  <a:prstClr val="black"/>
                </a:solidFill>
              </a:rPr>
              <a:t>check </a:t>
            </a:r>
            <a:r>
              <a:rPr lang="en-US" sz="2000" b="1" i="1" dirty="0" smtClean="0">
                <a:solidFill>
                  <a:prstClr val="black"/>
                </a:solidFill>
              </a:rPr>
              <a:t>if  Wrong size packaging have </a:t>
            </a:r>
            <a:r>
              <a:rPr lang="en-US" sz="2000" b="1" i="1" dirty="0">
                <a:solidFill>
                  <a:prstClr val="black"/>
                </a:solidFill>
              </a:rPr>
              <a:t>impact on quality</a:t>
            </a:r>
          </a:p>
          <a:p>
            <a:pPr marL="457200" indent="-457200" fontAlgn="base">
              <a:lnSpc>
                <a:spcPct val="105000"/>
              </a:lnSpc>
              <a:spcBef>
                <a:spcPct val="30000"/>
              </a:spcBef>
              <a:spcAft>
                <a:spcPct val="0"/>
              </a:spcAft>
            </a:pPr>
            <a:r>
              <a:rPr lang="en-US" sz="2000" b="1" i="1" dirty="0" smtClean="0">
                <a:solidFill>
                  <a:prstClr val="black"/>
                </a:solidFill>
              </a:rPr>
              <a:t> </a:t>
            </a:r>
            <a:endParaRPr lang="en-US" sz="2000" b="1" i="1" dirty="0">
              <a:solidFill>
                <a:prstClr val="black"/>
              </a:solidFill>
            </a:endParaRPr>
          </a:p>
        </p:txBody>
      </p:sp>
    </p:spTree>
    <p:extLst>
      <p:ext uri="{BB962C8B-B14F-4D97-AF65-F5344CB8AC3E}">
        <p14:creationId xmlns:p14="http://schemas.microsoft.com/office/powerpoint/2010/main" val="283402497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62</a:t>
            </a:fld>
            <a:endParaRPr dirty="0">
              <a:solidFill>
                <a:srgbClr val="FFFFFF"/>
              </a:solidFill>
            </a:endParaRPr>
          </a:p>
        </p:txBody>
      </p:sp>
      <p:sp>
        <p:nvSpPr>
          <p:cNvPr id="99" name="Title 3"/>
          <p:cNvSpPr txBox="1">
            <a:spLocks/>
          </p:cNvSpPr>
          <p:nvPr/>
        </p:nvSpPr>
        <p:spPr>
          <a:xfrm>
            <a:off x="817932" y="183284"/>
            <a:ext cx="10784171" cy="64336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00000"/>
              </a:lnSpc>
              <a:buClr>
                <a:srgbClr val="007BB9"/>
              </a:buClr>
            </a:pPr>
            <a:r>
              <a:rPr lang="en-US" sz="3100" b="1" kern="0" dirty="0" smtClean="0">
                <a:solidFill>
                  <a:srgbClr val="007BB9"/>
                </a:solidFill>
              </a:rPr>
              <a:t>Graphical Output of Test of </a:t>
            </a:r>
            <a:r>
              <a:rPr lang="en-US" sz="3100" b="1" kern="0" dirty="0">
                <a:solidFill>
                  <a:srgbClr val="007BB9"/>
                </a:solidFill>
              </a:rPr>
              <a:t>E</a:t>
            </a:r>
            <a:r>
              <a:rPr lang="en-US" sz="3100" b="1" kern="0" dirty="0" smtClean="0">
                <a:solidFill>
                  <a:srgbClr val="007BB9"/>
                </a:solidFill>
              </a:rPr>
              <a:t>qual Variance for </a:t>
            </a:r>
            <a:r>
              <a:rPr lang="en-US" sz="3100" b="1" dirty="0">
                <a:solidFill>
                  <a:prstClr val="black"/>
                </a:solidFill>
              </a:rPr>
              <a:t>Wrong size packaging (X8)</a:t>
            </a:r>
            <a:endParaRPr lang="en-US" sz="3100" b="1" kern="0" dirty="0">
              <a:solidFill>
                <a:srgbClr val="3A3F50"/>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8" name="Text Box 8"/>
          <p:cNvSpPr txBox="1">
            <a:spLocks noChangeArrowheads="1"/>
          </p:cNvSpPr>
          <p:nvPr/>
        </p:nvSpPr>
        <p:spPr bwMode="auto">
          <a:xfrm>
            <a:off x="456800" y="995357"/>
            <a:ext cx="4998661"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dirty="0">
                <a:solidFill>
                  <a:prstClr val="black"/>
                </a:solidFill>
              </a:rPr>
              <a:t>Minitab Session Window output:</a:t>
            </a:r>
          </a:p>
        </p:txBody>
      </p:sp>
      <p:sp>
        <p:nvSpPr>
          <p:cNvPr id="11" name="Text Box 4"/>
          <p:cNvSpPr txBox="1">
            <a:spLocks noChangeArrowheads="1"/>
          </p:cNvSpPr>
          <p:nvPr/>
        </p:nvSpPr>
        <p:spPr bwMode="auto">
          <a:xfrm>
            <a:off x="604157" y="5665112"/>
            <a:ext cx="10948226"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13" name="Text Box 7"/>
          <p:cNvSpPr txBox="1">
            <a:spLocks noChangeArrowheads="1"/>
          </p:cNvSpPr>
          <p:nvPr/>
        </p:nvSpPr>
        <p:spPr bwMode="auto">
          <a:xfrm>
            <a:off x="604157" y="5723512"/>
            <a:ext cx="10927876" cy="1169551"/>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2000" b="1" i="1" u="sng" kern="0" dirty="0" smtClean="0">
                <a:solidFill>
                  <a:srgbClr val="3A3F50"/>
                </a:solidFill>
              </a:rPr>
              <a:t>Interpretation: </a:t>
            </a:r>
            <a:r>
              <a:rPr lang="en-US" sz="2000" kern="0" dirty="0" smtClean="0">
                <a:solidFill>
                  <a:prstClr val="black"/>
                </a:solidFill>
              </a:rPr>
              <a:t>From </a:t>
            </a:r>
            <a:r>
              <a:rPr lang="en-US" sz="2000" kern="0" dirty="0">
                <a:solidFill>
                  <a:prstClr val="black"/>
                </a:solidFill>
              </a:rPr>
              <a:t>the graph we can observe that, Wrong Size Packaging has significant impact on Quality. We need to investigate it.</a:t>
            </a:r>
          </a:p>
          <a:p>
            <a:pPr algn="just" fontAlgn="base">
              <a:spcBef>
                <a:spcPct val="50000"/>
              </a:spcBef>
              <a:spcAft>
                <a:spcPct val="0"/>
              </a:spcAft>
            </a:pPr>
            <a:endParaRPr lang="en-US" sz="2000" b="1" i="1" kern="0" dirty="0">
              <a:solidFill>
                <a:srgbClr val="3A3F50"/>
              </a:solidFill>
            </a:endParaRPr>
          </a:p>
        </p:txBody>
      </p:sp>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0370" y="1624013"/>
            <a:ext cx="7042245" cy="3916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986096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63</a:t>
            </a:fld>
            <a:endParaRPr dirty="0">
              <a:solidFill>
                <a:srgbClr val="FFFFFF"/>
              </a:solidFill>
            </a:endParaRPr>
          </a:p>
        </p:txBody>
      </p:sp>
      <p:sp>
        <p:nvSpPr>
          <p:cNvPr id="99" name="Title 3"/>
          <p:cNvSpPr txBox="1">
            <a:spLocks/>
          </p:cNvSpPr>
          <p:nvPr/>
        </p:nvSpPr>
        <p:spPr>
          <a:xfrm>
            <a:off x="1266095" y="143923"/>
            <a:ext cx="9841394" cy="64336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00000"/>
              </a:lnSpc>
              <a:buClr>
                <a:srgbClr val="007BB9"/>
              </a:buClr>
            </a:pPr>
            <a:r>
              <a:rPr lang="en-US" sz="3100" b="1" kern="0" dirty="0" smtClean="0">
                <a:solidFill>
                  <a:srgbClr val="007BB9"/>
                </a:solidFill>
              </a:rPr>
              <a:t>Test Output of Test of </a:t>
            </a:r>
            <a:r>
              <a:rPr lang="en-US" sz="3100" b="1" kern="0" dirty="0">
                <a:solidFill>
                  <a:srgbClr val="007BB9"/>
                </a:solidFill>
              </a:rPr>
              <a:t>E</a:t>
            </a:r>
            <a:r>
              <a:rPr lang="en-US" sz="3100" b="1" kern="0" dirty="0" smtClean="0">
                <a:solidFill>
                  <a:srgbClr val="007BB9"/>
                </a:solidFill>
              </a:rPr>
              <a:t>qual Variance for </a:t>
            </a:r>
            <a:r>
              <a:rPr lang="en-US" sz="3100" b="1" dirty="0">
                <a:solidFill>
                  <a:prstClr val="black"/>
                </a:solidFill>
              </a:rPr>
              <a:t>Wrong size packaging (X8)</a:t>
            </a:r>
            <a:endParaRPr lang="en-US" sz="3100" b="1" kern="0" dirty="0">
              <a:solidFill>
                <a:srgbClr val="3A3F50"/>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8" name="Text Box 8"/>
          <p:cNvSpPr txBox="1">
            <a:spLocks noChangeArrowheads="1"/>
          </p:cNvSpPr>
          <p:nvPr/>
        </p:nvSpPr>
        <p:spPr bwMode="auto">
          <a:xfrm>
            <a:off x="440472" y="1011194"/>
            <a:ext cx="4998661"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dirty="0">
                <a:solidFill>
                  <a:prstClr val="black"/>
                </a:solidFill>
              </a:rPr>
              <a:t>Minitab Session Window output:</a:t>
            </a:r>
          </a:p>
        </p:txBody>
      </p:sp>
      <p:sp>
        <p:nvSpPr>
          <p:cNvPr id="10" name="Rectangle 9"/>
          <p:cNvSpPr/>
          <p:nvPr/>
        </p:nvSpPr>
        <p:spPr>
          <a:xfrm>
            <a:off x="828894" y="1569778"/>
            <a:ext cx="10498751" cy="3889711"/>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800" b="1" dirty="0">
              <a:solidFill>
                <a:srgbClr val="FF0000"/>
              </a:solidFill>
              <a:latin typeface="Bodoni MT" panose="02070603080606020203" pitchFamily="18" charset="0"/>
            </a:endParaRPr>
          </a:p>
        </p:txBody>
      </p:sp>
      <p:sp>
        <p:nvSpPr>
          <p:cNvPr id="11" name="Text Box 4"/>
          <p:cNvSpPr txBox="1">
            <a:spLocks noChangeArrowheads="1"/>
          </p:cNvSpPr>
          <p:nvPr/>
        </p:nvSpPr>
        <p:spPr bwMode="auto">
          <a:xfrm>
            <a:off x="604156" y="5580121"/>
            <a:ext cx="10948226"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13" name="Text Box 7"/>
          <p:cNvSpPr txBox="1">
            <a:spLocks noChangeArrowheads="1"/>
          </p:cNvSpPr>
          <p:nvPr/>
        </p:nvSpPr>
        <p:spPr bwMode="auto">
          <a:xfrm>
            <a:off x="624506" y="5655373"/>
            <a:ext cx="10927876" cy="1169551"/>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2000" b="1" i="1" u="sng" kern="0" dirty="0">
                <a:solidFill>
                  <a:srgbClr val="3A3F50"/>
                </a:solidFill>
              </a:rPr>
              <a:t>Interpretation</a:t>
            </a:r>
            <a:r>
              <a:rPr lang="en-US" sz="2000" b="1" i="1" u="sng" kern="0" dirty="0" smtClean="0">
                <a:solidFill>
                  <a:srgbClr val="3A3F50"/>
                </a:solidFill>
              </a:rPr>
              <a:t>: </a:t>
            </a:r>
            <a:r>
              <a:rPr lang="en-US" sz="2000" dirty="0"/>
              <a:t>Since p-value is &gt; 0.05, we fail to reject null hypothesis. Hence, we can conclude that, Variances are same i.e. “wrong size packaging” has no impact on “quality” </a:t>
            </a:r>
            <a:endParaRPr lang="en-US" sz="2000" b="1" i="1" kern="0" dirty="0">
              <a:solidFill>
                <a:srgbClr val="3A3F50"/>
              </a:solidFill>
            </a:endParaRPr>
          </a:p>
          <a:p>
            <a:pPr algn="just" fontAlgn="base">
              <a:spcBef>
                <a:spcPct val="50000"/>
              </a:spcBef>
              <a:spcAft>
                <a:spcPct val="0"/>
              </a:spcAft>
            </a:pPr>
            <a:endParaRPr lang="en-US" sz="2000" b="1" i="1" kern="0" dirty="0">
              <a:solidFill>
                <a:srgbClr val="3A3F50"/>
              </a:solidFill>
            </a:endParaRPr>
          </a:p>
        </p:txBody>
      </p:sp>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4992" y="1651594"/>
            <a:ext cx="4173861"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4992" y="2897915"/>
            <a:ext cx="4979080" cy="2424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0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78269" y="1694813"/>
            <a:ext cx="4594280" cy="1444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546532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64</a:t>
            </a:fld>
            <a:endParaRPr dirty="0">
              <a:solidFill>
                <a:srgbClr val="FFFFFF"/>
              </a:solidFill>
            </a:endParaRPr>
          </a:p>
        </p:txBody>
      </p:sp>
      <p:sp>
        <p:nvSpPr>
          <p:cNvPr id="99" name="Title 3"/>
          <p:cNvSpPr txBox="1">
            <a:spLocks/>
          </p:cNvSpPr>
          <p:nvPr/>
        </p:nvSpPr>
        <p:spPr>
          <a:xfrm>
            <a:off x="1063076" y="213019"/>
            <a:ext cx="10129233" cy="49141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fontAlgn="base">
              <a:spcBef>
                <a:spcPct val="50000"/>
              </a:spcBef>
              <a:spcAft>
                <a:spcPct val="0"/>
              </a:spcAft>
            </a:pPr>
            <a:r>
              <a:rPr lang="en-US" sz="3100" b="1" kern="0" dirty="0">
                <a:solidFill>
                  <a:srgbClr val="007BB9"/>
                </a:solidFill>
              </a:rPr>
              <a:t>Test of Equal Variance (Bartlett’s Test) For </a:t>
            </a:r>
            <a:r>
              <a:rPr lang="en-US" sz="3100" b="1" dirty="0" smtClean="0">
                <a:solidFill>
                  <a:prstClr val="black"/>
                </a:solidFill>
              </a:rPr>
              <a:t>Wrong colour combination (X9</a:t>
            </a:r>
            <a:r>
              <a:rPr lang="en-US" sz="3100" b="1" dirty="0">
                <a:solidFill>
                  <a:prstClr val="black"/>
                </a:solidFill>
              </a:rPr>
              <a:t>)</a:t>
            </a: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10" name="Rectangle 8"/>
          <p:cNvSpPr>
            <a:spLocks noChangeArrowheads="1"/>
          </p:cNvSpPr>
          <p:nvPr/>
        </p:nvSpPr>
        <p:spPr bwMode="auto">
          <a:xfrm>
            <a:off x="606441" y="4150401"/>
            <a:ext cx="11042506" cy="1368876"/>
          </a:xfrm>
          <a:prstGeom prst="rect">
            <a:avLst/>
          </a:prstGeom>
          <a:solidFill>
            <a:schemeClr val="bg1">
              <a:lumMod val="85000"/>
            </a:schemeClr>
          </a:solidFill>
          <a:ln w="9525">
            <a:solidFill>
              <a:schemeClr val="tx1"/>
            </a:solidFill>
            <a:miter lim="800000"/>
            <a:headEnd/>
            <a:tailEnd/>
          </a:ln>
        </p:spPr>
        <p:txBody>
          <a:bodyPr wrap="none" anchor="ctr"/>
          <a:lstStyle/>
          <a:p>
            <a:pPr fontAlgn="base">
              <a:spcBef>
                <a:spcPct val="0"/>
              </a:spcBef>
              <a:spcAft>
                <a:spcPct val="0"/>
              </a:spcAft>
            </a:pPr>
            <a:endParaRPr lang="en-US" sz="900" dirty="0">
              <a:solidFill>
                <a:prstClr val="black"/>
              </a:solidFill>
            </a:endParaRPr>
          </a:p>
        </p:txBody>
      </p:sp>
      <p:sp>
        <p:nvSpPr>
          <p:cNvPr id="11" name="Text Box 9"/>
          <p:cNvSpPr txBox="1">
            <a:spLocks noChangeArrowheads="1"/>
          </p:cNvSpPr>
          <p:nvPr/>
        </p:nvSpPr>
        <p:spPr bwMode="auto">
          <a:xfrm>
            <a:off x="606441" y="4171216"/>
            <a:ext cx="11042504" cy="2696123"/>
          </a:xfrm>
          <a:prstGeom prst="rect">
            <a:avLst/>
          </a:prstGeom>
          <a:noFill/>
          <a:ln w="9525">
            <a:noFill/>
            <a:miter lim="800000"/>
            <a:headEnd/>
            <a:tailEnd/>
          </a:ln>
        </p:spPr>
        <p:txBody>
          <a:bodyPr wrap="square">
            <a:spAutoFit/>
          </a:bodyPr>
          <a:lstStyle/>
          <a:p>
            <a:pPr marL="457200" indent="-457200" fontAlgn="base">
              <a:lnSpc>
                <a:spcPct val="105000"/>
              </a:lnSpc>
              <a:spcBef>
                <a:spcPct val="30000"/>
              </a:spcBef>
              <a:spcAft>
                <a:spcPct val="0"/>
              </a:spcAft>
            </a:pPr>
            <a:r>
              <a:rPr lang="en-US" sz="2800" b="1" i="1" dirty="0" smtClean="0">
                <a:solidFill>
                  <a:prstClr val="black"/>
                </a:solidFill>
              </a:rPr>
              <a:t>H</a:t>
            </a:r>
            <a:r>
              <a:rPr lang="en-US" sz="2800" b="1" i="1" baseline="-25000" dirty="0" smtClean="0">
                <a:solidFill>
                  <a:prstClr val="black"/>
                </a:solidFill>
              </a:rPr>
              <a:t>o</a:t>
            </a:r>
            <a:r>
              <a:rPr lang="en-US" sz="2000" b="1" i="1" dirty="0" smtClean="0">
                <a:solidFill>
                  <a:prstClr val="black"/>
                </a:solidFill>
              </a:rPr>
              <a:t>: </a:t>
            </a:r>
            <a:r>
              <a:rPr lang="en-US" sz="2000" b="1" dirty="0" smtClean="0"/>
              <a:t>Variances </a:t>
            </a:r>
            <a:r>
              <a:rPr lang="en-US" sz="2000" b="1" dirty="0"/>
              <a:t>are same i.e. </a:t>
            </a:r>
            <a:r>
              <a:rPr lang="en-US" sz="2000" b="1" dirty="0" smtClean="0"/>
              <a:t>“</a:t>
            </a:r>
            <a:r>
              <a:rPr lang="en-US" sz="2000" b="1" i="1" dirty="0"/>
              <a:t>Wrong color  combination </a:t>
            </a:r>
            <a:r>
              <a:rPr lang="en-US" sz="2000" b="1" dirty="0" smtClean="0"/>
              <a:t>” </a:t>
            </a:r>
            <a:r>
              <a:rPr lang="en-US" sz="2000" b="1" dirty="0"/>
              <a:t>has no impact on “Quality </a:t>
            </a:r>
          </a:p>
          <a:p>
            <a:pPr marL="457200" indent="-457200" fontAlgn="base">
              <a:lnSpc>
                <a:spcPct val="105000"/>
              </a:lnSpc>
              <a:spcBef>
                <a:spcPct val="30000"/>
              </a:spcBef>
              <a:spcAft>
                <a:spcPct val="0"/>
              </a:spcAft>
            </a:pPr>
            <a:r>
              <a:rPr lang="en-US" sz="2800" b="1" i="1" dirty="0">
                <a:solidFill>
                  <a:prstClr val="black"/>
                </a:solidFill>
              </a:rPr>
              <a:t>H</a:t>
            </a:r>
            <a:r>
              <a:rPr lang="en-US" sz="2800" b="1" i="1" baseline="-25000" dirty="0">
                <a:solidFill>
                  <a:prstClr val="black"/>
                </a:solidFill>
              </a:rPr>
              <a:t>a</a:t>
            </a:r>
            <a:r>
              <a:rPr lang="en-US" sz="2000" b="1" i="1" dirty="0">
                <a:solidFill>
                  <a:prstClr val="black"/>
                </a:solidFill>
              </a:rPr>
              <a:t>: </a:t>
            </a:r>
            <a:r>
              <a:rPr lang="en-US" sz="2000" b="1" dirty="0"/>
              <a:t>Variances are different  i.e. </a:t>
            </a:r>
            <a:r>
              <a:rPr lang="en-US" sz="2000" b="1" dirty="0" smtClean="0"/>
              <a:t>“</a:t>
            </a:r>
            <a:r>
              <a:rPr lang="en-US" sz="2000" b="1" i="1" dirty="0"/>
              <a:t>Wrong color  combination </a:t>
            </a:r>
            <a:r>
              <a:rPr lang="en-US" sz="2000" b="1" dirty="0" smtClean="0"/>
              <a:t>” </a:t>
            </a:r>
            <a:r>
              <a:rPr lang="en-US" sz="2000" b="1" dirty="0"/>
              <a:t>has significant  impact on “Quality”</a:t>
            </a:r>
            <a:endParaRPr lang="en-US" sz="2000" b="1" i="1" dirty="0"/>
          </a:p>
          <a:p>
            <a:pPr marL="457200" indent="-457200" fontAlgn="base">
              <a:lnSpc>
                <a:spcPct val="105000"/>
              </a:lnSpc>
              <a:spcBef>
                <a:spcPct val="30000"/>
              </a:spcBef>
              <a:spcAft>
                <a:spcPct val="0"/>
              </a:spcAft>
            </a:pPr>
            <a:r>
              <a:rPr lang="en-US" sz="2000" b="1" i="1" dirty="0">
                <a:solidFill>
                  <a:prstClr val="black"/>
                </a:solidFill>
              </a:rPr>
              <a:t> </a:t>
            </a:r>
          </a:p>
          <a:p>
            <a:pPr marL="457200" indent="-457200" fontAlgn="base">
              <a:lnSpc>
                <a:spcPct val="105000"/>
              </a:lnSpc>
              <a:spcBef>
                <a:spcPct val="30000"/>
              </a:spcBef>
              <a:spcAft>
                <a:spcPct val="0"/>
              </a:spcAft>
            </a:pPr>
            <a:r>
              <a:rPr lang="en-US" sz="2000" b="1" i="1" dirty="0" smtClean="0">
                <a:solidFill>
                  <a:prstClr val="black"/>
                </a:solidFill>
              </a:rPr>
              <a:t>   </a:t>
            </a:r>
          </a:p>
          <a:p>
            <a:pPr marL="457200" indent="-457200" fontAlgn="base">
              <a:lnSpc>
                <a:spcPct val="105000"/>
              </a:lnSpc>
              <a:spcBef>
                <a:spcPct val="30000"/>
              </a:spcBef>
              <a:spcAft>
                <a:spcPct val="0"/>
              </a:spcAft>
            </a:pPr>
            <a:endParaRPr lang="en-US" sz="2000" b="1" i="1" dirty="0">
              <a:solidFill>
                <a:prstClr val="black"/>
              </a:solidFill>
            </a:endParaRPr>
          </a:p>
        </p:txBody>
      </p:sp>
      <p:sp>
        <p:nvSpPr>
          <p:cNvPr id="12" name="Text Box 8"/>
          <p:cNvSpPr txBox="1">
            <a:spLocks noChangeArrowheads="1"/>
          </p:cNvSpPr>
          <p:nvPr/>
        </p:nvSpPr>
        <p:spPr bwMode="auto">
          <a:xfrm>
            <a:off x="567224" y="3193206"/>
            <a:ext cx="4876800" cy="461665"/>
          </a:xfrm>
          <a:prstGeom prst="rect">
            <a:avLst/>
          </a:prstGeom>
          <a:noFill/>
          <a:ln w="9525">
            <a:noFill/>
            <a:miter lim="800000"/>
            <a:headEnd/>
            <a:tailEnd/>
          </a:ln>
        </p:spPr>
        <p:txBody>
          <a:bodyPr>
            <a:spAutoFit/>
          </a:bodyPr>
          <a:lstStyle/>
          <a:p>
            <a:pPr fontAlgn="base">
              <a:spcBef>
                <a:spcPct val="50000"/>
              </a:spcBef>
              <a:spcAft>
                <a:spcPct val="0"/>
              </a:spcAft>
            </a:pPr>
            <a:r>
              <a:rPr lang="en-US" sz="2400" b="1" i="1" u="sng" dirty="0">
                <a:solidFill>
                  <a:prstClr val="black"/>
                </a:solidFill>
              </a:rPr>
              <a:t>HYPOTHESIS:</a:t>
            </a:r>
          </a:p>
        </p:txBody>
      </p:sp>
      <p:sp>
        <p:nvSpPr>
          <p:cNvPr id="14" name="Rectangle 13"/>
          <p:cNvSpPr/>
          <p:nvPr/>
        </p:nvSpPr>
        <p:spPr>
          <a:xfrm>
            <a:off x="544898" y="1135207"/>
            <a:ext cx="1742785" cy="523220"/>
          </a:xfrm>
          <a:prstGeom prst="rect">
            <a:avLst/>
          </a:prstGeom>
        </p:spPr>
        <p:txBody>
          <a:bodyPr wrap="none">
            <a:spAutoFit/>
          </a:bodyPr>
          <a:lstStyle/>
          <a:p>
            <a:pPr fontAlgn="base">
              <a:spcBef>
                <a:spcPct val="50000"/>
              </a:spcBef>
              <a:spcAft>
                <a:spcPct val="0"/>
              </a:spcAft>
            </a:pPr>
            <a:r>
              <a:rPr lang="en-US" sz="2800" b="1" i="1" u="sng" dirty="0" smtClean="0">
                <a:solidFill>
                  <a:prstClr val="black"/>
                </a:solidFill>
              </a:rPr>
              <a:t>Purpose:</a:t>
            </a:r>
            <a:endParaRPr lang="en-US" sz="2800" b="1" i="1" u="sng" dirty="0">
              <a:solidFill>
                <a:prstClr val="black"/>
              </a:solidFill>
            </a:endParaRPr>
          </a:p>
        </p:txBody>
      </p:sp>
      <p:sp>
        <p:nvSpPr>
          <p:cNvPr id="15" name="Text Box 4"/>
          <p:cNvSpPr txBox="1">
            <a:spLocks noChangeArrowheads="1"/>
          </p:cNvSpPr>
          <p:nvPr/>
        </p:nvSpPr>
        <p:spPr bwMode="auto">
          <a:xfrm>
            <a:off x="606441" y="1882069"/>
            <a:ext cx="11042505"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13" name="Text Box 9"/>
          <p:cNvSpPr txBox="1">
            <a:spLocks noChangeArrowheads="1"/>
          </p:cNvSpPr>
          <p:nvPr/>
        </p:nvSpPr>
        <p:spPr bwMode="auto">
          <a:xfrm>
            <a:off x="606440" y="1930728"/>
            <a:ext cx="11042505" cy="1154162"/>
          </a:xfrm>
          <a:prstGeom prst="rect">
            <a:avLst/>
          </a:prstGeom>
          <a:noFill/>
          <a:ln w="9525">
            <a:noFill/>
            <a:miter lim="800000"/>
            <a:headEnd/>
            <a:tailEnd/>
          </a:ln>
        </p:spPr>
        <p:txBody>
          <a:bodyPr wrap="square">
            <a:spAutoFit/>
          </a:bodyPr>
          <a:lstStyle/>
          <a:p>
            <a:pPr marL="457200" indent="-457200" fontAlgn="base">
              <a:lnSpc>
                <a:spcPct val="105000"/>
              </a:lnSpc>
              <a:spcBef>
                <a:spcPct val="30000"/>
              </a:spcBef>
              <a:spcAft>
                <a:spcPct val="0"/>
              </a:spcAft>
            </a:pPr>
            <a:r>
              <a:rPr lang="en-US" sz="2000" b="1" i="1" dirty="0" smtClean="0">
                <a:solidFill>
                  <a:prstClr val="black"/>
                </a:solidFill>
              </a:rPr>
              <a:t>Purpose of performing test of equal variance is</a:t>
            </a:r>
            <a:r>
              <a:rPr lang="en-US" sz="2000" b="1" i="1" dirty="0">
                <a:solidFill>
                  <a:prstClr val="black"/>
                </a:solidFill>
              </a:rPr>
              <a:t>:  To check if  Wrong </a:t>
            </a:r>
            <a:r>
              <a:rPr lang="en-US" sz="2000" b="1" i="1" dirty="0" smtClean="0">
                <a:solidFill>
                  <a:prstClr val="black"/>
                </a:solidFill>
              </a:rPr>
              <a:t>color  combination have </a:t>
            </a:r>
            <a:r>
              <a:rPr lang="en-US" sz="2000" b="1" i="1" dirty="0">
                <a:solidFill>
                  <a:prstClr val="black"/>
                </a:solidFill>
              </a:rPr>
              <a:t>impact on quality</a:t>
            </a:r>
          </a:p>
          <a:p>
            <a:pPr marL="457200" indent="-457200" fontAlgn="base">
              <a:lnSpc>
                <a:spcPct val="105000"/>
              </a:lnSpc>
              <a:spcBef>
                <a:spcPct val="30000"/>
              </a:spcBef>
              <a:spcAft>
                <a:spcPct val="0"/>
              </a:spcAft>
            </a:pPr>
            <a:endParaRPr lang="en-US" sz="2000" b="1" i="1" dirty="0">
              <a:solidFill>
                <a:prstClr val="black"/>
              </a:solidFill>
            </a:endParaRPr>
          </a:p>
        </p:txBody>
      </p:sp>
    </p:spTree>
    <p:extLst>
      <p:ext uri="{BB962C8B-B14F-4D97-AF65-F5344CB8AC3E}">
        <p14:creationId xmlns:p14="http://schemas.microsoft.com/office/powerpoint/2010/main" val="343232341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65</a:t>
            </a:fld>
            <a:endParaRPr dirty="0">
              <a:solidFill>
                <a:srgbClr val="FFFFFF"/>
              </a:solidFill>
            </a:endParaRPr>
          </a:p>
        </p:txBody>
      </p:sp>
      <p:sp>
        <p:nvSpPr>
          <p:cNvPr id="99" name="Title 3"/>
          <p:cNvSpPr txBox="1">
            <a:spLocks/>
          </p:cNvSpPr>
          <p:nvPr/>
        </p:nvSpPr>
        <p:spPr>
          <a:xfrm>
            <a:off x="817932" y="183284"/>
            <a:ext cx="10784171" cy="64336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fontAlgn="base">
              <a:spcBef>
                <a:spcPct val="50000"/>
              </a:spcBef>
              <a:spcAft>
                <a:spcPct val="0"/>
              </a:spcAft>
            </a:pPr>
            <a:r>
              <a:rPr lang="en-US" sz="3100" b="1" kern="0" dirty="0" smtClean="0">
                <a:solidFill>
                  <a:srgbClr val="007BB9"/>
                </a:solidFill>
              </a:rPr>
              <a:t>Graphical Output of Test of </a:t>
            </a:r>
            <a:r>
              <a:rPr lang="en-US" sz="3100" b="1" kern="0" dirty="0">
                <a:solidFill>
                  <a:srgbClr val="007BB9"/>
                </a:solidFill>
              </a:rPr>
              <a:t>E</a:t>
            </a:r>
            <a:r>
              <a:rPr lang="en-US" sz="3100" b="1" kern="0" dirty="0" smtClean="0">
                <a:solidFill>
                  <a:srgbClr val="007BB9"/>
                </a:solidFill>
              </a:rPr>
              <a:t>qual Variance for </a:t>
            </a:r>
            <a:r>
              <a:rPr lang="en-US" sz="3100" b="1" dirty="0">
                <a:solidFill>
                  <a:prstClr val="black"/>
                </a:solidFill>
              </a:rPr>
              <a:t>Wrong colour combination (X9)</a:t>
            </a:r>
            <a:endParaRPr lang="en-US" sz="3100" b="1" i="1" dirty="0">
              <a:solidFill>
                <a:prstClr val="black"/>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8" name="Text Box 8"/>
          <p:cNvSpPr txBox="1">
            <a:spLocks noChangeArrowheads="1"/>
          </p:cNvSpPr>
          <p:nvPr/>
        </p:nvSpPr>
        <p:spPr bwMode="auto">
          <a:xfrm>
            <a:off x="456800" y="995357"/>
            <a:ext cx="4998661"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dirty="0">
                <a:solidFill>
                  <a:prstClr val="black"/>
                </a:solidFill>
              </a:rPr>
              <a:t>Minitab Session Window output:</a:t>
            </a:r>
          </a:p>
        </p:txBody>
      </p:sp>
      <p:sp>
        <p:nvSpPr>
          <p:cNvPr id="11" name="Text Box 4"/>
          <p:cNvSpPr txBox="1">
            <a:spLocks noChangeArrowheads="1"/>
          </p:cNvSpPr>
          <p:nvPr/>
        </p:nvSpPr>
        <p:spPr bwMode="auto">
          <a:xfrm>
            <a:off x="604157" y="5665112"/>
            <a:ext cx="10948226"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13" name="Text Box 7"/>
          <p:cNvSpPr txBox="1">
            <a:spLocks noChangeArrowheads="1"/>
          </p:cNvSpPr>
          <p:nvPr/>
        </p:nvSpPr>
        <p:spPr bwMode="auto">
          <a:xfrm>
            <a:off x="604157" y="5723512"/>
            <a:ext cx="10927876" cy="1169551"/>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2000" b="1" i="1" u="sng" kern="0" dirty="0">
                <a:solidFill>
                  <a:srgbClr val="3A3F50"/>
                </a:solidFill>
              </a:rPr>
              <a:t>Interpretation</a:t>
            </a:r>
            <a:r>
              <a:rPr lang="en-US" sz="2000" b="1" i="1" u="sng" kern="0" dirty="0" smtClean="0">
                <a:solidFill>
                  <a:srgbClr val="3A3F50"/>
                </a:solidFill>
              </a:rPr>
              <a:t>: </a:t>
            </a:r>
            <a:r>
              <a:rPr lang="en-US" sz="2000" kern="0" dirty="0">
                <a:solidFill>
                  <a:prstClr val="black"/>
                </a:solidFill>
              </a:rPr>
              <a:t>From the graph we can observe that, Wrong </a:t>
            </a:r>
            <a:r>
              <a:rPr lang="en-US" sz="2000" kern="0" dirty="0" smtClean="0">
                <a:solidFill>
                  <a:prstClr val="black"/>
                </a:solidFill>
              </a:rPr>
              <a:t>Color </a:t>
            </a:r>
            <a:r>
              <a:rPr lang="en-US" sz="2000" kern="0" dirty="0">
                <a:solidFill>
                  <a:prstClr val="black"/>
                </a:solidFill>
              </a:rPr>
              <a:t>Combination has significant impact on Quality. We need to investigate it.</a:t>
            </a:r>
          </a:p>
          <a:p>
            <a:pPr algn="just" fontAlgn="base">
              <a:spcBef>
                <a:spcPct val="50000"/>
              </a:spcBef>
              <a:spcAft>
                <a:spcPct val="0"/>
              </a:spcAft>
            </a:pPr>
            <a:endParaRPr lang="en-US" sz="2000" b="1" i="1" kern="0" dirty="0">
              <a:solidFill>
                <a:srgbClr val="3A3F50"/>
              </a:solidFill>
            </a:endParaRPr>
          </a:p>
        </p:txBody>
      </p:sp>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2130" y="1624012"/>
            <a:ext cx="7042245" cy="3848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976207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66</a:t>
            </a:fld>
            <a:endParaRPr dirty="0">
              <a:solidFill>
                <a:srgbClr val="FFFFFF"/>
              </a:solidFill>
            </a:endParaRPr>
          </a:p>
        </p:txBody>
      </p:sp>
      <p:sp>
        <p:nvSpPr>
          <p:cNvPr id="99" name="Title 3"/>
          <p:cNvSpPr txBox="1">
            <a:spLocks/>
          </p:cNvSpPr>
          <p:nvPr/>
        </p:nvSpPr>
        <p:spPr>
          <a:xfrm>
            <a:off x="1266095" y="143923"/>
            <a:ext cx="9841394" cy="64336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00000"/>
              </a:lnSpc>
              <a:buClr>
                <a:srgbClr val="007BB9"/>
              </a:buClr>
            </a:pPr>
            <a:r>
              <a:rPr lang="en-US" sz="3100" b="1" kern="0" dirty="0" smtClean="0">
                <a:solidFill>
                  <a:srgbClr val="007BB9"/>
                </a:solidFill>
              </a:rPr>
              <a:t>Test Output of Test of </a:t>
            </a:r>
            <a:r>
              <a:rPr lang="en-US" sz="3100" b="1" kern="0" dirty="0">
                <a:solidFill>
                  <a:srgbClr val="007BB9"/>
                </a:solidFill>
              </a:rPr>
              <a:t>E</a:t>
            </a:r>
            <a:r>
              <a:rPr lang="en-US" sz="3100" b="1" kern="0" dirty="0" smtClean="0">
                <a:solidFill>
                  <a:srgbClr val="007BB9"/>
                </a:solidFill>
              </a:rPr>
              <a:t>qual Variance for </a:t>
            </a:r>
            <a:r>
              <a:rPr lang="en-US" sz="3100" b="1" dirty="0">
                <a:solidFill>
                  <a:prstClr val="black"/>
                </a:solidFill>
              </a:rPr>
              <a:t>Wrong colour combination (X9)</a:t>
            </a:r>
            <a:endParaRPr lang="en-US" sz="3100" b="1" kern="0" dirty="0">
              <a:solidFill>
                <a:srgbClr val="3A3F50"/>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8" name="Text Box 8"/>
          <p:cNvSpPr txBox="1">
            <a:spLocks noChangeArrowheads="1"/>
          </p:cNvSpPr>
          <p:nvPr/>
        </p:nvSpPr>
        <p:spPr bwMode="auto">
          <a:xfrm>
            <a:off x="440472" y="1011194"/>
            <a:ext cx="4998661"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dirty="0">
                <a:solidFill>
                  <a:prstClr val="black"/>
                </a:solidFill>
              </a:rPr>
              <a:t>Minitab Session Window output:</a:t>
            </a:r>
          </a:p>
        </p:txBody>
      </p:sp>
      <p:sp>
        <p:nvSpPr>
          <p:cNvPr id="10" name="Rectangle 9"/>
          <p:cNvSpPr/>
          <p:nvPr/>
        </p:nvSpPr>
        <p:spPr>
          <a:xfrm>
            <a:off x="828894" y="1569778"/>
            <a:ext cx="10498751" cy="3889711"/>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800" b="1" dirty="0">
              <a:solidFill>
                <a:srgbClr val="FF0000"/>
              </a:solidFill>
              <a:latin typeface="Bodoni MT" panose="02070603080606020203" pitchFamily="18" charset="0"/>
            </a:endParaRPr>
          </a:p>
        </p:txBody>
      </p:sp>
      <p:sp>
        <p:nvSpPr>
          <p:cNvPr id="11" name="Text Box 4"/>
          <p:cNvSpPr txBox="1">
            <a:spLocks noChangeArrowheads="1"/>
          </p:cNvSpPr>
          <p:nvPr/>
        </p:nvSpPr>
        <p:spPr bwMode="auto">
          <a:xfrm>
            <a:off x="604156" y="5580121"/>
            <a:ext cx="10948226"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13" name="Text Box 7"/>
          <p:cNvSpPr txBox="1">
            <a:spLocks noChangeArrowheads="1"/>
          </p:cNvSpPr>
          <p:nvPr/>
        </p:nvSpPr>
        <p:spPr bwMode="auto">
          <a:xfrm>
            <a:off x="624506" y="5655373"/>
            <a:ext cx="10927876" cy="1169551"/>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2000" b="1" i="1" u="sng" kern="0" dirty="0">
                <a:solidFill>
                  <a:srgbClr val="3A3F50"/>
                </a:solidFill>
              </a:rPr>
              <a:t>Interpretation</a:t>
            </a:r>
            <a:r>
              <a:rPr lang="en-US" sz="2000" b="1" i="1" u="sng" kern="0" dirty="0" smtClean="0">
                <a:solidFill>
                  <a:srgbClr val="3A3F50"/>
                </a:solidFill>
              </a:rPr>
              <a:t>: </a:t>
            </a:r>
            <a:r>
              <a:rPr lang="en-US" sz="2000" dirty="0"/>
              <a:t>Since p-value is &gt; 0.05, we fail to reject null hypothesis. Hence, we can conclude that, Variances are same i.e. “wrong </a:t>
            </a:r>
            <a:r>
              <a:rPr lang="en-US" sz="2000" dirty="0" smtClean="0"/>
              <a:t>color </a:t>
            </a:r>
            <a:r>
              <a:rPr lang="en-US" sz="2000" dirty="0"/>
              <a:t>combination” has no impact on “quality” </a:t>
            </a:r>
            <a:endParaRPr lang="en-US" sz="2000" b="1" i="1" kern="0" dirty="0">
              <a:solidFill>
                <a:srgbClr val="3A3F50"/>
              </a:solidFill>
            </a:endParaRPr>
          </a:p>
          <a:p>
            <a:pPr algn="just" fontAlgn="base">
              <a:spcBef>
                <a:spcPct val="50000"/>
              </a:spcBef>
              <a:spcAft>
                <a:spcPct val="0"/>
              </a:spcAft>
            </a:pPr>
            <a:endParaRPr lang="en-US" sz="2000" b="1" i="1" kern="0" dirty="0">
              <a:solidFill>
                <a:srgbClr val="3A3F50"/>
              </a:solidFill>
            </a:endParaRPr>
          </a:p>
        </p:txBody>
      </p:sp>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4992" y="1772006"/>
            <a:ext cx="4160213"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4992" y="3086455"/>
            <a:ext cx="4938136"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15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32159" y="1852613"/>
            <a:ext cx="3043853" cy="1233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952485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67</a:t>
            </a:fld>
            <a:endParaRPr dirty="0">
              <a:solidFill>
                <a:srgbClr val="FFFFFF"/>
              </a:solidFill>
            </a:endParaRPr>
          </a:p>
        </p:txBody>
      </p:sp>
      <p:sp>
        <p:nvSpPr>
          <p:cNvPr id="99" name="Title 3"/>
          <p:cNvSpPr txBox="1">
            <a:spLocks/>
          </p:cNvSpPr>
          <p:nvPr/>
        </p:nvSpPr>
        <p:spPr>
          <a:xfrm>
            <a:off x="1063076" y="213019"/>
            <a:ext cx="10244647" cy="49141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fontAlgn="base">
              <a:spcBef>
                <a:spcPct val="50000"/>
              </a:spcBef>
              <a:spcAft>
                <a:spcPct val="0"/>
              </a:spcAft>
            </a:pPr>
            <a:r>
              <a:rPr lang="en-US" sz="3100" b="1" kern="0" dirty="0">
                <a:solidFill>
                  <a:srgbClr val="007BB9"/>
                </a:solidFill>
              </a:rPr>
              <a:t>Test of Equal Variance (Bartlett’s Test) For </a:t>
            </a:r>
            <a:r>
              <a:rPr lang="en-US" sz="3100" b="1" dirty="0" smtClean="0">
                <a:solidFill>
                  <a:prstClr val="black"/>
                </a:solidFill>
              </a:rPr>
              <a:t>Improper label dimensions </a:t>
            </a:r>
            <a:r>
              <a:rPr lang="en-US" sz="3100" b="1" dirty="0">
                <a:solidFill>
                  <a:prstClr val="black"/>
                </a:solidFill>
              </a:rPr>
              <a:t>(X10)</a:t>
            </a: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10" name="Rectangle 8"/>
          <p:cNvSpPr>
            <a:spLocks noChangeArrowheads="1"/>
          </p:cNvSpPr>
          <p:nvPr/>
        </p:nvSpPr>
        <p:spPr bwMode="auto">
          <a:xfrm>
            <a:off x="606441" y="4150401"/>
            <a:ext cx="11042506" cy="1472477"/>
          </a:xfrm>
          <a:prstGeom prst="rect">
            <a:avLst/>
          </a:prstGeom>
          <a:solidFill>
            <a:schemeClr val="bg1">
              <a:lumMod val="85000"/>
            </a:schemeClr>
          </a:solidFill>
          <a:ln w="9525">
            <a:solidFill>
              <a:schemeClr val="tx1"/>
            </a:solidFill>
            <a:miter lim="800000"/>
            <a:headEnd/>
            <a:tailEnd/>
          </a:ln>
        </p:spPr>
        <p:txBody>
          <a:bodyPr wrap="none" anchor="ctr"/>
          <a:lstStyle/>
          <a:p>
            <a:pPr fontAlgn="base">
              <a:spcBef>
                <a:spcPct val="0"/>
              </a:spcBef>
              <a:spcAft>
                <a:spcPct val="0"/>
              </a:spcAft>
            </a:pPr>
            <a:endParaRPr lang="en-US" sz="900" dirty="0">
              <a:solidFill>
                <a:prstClr val="black"/>
              </a:solidFill>
            </a:endParaRPr>
          </a:p>
        </p:txBody>
      </p:sp>
      <p:sp>
        <p:nvSpPr>
          <p:cNvPr id="11" name="Text Box 9"/>
          <p:cNvSpPr txBox="1">
            <a:spLocks noChangeArrowheads="1"/>
          </p:cNvSpPr>
          <p:nvPr/>
        </p:nvSpPr>
        <p:spPr bwMode="auto">
          <a:xfrm>
            <a:off x="606441" y="4171216"/>
            <a:ext cx="11042504" cy="2280624"/>
          </a:xfrm>
          <a:prstGeom prst="rect">
            <a:avLst/>
          </a:prstGeom>
          <a:noFill/>
          <a:ln w="9525">
            <a:noFill/>
            <a:miter lim="800000"/>
            <a:headEnd/>
            <a:tailEnd/>
          </a:ln>
        </p:spPr>
        <p:txBody>
          <a:bodyPr wrap="square">
            <a:spAutoFit/>
          </a:bodyPr>
          <a:lstStyle/>
          <a:p>
            <a:pPr marL="457200" indent="-457200" fontAlgn="base">
              <a:lnSpc>
                <a:spcPct val="105000"/>
              </a:lnSpc>
              <a:spcBef>
                <a:spcPct val="30000"/>
              </a:spcBef>
              <a:spcAft>
                <a:spcPct val="0"/>
              </a:spcAft>
            </a:pPr>
            <a:r>
              <a:rPr lang="en-US" sz="2800" b="1" i="1" dirty="0">
                <a:solidFill>
                  <a:prstClr val="black"/>
                </a:solidFill>
              </a:rPr>
              <a:t>H</a:t>
            </a:r>
            <a:r>
              <a:rPr lang="en-US" sz="2800" b="1" i="1" baseline="-25000" dirty="0">
                <a:solidFill>
                  <a:prstClr val="black"/>
                </a:solidFill>
              </a:rPr>
              <a:t>o</a:t>
            </a:r>
            <a:r>
              <a:rPr lang="en-US" sz="2000" b="1" i="1" dirty="0">
                <a:solidFill>
                  <a:prstClr val="black"/>
                </a:solidFill>
              </a:rPr>
              <a:t>: </a:t>
            </a:r>
            <a:r>
              <a:rPr lang="en-US" sz="2000" b="1" dirty="0"/>
              <a:t>Variances are same i.e. </a:t>
            </a:r>
            <a:r>
              <a:rPr lang="en-US" sz="2000" b="1" dirty="0" smtClean="0"/>
              <a:t>“</a:t>
            </a:r>
            <a:r>
              <a:rPr lang="en-US" sz="2000" b="1" i="1" dirty="0"/>
              <a:t>Improper label dimensions </a:t>
            </a:r>
            <a:r>
              <a:rPr lang="en-US" sz="2000" b="1" dirty="0" smtClean="0"/>
              <a:t>” </a:t>
            </a:r>
            <a:r>
              <a:rPr lang="en-US" sz="2000" b="1" dirty="0"/>
              <a:t>has no impact on “Quality </a:t>
            </a:r>
          </a:p>
          <a:p>
            <a:pPr marL="457200" indent="-457200" fontAlgn="base">
              <a:lnSpc>
                <a:spcPct val="105000"/>
              </a:lnSpc>
              <a:spcBef>
                <a:spcPct val="30000"/>
              </a:spcBef>
              <a:spcAft>
                <a:spcPct val="0"/>
              </a:spcAft>
            </a:pPr>
            <a:r>
              <a:rPr lang="en-US" sz="2800" b="1" i="1" dirty="0">
                <a:solidFill>
                  <a:prstClr val="black"/>
                </a:solidFill>
              </a:rPr>
              <a:t>H</a:t>
            </a:r>
            <a:r>
              <a:rPr lang="en-US" sz="2800" b="1" i="1" baseline="-25000" dirty="0">
                <a:solidFill>
                  <a:prstClr val="black"/>
                </a:solidFill>
              </a:rPr>
              <a:t>a</a:t>
            </a:r>
            <a:r>
              <a:rPr lang="en-US" sz="2000" b="1" i="1" dirty="0">
                <a:solidFill>
                  <a:prstClr val="black"/>
                </a:solidFill>
              </a:rPr>
              <a:t>: </a:t>
            </a:r>
            <a:r>
              <a:rPr lang="en-US" sz="2000" b="1" dirty="0"/>
              <a:t>Variances are different  i.e. </a:t>
            </a:r>
            <a:r>
              <a:rPr lang="en-US" sz="2000" b="1" dirty="0" smtClean="0"/>
              <a:t>“</a:t>
            </a:r>
            <a:r>
              <a:rPr lang="en-US" sz="2000" b="1" i="1" dirty="0"/>
              <a:t>Improper label dimensions </a:t>
            </a:r>
            <a:r>
              <a:rPr lang="en-US" sz="2000" b="1" dirty="0" smtClean="0"/>
              <a:t>” </a:t>
            </a:r>
            <a:r>
              <a:rPr lang="en-US" sz="2000" b="1" dirty="0"/>
              <a:t>has significant  impact on “Quality”</a:t>
            </a:r>
            <a:endParaRPr lang="en-US" sz="2000" b="1" i="1" dirty="0"/>
          </a:p>
          <a:p>
            <a:pPr marL="457200" indent="-457200" fontAlgn="base">
              <a:lnSpc>
                <a:spcPct val="105000"/>
              </a:lnSpc>
              <a:spcBef>
                <a:spcPct val="30000"/>
              </a:spcBef>
              <a:spcAft>
                <a:spcPct val="0"/>
              </a:spcAft>
            </a:pPr>
            <a:endParaRPr lang="en-US" sz="2000" b="1" i="1" dirty="0">
              <a:solidFill>
                <a:prstClr val="black"/>
              </a:solidFill>
            </a:endParaRPr>
          </a:p>
          <a:p>
            <a:pPr marL="457200" indent="-457200" fontAlgn="base">
              <a:lnSpc>
                <a:spcPct val="105000"/>
              </a:lnSpc>
              <a:spcBef>
                <a:spcPct val="30000"/>
              </a:spcBef>
              <a:spcAft>
                <a:spcPct val="0"/>
              </a:spcAft>
            </a:pPr>
            <a:endParaRPr lang="en-US" sz="2000" b="1" i="1" dirty="0">
              <a:solidFill>
                <a:prstClr val="black"/>
              </a:solidFill>
            </a:endParaRPr>
          </a:p>
        </p:txBody>
      </p:sp>
      <p:sp>
        <p:nvSpPr>
          <p:cNvPr id="12" name="Text Box 8"/>
          <p:cNvSpPr txBox="1">
            <a:spLocks noChangeArrowheads="1"/>
          </p:cNvSpPr>
          <p:nvPr/>
        </p:nvSpPr>
        <p:spPr bwMode="auto">
          <a:xfrm>
            <a:off x="567224" y="3193206"/>
            <a:ext cx="4876800" cy="461665"/>
          </a:xfrm>
          <a:prstGeom prst="rect">
            <a:avLst/>
          </a:prstGeom>
          <a:noFill/>
          <a:ln w="9525">
            <a:noFill/>
            <a:miter lim="800000"/>
            <a:headEnd/>
            <a:tailEnd/>
          </a:ln>
        </p:spPr>
        <p:txBody>
          <a:bodyPr>
            <a:spAutoFit/>
          </a:bodyPr>
          <a:lstStyle/>
          <a:p>
            <a:pPr fontAlgn="base">
              <a:spcBef>
                <a:spcPct val="50000"/>
              </a:spcBef>
              <a:spcAft>
                <a:spcPct val="0"/>
              </a:spcAft>
            </a:pPr>
            <a:r>
              <a:rPr lang="en-US" sz="2400" b="1" i="1" u="sng" dirty="0">
                <a:solidFill>
                  <a:prstClr val="black"/>
                </a:solidFill>
              </a:rPr>
              <a:t>HYPOTHESIS:</a:t>
            </a:r>
          </a:p>
        </p:txBody>
      </p:sp>
      <p:sp>
        <p:nvSpPr>
          <p:cNvPr id="14" name="Rectangle 13"/>
          <p:cNvSpPr/>
          <p:nvPr/>
        </p:nvSpPr>
        <p:spPr>
          <a:xfrm>
            <a:off x="544898" y="1135207"/>
            <a:ext cx="1742785" cy="523220"/>
          </a:xfrm>
          <a:prstGeom prst="rect">
            <a:avLst/>
          </a:prstGeom>
        </p:spPr>
        <p:txBody>
          <a:bodyPr wrap="none">
            <a:spAutoFit/>
          </a:bodyPr>
          <a:lstStyle/>
          <a:p>
            <a:pPr fontAlgn="base">
              <a:spcBef>
                <a:spcPct val="50000"/>
              </a:spcBef>
              <a:spcAft>
                <a:spcPct val="0"/>
              </a:spcAft>
            </a:pPr>
            <a:r>
              <a:rPr lang="en-US" sz="2800" b="1" i="1" u="sng" dirty="0" smtClean="0">
                <a:solidFill>
                  <a:prstClr val="black"/>
                </a:solidFill>
              </a:rPr>
              <a:t>Purpose:</a:t>
            </a:r>
            <a:endParaRPr lang="en-US" sz="2800" b="1" i="1" u="sng" dirty="0">
              <a:solidFill>
                <a:prstClr val="black"/>
              </a:solidFill>
            </a:endParaRPr>
          </a:p>
        </p:txBody>
      </p:sp>
      <p:sp>
        <p:nvSpPr>
          <p:cNvPr id="15" name="Text Box 4"/>
          <p:cNvSpPr txBox="1">
            <a:spLocks noChangeArrowheads="1"/>
          </p:cNvSpPr>
          <p:nvPr/>
        </p:nvSpPr>
        <p:spPr bwMode="auto">
          <a:xfrm>
            <a:off x="606441" y="1882069"/>
            <a:ext cx="11042505"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13" name="Text Box 9"/>
          <p:cNvSpPr txBox="1">
            <a:spLocks noChangeArrowheads="1"/>
          </p:cNvSpPr>
          <p:nvPr/>
        </p:nvSpPr>
        <p:spPr bwMode="auto">
          <a:xfrm>
            <a:off x="606440" y="1930728"/>
            <a:ext cx="11042505" cy="1154162"/>
          </a:xfrm>
          <a:prstGeom prst="rect">
            <a:avLst/>
          </a:prstGeom>
          <a:noFill/>
          <a:ln w="9525">
            <a:noFill/>
            <a:miter lim="800000"/>
            <a:headEnd/>
            <a:tailEnd/>
          </a:ln>
        </p:spPr>
        <p:txBody>
          <a:bodyPr wrap="square">
            <a:spAutoFit/>
          </a:bodyPr>
          <a:lstStyle/>
          <a:p>
            <a:pPr marL="457200" indent="-457200" fontAlgn="base">
              <a:lnSpc>
                <a:spcPct val="105000"/>
              </a:lnSpc>
              <a:spcBef>
                <a:spcPct val="30000"/>
              </a:spcBef>
              <a:spcAft>
                <a:spcPct val="0"/>
              </a:spcAft>
            </a:pPr>
            <a:r>
              <a:rPr lang="en-US" sz="2000" b="1" i="1" dirty="0" smtClean="0">
                <a:solidFill>
                  <a:prstClr val="black"/>
                </a:solidFill>
              </a:rPr>
              <a:t>Purpose of performing test of equal variance is: To </a:t>
            </a:r>
            <a:r>
              <a:rPr lang="en-US" sz="2000" b="1" i="1" dirty="0">
                <a:solidFill>
                  <a:prstClr val="black"/>
                </a:solidFill>
              </a:rPr>
              <a:t>check if </a:t>
            </a:r>
            <a:r>
              <a:rPr lang="en-US" sz="2000" b="1" i="1" dirty="0" smtClean="0">
                <a:solidFill>
                  <a:prstClr val="black"/>
                </a:solidFill>
              </a:rPr>
              <a:t> Improper label dimensions have </a:t>
            </a:r>
            <a:r>
              <a:rPr lang="en-US" sz="2000" b="1" i="1" dirty="0">
                <a:solidFill>
                  <a:prstClr val="black"/>
                </a:solidFill>
              </a:rPr>
              <a:t>impact on quality</a:t>
            </a:r>
          </a:p>
          <a:p>
            <a:pPr marL="457200" indent="-457200" fontAlgn="base">
              <a:lnSpc>
                <a:spcPct val="105000"/>
              </a:lnSpc>
              <a:spcBef>
                <a:spcPct val="30000"/>
              </a:spcBef>
              <a:spcAft>
                <a:spcPct val="0"/>
              </a:spcAft>
            </a:pPr>
            <a:endParaRPr lang="en-US" sz="2000" b="1" i="1" dirty="0">
              <a:solidFill>
                <a:prstClr val="black"/>
              </a:solidFill>
            </a:endParaRPr>
          </a:p>
        </p:txBody>
      </p:sp>
    </p:spTree>
    <p:extLst>
      <p:ext uri="{BB962C8B-B14F-4D97-AF65-F5344CB8AC3E}">
        <p14:creationId xmlns:p14="http://schemas.microsoft.com/office/powerpoint/2010/main" val="123685803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68</a:t>
            </a:fld>
            <a:endParaRPr dirty="0">
              <a:solidFill>
                <a:srgbClr val="FFFFFF"/>
              </a:solidFill>
            </a:endParaRPr>
          </a:p>
        </p:txBody>
      </p:sp>
      <p:sp>
        <p:nvSpPr>
          <p:cNvPr id="99" name="Title 3"/>
          <p:cNvSpPr txBox="1">
            <a:spLocks/>
          </p:cNvSpPr>
          <p:nvPr/>
        </p:nvSpPr>
        <p:spPr>
          <a:xfrm>
            <a:off x="456800" y="183284"/>
            <a:ext cx="11145303" cy="64336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00000"/>
              </a:lnSpc>
              <a:buClr>
                <a:srgbClr val="007BB9"/>
              </a:buClr>
            </a:pPr>
            <a:r>
              <a:rPr lang="en-US" sz="3100" b="1" kern="0" dirty="0" smtClean="0">
                <a:solidFill>
                  <a:srgbClr val="007BB9"/>
                </a:solidFill>
              </a:rPr>
              <a:t>Graphical Output of Test of </a:t>
            </a:r>
            <a:r>
              <a:rPr lang="en-US" sz="3100" b="1" kern="0" dirty="0">
                <a:solidFill>
                  <a:srgbClr val="007BB9"/>
                </a:solidFill>
              </a:rPr>
              <a:t>E</a:t>
            </a:r>
            <a:r>
              <a:rPr lang="en-US" sz="3100" b="1" kern="0" dirty="0" smtClean="0">
                <a:solidFill>
                  <a:srgbClr val="007BB9"/>
                </a:solidFill>
              </a:rPr>
              <a:t>qual Variance for </a:t>
            </a:r>
            <a:r>
              <a:rPr lang="en-US" sz="3100" b="1" dirty="0">
                <a:solidFill>
                  <a:prstClr val="black"/>
                </a:solidFill>
              </a:rPr>
              <a:t>Improper label dimensions (X10)</a:t>
            </a:r>
            <a:endParaRPr lang="en-US" sz="3100" b="1" kern="0" dirty="0">
              <a:solidFill>
                <a:srgbClr val="3A3F50"/>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8" name="Text Box 8"/>
          <p:cNvSpPr txBox="1">
            <a:spLocks noChangeArrowheads="1"/>
          </p:cNvSpPr>
          <p:nvPr/>
        </p:nvSpPr>
        <p:spPr bwMode="auto">
          <a:xfrm>
            <a:off x="456800" y="995357"/>
            <a:ext cx="4998661"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dirty="0">
                <a:solidFill>
                  <a:prstClr val="black"/>
                </a:solidFill>
              </a:rPr>
              <a:t>Minitab Session Window output:</a:t>
            </a:r>
          </a:p>
        </p:txBody>
      </p:sp>
      <p:sp>
        <p:nvSpPr>
          <p:cNvPr id="11" name="Text Box 4"/>
          <p:cNvSpPr txBox="1">
            <a:spLocks noChangeArrowheads="1"/>
          </p:cNvSpPr>
          <p:nvPr/>
        </p:nvSpPr>
        <p:spPr bwMode="auto">
          <a:xfrm>
            <a:off x="604157" y="5665112"/>
            <a:ext cx="10948226"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13" name="Text Box 7"/>
          <p:cNvSpPr txBox="1">
            <a:spLocks noChangeArrowheads="1"/>
          </p:cNvSpPr>
          <p:nvPr/>
        </p:nvSpPr>
        <p:spPr bwMode="auto">
          <a:xfrm>
            <a:off x="604157" y="5723512"/>
            <a:ext cx="10927876" cy="2092881"/>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2000" b="1" i="1" u="sng" kern="0" dirty="0">
                <a:solidFill>
                  <a:srgbClr val="3A3F50"/>
                </a:solidFill>
              </a:rPr>
              <a:t>Interpretation</a:t>
            </a:r>
            <a:r>
              <a:rPr lang="en-US" sz="2000" b="1" i="1" u="sng" kern="0" dirty="0" smtClean="0">
                <a:solidFill>
                  <a:srgbClr val="3A3F50"/>
                </a:solidFill>
              </a:rPr>
              <a:t>: </a:t>
            </a:r>
            <a:r>
              <a:rPr lang="en-US" sz="2000" kern="0" dirty="0">
                <a:solidFill>
                  <a:prstClr val="black"/>
                </a:solidFill>
              </a:rPr>
              <a:t>From the graph we can observe that, Improper Label Dimensions has significant impact on Quality. We need to investigate it.</a:t>
            </a:r>
          </a:p>
          <a:p>
            <a:pPr algn="just" fontAlgn="base">
              <a:spcBef>
                <a:spcPct val="50000"/>
              </a:spcBef>
              <a:spcAft>
                <a:spcPct val="0"/>
              </a:spcAft>
            </a:pPr>
            <a:endParaRPr lang="en-US" sz="2000" b="1" i="1" kern="0" dirty="0"/>
          </a:p>
          <a:p>
            <a:pPr algn="just" fontAlgn="base">
              <a:spcBef>
                <a:spcPct val="50000"/>
              </a:spcBef>
              <a:spcAft>
                <a:spcPct val="0"/>
              </a:spcAft>
            </a:pPr>
            <a:endParaRPr lang="en-US" sz="2000" b="1" i="1" kern="0" dirty="0">
              <a:solidFill>
                <a:srgbClr val="3A3F50"/>
              </a:solidFill>
            </a:endParaRPr>
          </a:p>
          <a:p>
            <a:pPr algn="just" fontAlgn="base">
              <a:spcBef>
                <a:spcPct val="50000"/>
              </a:spcBef>
              <a:spcAft>
                <a:spcPct val="0"/>
              </a:spcAft>
            </a:pPr>
            <a:endParaRPr lang="en-US" sz="2000" b="1" i="1" kern="0" dirty="0">
              <a:solidFill>
                <a:srgbClr val="3A3F50"/>
              </a:solidFill>
            </a:endParaRPr>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8358" y="1569493"/>
            <a:ext cx="7478973" cy="3985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542584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69</a:t>
            </a:fld>
            <a:endParaRPr dirty="0">
              <a:solidFill>
                <a:srgbClr val="FFFFFF"/>
              </a:solidFill>
            </a:endParaRPr>
          </a:p>
        </p:txBody>
      </p:sp>
      <p:sp>
        <p:nvSpPr>
          <p:cNvPr id="99" name="Title 3"/>
          <p:cNvSpPr txBox="1">
            <a:spLocks/>
          </p:cNvSpPr>
          <p:nvPr/>
        </p:nvSpPr>
        <p:spPr>
          <a:xfrm>
            <a:off x="1266095" y="143923"/>
            <a:ext cx="9841394" cy="64336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00000"/>
              </a:lnSpc>
              <a:buClr>
                <a:srgbClr val="007BB9"/>
              </a:buClr>
            </a:pPr>
            <a:r>
              <a:rPr lang="en-US" sz="3100" b="1" kern="0" dirty="0" smtClean="0">
                <a:solidFill>
                  <a:srgbClr val="007BB9"/>
                </a:solidFill>
              </a:rPr>
              <a:t>Test Output of Test of </a:t>
            </a:r>
            <a:r>
              <a:rPr lang="en-US" sz="3100" b="1" kern="0" dirty="0">
                <a:solidFill>
                  <a:srgbClr val="007BB9"/>
                </a:solidFill>
              </a:rPr>
              <a:t>E</a:t>
            </a:r>
            <a:r>
              <a:rPr lang="en-US" sz="3100" b="1" kern="0" dirty="0" smtClean="0">
                <a:solidFill>
                  <a:srgbClr val="007BB9"/>
                </a:solidFill>
              </a:rPr>
              <a:t>qual Variance for </a:t>
            </a:r>
            <a:r>
              <a:rPr lang="en-US" sz="3100" b="1" dirty="0">
                <a:solidFill>
                  <a:prstClr val="black"/>
                </a:solidFill>
              </a:rPr>
              <a:t>Improper label dimensions (X10)</a:t>
            </a:r>
            <a:endParaRPr lang="en-US" sz="3100" b="1" kern="0" dirty="0">
              <a:solidFill>
                <a:srgbClr val="3A3F50"/>
              </a:solidFill>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8" name="Text Box 8"/>
          <p:cNvSpPr txBox="1">
            <a:spLocks noChangeArrowheads="1"/>
          </p:cNvSpPr>
          <p:nvPr/>
        </p:nvSpPr>
        <p:spPr bwMode="auto">
          <a:xfrm>
            <a:off x="440472" y="1011194"/>
            <a:ext cx="4998661"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dirty="0">
                <a:solidFill>
                  <a:prstClr val="black"/>
                </a:solidFill>
              </a:rPr>
              <a:t>Minitab Session Window output:</a:t>
            </a:r>
          </a:p>
        </p:txBody>
      </p:sp>
      <p:sp>
        <p:nvSpPr>
          <p:cNvPr id="10" name="Rectangle 9"/>
          <p:cNvSpPr/>
          <p:nvPr/>
        </p:nvSpPr>
        <p:spPr>
          <a:xfrm>
            <a:off x="828894" y="1569778"/>
            <a:ext cx="10498751" cy="3889711"/>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800" b="1" dirty="0">
              <a:solidFill>
                <a:srgbClr val="FF0000"/>
              </a:solidFill>
              <a:latin typeface="Bodoni MT" panose="02070603080606020203" pitchFamily="18" charset="0"/>
            </a:endParaRPr>
          </a:p>
        </p:txBody>
      </p:sp>
      <p:sp>
        <p:nvSpPr>
          <p:cNvPr id="11" name="Text Box 4"/>
          <p:cNvSpPr txBox="1">
            <a:spLocks noChangeArrowheads="1"/>
          </p:cNvSpPr>
          <p:nvPr/>
        </p:nvSpPr>
        <p:spPr bwMode="auto">
          <a:xfrm>
            <a:off x="604156" y="5580121"/>
            <a:ext cx="10948226"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13" name="Text Box 7"/>
          <p:cNvSpPr txBox="1">
            <a:spLocks noChangeArrowheads="1"/>
          </p:cNvSpPr>
          <p:nvPr/>
        </p:nvSpPr>
        <p:spPr bwMode="auto">
          <a:xfrm>
            <a:off x="624506" y="5655373"/>
            <a:ext cx="10927876" cy="707886"/>
          </a:xfrm>
          <a:prstGeom prst="rect">
            <a:avLst/>
          </a:prstGeom>
          <a:noFill/>
          <a:ln w="9525">
            <a:noFill/>
            <a:miter lim="800000"/>
            <a:headEnd/>
            <a:tailEnd/>
          </a:ln>
        </p:spPr>
        <p:txBody>
          <a:bodyPr wrap="square">
            <a:spAutoFit/>
          </a:bodyPr>
          <a:lstStyle/>
          <a:p>
            <a:pPr algn="just" fontAlgn="base">
              <a:spcBef>
                <a:spcPct val="50000"/>
              </a:spcBef>
              <a:spcAft>
                <a:spcPct val="0"/>
              </a:spcAft>
            </a:pPr>
            <a:r>
              <a:rPr lang="en-US" sz="2000" b="1" i="1" u="sng" kern="0" dirty="0">
                <a:solidFill>
                  <a:srgbClr val="3A3F50"/>
                </a:solidFill>
              </a:rPr>
              <a:t>Interpretation</a:t>
            </a:r>
            <a:r>
              <a:rPr lang="en-US" sz="2000" b="1" i="1" u="sng" kern="0" dirty="0" smtClean="0">
                <a:solidFill>
                  <a:srgbClr val="3A3F50"/>
                </a:solidFill>
              </a:rPr>
              <a:t>:</a:t>
            </a:r>
            <a:r>
              <a:rPr lang="en-US" sz="2000" dirty="0"/>
              <a:t> Since p-value is &gt; 0.05, we fail to reject null hypothesis. Hence, we can conclude that, Variances are same i.e. “improper label dimensions” has no impact on “quality” </a:t>
            </a:r>
            <a:endParaRPr lang="en-US" sz="2000" b="1" i="1" kern="0" dirty="0">
              <a:solidFill>
                <a:srgbClr val="3A3F50"/>
              </a:solidFill>
            </a:endParaRPr>
          </a:p>
        </p:txBody>
      </p:sp>
      <p:pic>
        <p:nvPicPr>
          <p:cNvPr id="5017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4993" y="1719833"/>
            <a:ext cx="4555998"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17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7888" y="3034283"/>
            <a:ext cx="5108903" cy="2247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18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78269" y="1749476"/>
            <a:ext cx="4491072" cy="1553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85408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 sz="1600" b="0" i="0" u="none" strike="noStrike" kern="1200" cap="none" spc="0" normalizeH="0" baseline="0" noProof="0">
                <a:ln>
                  <a:noFill/>
                </a:ln>
                <a:solidFill>
                  <a:srgbClr val="FFFFFF"/>
                </a:solidFill>
                <a:effectLst/>
                <a:uLnTx/>
                <a:uFillTx/>
                <a:latin typeface="Barlow Light"/>
                <a:sym typeface="Barlow Light"/>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sz="1600" b="0" i="0" u="none" strike="noStrike" kern="1200" cap="none" spc="0" normalizeH="0" baseline="0" noProof="0">
              <a:ln>
                <a:noFill/>
              </a:ln>
              <a:solidFill>
                <a:srgbClr val="FFFFFF"/>
              </a:solidFill>
              <a:effectLst/>
              <a:uLnTx/>
              <a:uFillTx/>
              <a:latin typeface="Barlow Light"/>
              <a:sym typeface="Barlow Light"/>
            </a:endParaRPr>
          </a:p>
        </p:txBody>
      </p:sp>
      <p:pic>
        <p:nvPicPr>
          <p:cNvPr id="102" name="Picture 101">
            <a:extLst>
              <a:ext uri="{FF2B5EF4-FFF2-40B4-BE49-F238E27FC236}">
                <a16:creationId xmlns="" xmlns:a16="http://schemas.microsoft.com/office/drawing/2014/main"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 xmlns:a16="http://schemas.microsoft.com/office/drawing/2014/main" id="{04792BAE-1DC5-45AE-9E3C-F30187321632}"/>
              </a:ext>
            </a:extLst>
          </p:cNvPr>
          <p:cNvSpPr txBox="1"/>
          <p:nvPr/>
        </p:nvSpPr>
        <p:spPr>
          <a:xfrm>
            <a:off x="2785218" y="6618651"/>
            <a:ext cx="7784123"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Bahnschrift Light Condensed" panose="020B0502040204020203" pitchFamily="34" charset="0"/>
                <a:ea typeface="+mn-ea"/>
                <a:cs typeface="+mn-cs"/>
              </a:rPr>
              <a:t>Proprietary and Highly Confidential. 2020 Pursullence Global Business Solutions. All Rights Reserved</a:t>
            </a:r>
          </a:p>
        </p:txBody>
      </p:sp>
      <p:sp>
        <p:nvSpPr>
          <p:cNvPr id="13" name="Title 1"/>
          <p:cNvSpPr txBox="1">
            <a:spLocks/>
          </p:cNvSpPr>
          <p:nvPr/>
        </p:nvSpPr>
        <p:spPr>
          <a:xfrm>
            <a:off x="611860" y="577733"/>
            <a:ext cx="2173358" cy="67491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r>
              <a:rPr lang="en-US" dirty="0" smtClean="0"/>
              <a:t>SIPOC: </a:t>
            </a:r>
            <a:endParaRPr lang="en-US" dirty="0"/>
          </a:p>
        </p:txBody>
      </p:sp>
      <p:grpSp>
        <p:nvGrpSpPr>
          <p:cNvPr id="14" name="Group 13"/>
          <p:cNvGrpSpPr/>
          <p:nvPr/>
        </p:nvGrpSpPr>
        <p:grpSpPr>
          <a:xfrm>
            <a:off x="124446" y="1360714"/>
            <a:ext cx="11939031" cy="4735286"/>
            <a:chOff x="124446" y="1360714"/>
            <a:chExt cx="11939031" cy="4735286"/>
          </a:xfrm>
        </p:grpSpPr>
        <p:grpSp>
          <p:nvGrpSpPr>
            <p:cNvPr id="15" name="Group 14"/>
            <p:cNvGrpSpPr/>
            <p:nvPr/>
          </p:nvGrpSpPr>
          <p:grpSpPr>
            <a:xfrm>
              <a:off x="124446" y="1360714"/>
              <a:ext cx="11939031" cy="4735286"/>
              <a:chOff x="124446" y="827314"/>
              <a:chExt cx="11939031" cy="4735286"/>
            </a:xfrm>
          </p:grpSpPr>
          <p:sp>
            <p:nvSpPr>
              <p:cNvPr id="26" name="Rectangle 25"/>
              <p:cNvSpPr/>
              <p:nvPr/>
            </p:nvSpPr>
            <p:spPr>
              <a:xfrm>
                <a:off x="457200" y="983343"/>
                <a:ext cx="1671637" cy="838200"/>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7" name="Rectangle 26"/>
              <p:cNvSpPr/>
              <p:nvPr/>
            </p:nvSpPr>
            <p:spPr>
              <a:xfrm>
                <a:off x="2820418" y="983343"/>
                <a:ext cx="1669256" cy="838200"/>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a:p>
            </p:txBody>
          </p:sp>
          <p:sp>
            <p:nvSpPr>
              <p:cNvPr id="28" name="Rectangle 27"/>
              <p:cNvSpPr/>
              <p:nvPr/>
            </p:nvSpPr>
            <p:spPr>
              <a:xfrm>
                <a:off x="5206655" y="986972"/>
                <a:ext cx="1669257" cy="838200"/>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a:p>
            </p:txBody>
          </p:sp>
          <p:sp>
            <p:nvSpPr>
              <p:cNvPr id="29" name="Rectangle 28"/>
              <p:cNvSpPr/>
              <p:nvPr/>
            </p:nvSpPr>
            <p:spPr>
              <a:xfrm>
                <a:off x="7643813" y="983343"/>
                <a:ext cx="1669257" cy="838200"/>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a:p>
            </p:txBody>
          </p:sp>
          <p:sp>
            <p:nvSpPr>
              <p:cNvPr id="30" name="Rectangle 29"/>
              <p:cNvSpPr/>
              <p:nvPr/>
            </p:nvSpPr>
            <p:spPr>
              <a:xfrm>
                <a:off x="10080971" y="983343"/>
                <a:ext cx="1669256" cy="838200"/>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a:p>
            </p:txBody>
          </p:sp>
          <p:sp>
            <p:nvSpPr>
              <p:cNvPr id="31" name="TextBox 12"/>
              <p:cNvSpPr txBox="1"/>
              <p:nvPr/>
            </p:nvSpPr>
            <p:spPr>
              <a:xfrm>
                <a:off x="3144619" y="1190168"/>
                <a:ext cx="1246067" cy="45719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2000" b="1" dirty="0" smtClean="0">
                    <a:solidFill>
                      <a:schemeClr val="bg1"/>
                    </a:solidFill>
                  </a:rPr>
                  <a:t>INPUT</a:t>
                </a:r>
                <a:endParaRPr lang="en-US" sz="2000" b="1" dirty="0">
                  <a:solidFill>
                    <a:schemeClr val="bg1"/>
                  </a:solidFill>
                </a:endParaRPr>
              </a:p>
            </p:txBody>
          </p:sp>
          <p:sp>
            <p:nvSpPr>
              <p:cNvPr id="32" name="TextBox 31"/>
              <p:cNvSpPr txBox="1"/>
              <p:nvPr/>
            </p:nvSpPr>
            <p:spPr>
              <a:xfrm>
                <a:off x="541842" y="1190168"/>
                <a:ext cx="1654632" cy="45719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2000" b="1" dirty="0" smtClean="0">
                    <a:solidFill>
                      <a:schemeClr val="bg1"/>
                    </a:solidFill>
                  </a:rPr>
                  <a:t>SUPPLIER</a:t>
                </a:r>
                <a:endParaRPr lang="en-US" sz="2000" b="1" dirty="0">
                  <a:solidFill>
                    <a:schemeClr val="bg1"/>
                  </a:solidFill>
                </a:endParaRPr>
              </a:p>
            </p:txBody>
          </p:sp>
          <p:sp>
            <p:nvSpPr>
              <p:cNvPr id="33" name="TextBox 32"/>
              <p:cNvSpPr txBox="1"/>
              <p:nvPr/>
            </p:nvSpPr>
            <p:spPr>
              <a:xfrm>
                <a:off x="10195672" y="1233855"/>
                <a:ext cx="1867805" cy="45719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2000" b="1" dirty="0" smtClean="0">
                    <a:solidFill>
                      <a:schemeClr val="bg1"/>
                    </a:solidFill>
                  </a:rPr>
                  <a:t>CUSTOMER</a:t>
                </a:r>
                <a:endParaRPr lang="en-US" sz="2000" b="1" dirty="0">
                  <a:solidFill>
                    <a:schemeClr val="bg1"/>
                  </a:solidFill>
                </a:endParaRPr>
              </a:p>
            </p:txBody>
          </p:sp>
          <p:sp>
            <p:nvSpPr>
              <p:cNvPr id="34" name="TextBox 12"/>
              <p:cNvSpPr txBox="1"/>
              <p:nvPr/>
            </p:nvSpPr>
            <p:spPr>
              <a:xfrm>
                <a:off x="7848599" y="1218015"/>
                <a:ext cx="1810942" cy="45719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2000" b="1" dirty="0" smtClean="0">
                    <a:solidFill>
                      <a:schemeClr val="bg1"/>
                    </a:solidFill>
                  </a:rPr>
                  <a:t>OUTPUT</a:t>
                </a:r>
                <a:endParaRPr lang="en-US" sz="2000" b="1" dirty="0">
                  <a:solidFill>
                    <a:schemeClr val="bg1"/>
                  </a:solidFill>
                </a:endParaRPr>
              </a:p>
            </p:txBody>
          </p:sp>
          <p:sp>
            <p:nvSpPr>
              <p:cNvPr id="35" name="TextBox 12"/>
              <p:cNvSpPr txBox="1"/>
              <p:nvPr/>
            </p:nvSpPr>
            <p:spPr>
              <a:xfrm>
                <a:off x="5313288" y="1233856"/>
                <a:ext cx="1592700" cy="45719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2000" b="1" dirty="0" smtClean="0">
                    <a:solidFill>
                      <a:schemeClr val="bg1"/>
                    </a:solidFill>
                  </a:rPr>
                  <a:t>PROCESS</a:t>
                </a:r>
                <a:endParaRPr lang="en-US" sz="2000" b="1" dirty="0">
                  <a:solidFill>
                    <a:schemeClr val="bg1"/>
                  </a:solidFill>
                </a:endParaRPr>
              </a:p>
            </p:txBody>
          </p:sp>
          <p:sp>
            <p:nvSpPr>
              <p:cNvPr id="36" name="Rounded Rectangle 35"/>
              <p:cNvSpPr/>
              <p:nvPr/>
            </p:nvSpPr>
            <p:spPr>
              <a:xfrm>
                <a:off x="124446" y="838200"/>
                <a:ext cx="2362200" cy="4724400"/>
              </a:xfrm>
              <a:prstGeom prst="roundRect">
                <a:avLst>
                  <a:gd name="adj" fmla="val 745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a:off x="2514600" y="838200"/>
                <a:ext cx="2362200" cy="4724400"/>
              </a:xfrm>
              <a:prstGeom prst="roundRect">
                <a:avLst>
                  <a:gd name="adj" fmla="val 806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a:off x="4904754" y="838200"/>
                <a:ext cx="2362200" cy="4724400"/>
              </a:xfrm>
              <a:prstGeom prst="roundRect">
                <a:avLst>
                  <a:gd name="adj" fmla="val 622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7297341" y="838200"/>
                <a:ext cx="2362200" cy="4724400"/>
              </a:xfrm>
              <a:prstGeom prst="roundRect">
                <a:avLst>
                  <a:gd name="adj" fmla="val 622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9701277" y="827314"/>
                <a:ext cx="2362200" cy="4724400"/>
              </a:xfrm>
              <a:prstGeom prst="roundRect">
                <a:avLst>
                  <a:gd name="adj" fmla="val 683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p:cNvSpPr txBox="1"/>
            <p:nvPr/>
          </p:nvSpPr>
          <p:spPr>
            <a:xfrm>
              <a:off x="168787" y="2473896"/>
              <a:ext cx="2133600" cy="369332"/>
            </a:xfrm>
            <a:prstGeom prst="rect">
              <a:avLst/>
            </a:prstGeom>
            <a:noFill/>
          </p:spPr>
          <p:txBody>
            <a:bodyPr wrap="square" rtlCol="0">
              <a:spAutoFit/>
            </a:bodyPr>
            <a:lstStyle/>
            <a:p>
              <a:pPr marL="174625" indent="-174625">
                <a:buFont typeface="Arial" panose="020B0604020202020204" pitchFamily="34" charset="0"/>
                <a:buChar char="•"/>
              </a:pPr>
              <a:endParaRPr lang="en-US" dirty="0"/>
            </a:p>
          </p:txBody>
        </p:sp>
        <p:sp>
          <p:nvSpPr>
            <p:cNvPr id="18" name="TextBox 17"/>
            <p:cNvSpPr txBox="1"/>
            <p:nvPr/>
          </p:nvSpPr>
          <p:spPr>
            <a:xfrm>
              <a:off x="2628900" y="2673951"/>
              <a:ext cx="2133600" cy="830997"/>
            </a:xfrm>
            <a:prstGeom prst="rect">
              <a:avLst/>
            </a:prstGeom>
            <a:noFill/>
          </p:spPr>
          <p:txBody>
            <a:bodyPr wrap="square" rtlCol="0">
              <a:spAutoFit/>
            </a:bodyPr>
            <a:lstStyle/>
            <a:p>
              <a:pPr marL="285750" indent="-285750">
                <a:buFont typeface="Arial" pitchFamily="34" charset="0"/>
                <a:buChar char="•"/>
              </a:pPr>
              <a:r>
                <a:rPr lang="en-US" sz="1600" b="1" dirty="0" smtClean="0"/>
                <a:t>Laptop/Phone</a:t>
              </a:r>
            </a:p>
            <a:p>
              <a:pPr marL="285750" indent="-285750">
                <a:buFont typeface="Arial" pitchFamily="34" charset="0"/>
                <a:buChar char="•"/>
              </a:pPr>
              <a:r>
                <a:rPr lang="en-US" sz="1600" b="1" dirty="0" smtClean="0"/>
                <a:t>Process individuals</a:t>
              </a:r>
              <a:endParaRPr lang="en-US" sz="1600" b="1" dirty="0"/>
            </a:p>
          </p:txBody>
        </p:sp>
        <p:sp>
          <p:nvSpPr>
            <p:cNvPr id="19" name="TextBox 18"/>
            <p:cNvSpPr txBox="1"/>
            <p:nvPr/>
          </p:nvSpPr>
          <p:spPr>
            <a:xfrm>
              <a:off x="5026688" y="2513725"/>
              <a:ext cx="2029189" cy="3539430"/>
            </a:xfrm>
            <a:prstGeom prst="rect">
              <a:avLst/>
            </a:prstGeom>
            <a:noFill/>
          </p:spPr>
          <p:txBody>
            <a:bodyPr wrap="square" rtlCol="0">
              <a:spAutoFit/>
            </a:bodyPr>
            <a:lstStyle/>
            <a:p>
              <a:pPr marL="285750" indent="-285750">
                <a:buFont typeface="Arial" pitchFamily="34" charset="0"/>
                <a:buChar char="•"/>
              </a:pPr>
              <a:r>
                <a:rPr lang="en-US" sz="1400" b="1" dirty="0" smtClean="0"/>
                <a:t>Complain raised by customer</a:t>
              </a:r>
            </a:p>
            <a:p>
              <a:pPr marL="285750" indent="-285750">
                <a:buFont typeface="Arial" pitchFamily="34" charset="0"/>
                <a:buChar char="•"/>
              </a:pPr>
              <a:r>
                <a:rPr lang="en-US" sz="1400" b="1" dirty="0" smtClean="0"/>
                <a:t>Agent resolves the issue</a:t>
              </a:r>
            </a:p>
            <a:p>
              <a:pPr marL="285750" indent="-285750">
                <a:buFont typeface="Arial" pitchFamily="34" charset="0"/>
                <a:buChar char="•"/>
              </a:pPr>
              <a:r>
                <a:rPr lang="en-US" sz="1400" b="1" dirty="0" smtClean="0"/>
                <a:t>If the issue is not solved pass it to the supervisor /manager</a:t>
              </a:r>
            </a:p>
            <a:p>
              <a:pPr marL="285750" indent="-285750">
                <a:buFont typeface="Arial" pitchFamily="34" charset="0"/>
                <a:buChar char="•"/>
              </a:pPr>
              <a:r>
                <a:rPr lang="en-US" sz="1400" b="1" dirty="0" smtClean="0"/>
                <a:t>The issue is resolved and notify the customer</a:t>
              </a:r>
            </a:p>
            <a:p>
              <a:pPr marL="285750" indent="-285750">
                <a:buFont typeface="Arial" pitchFamily="34" charset="0"/>
                <a:buChar char="•"/>
              </a:pPr>
              <a:r>
                <a:rPr lang="en-US" sz="1400" b="1" dirty="0" smtClean="0"/>
                <a:t>Agent ask to customer satisfaction rating/score</a:t>
              </a:r>
              <a:endParaRPr lang="en-US" sz="1400" b="1" dirty="0"/>
            </a:p>
          </p:txBody>
        </p:sp>
        <p:sp>
          <p:nvSpPr>
            <p:cNvPr id="22" name="Right Arrow 21"/>
            <p:cNvSpPr/>
            <p:nvPr/>
          </p:nvSpPr>
          <p:spPr>
            <a:xfrm>
              <a:off x="2142002" y="1767106"/>
              <a:ext cx="691581" cy="333833"/>
            </a:xfrm>
            <a:prstGeom prst="right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4531009" y="1772271"/>
              <a:ext cx="691581" cy="333833"/>
            </a:xfrm>
            <a:prstGeom prst="right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a:off x="6903973" y="1763633"/>
              <a:ext cx="739840" cy="337306"/>
            </a:xfrm>
            <a:prstGeom prst="right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a:off x="9351689" y="1804322"/>
              <a:ext cx="739840" cy="337306"/>
            </a:xfrm>
            <a:prstGeom prst="right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Title 1"/>
          <p:cNvSpPr txBox="1">
            <a:spLocks/>
          </p:cNvSpPr>
          <p:nvPr/>
        </p:nvSpPr>
        <p:spPr>
          <a:xfrm>
            <a:off x="2785218" y="584600"/>
            <a:ext cx="9650622" cy="67491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r>
              <a:rPr lang="en-US" sz="2800" dirty="0" smtClean="0"/>
              <a:t>Fill in the gap with appropriate answer and compete the SIPOC</a:t>
            </a:r>
            <a:endParaRPr lang="en-US" sz="2800" dirty="0"/>
          </a:p>
        </p:txBody>
      </p:sp>
      <p:sp>
        <p:nvSpPr>
          <p:cNvPr id="2" name="TextBox 1"/>
          <p:cNvSpPr txBox="1"/>
          <p:nvPr/>
        </p:nvSpPr>
        <p:spPr>
          <a:xfrm>
            <a:off x="457199" y="2596066"/>
            <a:ext cx="1671637" cy="954107"/>
          </a:xfrm>
          <a:prstGeom prst="rect">
            <a:avLst/>
          </a:prstGeom>
          <a:noFill/>
        </p:spPr>
        <p:txBody>
          <a:bodyPr wrap="square" rtlCol="0">
            <a:spAutoFit/>
          </a:bodyPr>
          <a:lstStyle/>
          <a:p>
            <a:pPr marL="285750" indent="-285750">
              <a:buFont typeface="Arial" pitchFamily="34" charset="0"/>
              <a:buChar char="•"/>
            </a:pPr>
            <a:r>
              <a:rPr lang="en-US" sz="1400" b="1" dirty="0" smtClean="0"/>
              <a:t>Phone or email contact arrives at agents desk</a:t>
            </a:r>
            <a:endParaRPr lang="en-US" sz="1400" b="1" dirty="0"/>
          </a:p>
        </p:txBody>
      </p:sp>
      <p:sp>
        <p:nvSpPr>
          <p:cNvPr id="3" name="TextBox 2"/>
          <p:cNvSpPr txBox="1"/>
          <p:nvPr/>
        </p:nvSpPr>
        <p:spPr>
          <a:xfrm>
            <a:off x="7610529" y="2596066"/>
            <a:ext cx="1702541" cy="584775"/>
          </a:xfrm>
          <a:prstGeom prst="rect">
            <a:avLst/>
          </a:prstGeom>
          <a:noFill/>
        </p:spPr>
        <p:txBody>
          <a:bodyPr wrap="square" rtlCol="0">
            <a:spAutoFit/>
          </a:bodyPr>
          <a:lstStyle/>
          <a:p>
            <a:pPr marL="285750" indent="-285750">
              <a:buFont typeface="Arial" pitchFamily="34" charset="0"/>
              <a:buChar char="•"/>
            </a:pPr>
            <a:r>
              <a:rPr lang="en-US" sz="1600" b="1" dirty="0" smtClean="0"/>
              <a:t>Issue is resolved</a:t>
            </a:r>
            <a:endParaRPr lang="en-US" sz="1600" b="1" dirty="0"/>
          </a:p>
        </p:txBody>
      </p:sp>
      <p:sp>
        <p:nvSpPr>
          <p:cNvPr id="4" name="TextBox 3"/>
          <p:cNvSpPr txBox="1"/>
          <p:nvPr/>
        </p:nvSpPr>
        <p:spPr>
          <a:xfrm>
            <a:off x="10080971" y="2596066"/>
            <a:ext cx="1669256" cy="830997"/>
          </a:xfrm>
          <a:prstGeom prst="rect">
            <a:avLst/>
          </a:prstGeom>
          <a:noFill/>
        </p:spPr>
        <p:txBody>
          <a:bodyPr wrap="square" rtlCol="0">
            <a:spAutoFit/>
          </a:bodyPr>
          <a:lstStyle/>
          <a:p>
            <a:pPr marL="285750" indent="-285750">
              <a:buFont typeface="Arial" pitchFamily="34" charset="0"/>
              <a:buChar char="•"/>
            </a:pPr>
            <a:r>
              <a:rPr lang="en-US" sz="1600" b="1" dirty="0" smtClean="0"/>
              <a:t>Customer seeking service</a:t>
            </a:r>
            <a:endParaRPr lang="en-US" sz="1600" b="1" dirty="0"/>
          </a:p>
        </p:txBody>
      </p:sp>
    </p:spTree>
    <p:extLst>
      <p:ext uri="{BB962C8B-B14F-4D97-AF65-F5344CB8AC3E}">
        <p14:creationId xmlns:p14="http://schemas.microsoft.com/office/powerpoint/2010/main" val="146099067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70</a:t>
            </a:fld>
            <a:endParaRPr>
              <a:solidFill>
                <a:srgbClr val="FFFFFF"/>
              </a:solidFill>
            </a:endParaRPr>
          </a:p>
        </p:txBody>
      </p:sp>
      <p:sp>
        <p:nvSpPr>
          <p:cNvPr id="99" name="Title 3"/>
          <p:cNvSpPr txBox="1">
            <a:spLocks/>
          </p:cNvSpPr>
          <p:nvPr/>
        </p:nvSpPr>
        <p:spPr>
          <a:xfrm>
            <a:off x="557909" y="-23736"/>
            <a:ext cx="11101446"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Result of Test of Equal Variance</a:t>
            </a:r>
            <a:endParaRPr lang="en-US" sz="36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8" name="Text Box 8"/>
          <p:cNvSpPr txBox="1">
            <a:spLocks noChangeArrowheads="1"/>
          </p:cNvSpPr>
          <p:nvPr/>
        </p:nvSpPr>
        <p:spPr bwMode="auto">
          <a:xfrm>
            <a:off x="430587" y="891692"/>
            <a:ext cx="11551615"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dirty="0">
                <a:solidFill>
                  <a:prstClr val="black"/>
                </a:solidFill>
              </a:rPr>
              <a:t>Summary table of Test of equal variance for Y and all X’s (More than 2 levels)</a:t>
            </a:r>
          </a:p>
        </p:txBody>
      </p:sp>
      <p:graphicFrame>
        <p:nvGraphicFramePr>
          <p:cNvPr id="2" name="Table 1"/>
          <p:cNvGraphicFramePr>
            <a:graphicFrameLocks noGrp="1"/>
          </p:cNvGraphicFramePr>
          <p:nvPr>
            <p:extLst>
              <p:ext uri="{D42A27DB-BD31-4B8C-83A1-F6EECF244321}">
                <p14:modId xmlns:p14="http://schemas.microsoft.com/office/powerpoint/2010/main" val="1252160258"/>
              </p:ext>
            </p:extLst>
          </p:nvPr>
        </p:nvGraphicFramePr>
        <p:xfrm>
          <a:off x="557909" y="1558638"/>
          <a:ext cx="11101446" cy="4896973"/>
        </p:xfrm>
        <a:graphic>
          <a:graphicData uri="http://schemas.openxmlformats.org/drawingml/2006/table">
            <a:tbl>
              <a:tblPr/>
              <a:tblGrid>
                <a:gridCol w="813691"/>
                <a:gridCol w="800100"/>
                <a:gridCol w="1724758"/>
                <a:gridCol w="911918"/>
                <a:gridCol w="6850979"/>
              </a:tblGrid>
              <a:tr h="590488">
                <a:tc>
                  <a:txBody>
                    <a:bodyPr/>
                    <a:lstStyle/>
                    <a:p>
                      <a:pPr algn="ctr" fontAlgn="ctr"/>
                      <a:r>
                        <a:rPr lang="en-US" sz="1800" b="1" i="0" u="none" strike="noStrike" dirty="0">
                          <a:solidFill>
                            <a:schemeClr val="bg1"/>
                          </a:solidFill>
                          <a:effectLst/>
                          <a:latin typeface="Calibri" panose="020F0502020204030204" pitchFamily="34" charset="0"/>
                        </a:rPr>
                        <a:t>SR. NO.</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BB9"/>
                    </a:solidFill>
                  </a:tcPr>
                </a:tc>
                <a:tc>
                  <a:txBody>
                    <a:bodyPr/>
                    <a:lstStyle/>
                    <a:p>
                      <a:pPr algn="ctr" fontAlgn="ctr"/>
                      <a:r>
                        <a:rPr lang="en-US" sz="1800" b="1" i="0" u="none" strike="noStrike" dirty="0">
                          <a:solidFill>
                            <a:schemeClr val="bg1"/>
                          </a:solidFill>
                          <a:effectLst/>
                          <a:latin typeface="Calibri" panose="020F0502020204030204" pitchFamily="34" charset="0"/>
                        </a:rPr>
                        <a:t>Y</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BB9"/>
                    </a:solidFill>
                  </a:tcPr>
                </a:tc>
                <a:tc>
                  <a:txBody>
                    <a:bodyPr/>
                    <a:lstStyle/>
                    <a:p>
                      <a:pPr algn="ctr" fontAlgn="ctr"/>
                      <a:r>
                        <a:rPr lang="en-US" sz="1800" b="1" i="0" u="none" strike="noStrike" dirty="0">
                          <a:solidFill>
                            <a:schemeClr val="bg1"/>
                          </a:solidFill>
                          <a:effectLst/>
                          <a:latin typeface="Calibri" panose="020F0502020204030204" pitchFamily="34" charset="0"/>
                        </a:rPr>
                        <a:t>X</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BB9"/>
                    </a:solidFill>
                  </a:tcPr>
                </a:tc>
                <a:tc>
                  <a:txBody>
                    <a:bodyPr/>
                    <a:lstStyle/>
                    <a:p>
                      <a:pPr algn="ctr" fontAlgn="ctr"/>
                      <a:r>
                        <a:rPr lang="en-US" sz="1800" b="1" i="0" u="none" strike="noStrike" dirty="0">
                          <a:solidFill>
                            <a:schemeClr val="bg1"/>
                          </a:solidFill>
                          <a:effectLst/>
                          <a:latin typeface="Calibri" panose="020F0502020204030204" pitchFamily="34" charset="0"/>
                        </a:rPr>
                        <a:t>P-VALUE</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BB9"/>
                    </a:solidFill>
                  </a:tcPr>
                </a:tc>
                <a:tc>
                  <a:txBody>
                    <a:bodyPr/>
                    <a:lstStyle/>
                    <a:p>
                      <a:pPr algn="ctr" fontAlgn="ctr"/>
                      <a:r>
                        <a:rPr lang="en-US" sz="1800" b="1" i="0" u="none" strike="noStrike" dirty="0">
                          <a:solidFill>
                            <a:schemeClr val="bg1"/>
                          </a:solidFill>
                          <a:effectLst/>
                          <a:latin typeface="Calibri" panose="020F0502020204030204" pitchFamily="34" charset="0"/>
                        </a:rPr>
                        <a:t>INTERPRETATION</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BB9"/>
                    </a:solidFill>
                  </a:tcPr>
                </a:tc>
              </a:tr>
              <a:tr h="842146">
                <a:tc>
                  <a:txBody>
                    <a:bodyPr/>
                    <a:lstStyle/>
                    <a:p>
                      <a:pPr algn="ctr" fontAlgn="ctr"/>
                      <a:r>
                        <a:rPr lang="en-US" sz="1400" b="0" i="0" u="none" strike="noStrike">
                          <a:solidFill>
                            <a:srgbClr val="000000"/>
                          </a:solidFill>
                          <a:effectLst/>
                          <a:latin typeface="Calibri" panose="020F0502020204030204" pitchFamily="34" charset="0"/>
                        </a:rPr>
                        <a:t>1</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QUALITY</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FAULTY ZIPPERS (X1)</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0.886</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t" latinLnBrk="0" hangingPunct="1">
                        <a:lnSpc>
                          <a:spcPct val="100000"/>
                        </a:lnSpc>
                        <a:spcBef>
                          <a:spcPts val="0"/>
                        </a:spcBef>
                        <a:spcAft>
                          <a:spcPts val="0"/>
                        </a:spcAft>
                        <a:buClr>
                          <a:srgbClr val="000000"/>
                        </a:buClr>
                        <a:buSzTx/>
                        <a:buFont typeface="Arial"/>
                        <a:buNone/>
                        <a:tabLst/>
                        <a:defRPr/>
                      </a:pPr>
                      <a:endParaRPr lang="en-US" sz="1400" b="0" dirty="0" smtClean="0"/>
                    </a:p>
                    <a:p>
                      <a:pPr marL="0" marR="0" indent="0" algn="ctr" defTabSz="914400" rtl="0" eaLnBrk="1" fontAlgn="t" latinLnBrk="0" hangingPunct="1">
                        <a:lnSpc>
                          <a:spcPct val="100000"/>
                        </a:lnSpc>
                        <a:spcBef>
                          <a:spcPts val="0"/>
                        </a:spcBef>
                        <a:spcAft>
                          <a:spcPts val="0"/>
                        </a:spcAft>
                        <a:buClr>
                          <a:srgbClr val="000000"/>
                        </a:buClr>
                        <a:buSzTx/>
                        <a:buFont typeface="Arial"/>
                        <a:buNone/>
                        <a:tabLst/>
                        <a:defRPr/>
                      </a:pPr>
                      <a:r>
                        <a:rPr lang="en-US" sz="1400" b="0" dirty="0" smtClean="0"/>
                        <a:t>Since p-value is &gt; 0.05, we fail to reject null hypothesis. Hence, we can conclude that, Variances are same i.e. “Faulty zippers” has no impact on “quality’’</a:t>
                      </a:r>
                      <a:endParaRPr lang="en-US" sz="1400" b="0" i="0" u="none" strike="noStrike" dirty="0" smtClean="0">
                        <a:solidFill>
                          <a:srgbClr val="000000"/>
                        </a:solidFill>
                        <a:effectLst/>
                        <a:latin typeface="Arial" panose="020B0604020202020204" pitchFamily="34" charset="0"/>
                      </a:endParaRPr>
                    </a:p>
                    <a:p>
                      <a:pPr algn="ctr" fontAlgn="t"/>
                      <a:endParaRPr lang="en-US" sz="1400" b="0" i="0" u="none" strike="noStrike" dirty="0">
                        <a:solidFill>
                          <a:srgbClr val="000000"/>
                        </a:solidFill>
                        <a:effectLst/>
                        <a:latin typeface="Arial" panose="020B0604020202020204" pitchFamily="34" charset="0"/>
                      </a:endParaRPr>
                    </a:p>
                  </a:txBody>
                  <a:tcPr marL="7857" marR="7857" marT="785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42146">
                <a:tc>
                  <a:txBody>
                    <a:bodyPr/>
                    <a:lstStyle/>
                    <a:p>
                      <a:pPr algn="ctr" fontAlgn="ctr"/>
                      <a:r>
                        <a:rPr lang="en-US" sz="1400" b="0" i="0" u="none" strike="noStrike">
                          <a:solidFill>
                            <a:srgbClr val="000000"/>
                          </a:solidFill>
                          <a:effectLst/>
                          <a:latin typeface="Calibri" panose="020F0502020204030204" pitchFamily="34" charset="0"/>
                        </a:rPr>
                        <a:t>2</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smtClean="0">
                          <a:solidFill>
                            <a:srgbClr val="000000"/>
                          </a:solidFill>
                          <a:effectLst/>
                          <a:latin typeface="Calibri" panose="020F0502020204030204" pitchFamily="34" charset="0"/>
                        </a:rPr>
                        <a:t>QUALITY</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LOOSE BUTTONS (X2)</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0.236</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t" latinLnBrk="0" hangingPunct="1">
                        <a:lnSpc>
                          <a:spcPct val="100000"/>
                        </a:lnSpc>
                        <a:spcBef>
                          <a:spcPts val="0"/>
                        </a:spcBef>
                        <a:spcAft>
                          <a:spcPts val="0"/>
                        </a:spcAft>
                        <a:buClr>
                          <a:srgbClr val="000000"/>
                        </a:buClr>
                        <a:buSzTx/>
                        <a:buFont typeface="Arial"/>
                        <a:buNone/>
                        <a:tabLst/>
                        <a:defRPr/>
                      </a:pPr>
                      <a:endParaRPr lang="en-US" sz="1400" b="0" dirty="0" smtClean="0"/>
                    </a:p>
                    <a:p>
                      <a:pPr marL="0" marR="0" indent="0" algn="ctr" defTabSz="914400" rtl="0" eaLnBrk="1" fontAlgn="t" latinLnBrk="0" hangingPunct="1">
                        <a:lnSpc>
                          <a:spcPct val="100000"/>
                        </a:lnSpc>
                        <a:spcBef>
                          <a:spcPts val="0"/>
                        </a:spcBef>
                        <a:spcAft>
                          <a:spcPts val="0"/>
                        </a:spcAft>
                        <a:buClr>
                          <a:srgbClr val="000000"/>
                        </a:buClr>
                        <a:buSzTx/>
                        <a:buFont typeface="Arial"/>
                        <a:buNone/>
                        <a:tabLst/>
                        <a:defRPr/>
                      </a:pPr>
                      <a:r>
                        <a:rPr lang="en-US" sz="1400" b="0" dirty="0" smtClean="0"/>
                        <a:t>Since p-value is &gt; 0.05, we fail to reject null hypothesis. Hence, we can conclude that, Variances are same i.e. “ loose</a:t>
                      </a:r>
                      <a:r>
                        <a:rPr lang="en-US" sz="1400" b="0" baseline="0" dirty="0" smtClean="0"/>
                        <a:t> buttons</a:t>
                      </a:r>
                      <a:r>
                        <a:rPr lang="en-US" sz="1400" b="0" dirty="0" smtClean="0"/>
                        <a:t> ” has no impact on “quality</a:t>
                      </a:r>
                      <a:endParaRPr lang="en-US" sz="1400" b="0" i="0" u="none" strike="noStrike" dirty="0" smtClean="0">
                        <a:solidFill>
                          <a:srgbClr val="000000"/>
                        </a:solidFill>
                        <a:effectLst/>
                        <a:latin typeface="Arial" panose="020B0604020202020204" pitchFamily="34" charset="0"/>
                      </a:endParaRPr>
                    </a:p>
                    <a:p>
                      <a:pPr algn="ctr" fontAlgn="t"/>
                      <a:endParaRPr lang="en-US" sz="1400" b="0" i="0" u="none" strike="noStrike" dirty="0">
                        <a:solidFill>
                          <a:srgbClr val="000000"/>
                        </a:solidFill>
                        <a:effectLst/>
                        <a:latin typeface="Arial" panose="020B0604020202020204" pitchFamily="34" charset="0"/>
                      </a:endParaRPr>
                    </a:p>
                  </a:txBody>
                  <a:tcPr marL="7857" marR="7857" marT="785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42146">
                <a:tc>
                  <a:txBody>
                    <a:bodyPr/>
                    <a:lstStyle/>
                    <a:p>
                      <a:pPr algn="ctr" fontAlgn="ctr"/>
                      <a:r>
                        <a:rPr lang="en-US" sz="1400" b="0" i="0" u="none" strike="noStrike">
                          <a:solidFill>
                            <a:srgbClr val="000000"/>
                          </a:solidFill>
                          <a:effectLst/>
                          <a:latin typeface="Calibri" panose="020F0502020204030204" pitchFamily="34" charset="0"/>
                        </a:rPr>
                        <a:t>3</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smtClean="0">
                          <a:solidFill>
                            <a:srgbClr val="000000"/>
                          </a:solidFill>
                          <a:effectLst/>
                          <a:latin typeface="Calibri" panose="020F0502020204030204" pitchFamily="34" charset="0"/>
                        </a:rPr>
                        <a:t>QUALITY</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IRREGULAR HEMMING (X3)</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0.697</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t" latinLnBrk="0" hangingPunct="1">
                        <a:lnSpc>
                          <a:spcPct val="100000"/>
                        </a:lnSpc>
                        <a:spcBef>
                          <a:spcPts val="0"/>
                        </a:spcBef>
                        <a:spcAft>
                          <a:spcPts val="0"/>
                        </a:spcAft>
                        <a:buClr>
                          <a:srgbClr val="000000"/>
                        </a:buClr>
                        <a:buSzTx/>
                        <a:buFont typeface="Arial"/>
                        <a:buNone/>
                        <a:tabLst/>
                        <a:defRPr/>
                      </a:pPr>
                      <a:endParaRPr lang="en-US" sz="1400" b="0" dirty="0" smtClean="0"/>
                    </a:p>
                    <a:p>
                      <a:pPr marL="0" marR="0" indent="0" algn="ctr" defTabSz="914400" rtl="0" eaLnBrk="1" fontAlgn="t" latinLnBrk="0" hangingPunct="1">
                        <a:lnSpc>
                          <a:spcPct val="100000"/>
                        </a:lnSpc>
                        <a:spcBef>
                          <a:spcPts val="0"/>
                        </a:spcBef>
                        <a:spcAft>
                          <a:spcPts val="0"/>
                        </a:spcAft>
                        <a:buClr>
                          <a:srgbClr val="000000"/>
                        </a:buClr>
                        <a:buSzTx/>
                        <a:buFont typeface="Arial"/>
                        <a:buNone/>
                        <a:tabLst/>
                        <a:defRPr/>
                      </a:pPr>
                      <a:r>
                        <a:rPr lang="en-US" sz="1400" b="0" dirty="0" smtClean="0"/>
                        <a:t>Since p-value is &gt; 0.05, we fail to reject null hypothesis. Hence, we can conclude that, Variances are same i.e. “ irregular</a:t>
                      </a:r>
                      <a:r>
                        <a:rPr lang="en-US" sz="1400" b="0" baseline="0" dirty="0" smtClean="0"/>
                        <a:t> hemming</a:t>
                      </a:r>
                      <a:r>
                        <a:rPr lang="en-US" sz="1400" b="0" dirty="0" smtClean="0"/>
                        <a:t> ” has no impact on “quality</a:t>
                      </a:r>
                      <a:endParaRPr lang="en-US" sz="1400" b="0" i="0" u="none" strike="noStrike" dirty="0" smtClean="0">
                        <a:solidFill>
                          <a:srgbClr val="000000"/>
                        </a:solidFill>
                        <a:effectLst/>
                        <a:latin typeface="Arial" panose="020B0604020202020204" pitchFamily="34" charset="0"/>
                      </a:endParaRPr>
                    </a:p>
                    <a:p>
                      <a:pPr algn="ctr" fontAlgn="t"/>
                      <a:endParaRPr lang="en-US" sz="1400" b="0" i="0" u="none" strike="noStrike" dirty="0">
                        <a:solidFill>
                          <a:srgbClr val="000000"/>
                        </a:solidFill>
                        <a:effectLst/>
                        <a:latin typeface="Arial" panose="020B0604020202020204" pitchFamily="34" charset="0"/>
                      </a:endParaRPr>
                    </a:p>
                  </a:txBody>
                  <a:tcPr marL="7857" marR="7857" marT="785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42146">
                <a:tc>
                  <a:txBody>
                    <a:bodyPr/>
                    <a:lstStyle/>
                    <a:p>
                      <a:pPr algn="ctr" fontAlgn="ctr"/>
                      <a:r>
                        <a:rPr lang="en-US" sz="1400" b="0" i="0" u="none" strike="noStrike">
                          <a:solidFill>
                            <a:srgbClr val="000000"/>
                          </a:solidFill>
                          <a:effectLst/>
                          <a:latin typeface="Calibri" panose="020F0502020204030204" pitchFamily="34" charset="0"/>
                        </a:rPr>
                        <a:t>4</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smtClean="0">
                          <a:solidFill>
                            <a:srgbClr val="000000"/>
                          </a:solidFill>
                          <a:effectLst/>
                          <a:latin typeface="Calibri" panose="020F0502020204030204" pitchFamily="34" charset="0"/>
                        </a:rPr>
                        <a:t>QUALITY</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IMPROPER BUTTON HOLES (X4)</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0.527</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t" latinLnBrk="0" hangingPunct="1">
                        <a:lnSpc>
                          <a:spcPct val="100000"/>
                        </a:lnSpc>
                        <a:spcBef>
                          <a:spcPts val="0"/>
                        </a:spcBef>
                        <a:spcAft>
                          <a:spcPts val="0"/>
                        </a:spcAft>
                        <a:buClr>
                          <a:srgbClr val="000000"/>
                        </a:buClr>
                        <a:buSzTx/>
                        <a:buFont typeface="Arial"/>
                        <a:buNone/>
                        <a:tabLst/>
                        <a:defRPr/>
                      </a:pPr>
                      <a:endParaRPr lang="en-US" sz="1400" b="0" dirty="0" smtClean="0"/>
                    </a:p>
                    <a:p>
                      <a:pPr marL="0" marR="0" indent="0" algn="ctr" defTabSz="914400" rtl="0" eaLnBrk="1" fontAlgn="t" latinLnBrk="0" hangingPunct="1">
                        <a:lnSpc>
                          <a:spcPct val="100000"/>
                        </a:lnSpc>
                        <a:spcBef>
                          <a:spcPts val="0"/>
                        </a:spcBef>
                        <a:spcAft>
                          <a:spcPts val="0"/>
                        </a:spcAft>
                        <a:buClr>
                          <a:srgbClr val="000000"/>
                        </a:buClr>
                        <a:buSzTx/>
                        <a:buFont typeface="Arial"/>
                        <a:buNone/>
                        <a:tabLst/>
                        <a:defRPr/>
                      </a:pPr>
                      <a:r>
                        <a:rPr lang="en-US" sz="1400" b="0" dirty="0" smtClean="0"/>
                        <a:t>Since p-value is &gt; 0.05, we fail to reject null hypothesis. Hence, we can conclude that, Variances are same i.e. “ improper</a:t>
                      </a:r>
                      <a:r>
                        <a:rPr lang="en-US" sz="1400" b="0" baseline="0" dirty="0" smtClean="0"/>
                        <a:t> button holes</a:t>
                      </a:r>
                      <a:r>
                        <a:rPr lang="en-US" sz="1400" b="0" dirty="0" smtClean="0"/>
                        <a:t> ” has no impact on “quality</a:t>
                      </a:r>
                      <a:endParaRPr lang="en-US" sz="1400" b="0" i="0" u="none" strike="noStrike" dirty="0" smtClean="0">
                        <a:solidFill>
                          <a:srgbClr val="000000"/>
                        </a:solidFill>
                        <a:effectLst/>
                        <a:latin typeface="Arial" panose="020B0604020202020204" pitchFamily="34" charset="0"/>
                      </a:endParaRPr>
                    </a:p>
                    <a:p>
                      <a:pPr algn="ctr" fontAlgn="t"/>
                      <a:endParaRPr lang="en-US" sz="1400" b="0" i="0" u="none" strike="noStrike" dirty="0">
                        <a:solidFill>
                          <a:srgbClr val="000000"/>
                        </a:solidFill>
                        <a:effectLst/>
                        <a:latin typeface="Arial" panose="020B0604020202020204" pitchFamily="34" charset="0"/>
                      </a:endParaRPr>
                    </a:p>
                  </a:txBody>
                  <a:tcPr marL="7857" marR="7857" marT="785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42146">
                <a:tc>
                  <a:txBody>
                    <a:bodyPr/>
                    <a:lstStyle/>
                    <a:p>
                      <a:pPr algn="ctr" fontAlgn="ctr"/>
                      <a:r>
                        <a:rPr lang="en-US" sz="1400" b="0" i="0" u="none" strike="noStrike">
                          <a:solidFill>
                            <a:srgbClr val="000000"/>
                          </a:solidFill>
                          <a:effectLst/>
                          <a:latin typeface="Calibri" panose="020F0502020204030204" pitchFamily="34" charset="0"/>
                        </a:rPr>
                        <a:t>5</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QUALITY</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WRONG GRADATION OF SIZES (X5)</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0.718</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t" latinLnBrk="0" hangingPunct="1">
                        <a:lnSpc>
                          <a:spcPct val="100000"/>
                        </a:lnSpc>
                        <a:spcBef>
                          <a:spcPts val="0"/>
                        </a:spcBef>
                        <a:spcAft>
                          <a:spcPts val="0"/>
                        </a:spcAft>
                        <a:buClr>
                          <a:srgbClr val="000000"/>
                        </a:buClr>
                        <a:buSzTx/>
                        <a:buFont typeface="Arial"/>
                        <a:buNone/>
                        <a:tabLst/>
                        <a:defRPr/>
                      </a:pPr>
                      <a:endParaRPr lang="en-US" sz="1400" b="0" dirty="0" smtClean="0"/>
                    </a:p>
                    <a:p>
                      <a:pPr marL="0" marR="0" indent="0" algn="ctr" defTabSz="914400" rtl="0" eaLnBrk="1" fontAlgn="t" latinLnBrk="0" hangingPunct="1">
                        <a:lnSpc>
                          <a:spcPct val="100000"/>
                        </a:lnSpc>
                        <a:spcBef>
                          <a:spcPts val="0"/>
                        </a:spcBef>
                        <a:spcAft>
                          <a:spcPts val="0"/>
                        </a:spcAft>
                        <a:buClr>
                          <a:srgbClr val="000000"/>
                        </a:buClr>
                        <a:buSzTx/>
                        <a:buFont typeface="Arial"/>
                        <a:buNone/>
                        <a:tabLst/>
                        <a:defRPr/>
                      </a:pPr>
                      <a:r>
                        <a:rPr lang="en-US" sz="1400" b="0" dirty="0" smtClean="0"/>
                        <a:t>Since p-value is &gt; 0.05, we fail to reject null hypothesis. Hence, we can conclude that, Variances are same i.e. ‘’ wrong gradation of sizes ” has no impact on “quality</a:t>
                      </a:r>
                      <a:endParaRPr lang="en-US" sz="1400" b="0" i="0" u="none" strike="noStrike" dirty="0" smtClean="0">
                        <a:solidFill>
                          <a:srgbClr val="000000"/>
                        </a:solidFill>
                        <a:effectLst/>
                        <a:latin typeface="Arial" panose="020B0604020202020204" pitchFamily="34" charset="0"/>
                      </a:endParaRPr>
                    </a:p>
                    <a:p>
                      <a:pPr algn="ctr" fontAlgn="t"/>
                      <a:endParaRPr lang="en-US" sz="1400" b="0" i="0" u="none" strike="noStrike" dirty="0">
                        <a:solidFill>
                          <a:srgbClr val="000000"/>
                        </a:solidFill>
                        <a:effectLst/>
                        <a:latin typeface="Arial" panose="020B0604020202020204" pitchFamily="34" charset="0"/>
                      </a:endParaRPr>
                    </a:p>
                  </a:txBody>
                  <a:tcPr marL="7857" marR="7857" marT="785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8251843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71</a:t>
            </a:fld>
            <a:endParaRPr>
              <a:solidFill>
                <a:srgbClr val="FFFFFF"/>
              </a:solidFill>
            </a:endParaRPr>
          </a:p>
        </p:txBody>
      </p:sp>
      <p:sp>
        <p:nvSpPr>
          <p:cNvPr id="99" name="Title 3"/>
          <p:cNvSpPr txBox="1">
            <a:spLocks/>
          </p:cNvSpPr>
          <p:nvPr/>
        </p:nvSpPr>
        <p:spPr>
          <a:xfrm>
            <a:off x="557909" y="-23736"/>
            <a:ext cx="11101446"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Result of Test of Equal Variance</a:t>
            </a:r>
            <a:endParaRPr lang="en-US" sz="36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8" name="Text Box 8"/>
          <p:cNvSpPr txBox="1">
            <a:spLocks noChangeArrowheads="1"/>
          </p:cNvSpPr>
          <p:nvPr/>
        </p:nvSpPr>
        <p:spPr bwMode="auto">
          <a:xfrm>
            <a:off x="430587" y="909664"/>
            <a:ext cx="11551615"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dirty="0">
                <a:solidFill>
                  <a:prstClr val="black"/>
                </a:solidFill>
              </a:rPr>
              <a:t>Summary table of Test of equal variance for Y and all X’s (More than 2 levels)</a:t>
            </a:r>
          </a:p>
        </p:txBody>
      </p:sp>
      <p:graphicFrame>
        <p:nvGraphicFramePr>
          <p:cNvPr id="2" name="Table 1"/>
          <p:cNvGraphicFramePr>
            <a:graphicFrameLocks noGrp="1"/>
          </p:cNvGraphicFramePr>
          <p:nvPr>
            <p:extLst>
              <p:ext uri="{D42A27DB-BD31-4B8C-83A1-F6EECF244321}">
                <p14:modId xmlns:p14="http://schemas.microsoft.com/office/powerpoint/2010/main" val="1996624386"/>
              </p:ext>
            </p:extLst>
          </p:nvPr>
        </p:nvGraphicFramePr>
        <p:xfrm>
          <a:off x="562349" y="1731830"/>
          <a:ext cx="11097006" cy="4606686"/>
        </p:xfrm>
        <a:graphic>
          <a:graphicData uri="http://schemas.openxmlformats.org/drawingml/2006/table">
            <a:tbl>
              <a:tblPr/>
              <a:tblGrid>
                <a:gridCol w="776594"/>
                <a:gridCol w="767443"/>
                <a:gridCol w="1793177"/>
                <a:gridCol w="911554"/>
                <a:gridCol w="6848238"/>
              </a:tblGrid>
              <a:tr h="734778">
                <a:tc>
                  <a:txBody>
                    <a:bodyPr/>
                    <a:lstStyle/>
                    <a:p>
                      <a:pPr algn="ctr" fontAlgn="ctr"/>
                      <a:r>
                        <a:rPr lang="en-US" sz="1800" b="1" i="0" u="none" strike="noStrike" dirty="0">
                          <a:solidFill>
                            <a:schemeClr val="bg1"/>
                          </a:solidFill>
                          <a:effectLst/>
                          <a:latin typeface="Calibri" panose="020F0502020204030204" pitchFamily="34" charset="0"/>
                        </a:rPr>
                        <a:t>SR. NO.</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BB9"/>
                    </a:solidFill>
                  </a:tcPr>
                </a:tc>
                <a:tc>
                  <a:txBody>
                    <a:bodyPr/>
                    <a:lstStyle/>
                    <a:p>
                      <a:pPr algn="ctr" fontAlgn="ctr"/>
                      <a:r>
                        <a:rPr lang="en-US" sz="1800" b="1" i="0" u="none" strike="noStrike">
                          <a:solidFill>
                            <a:schemeClr val="bg1"/>
                          </a:solidFill>
                          <a:effectLst/>
                          <a:latin typeface="Calibri" panose="020F0502020204030204" pitchFamily="34" charset="0"/>
                        </a:rPr>
                        <a:t>Y</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BB9"/>
                    </a:solidFill>
                  </a:tcPr>
                </a:tc>
                <a:tc>
                  <a:txBody>
                    <a:bodyPr/>
                    <a:lstStyle/>
                    <a:p>
                      <a:pPr algn="ctr" fontAlgn="ctr"/>
                      <a:r>
                        <a:rPr lang="en-US" sz="1800" b="1" i="0" u="none" strike="noStrike" dirty="0">
                          <a:solidFill>
                            <a:schemeClr val="bg1"/>
                          </a:solidFill>
                          <a:effectLst/>
                          <a:latin typeface="Calibri" panose="020F0502020204030204" pitchFamily="34" charset="0"/>
                        </a:rPr>
                        <a:t>X</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BB9"/>
                    </a:solidFill>
                  </a:tcPr>
                </a:tc>
                <a:tc>
                  <a:txBody>
                    <a:bodyPr/>
                    <a:lstStyle/>
                    <a:p>
                      <a:pPr algn="ctr" fontAlgn="ctr"/>
                      <a:r>
                        <a:rPr lang="en-US" sz="1800" b="1" i="0" u="none" strike="noStrike" dirty="0">
                          <a:solidFill>
                            <a:schemeClr val="bg1"/>
                          </a:solidFill>
                          <a:effectLst/>
                          <a:latin typeface="Calibri" panose="020F0502020204030204" pitchFamily="34" charset="0"/>
                        </a:rPr>
                        <a:t>P-VALUE</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BB9"/>
                    </a:solidFill>
                  </a:tcPr>
                </a:tc>
                <a:tc>
                  <a:txBody>
                    <a:bodyPr/>
                    <a:lstStyle/>
                    <a:p>
                      <a:pPr algn="ctr" fontAlgn="ctr"/>
                      <a:r>
                        <a:rPr lang="en-US" sz="1800" b="1" i="0" u="none" strike="noStrike" dirty="0">
                          <a:solidFill>
                            <a:schemeClr val="bg1"/>
                          </a:solidFill>
                          <a:effectLst/>
                          <a:latin typeface="Calibri" panose="020F0502020204030204" pitchFamily="34" charset="0"/>
                        </a:rPr>
                        <a:t>INTERPRETATION</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BB9"/>
                    </a:solidFill>
                  </a:tcPr>
                </a:tc>
              </a:tr>
              <a:tr h="775118">
                <a:tc>
                  <a:txBody>
                    <a:bodyPr/>
                    <a:lstStyle/>
                    <a:p>
                      <a:pPr algn="ctr" fontAlgn="ctr"/>
                      <a:r>
                        <a:rPr lang="en-US" sz="1400" b="0" i="0" u="none" strike="noStrike">
                          <a:solidFill>
                            <a:srgbClr val="000000"/>
                          </a:solidFill>
                          <a:effectLst/>
                          <a:latin typeface="Calibri" panose="020F0502020204030204" pitchFamily="34" charset="0"/>
                        </a:rPr>
                        <a:t>6</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QUALITY</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MISS OUT OF STITCHES IN BETWEEN (X6)</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0.219</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t" latinLnBrk="0" hangingPunct="1">
                        <a:lnSpc>
                          <a:spcPct val="100000"/>
                        </a:lnSpc>
                        <a:spcBef>
                          <a:spcPts val="0"/>
                        </a:spcBef>
                        <a:spcAft>
                          <a:spcPts val="0"/>
                        </a:spcAft>
                        <a:buClr>
                          <a:srgbClr val="000000"/>
                        </a:buClr>
                        <a:buSzTx/>
                        <a:buFont typeface="Arial"/>
                        <a:buNone/>
                        <a:tabLst/>
                        <a:defRPr/>
                      </a:pPr>
                      <a:endParaRPr lang="en-US" sz="1400" dirty="0" smtClean="0"/>
                    </a:p>
                    <a:p>
                      <a:pPr marL="0" marR="0" indent="0" algn="ctr" defTabSz="914400" rtl="0" eaLnBrk="1" fontAlgn="t" latinLnBrk="0" hangingPunct="1">
                        <a:lnSpc>
                          <a:spcPct val="100000"/>
                        </a:lnSpc>
                        <a:spcBef>
                          <a:spcPts val="0"/>
                        </a:spcBef>
                        <a:spcAft>
                          <a:spcPts val="0"/>
                        </a:spcAft>
                        <a:buClr>
                          <a:srgbClr val="000000"/>
                        </a:buClr>
                        <a:buSzTx/>
                        <a:buFont typeface="Arial"/>
                        <a:buNone/>
                        <a:tabLst/>
                        <a:defRPr/>
                      </a:pPr>
                      <a:r>
                        <a:rPr lang="en-US" sz="1400" dirty="0" smtClean="0"/>
                        <a:t>Since p-value is &gt; 0.05, we fail to reject null hypothesis. Hence, we can conclude that, Variances are same i.e. “ miss out</a:t>
                      </a:r>
                      <a:r>
                        <a:rPr lang="en-US" sz="1400" baseline="0" dirty="0" smtClean="0"/>
                        <a:t> of stitches in between</a:t>
                      </a:r>
                      <a:r>
                        <a:rPr lang="en-US" sz="1400" dirty="0" smtClean="0"/>
                        <a:t> ” has no impact on “quality</a:t>
                      </a:r>
                      <a:endParaRPr lang="en-US" sz="1400" b="0" i="0" u="none" strike="noStrike" dirty="0" smtClean="0">
                        <a:solidFill>
                          <a:srgbClr val="000000"/>
                        </a:solidFill>
                        <a:effectLst/>
                        <a:latin typeface="Arial" panose="020B0604020202020204" pitchFamily="34" charset="0"/>
                      </a:endParaRPr>
                    </a:p>
                    <a:p>
                      <a:pPr algn="ctr" fontAlgn="t"/>
                      <a:endParaRPr lang="en-US" sz="1400" b="0" i="0" u="none" strike="noStrike" dirty="0">
                        <a:solidFill>
                          <a:srgbClr val="000000"/>
                        </a:solidFill>
                        <a:effectLst/>
                        <a:latin typeface="Arial" panose="020B0604020202020204" pitchFamily="34" charset="0"/>
                      </a:endParaRPr>
                    </a:p>
                  </a:txBody>
                  <a:tcPr marL="7857" marR="7857" marT="785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75118">
                <a:tc>
                  <a:txBody>
                    <a:bodyPr/>
                    <a:lstStyle/>
                    <a:p>
                      <a:pPr algn="ctr" fontAlgn="ctr"/>
                      <a:r>
                        <a:rPr lang="en-US" sz="1400" b="0" i="0" u="none" strike="noStrike">
                          <a:solidFill>
                            <a:srgbClr val="000000"/>
                          </a:solidFill>
                          <a:effectLst/>
                          <a:latin typeface="Calibri" panose="020F0502020204030204" pitchFamily="34" charset="0"/>
                        </a:rPr>
                        <a:t>7</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0" i="0" u="none" strike="noStrike" dirty="0" smtClean="0">
                          <a:solidFill>
                            <a:srgbClr val="000000"/>
                          </a:solidFill>
                          <a:effectLst/>
                          <a:latin typeface="Calibri" panose="020F0502020204030204" pitchFamily="34" charset="0"/>
                        </a:rPr>
                        <a:t>QUALITY</a:t>
                      </a:r>
                    </a:p>
                    <a:p>
                      <a:pPr algn="ctr" fontAlgn="ct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WRONG SIZE  PACKAGING (X8)</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0.787</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t" latinLnBrk="0" hangingPunct="1">
                        <a:lnSpc>
                          <a:spcPct val="100000"/>
                        </a:lnSpc>
                        <a:spcBef>
                          <a:spcPts val="0"/>
                        </a:spcBef>
                        <a:spcAft>
                          <a:spcPts val="0"/>
                        </a:spcAft>
                        <a:buClr>
                          <a:srgbClr val="000000"/>
                        </a:buClr>
                        <a:buSzTx/>
                        <a:buFont typeface="Arial"/>
                        <a:buNone/>
                        <a:tabLst/>
                        <a:defRPr/>
                      </a:pPr>
                      <a:endParaRPr lang="en-US" sz="1400" dirty="0" smtClean="0"/>
                    </a:p>
                    <a:p>
                      <a:pPr marL="0" marR="0" indent="0" algn="ctr" defTabSz="914400" rtl="0" eaLnBrk="1" fontAlgn="t" latinLnBrk="0" hangingPunct="1">
                        <a:lnSpc>
                          <a:spcPct val="100000"/>
                        </a:lnSpc>
                        <a:spcBef>
                          <a:spcPts val="0"/>
                        </a:spcBef>
                        <a:spcAft>
                          <a:spcPts val="0"/>
                        </a:spcAft>
                        <a:buClr>
                          <a:srgbClr val="000000"/>
                        </a:buClr>
                        <a:buSzTx/>
                        <a:buFont typeface="Arial"/>
                        <a:buNone/>
                        <a:tabLst/>
                        <a:defRPr/>
                      </a:pPr>
                      <a:r>
                        <a:rPr lang="en-US" sz="1400" dirty="0" smtClean="0"/>
                        <a:t>Since p-value is &gt; 0.05, we fail to reject null hypothesis. Hence, we can conclude that, Variances are same i.e. “ wrong</a:t>
                      </a:r>
                      <a:r>
                        <a:rPr lang="en-US" sz="1400" baseline="0" dirty="0" smtClean="0"/>
                        <a:t> size packaging</a:t>
                      </a:r>
                      <a:r>
                        <a:rPr lang="en-US" sz="1400" dirty="0" smtClean="0"/>
                        <a:t>” has no impact on “quality</a:t>
                      </a:r>
                      <a:endParaRPr lang="en-US" sz="1400" b="0" i="0" u="none" strike="noStrike" dirty="0" smtClean="0">
                        <a:solidFill>
                          <a:srgbClr val="000000"/>
                        </a:solidFill>
                        <a:effectLst/>
                        <a:latin typeface="Arial" panose="020B0604020202020204" pitchFamily="34" charset="0"/>
                      </a:endParaRPr>
                    </a:p>
                    <a:p>
                      <a:pPr algn="ctr" fontAlgn="t"/>
                      <a:endParaRPr lang="en-US" sz="1400" b="0" i="0" u="none" strike="noStrike" dirty="0">
                        <a:solidFill>
                          <a:srgbClr val="000000"/>
                        </a:solidFill>
                        <a:effectLst/>
                        <a:latin typeface="Arial" panose="020B0604020202020204" pitchFamily="34" charset="0"/>
                      </a:endParaRPr>
                    </a:p>
                  </a:txBody>
                  <a:tcPr marL="7857" marR="7857" marT="785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34778">
                <a:tc>
                  <a:txBody>
                    <a:bodyPr/>
                    <a:lstStyle/>
                    <a:p>
                      <a:pPr algn="ctr" fontAlgn="ctr"/>
                      <a:r>
                        <a:rPr lang="en-US" sz="1400" b="0" i="0" u="none" strike="noStrike">
                          <a:solidFill>
                            <a:srgbClr val="000000"/>
                          </a:solidFill>
                          <a:effectLst/>
                          <a:latin typeface="Calibri" panose="020F0502020204030204" pitchFamily="34" charset="0"/>
                        </a:rPr>
                        <a:t>8</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0" i="0" u="none" strike="noStrike" dirty="0" smtClean="0">
                          <a:solidFill>
                            <a:srgbClr val="000000"/>
                          </a:solidFill>
                          <a:effectLst/>
                          <a:latin typeface="Calibri" panose="020F0502020204030204" pitchFamily="34" charset="0"/>
                        </a:rPr>
                        <a:t>QUALITY</a:t>
                      </a:r>
                    </a:p>
                    <a:p>
                      <a:pPr algn="ctr" fontAlgn="ct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WRONG COLOUR COMBINATION (X9)</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0.637</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t" latinLnBrk="0" hangingPunct="1">
                        <a:lnSpc>
                          <a:spcPct val="100000"/>
                        </a:lnSpc>
                        <a:spcBef>
                          <a:spcPts val="0"/>
                        </a:spcBef>
                        <a:spcAft>
                          <a:spcPts val="0"/>
                        </a:spcAft>
                        <a:buClr>
                          <a:srgbClr val="000000"/>
                        </a:buClr>
                        <a:buSzTx/>
                        <a:buFont typeface="Arial"/>
                        <a:buNone/>
                        <a:tabLst/>
                        <a:defRPr/>
                      </a:pPr>
                      <a:r>
                        <a:rPr lang="en-US" sz="1400" dirty="0" smtClean="0"/>
                        <a:t> </a:t>
                      </a:r>
                    </a:p>
                    <a:p>
                      <a:pPr marL="0" marR="0" indent="0" algn="ctr" defTabSz="914400" rtl="0" eaLnBrk="1" fontAlgn="t" latinLnBrk="0" hangingPunct="1">
                        <a:lnSpc>
                          <a:spcPct val="100000"/>
                        </a:lnSpc>
                        <a:spcBef>
                          <a:spcPts val="0"/>
                        </a:spcBef>
                        <a:spcAft>
                          <a:spcPts val="0"/>
                        </a:spcAft>
                        <a:buClr>
                          <a:srgbClr val="000000"/>
                        </a:buClr>
                        <a:buSzTx/>
                        <a:buFont typeface="Arial"/>
                        <a:buNone/>
                        <a:tabLst/>
                        <a:defRPr/>
                      </a:pPr>
                      <a:r>
                        <a:rPr lang="en-US" sz="1400" dirty="0" smtClean="0"/>
                        <a:t>Since p-value is &gt; 0.05, we fail to reject null hypothesis. Hence, we can conclude that, Variances are same i.e. “ wrong</a:t>
                      </a:r>
                      <a:r>
                        <a:rPr lang="en-US" sz="1400" baseline="0" dirty="0" smtClean="0"/>
                        <a:t> color combination</a:t>
                      </a:r>
                      <a:r>
                        <a:rPr lang="en-US" sz="1400" dirty="0" smtClean="0"/>
                        <a:t>” has no impact on “quality</a:t>
                      </a:r>
                      <a:endParaRPr lang="en-US" sz="1400" b="0" i="0" u="none" strike="noStrike" dirty="0" smtClean="0">
                        <a:solidFill>
                          <a:srgbClr val="000000"/>
                        </a:solidFill>
                        <a:effectLst/>
                        <a:latin typeface="Arial" panose="020B0604020202020204" pitchFamily="34" charset="0"/>
                      </a:endParaRPr>
                    </a:p>
                    <a:p>
                      <a:pPr algn="ctr" fontAlgn="t"/>
                      <a:endParaRPr lang="en-US" sz="1400" b="0" i="0" u="none" strike="noStrike" dirty="0" smtClean="0">
                        <a:solidFill>
                          <a:srgbClr val="000000"/>
                        </a:solidFill>
                        <a:effectLst/>
                        <a:latin typeface="Arial" panose="020B0604020202020204" pitchFamily="34" charset="0"/>
                      </a:endParaRPr>
                    </a:p>
                    <a:p>
                      <a:pPr algn="ctr" fontAlgn="t"/>
                      <a:endParaRPr lang="en-US" sz="1400" b="0" i="0" u="none" strike="noStrike" dirty="0">
                        <a:solidFill>
                          <a:srgbClr val="000000"/>
                        </a:solidFill>
                        <a:effectLst/>
                        <a:latin typeface="Arial" panose="020B0604020202020204" pitchFamily="34" charset="0"/>
                      </a:endParaRPr>
                    </a:p>
                  </a:txBody>
                  <a:tcPr marL="7857" marR="7857" marT="785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34778">
                <a:tc>
                  <a:txBody>
                    <a:bodyPr/>
                    <a:lstStyle/>
                    <a:p>
                      <a:pPr algn="ctr" fontAlgn="ctr"/>
                      <a:r>
                        <a:rPr lang="en-US" sz="1400" b="0" i="0" u="none" strike="noStrike">
                          <a:solidFill>
                            <a:srgbClr val="000000"/>
                          </a:solidFill>
                          <a:effectLst/>
                          <a:latin typeface="Calibri" panose="020F0502020204030204" pitchFamily="34" charset="0"/>
                        </a:rPr>
                        <a:t>9</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400" b="0" i="0" u="none" strike="noStrike" dirty="0" smtClean="0">
                          <a:solidFill>
                            <a:srgbClr val="000000"/>
                          </a:solidFill>
                          <a:effectLst/>
                          <a:latin typeface="Calibri" panose="020F0502020204030204" pitchFamily="34" charset="0"/>
                        </a:rPr>
                        <a:t>QUALITY</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IMPROPER LABEL DIMENSIONS (X10)</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smtClean="0">
                          <a:solidFill>
                            <a:srgbClr val="000000"/>
                          </a:solidFill>
                          <a:effectLst/>
                          <a:latin typeface="Calibri" panose="020F0502020204030204" pitchFamily="34" charset="0"/>
                        </a:rPr>
                        <a:t>0.524</a:t>
                      </a:r>
                      <a:endParaRPr lang="en-US" sz="14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t" latinLnBrk="0" hangingPunct="1">
                        <a:lnSpc>
                          <a:spcPct val="100000"/>
                        </a:lnSpc>
                        <a:spcBef>
                          <a:spcPts val="0"/>
                        </a:spcBef>
                        <a:spcAft>
                          <a:spcPts val="0"/>
                        </a:spcAft>
                        <a:buClr>
                          <a:srgbClr val="000000"/>
                        </a:buClr>
                        <a:buSzTx/>
                        <a:buFont typeface="Arial"/>
                        <a:buNone/>
                        <a:tabLst/>
                        <a:defRPr/>
                      </a:pPr>
                      <a:endParaRPr lang="en-US" sz="1400" dirty="0" smtClean="0"/>
                    </a:p>
                    <a:p>
                      <a:pPr marL="0" marR="0" indent="0" algn="ctr" defTabSz="914400" rtl="0" eaLnBrk="1" fontAlgn="t" latinLnBrk="0" hangingPunct="1">
                        <a:lnSpc>
                          <a:spcPct val="100000"/>
                        </a:lnSpc>
                        <a:spcBef>
                          <a:spcPts val="0"/>
                        </a:spcBef>
                        <a:spcAft>
                          <a:spcPts val="0"/>
                        </a:spcAft>
                        <a:buClr>
                          <a:srgbClr val="000000"/>
                        </a:buClr>
                        <a:buSzTx/>
                        <a:buFont typeface="Arial"/>
                        <a:buNone/>
                        <a:tabLst/>
                        <a:defRPr/>
                      </a:pPr>
                      <a:r>
                        <a:rPr lang="en-US" sz="1400" dirty="0" smtClean="0"/>
                        <a:t>Since p-value is &gt; 0.05, we fail to reject null hypothesis. Hence, we can conclude that, Variances are same i.e. “ improper</a:t>
                      </a:r>
                      <a:r>
                        <a:rPr lang="en-US" sz="1400" baseline="0" dirty="0" smtClean="0"/>
                        <a:t> label dimensions</a:t>
                      </a:r>
                      <a:r>
                        <a:rPr lang="en-US" sz="1400" dirty="0" smtClean="0"/>
                        <a:t> ” has no impact on “quality</a:t>
                      </a:r>
                      <a:endParaRPr lang="en-US" sz="1400" b="0" i="0" u="none" strike="noStrike" dirty="0" smtClean="0">
                        <a:solidFill>
                          <a:srgbClr val="000000"/>
                        </a:solidFill>
                        <a:effectLst/>
                        <a:latin typeface="Arial" panose="020B0604020202020204" pitchFamily="34" charset="0"/>
                      </a:endParaRPr>
                    </a:p>
                    <a:p>
                      <a:pPr algn="ctr" fontAlgn="t"/>
                      <a:endParaRPr lang="en-US" sz="1400" b="0" i="0" u="none" strike="noStrike" dirty="0" smtClean="0">
                        <a:solidFill>
                          <a:srgbClr val="000000"/>
                        </a:solidFill>
                        <a:effectLst/>
                        <a:latin typeface="Arial" panose="020B0604020202020204" pitchFamily="34" charset="0"/>
                      </a:endParaRPr>
                    </a:p>
                    <a:p>
                      <a:pPr algn="ctr" fontAlgn="t"/>
                      <a:endParaRPr lang="en-US" sz="1400" b="0" i="0" u="none" strike="noStrike" dirty="0">
                        <a:solidFill>
                          <a:srgbClr val="000000"/>
                        </a:solidFill>
                        <a:effectLst/>
                        <a:latin typeface="Arial" panose="020B0604020202020204" pitchFamily="34" charset="0"/>
                      </a:endParaRPr>
                    </a:p>
                  </a:txBody>
                  <a:tcPr marL="7857" marR="7857" marT="785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5072579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72</a:t>
            </a:fld>
            <a:endParaRPr>
              <a:solidFill>
                <a:srgbClr val="FFFFFF"/>
              </a:solidFill>
            </a:endParaRPr>
          </a:p>
        </p:txBody>
      </p:sp>
      <p:sp>
        <p:nvSpPr>
          <p:cNvPr id="99" name="Title 3"/>
          <p:cNvSpPr txBox="1">
            <a:spLocks/>
          </p:cNvSpPr>
          <p:nvPr/>
        </p:nvSpPr>
        <p:spPr>
          <a:xfrm>
            <a:off x="1932819" y="-23736"/>
            <a:ext cx="9468244"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Test of Equal Variance</a:t>
            </a:r>
            <a:endParaRPr lang="en-US" sz="36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8" name="Text Box 8"/>
          <p:cNvSpPr txBox="1">
            <a:spLocks noChangeArrowheads="1"/>
          </p:cNvSpPr>
          <p:nvPr/>
        </p:nvSpPr>
        <p:spPr bwMode="auto">
          <a:xfrm>
            <a:off x="430588" y="885586"/>
            <a:ext cx="11101445"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dirty="0">
                <a:solidFill>
                  <a:prstClr val="black"/>
                </a:solidFill>
              </a:rPr>
              <a:t>Summary table of Test of equal variance for Y and all X’s (With two levels)</a:t>
            </a:r>
          </a:p>
        </p:txBody>
      </p:sp>
      <p:graphicFrame>
        <p:nvGraphicFramePr>
          <p:cNvPr id="2" name="Table 1"/>
          <p:cNvGraphicFramePr>
            <a:graphicFrameLocks noGrp="1"/>
          </p:cNvGraphicFramePr>
          <p:nvPr>
            <p:extLst>
              <p:ext uri="{D42A27DB-BD31-4B8C-83A1-F6EECF244321}">
                <p14:modId xmlns:p14="http://schemas.microsoft.com/office/powerpoint/2010/main" val="886818653"/>
              </p:ext>
            </p:extLst>
          </p:nvPr>
        </p:nvGraphicFramePr>
        <p:xfrm>
          <a:off x="672483" y="2071921"/>
          <a:ext cx="10859550" cy="1814898"/>
        </p:xfrm>
        <a:graphic>
          <a:graphicData uri="http://schemas.openxmlformats.org/drawingml/2006/table">
            <a:tbl>
              <a:tblPr/>
              <a:tblGrid>
                <a:gridCol w="650137"/>
                <a:gridCol w="865409"/>
                <a:gridCol w="1750258"/>
                <a:gridCol w="892048"/>
                <a:gridCol w="6701698"/>
              </a:tblGrid>
              <a:tr h="831681">
                <a:tc>
                  <a:txBody>
                    <a:bodyPr/>
                    <a:lstStyle/>
                    <a:p>
                      <a:pPr algn="ctr" fontAlgn="ctr"/>
                      <a:r>
                        <a:rPr lang="en-US" sz="1800" b="1" i="0" u="none" strike="noStrike" dirty="0">
                          <a:solidFill>
                            <a:schemeClr val="bg1"/>
                          </a:solidFill>
                          <a:effectLst/>
                          <a:latin typeface="Calibri" panose="020F0502020204030204" pitchFamily="34" charset="0"/>
                        </a:rPr>
                        <a:t>SR. NO.</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BB9"/>
                    </a:solidFill>
                  </a:tcPr>
                </a:tc>
                <a:tc>
                  <a:txBody>
                    <a:bodyPr/>
                    <a:lstStyle/>
                    <a:p>
                      <a:pPr algn="ctr" fontAlgn="ctr"/>
                      <a:r>
                        <a:rPr lang="en-US" sz="1800" b="1" i="0" u="none" strike="noStrike">
                          <a:solidFill>
                            <a:schemeClr val="bg1"/>
                          </a:solidFill>
                          <a:effectLst/>
                          <a:latin typeface="Calibri" panose="020F0502020204030204" pitchFamily="34" charset="0"/>
                        </a:rPr>
                        <a:t>Y</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BB9"/>
                    </a:solidFill>
                  </a:tcPr>
                </a:tc>
                <a:tc>
                  <a:txBody>
                    <a:bodyPr/>
                    <a:lstStyle/>
                    <a:p>
                      <a:pPr algn="ctr" fontAlgn="ctr"/>
                      <a:r>
                        <a:rPr lang="en-US" sz="1800" b="1" i="0" u="none" strike="noStrike" dirty="0">
                          <a:solidFill>
                            <a:schemeClr val="bg1"/>
                          </a:solidFill>
                          <a:effectLst/>
                          <a:latin typeface="Calibri" panose="020F0502020204030204" pitchFamily="34" charset="0"/>
                        </a:rPr>
                        <a:t>X</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BB9"/>
                    </a:solidFill>
                  </a:tcPr>
                </a:tc>
                <a:tc>
                  <a:txBody>
                    <a:bodyPr/>
                    <a:lstStyle/>
                    <a:p>
                      <a:pPr algn="ctr" fontAlgn="ctr"/>
                      <a:r>
                        <a:rPr lang="en-US" sz="1800" b="1" i="0" u="none" strike="noStrike" dirty="0">
                          <a:solidFill>
                            <a:schemeClr val="bg1"/>
                          </a:solidFill>
                          <a:effectLst/>
                          <a:latin typeface="Calibri" panose="020F0502020204030204" pitchFamily="34" charset="0"/>
                        </a:rPr>
                        <a:t>P-VALUE</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BB9"/>
                    </a:solidFill>
                  </a:tcPr>
                </a:tc>
                <a:tc>
                  <a:txBody>
                    <a:bodyPr/>
                    <a:lstStyle/>
                    <a:p>
                      <a:pPr algn="ctr" fontAlgn="ctr"/>
                      <a:r>
                        <a:rPr lang="en-US" sz="1800" b="1" i="0" u="none" strike="noStrike" dirty="0">
                          <a:solidFill>
                            <a:schemeClr val="bg1"/>
                          </a:solidFill>
                          <a:effectLst/>
                          <a:latin typeface="Calibri" panose="020F0502020204030204" pitchFamily="34" charset="0"/>
                        </a:rPr>
                        <a:t>INTERPRETATION</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BB9"/>
                    </a:solidFill>
                  </a:tcPr>
                </a:tc>
              </a:tr>
              <a:tr h="900955">
                <a:tc>
                  <a:txBody>
                    <a:bodyPr/>
                    <a:lstStyle/>
                    <a:p>
                      <a:pPr algn="ctr" fontAlgn="ctr"/>
                      <a:r>
                        <a:rPr lang="en-US" sz="1600" b="0" i="0" u="none" strike="noStrike">
                          <a:solidFill>
                            <a:srgbClr val="000000"/>
                          </a:solidFill>
                          <a:effectLst/>
                          <a:latin typeface="Calibri" panose="020F0502020204030204" pitchFamily="34" charset="0"/>
                        </a:rPr>
                        <a:t>10</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smtClean="0">
                          <a:solidFill>
                            <a:srgbClr val="000000"/>
                          </a:solidFill>
                          <a:effectLst/>
                          <a:latin typeface="Calibri" panose="020F0502020204030204" pitchFamily="34" charset="0"/>
                        </a:rPr>
                        <a:t>QUALITY</a:t>
                      </a:r>
                      <a:endParaRPr lang="en-US" sz="16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WRONG STITCHING TECHNIQUES USED (X7)</a:t>
                      </a: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smtClean="0">
                          <a:solidFill>
                            <a:srgbClr val="000000"/>
                          </a:solidFill>
                          <a:effectLst/>
                          <a:latin typeface="Calibri" panose="020F0502020204030204" pitchFamily="34" charset="0"/>
                        </a:rPr>
                        <a:t>0.983</a:t>
                      </a:r>
                      <a:endParaRPr lang="en-US" sz="1600" b="0" i="0" u="none" strike="noStrike" dirty="0">
                        <a:solidFill>
                          <a:srgbClr val="000000"/>
                        </a:solidFill>
                        <a:effectLst/>
                        <a:latin typeface="Calibri" panose="020F0502020204030204" pitchFamily="34" charset="0"/>
                      </a:endParaRPr>
                    </a:p>
                  </a:txBody>
                  <a:tcPr marL="7857" marR="7857" marT="78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t" latinLnBrk="0" hangingPunct="1">
                        <a:lnSpc>
                          <a:spcPct val="100000"/>
                        </a:lnSpc>
                        <a:spcBef>
                          <a:spcPts val="0"/>
                        </a:spcBef>
                        <a:spcAft>
                          <a:spcPts val="0"/>
                        </a:spcAft>
                        <a:buClr>
                          <a:srgbClr val="000000"/>
                        </a:buClr>
                        <a:buSzTx/>
                        <a:buFont typeface="Arial"/>
                        <a:buNone/>
                        <a:tabLst/>
                        <a:defRPr/>
                      </a:pPr>
                      <a:r>
                        <a:rPr lang="en-US" sz="1600" dirty="0" smtClean="0"/>
                        <a:t>Since p-value is &gt; 0.05, we fail to reject null hypothesis. Hence, we can conclude that, Variances are same i.e. “improper label dimensions” has no impact on “quality” </a:t>
                      </a:r>
                      <a:endParaRPr lang="en-US" sz="1600" b="1" i="1" kern="0" dirty="0" smtClean="0">
                        <a:solidFill>
                          <a:srgbClr val="3A3F50"/>
                        </a:solidFill>
                      </a:endParaRPr>
                    </a:p>
                    <a:p>
                      <a:pPr algn="ctr" fontAlgn="t"/>
                      <a:endParaRPr lang="en-US" sz="1600" b="0" i="0" u="none" strike="noStrike" dirty="0">
                        <a:solidFill>
                          <a:srgbClr val="000000"/>
                        </a:solidFill>
                        <a:effectLst/>
                        <a:latin typeface="Arial" panose="020B0604020202020204" pitchFamily="34" charset="0"/>
                      </a:endParaRPr>
                    </a:p>
                  </a:txBody>
                  <a:tcPr marL="7857" marR="7857" marT="785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4487953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73</a:t>
            </a:fld>
            <a:endParaRPr>
              <a:solidFill>
                <a:srgbClr val="FFFFFF"/>
              </a:solidFill>
            </a:endParaRPr>
          </a:p>
        </p:txBody>
      </p:sp>
      <p:sp>
        <p:nvSpPr>
          <p:cNvPr id="99" name="Title 3"/>
          <p:cNvSpPr txBox="1">
            <a:spLocks/>
          </p:cNvSpPr>
          <p:nvPr/>
        </p:nvSpPr>
        <p:spPr>
          <a:xfrm>
            <a:off x="1441060" y="201532"/>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Important Note 3:</a:t>
            </a:r>
            <a:endParaRPr lang="en-US" sz="36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8" name="Rectangle 7"/>
          <p:cNvSpPr/>
          <p:nvPr/>
        </p:nvSpPr>
        <p:spPr>
          <a:xfrm>
            <a:off x="658945" y="1621426"/>
            <a:ext cx="11063388" cy="394661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Text Box 8"/>
          <p:cNvSpPr txBox="1">
            <a:spLocks noChangeArrowheads="1"/>
          </p:cNvSpPr>
          <p:nvPr/>
        </p:nvSpPr>
        <p:spPr bwMode="auto">
          <a:xfrm>
            <a:off x="804984" y="1678864"/>
            <a:ext cx="10727049" cy="4154984"/>
          </a:xfrm>
          <a:prstGeom prst="rect">
            <a:avLst/>
          </a:prstGeom>
          <a:noFill/>
          <a:ln w="9525">
            <a:noFill/>
            <a:miter lim="800000"/>
            <a:headEnd/>
            <a:tailEnd/>
          </a:ln>
        </p:spPr>
        <p:txBody>
          <a:bodyPr wrap="square">
            <a:spAutoFit/>
          </a:bodyPr>
          <a:lstStyle/>
          <a:p>
            <a:pPr marL="58738" indent="-58738" algn="just" fontAlgn="base">
              <a:lnSpc>
                <a:spcPct val="105000"/>
              </a:lnSpc>
              <a:spcBef>
                <a:spcPct val="30000"/>
              </a:spcBef>
              <a:spcAft>
                <a:spcPct val="0"/>
              </a:spcAft>
            </a:pPr>
            <a:r>
              <a:rPr lang="en-US" sz="2400" b="1" i="1" dirty="0" smtClean="0">
                <a:solidFill>
                  <a:srgbClr val="FF0000"/>
                </a:solidFill>
              </a:rPr>
              <a:t>If </a:t>
            </a:r>
            <a:r>
              <a:rPr lang="en-US" sz="2400" b="1" i="1" dirty="0">
                <a:solidFill>
                  <a:srgbClr val="FF0000"/>
                </a:solidFill>
              </a:rPr>
              <a:t>p value is &lt; 0.05 then we don’t need to go for mean tests </a:t>
            </a:r>
            <a:r>
              <a:rPr lang="en-US" sz="2400" b="1" i="1" dirty="0" err="1">
                <a:solidFill>
                  <a:srgbClr val="FF0000"/>
                </a:solidFill>
              </a:rPr>
              <a:t>i.e</a:t>
            </a:r>
            <a:r>
              <a:rPr lang="en-US" sz="2400" b="1" i="1" dirty="0">
                <a:solidFill>
                  <a:srgbClr val="FF0000"/>
                </a:solidFill>
              </a:rPr>
              <a:t> 2 sample t test or </a:t>
            </a:r>
            <a:r>
              <a:rPr lang="en-US" sz="2400" b="1" i="1" dirty="0" smtClean="0">
                <a:solidFill>
                  <a:srgbClr val="FF0000"/>
                </a:solidFill>
              </a:rPr>
              <a:t>ANOVA, BUT… if p value &gt; 0.05 then we need to further perform mean tests.</a:t>
            </a:r>
          </a:p>
          <a:p>
            <a:pPr marL="800100" indent="-800100" fontAlgn="base">
              <a:spcBef>
                <a:spcPct val="50000"/>
              </a:spcBef>
              <a:spcAft>
                <a:spcPct val="0"/>
              </a:spcAft>
            </a:pPr>
            <a:r>
              <a:rPr lang="en-US" sz="2400" b="1" i="1" dirty="0">
                <a:solidFill>
                  <a:srgbClr val="FF0000"/>
                </a:solidFill>
              </a:rPr>
              <a:t>Hint: </a:t>
            </a:r>
            <a:endParaRPr lang="en-US" sz="2400" b="1" i="1" dirty="0" smtClean="0">
              <a:solidFill>
                <a:srgbClr val="FF0000"/>
              </a:solidFill>
            </a:endParaRPr>
          </a:p>
          <a:p>
            <a:pPr marL="800100" fontAlgn="base">
              <a:spcBef>
                <a:spcPct val="50000"/>
              </a:spcBef>
              <a:spcAft>
                <a:spcPct val="0"/>
              </a:spcAft>
            </a:pPr>
            <a:r>
              <a:rPr lang="en-US" sz="2400" b="1" i="1" dirty="0" smtClean="0">
                <a:solidFill>
                  <a:srgbClr val="FF0000"/>
                </a:solidFill>
              </a:rPr>
              <a:t>If  </a:t>
            </a:r>
            <a:r>
              <a:rPr lang="en-US" sz="2400" b="1" i="1" dirty="0">
                <a:solidFill>
                  <a:srgbClr val="007BB9"/>
                </a:solidFill>
              </a:rPr>
              <a:t>Y – Continuous, X – Discrete </a:t>
            </a:r>
            <a:r>
              <a:rPr lang="en-US" sz="2400" b="1" i="1" dirty="0">
                <a:solidFill>
                  <a:srgbClr val="FF0000"/>
                </a:solidFill>
              </a:rPr>
              <a:t>(More than 2 levels of X) Then use </a:t>
            </a:r>
            <a:r>
              <a:rPr lang="en-US" sz="2400" b="1" i="1" dirty="0">
                <a:solidFill>
                  <a:srgbClr val="007BB9"/>
                </a:solidFill>
              </a:rPr>
              <a:t>One Way </a:t>
            </a:r>
            <a:r>
              <a:rPr lang="en-US" sz="2400" b="1" i="1" dirty="0" smtClean="0">
                <a:solidFill>
                  <a:srgbClr val="007BB9"/>
                </a:solidFill>
              </a:rPr>
              <a:t>ANOVA</a:t>
            </a:r>
            <a:endParaRPr lang="en-US" sz="2000" b="1" i="1" dirty="0">
              <a:solidFill>
                <a:srgbClr val="007BB9"/>
              </a:solidFill>
            </a:endParaRPr>
          </a:p>
          <a:p>
            <a:pPr marL="800100" indent="-800100" fontAlgn="base">
              <a:spcBef>
                <a:spcPct val="50000"/>
              </a:spcBef>
              <a:spcAft>
                <a:spcPct val="0"/>
              </a:spcAft>
            </a:pPr>
            <a:r>
              <a:rPr lang="en-US" sz="2400" b="1" i="1" dirty="0">
                <a:solidFill>
                  <a:srgbClr val="FF0000"/>
                </a:solidFill>
              </a:rPr>
              <a:t>         If </a:t>
            </a:r>
            <a:r>
              <a:rPr lang="en-US" sz="2400" b="1" i="1" dirty="0">
                <a:solidFill>
                  <a:srgbClr val="007BB9"/>
                </a:solidFill>
              </a:rPr>
              <a:t>Y – Continuous, X – Discrete </a:t>
            </a:r>
            <a:r>
              <a:rPr lang="en-US" sz="2400" b="1" i="1" dirty="0">
                <a:solidFill>
                  <a:srgbClr val="FF0000"/>
                </a:solidFill>
              </a:rPr>
              <a:t>(2 levels of X) Then use </a:t>
            </a:r>
            <a:r>
              <a:rPr lang="en-US" sz="2400" b="1" i="1" dirty="0">
                <a:solidFill>
                  <a:srgbClr val="007BB9"/>
                </a:solidFill>
              </a:rPr>
              <a:t>Two sample t test</a:t>
            </a:r>
          </a:p>
          <a:p>
            <a:pPr marL="58738" indent="-58738" algn="just" fontAlgn="base">
              <a:lnSpc>
                <a:spcPct val="105000"/>
              </a:lnSpc>
              <a:spcBef>
                <a:spcPct val="30000"/>
              </a:spcBef>
              <a:spcAft>
                <a:spcPct val="0"/>
              </a:spcAft>
            </a:pPr>
            <a:endParaRPr lang="en-US" sz="2400" b="1" i="1" dirty="0">
              <a:solidFill>
                <a:srgbClr val="FF0000"/>
              </a:solidFill>
            </a:endParaRPr>
          </a:p>
        </p:txBody>
      </p:sp>
    </p:spTree>
    <p:extLst>
      <p:ext uri="{BB962C8B-B14F-4D97-AF65-F5344CB8AC3E}">
        <p14:creationId xmlns:p14="http://schemas.microsoft.com/office/powerpoint/2010/main" val="378914160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3" name="Rectangle 8"/>
          <p:cNvSpPr>
            <a:spLocks noChangeArrowheads="1"/>
          </p:cNvSpPr>
          <p:nvPr/>
        </p:nvSpPr>
        <p:spPr bwMode="auto">
          <a:xfrm>
            <a:off x="424874" y="4201278"/>
            <a:ext cx="11042505" cy="1408832"/>
          </a:xfrm>
          <a:prstGeom prst="rect">
            <a:avLst/>
          </a:prstGeom>
          <a:solidFill>
            <a:schemeClr val="bg1">
              <a:lumMod val="85000"/>
            </a:schemeClr>
          </a:solidFill>
          <a:ln w="9525">
            <a:solidFill>
              <a:schemeClr val="tx1"/>
            </a:solidFill>
            <a:miter lim="800000"/>
            <a:headEnd/>
            <a:tailEnd/>
          </a:ln>
        </p:spPr>
        <p:txBody>
          <a:bodyPr wrap="none" anchor="ctr"/>
          <a:lstStyle/>
          <a:p>
            <a:pPr fontAlgn="base">
              <a:spcBef>
                <a:spcPct val="0"/>
              </a:spcBef>
              <a:spcAft>
                <a:spcPct val="0"/>
              </a:spcAft>
            </a:pPr>
            <a:endParaRPr lang="en-US" sz="900" dirty="0">
              <a:solidFill>
                <a:prstClr val="black"/>
              </a:solidFill>
            </a:endParaRPr>
          </a:p>
        </p:txBody>
      </p:sp>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74</a:t>
            </a:fld>
            <a:endParaRPr>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One-Way ANOVA</a:t>
            </a:r>
            <a:endParaRPr lang="en-US" sz="36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20" name="Text Box 9"/>
          <p:cNvSpPr txBox="1">
            <a:spLocks noChangeArrowheads="1"/>
          </p:cNvSpPr>
          <p:nvPr/>
        </p:nvSpPr>
        <p:spPr bwMode="auto">
          <a:xfrm>
            <a:off x="424874" y="4201278"/>
            <a:ext cx="11042505" cy="1352678"/>
          </a:xfrm>
          <a:prstGeom prst="rect">
            <a:avLst/>
          </a:prstGeom>
          <a:noFill/>
          <a:ln w="9525">
            <a:noFill/>
            <a:miter lim="800000"/>
            <a:headEnd/>
            <a:tailEnd/>
          </a:ln>
        </p:spPr>
        <p:txBody>
          <a:bodyPr wrap="square">
            <a:spAutoFit/>
          </a:bodyPr>
          <a:lstStyle/>
          <a:p>
            <a:pPr marL="457200" indent="-457200" fontAlgn="base">
              <a:lnSpc>
                <a:spcPct val="105000"/>
              </a:lnSpc>
              <a:spcBef>
                <a:spcPct val="30000"/>
              </a:spcBef>
              <a:spcAft>
                <a:spcPct val="0"/>
              </a:spcAft>
            </a:pPr>
            <a:r>
              <a:rPr lang="en-US" sz="2400" b="1" i="1" dirty="0">
                <a:solidFill>
                  <a:prstClr val="black"/>
                </a:solidFill>
              </a:rPr>
              <a:t>H</a:t>
            </a:r>
            <a:r>
              <a:rPr lang="en-US" sz="2400" b="1" i="1" baseline="-25000" dirty="0">
                <a:solidFill>
                  <a:prstClr val="black"/>
                </a:solidFill>
              </a:rPr>
              <a:t>o</a:t>
            </a:r>
            <a:r>
              <a:rPr lang="en-US" b="1" i="1" dirty="0">
                <a:solidFill>
                  <a:prstClr val="black"/>
                </a:solidFill>
              </a:rPr>
              <a:t>: </a:t>
            </a:r>
            <a:r>
              <a:rPr lang="en-US" b="1" dirty="0" smtClean="0"/>
              <a:t>“Faulty Zippers” </a:t>
            </a:r>
            <a:r>
              <a:rPr lang="en-US" b="1" dirty="0"/>
              <a:t>has no impact on </a:t>
            </a:r>
            <a:r>
              <a:rPr lang="en-US" b="1" dirty="0" smtClean="0"/>
              <a:t>“Quality”. </a:t>
            </a:r>
          </a:p>
          <a:p>
            <a:pPr marL="457200" indent="-457200" fontAlgn="base">
              <a:lnSpc>
                <a:spcPct val="105000"/>
              </a:lnSpc>
              <a:spcBef>
                <a:spcPct val="30000"/>
              </a:spcBef>
              <a:spcAft>
                <a:spcPct val="0"/>
              </a:spcAft>
            </a:pPr>
            <a:r>
              <a:rPr lang="en-US" b="1" i="1" dirty="0" smtClean="0">
                <a:solidFill>
                  <a:prstClr val="black"/>
                </a:solidFill>
              </a:rPr>
              <a:t>VS</a:t>
            </a:r>
            <a:endParaRPr lang="en-US" b="1" i="1" dirty="0">
              <a:solidFill>
                <a:prstClr val="black"/>
              </a:solidFill>
            </a:endParaRPr>
          </a:p>
          <a:p>
            <a:pPr marL="457200" indent="-457200" fontAlgn="base">
              <a:lnSpc>
                <a:spcPct val="105000"/>
              </a:lnSpc>
              <a:spcBef>
                <a:spcPct val="30000"/>
              </a:spcBef>
              <a:spcAft>
                <a:spcPct val="0"/>
              </a:spcAft>
            </a:pPr>
            <a:r>
              <a:rPr lang="en-US" sz="2400" b="1" i="1" dirty="0" smtClean="0">
                <a:solidFill>
                  <a:prstClr val="black"/>
                </a:solidFill>
              </a:rPr>
              <a:t>H</a:t>
            </a:r>
            <a:r>
              <a:rPr lang="en-US" sz="2400" b="1" i="1" baseline="-25000" dirty="0" smtClean="0">
                <a:solidFill>
                  <a:prstClr val="black"/>
                </a:solidFill>
              </a:rPr>
              <a:t>a</a:t>
            </a:r>
            <a:r>
              <a:rPr lang="en-US" b="1" i="1" dirty="0" smtClean="0">
                <a:solidFill>
                  <a:prstClr val="black"/>
                </a:solidFill>
              </a:rPr>
              <a:t>:</a:t>
            </a:r>
            <a:r>
              <a:rPr lang="en-US" b="1" dirty="0"/>
              <a:t> </a:t>
            </a:r>
            <a:r>
              <a:rPr lang="en-US" b="1" dirty="0" smtClean="0"/>
              <a:t>“Faulty Zippers” </a:t>
            </a:r>
            <a:r>
              <a:rPr lang="en-US" b="1" dirty="0"/>
              <a:t>has impact on </a:t>
            </a:r>
            <a:r>
              <a:rPr lang="en-US" b="1" dirty="0" smtClean="0"/>
              <a:t>“Quality”.</a:t>
            </a:r>
            <a:endParaRPr lang="en-US" b="1" i="1" dirty="0">
              <a:solidFill>
                <a:prstClr val="black"/>
              </a:solidFill>
            </a:endParaRPr>
          </a:p>
        </p:txBody>
      </p:sp>
      <p:sp>
        <p:nvSpPr>
          <p:cNvPr id="21" name="Text Box 8"/>
          <p:cNvSpPr txBox="1">
            <a:spLocks noChangeArrowheads="1"/>
          </p:cNvSpPr>
          <p:nvPr/>
        </p:nvSpPr>
        <p:spPr bwMode="auto">
          <a:xfrm>
            <a:off x="322345" y="3432300"/>
            <a:ext cx="6945852"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u="sng" dirty="0" smtClean="0">
                <a:solidFill>
                  <a:prstClr val="black"/>
                </a:solidFill>
              </a:rPr>
              <a:t>Hypothesis:</a:t>
            </a:r>
            <a:endParaRPr lang="en-US" sz="2400" b="1" i="1" dirty="0">
              <a:solidFill>
                <a:prstClr val="black"/>
              </a:solidFill>
            </a:endParaRPr>
          </a:p>
        </p:txBody>
      </p:sp>
      <p:sp>
        <p:nvSpPr>
          <p:cNvPr id="24" name="Title 3"/>
          <p:cNvSpPr txBox="1">
            <a:spLocks/>
          </p:cNvSpPr>
          <p:nvPr/>
        </p:nvSpPr>
        <p:spPr>
          <a:xfrm>
            <a:off x="686767" y="895384"/>
            <a:ext cx="5487959" cy="55534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50000"/>
              </a:lnSpc>
              <a:buClr>
                <a:srgbClr val="007BB9"/>
              </a:buClr>
            </a:pPr>
            <a:r>
              <a:rPr lang="en-US" sz="2800" b="1" kern="0" dirty="0" smtClean="0">
                <a:solidFill>
                  <a:srgbClr val="007BB9"/>
                </a:solidFill>
              </a:rPr>
              <a:t>Y (Quality) – X1 (Faulty Zippers)</a:t>
            </a:r>
            <a:endParaRPr lang="en-US" sz="2800" b="1" kern="0" dirty="0">
              <a:solidFill>
                <a:srgbClr val="007BB9"/>
              </a:solidFill>
            </a:endParaRPr>
          </a:p>
        </p:txBody>
      </p:sp>
      <p:sp>
        <p:nvSpPr>
          <p:cNvPr id="15" name="Rectangle 14"/>
          <p:cNvSpPr/>
          <p:nvPr/>
        </p:nvSpPr>
        <p:spPr>
          <a:xfrm>
            <a:off x="322345" y="1682230"/>
            <a:ext cx="1518364" cy="461665"/>
          </a:xfrm>
          <a:prstGeom prst="rect">
            <a:avLst/>
          </a:prstGeom>
        </p:spPr>
        <p:txBody>
          <a:bodyPr wrap="none">
            <a:spAutoFit/>
          </a:bodyPr>
          <a:lstStyle/>
          <a:p>
            <a:pPr fontAlgn="base">
              <a:spcBef>
                <a:spcPct val="50000"/>
              </a:spcBef>
              <a:spcAft>
                <a:spcPct val="0"/>
              </a:spcAft>
            </a:pPr>
            <a:r>
              <a:rPr lang="en-US" sz="2400" b="1" i="1" u="sng" dirty="0" smtClean="0">
                <a:solidFill>
                  <a:prstClr val="black"/>
                </a:solidFill>
              </a:rPr>
              <a:t>Purpose:</a:t>
            </a:r>
            <a:endParaRPr lang="en-US" sz="2400" b="1" i="1" u="sng" dirty="0">
              <a:solidFill>
                <a:prstClr val="black"/>
              </a:solidFill>
            </a:endParaRPr>
          </a:p>
        </p:txBody>
      </p:sp>
      <p:sp>
        <p:nvSpPr>
          <p:cNvPr id="12" name="Text Box 4"/>
          <p:cNvSpPr txBox="1">
            <a:spLocks noChangeArrowheads="1"/>
          </p:cNvSpPr>
          <p:nvPr/>
        </p:nvSpPr>
        <p:spPr bwMode="auto">
          <a:xfrm>
            <a:off x="424874" y="2312842"/>
            <a:ext cx="11042505"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16" name="Text Box 9"/>
          <p:cNvSpPr txBox="1">
            <a:spLocks noChangeArrowheads="1"/>
          </p:cNvSpPr>
          <p:nvPr/>
        </p:nvSpPr>
        <p:spPr bwMode="auto">
          <a:xfrm>
            <a:off x="424874" y="2372599"/>
            <a:ext cx="11042505" cy="738664"/>
          </a:xfrm>
          <a:prstGeom prst="rect">
            <a:avLst/>
          </a:prstGeom>
          <a:noFill/>
          <a:ln w="9525">
            <a:noFill/>
            <a:miter lim="800000"/>
            <a:headEnd/>
            <a:tailEnd/>
          </a:ln>
        </p:spPr>
        <p:txBody>
          <a:bodyPr wrap="square">
            <a:spAutoFit/>
          </a:bodyPr>
          <a:lstStyle/>
          <a:p>
            <a:pPr marL="457200" indent="-457200" fontAlgn="base">
              <a:lnSpc>
                <a:spcPct val="105000"/>
              </a:lnSpc>
              <a:spcBef>
                <a:spcPct val="30000"/>
              </a:spcBef>
              <a:spcAft>
                <a:spcPct val="0"/>
              </a:spcAft>
            </a:pPr>
            <a:r>
              <a:rPr lang="en-US" sz="2000" b="1" i="1" dirty="0" smtClean="0">
                <a:solidFill>
                  <a:prstClr val="black"/>
                </a:solidFill>
              </a:rPr>
              <a:t>Purpose of performing </a:t>
            </a:r>
            <a:r>
              <a:rPr lang="en-US" sz="2000" b="1" i="1" dirty="0">
                <a:solidFill>
                  <a:prstClr val="black"/>
                </a:solidFill>
              </a:rPr>
              <a:t>one way ANOVA is</a:t>
            </a:r>
            <a:r>
              <a:rPr lang="en-US" sz="2000" b="1" i="1" dirty="0" smtClean="0">
                <a:solidFill>
                  <a:prstClr val="black"/>
                </a:solidFill>
              </a:rPr>
              <a:t>: </a:t>
            </a:r>
            <a:r>
              <a:rPr lang="en-US" sz="2000" b="1" dirty="0"/>
              <a:t>The project team believes that there are potential “X’s” that have impact on “Y” </a:t>
            </a:r>
            <a:endParaRPr lang="en-US" sz="2000" b="1" i="1" dirty="0"/>
          </a:p>
        </p:txBody>
      </p:sp>
    </p:spTree>
    <p:extLst>
      <p:ext uri="{BB962C8B-B14F-4D97-AF65-F5344CB8AC3E}">
        <p14:creationId xmlns:p14="http://schemas.microsoft.com/office/powerpoint/2010/main" val="282810185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75</a:t>
            </a:fld>
            <a:endParaRPr>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Graphical Output of One-Way ANOVA</a:t>
            </a:r>
            <a:endParaRPr lang="en-US" sz="36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ext Box 8"/>
          <p:cNvSpPr txBox="1">
            <a:spLocks noChangeArrowheads="1"/>
          </p:cNvSpPr>
          <p:nvPr/>
        </p:nvSpPr>
        <p:spPr bwMode="auto">
          <a:xfrm>
            <a:off x="470375" y="957737"/>
            <a:ext cx="6945852"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dirty="0">
                <a:solidFill>
                  <a:prstClr val="black"/>
                </a:solidFill>
              </a:rPr>
              <a:t>Minitab Session Window output:</a:t>
            </a:r>
          </a:p>
        </p:txBody>
      </p:sp>
      <p:sp>
        <p:nvSpPr>
          <p:cNvPr id="26" name="Text Box 4"/>
          <p:cNvSpPr txBox="1">
            <a:spLocks noChangeArrowheads="1"/>
          </p:cNvSpPr>
          <p:nvPr/>
        </p:nvSpPr>
        <p:spPr bwMode="auto">
          <a:xfrm>
            <a:off x="804984" y="5210155"/>
            <a:ext cx="10347430" cy="1061829"/>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fontAlgn="base">
              <a:spcBef>
                <a:spcPct val="50000"/>
              </a:spcBef>
              <a:spcAft>
                <a:spcPct val="0"/>
              </a:spcAft>
            </a:pPr>
            <a:r>
              <a:rPr lang="en-US" b="1" i="1" u="sng" dirty="0" smtClean="0">
                <a:solidFill>
                  <a:prstClr val="black"/>
                </a:solidFill>
              </a:rPr>
              <a:t>Interpretation</a:t>
            </a:r>
            <a:r>
              <a:rPr lang="en-US" b="1" i="1" dirty="0" smtClean="0">
                <a:solidFill>
                  <a:prstClr val="black"/>
                </a:solidFill>
              </a:rPr>
              <a:t>: </a:t>
            </a:r>
            <a:r>
              <a:rPr lang="en-US" dirty="0"/>
              <a:t>The shape and spread of box plots for </a:t>
            </a:r>
            <a:r>
              <a:rPr lang="en-US" dirty="0" smtClean="0"/>
              <a:t>faulty zippers are </a:t>
            </a:r>
            <a:r>
              <a:rPr lang="en-US" dirty="0"/>
              <a:t>not equal There are no outliners.</a:t>
            </a:r>
            <a:endParaRPr lang="en-US" b="1" i="1" dirty="0" smtClean="0">
              <a:solidFill>
                <a:prstClr val="black"/>
              </a:solidFill>
            </a:endParaRPr>
          </a:p>
          <a:p>
            <a:pPr fontAlgn="base">
              <a:spcBef>
                <a:spcPct val="50000"/>
              </a:spcBef>
              <a:spcAft>
                <a:spcPct val="0"/>
              </a:spcAft>
            </a:pPr>
            <a:endParaRPr lang="en-US" b="1" i="1" dirty="0">
              <a:solidFill>
                <a:prstClr val="black"/>
              </a:solidFill>
            </a:endParaRPr>
          </a:p>
        </p:txBody>
      </p:sp>
      <p:pic>
        <p:nvPicPr>
          <p:cNvPr id="348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9051" y="1384553"/>
            <a:ext cx="7328848"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768137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76</a:t>
            </a:fld>
            <a:endParaRPr>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a:solidFill>
                  <a:srgbClr val="007BB9"/>
                </a:solidFill>
              </a:rPr>
              <a:t>ANOVA Test Output</a:t>
            </a: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ext Box 8"/>
          <p:cNvSpPr txBox="1">
            <a:spLocks noChangeArrowheads="1"/>
          </p:cNvSpPr>
          <p:nvPr/>
        </p:nvSpPr>
        <p:spPr bwMode="auto">
          <a:xfrm>
            <a:off x="470375" y="957737"/>
            <a:ext cx="6945852"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dirty="0">
                <a:solidFill>
                  <a:prstClr val="black"/>
                </a:solidFill>
              </a:rPr>
              <a:t>Minitab Session Window output:</a:t>
            </a:r>
          </a:p>
        </p:txBody>
      </p:sp>
      <p:sp>
        <p:nvSpPr>
          <p:cNvPr id="25" name="Rectangle 24"/>
          <p:cNvSpPr/>
          <p:nvPr/>
        </p:nvSpPr>
        <p:spPr>
          <a:xfrm>
            <a:off x="804984" y="1469625"/>
            <a:ext cx="10347430" cy="34126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rgbClr val="3A3F50"/>
              </a:solidFill>
            </a:endParaRPr>
          </a:p>
        </p:txBody>
      </p:sp>
      <p:sp>
        <p:nvSpPr>
          <p:cNvPr id="26" name="Text Box 4"/>
          <p:cNvSpPr txBox="1">
            <a:spLocks noChangeArrowheads="1"/>
          </p:cNvSpPr>
          <p:nvPr/>
        </p:nvSpPr>
        <p:spPr bwMode="auto">
          <a:xfrm>
            <a:off x="804984" y="5210155"/>
            <a:ext cx="10347430" cy="1061829"/>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fontAlgn="base">
              <a:spcBef>
                <a:spcPct val="50000"/>
              </a:spcBef>
              <a:spcAft>
                <a:spcPct val="0"/>
              </a:spcAft>
            </a:pPr>
            <a:r>
              <a:rPr lang="en-US" b="1" i="1" u="sng" dirty="0" smtClean="0">
                <a:solidFill>
                  <a:prstClr val="black"/>
                </a:solidFill>
              </a:rPr>
              <a:t>Interpretation</a:t>
            </a:r>
            <a:r>
              <a:rPr lang="en-US" b="1" i="1" dirty="0" smtClean="0">
                <a:solidFill>
                  <a:prstClr val="black"/>
                </a:solidFill>
              </a:rPr>
              <a:t>:</a:t>
            </a:r>
            <a:r>
              <a:rPr lang="en-US" dirty="0"/>
              <a:t> Since the p-value is &lt; 0.05, Impact of </a:t>
            </a:r>
            <a:r>
              <a:rPr lang="en-US" dirty="0" smtClean="0"/>
              <a:t>“Faulty zippers” </a:t>
            </a:r>
            <a:r>
              <a:rPr lang="en-US" dirty="0"/>
              <a:t>on </a:t>
            </a:r>
            <a:r>
              <a:rPr lang="en-US" dirty="0" smtClean="0"/>
              <a:t>“Quality” </a:t>
            </a:r>
            <a:r>
              <a:rPr lang="en-US" dirty="0"/>
              <a:t>is statistically significant.</a:t>
            </a:r>
            <a:r>
              <a:rPr lang="en-US" b="1" i="1" dirty="0" smtClean="0">
                <a:solidFill>
                  <a:prstClr val="black"/>
                </a:solidFill>
              </a:rPr>
              <a:t> </a:t>
            </a:r>
          </a:p>
          <a:p>
            <a:pPr fontAlgn="base">
              <a:spcBef>
                <a:spcPct val="50000"/>
              </a:spcBef>
              <a:spcAft>
                <a:spcPct val="0"/>
              </a:spcAft>
            </a:pPr>
            <a:endParaRPr lang="en-US" b="1" i="1" dirty="0">
              <a:solidFill>
                <a:prstClr val="black"/>
              </a:solidFill>
            </a:endParaRPr>
          </a:p>
        </p:txBody>
      </p:sp>
      <p:pic>
        <p:nvPicPr>
          <p:cNvPr id="358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1599" y="1676818"/>
            <a:ext cx="3524867" cy="1499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4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9873" y="3090862"/>
            <a:ext cx="3906026" cy="159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44"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62841" y="1697014"/>
            <a:ext cx="3380908" cy="1141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831728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3" name="Rectangle 8"/>
          <p:cNvSpPr>
            <a:spLocks noChangeArrowheads="1"/>
          </p:cNvSpPr>
          <p:nvPr/>
        </p:nvSpPr>
        <p:spPr bwMode="auto">
          <a:xfrm>
            <a:off x="424874" y="4201278"/>
            <a:ext cx="11042505" cy="1408832"/>
          </a:xfrm>
          <a:prstGeom prst="rect">
            <a:avLst/>
          </a:prstGeom>
          <a:solidFill>
            <a:schemeClr val="bg1">
              <a:lumMod val="85000"/>
            </a:schemeClr>
          </a:solidFill>
          <a:ln w="9525">
            <a:solidFill>
              <a:schemeClr val="tx1"/>
            </a:solidFill>
            <a:miter lim="800000"/>
            <a:headEnd/>
            <a:tailEnd/>
          </a:ln>
        </p:spPr>
        <p:txBody>
          <a:bodyPr wrap="none" anchor="ctr"/>
          <a:lstStyle/>
          <a:p>
            <a:pPr fontAlgn="base">
              <a:spcBef>
                <a:spcPct val="0"/>
              </a:spcBef>
              <a:spcAft>
                <a:spcPct val="0"/>
              </a:spcAft>
            </a:pPr>
            <a:endParaRPr lang="en-US" sz="900" dirty="0">
              <a:solidFill>
                <a:prstClr val="black"/>
              </a:solidFill>
            </a:endParaRPr>
          </a:p>
        </p:txBody>
      </p:sp>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77</a:t>
            </a:fld>
            <a:endParaRPr>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One-Way ANOVA</a:t>
            </a:r>
            <a:endParaRPr lang="en-US" sz="36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20" name="Text Box 9"/>
          <p:cNvSpPr txBox="1">
            <a:spLocks noChangeArrowheads="1"/>
          </p:cNvSpPr>
          <p:nvPr/>
        </p:nvSpPr>
        <p:spPr bwMode="auto">
          <a:xfrm>
            <a:off x="424874" y="4201278"/>
            <a:ext cx="11042505" cy="1726627"/>
          </a:xfrm>
          <a:prstGeom prst="rect">
            <a:avLst/>
          </a:prstGeom>
          <a:noFill/>
          <a:ln w="9525">
            <a:noFill/>
            <a:miter lim="800000"/>
            <a:headEnd/>
            <a:tailEnd/>
          </a:ln>
        </p:spPr>
        <p:txBody>
          <a:bodyPr wrap="square">
            <a:spAutoFit/>
          </a:bodyPr>
          <a:lstStyle/>
          <a:p>
            <a:pPr marL="457200" indent="-457200" fontAlgn="base">
              <a:lnSpc>
                <a:spcPct val="105000"/>
              </a:lnSpc>
              <a:spcBef>
                <a:spcPct val="30000"/>
              </a:spcBef>
              <a:spcAft>
                <a:spcPct val="0"/>
              </a:spcAft>
            </a:pPr>
            <a:r>
              <a:rPr lang="en-US" sz="2400" b="1" i="1" dirty="0">
                <a:solidFill>
                  <a:prstClr val="black"/>
                </a:solidFill>
              </a:rPr>
              <a:t>H</a:t>
            </a:r>
            <a:r>
              <a:rPr lang="en-US" sz="2400" b="1" i="1" baseline="-25000" dirty="0">
                <a:solidFill>
                  <a:prstClr val="black"/>
                </a:solidFill>
              </a:rPr>
              <a:t>o</a:t>
            </a:r>
            <a:r>
              <a:rPr lang="en-US" b="1" i="1" dirty="0">
                <a:solidFill>
                  <a:prstClr val="black"/>
                </a:solidFill>
              </a:rPr>
              <a:t>: </a:t>
            </a:r>
            <a:r>
              <a:rPr lang="en-US" b="1" dirty="0" smtClean="0"/>
              <a:t>“Loose Buttons” </a:t>
            </a:r>
            <a:r>
              <a:rPr lang="en-US" b="1" dirty="0"/>
              <a:t>has no impact on “Quality”. </a:t>
            </a:r>
            <a:endParaRPr lang="en-US" b="1" i="1" dirty="0" smtClean="0">
              <a:solidFill>
                <a:prstClr val="black"/>
              </a:solidFill>
            </a:endParaRPr>
          </a:p>
          <a:p>
            <a:pPr marL="457200" indent="-457200" fontAlgn="base">
              <a:lnSpc>
                <a:spcPct val="105000"/>
              </a:lnSpc>
              <a:spcBef>
                <a:spcPct val="30000"/>
              </a:spcBef>
              <a:spcAft>
                <a:spcPct val="0"/>
              </a:spcAft>
            </a:pPr>
            <a:r>
              <a:rPr lang="en-US" b="1" i="1" dirty="0" smtClean="0">
                <a:solidFill>
                  <a:prstClr val="black"/>
                </a:solidFill>
              </a:rPr>
              <a:t>VS</a:t>
            </a:r>
            <a:endParaRPr lang="en-US" b="1" i="1" dirty="0">
              <a:solidFill>
                <a:prstClr val="black"/>
              </a:solidFill>
            </a:endParaRPr>
          </a:p>
          <a:p>
            <a:pPr marL="457200" indent="-457200" fontAlgn="base">
              <a:lnSpc>
                <a:spcPct val="105000"/>
              </a:lnSpc>
              <a:spcBef>
                <a:spcPct val="30000"/>
              </a:spcBef>
              <a:spcAft>
                <a:spcPct val="0"/>
              </a:spcAft>
            </a:pPr>
            <a:r>
              <a:rPr lang="en-US" sz="2400" b="1" i="1" dirty="0" smtClean="0">
                <a:solidFill>
                  <a:prstClr val="black"/>
                </a:solidFill>
              </a:rPr>
              <a:t>H</a:t>
            </a:r>
            <a:r>
              <a:rPr lang="en-US" sz="2400" b="1" i="1" baseline="-25000" dirty="0" smtClean="0">
                <a:solidFill>
                  <a:prstClr val="black"/>
                </a:solidFill>
              </a:rPr>
              <a:t>a</a:t>
            </a:r>
            <a:r>
              <a:rPr lang="en-US" b="1" i="1" dirty="0" smtClean="0">
                <a:solidFill>
                  <a:prstClr val="black"/>
                </a:solidFill>
              </a:rPr>
              <a:t>: </a:t>
            </a:r>
            <a:r>
              <a:rPr lang="en-US" b="1" dirty="0" smtClean="0"/>
              <a:t>“Loose Buttons” </a:t>
            </a:r>
            <a:r>
              <a:rPr lang="en-US" b="1" dirty="0"/>
              <a:t>has impact on “Quality”.</a:t>
            </a:r>
            <a:endParaRPr lang="en-US" b="1" i="1" dirty="0">
              <a:solidFill>
                <a:prstClr val="black"/>
              </a:solidFill>
            </a:endParaRPr>
          </a:p>
          <a:p>
            <a:pPr marL="457200" indent="-457200" fontAlgn="base">
              <a:lnSpc>
                <a:spcPct val="105000"/>
              </a:lnSpc>
              <a:spcBef>
                <a:spcPct val="30000"/>
              </a:spcBef>
              <a:spcAft>
                <a:spcPct val="0"/>
              </a:spcAft>
            </a:pPr>
            <a:endParaRPr lang="en-US" b="1" i="1" dirty="0">
              <a:solidFill>
                <a:prstClr val="black"/>
              </a:solidFill>
            </a:endParaRPr>
          </a:p>
        </p:txBody>
      </p:sp>
      <p:sp>
        <p:nvSpPr>
          <p:cNvPr id="21" name="Text Box 8"/>
          <p:cNvSpPr txBox="1">
            <a:spLocks noChangeArrowheads="1"/>
          </p:cNvSpPr>
          <p:nvPr/>
        </p:nvSpPr>
        <p:spPr bwMode="auto">
          <a:xfrm>
            <a:off x="299457" y="3410535"/>
            <a:ext cx="6945852"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u="sng" dirty="0" smtClean="0">
                <a:solidFill>
                  <a:prstClr val="black"/>
                </a:solidFill>
              </a:rPr>
              <a:t>Hypothesis:</a:t>
            </a:r>
            <a:endParaRPr lang="en-US" sz="2400" b="1" i="1" dirty="0">
              <a:solidFill>
                <a:prstClr val="black"/>
              </a:solidFill>
            </a:endParaRPr>
          </a:p>
        </p:txBody>
      </p:sp>
      <p:sp>
        <p:nvSpPr>
          <p:cNvPr id="24" name="Title 3"/>
          <p:cNvSpPr txBox="1">
            <a:spLocks/>
          </p:cNvSpPr>
          <p:nvPr/>
        </p:nvSpPr>
        <p:spPr>
          <a:xfrm>
            <a:off x="686767" y="895384"/>
            <a:ext cx="6171233" cy="55534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50000"/>
              </a:lnSpc>
              <a:buClr>
                <a:srgbClr val="007BB9"/>
              </a:buClr>
            </a:pPr>
            <a:r>
              <a:rPr lang="en-US" sz="2800" b="1" kern="0" dirty="0" smtClean="0">
                <a:solidFill>
                  <a:srgbClr val="007BB9"/>
                </a:solidFill>
              </a:rPr>
              <a:t>Y (Quality) – </a:t>
            </a:r>
            <a:r>
              <a:rPr lang="en-US" sz="2800" b="1" kern="0" dirty="0">
                <a:solidFill>
                  <a:srgbClr val="007BB9"/>
                </a:solidFill>
              </a:rPr>
              <a:t>X2 (LOOSE BUTTONS)</a:t>
            </a:r>
          </a:p>
        </p:txBody>
      </p:sp>
      <p:sp>
        <p:nvSpPr>
          <p:cNvPr id="15" name="Rectangle 14"/>
          <p:cNvSpPr/>
          <p:nvPr/>
        </p:nvSpPr>
        <p:spPr>
          <a:xfrm>
            <a:off x="322345" y="1682230"/>
            <a:ext cx="1518364" cy="461665"/>
          </a:xfrm>
          <a:prstGeom prst="rect">
            <a:avLst/>
          </a:prstGeom>
        </p:spPr>
        <p:txBody>
          <a:bodyPr wrap="none">
            <a:spAutoFit/>
          </a:bodyPr>
          <a:lstStyle/>
          <a:p>
            <a:pPr fontAlgn="base">
              <a:spcBef>
                <a:spcPct val="50000"/>
              </a:spcBef>
              <a:spcAft>
                <a:spcPct val="0"/>
              </a:spcAft>
            </a:pPr>
            <a:r>
              <a:rPr lang="en-US" sz="2400" b="1" i="1" u="sng" dirty="0" smtClean="0">
                <a:solidFill>
                  <a:prstClr val="black"/>
                </a:solidFill>
              </a:rPr>
              <a:t>Purpose:</a:t>
            </a:r>
            <a:endParaRPr lang="en-US" sz="2400" b="1" i="1" u="sng" dirty="0">
              <a:solidFill>
                <a:prstClr val="black"/>
              </a:solidFill>
            </a:endParaRPr>
          </a:p>
        </p:txBody>
      </p:sp>
      <p:sp>
        <p:nvSpPr>
          <p:cNvPr id="12" name="Text Box 4"/>
          <p:cNvSpPr txBox="1">
            <a:spLocks noChangeArrowheads="1"/>
          </p:cNvSpPr>
          <p:nvPr/>
        </p:nvSpPr>
        <p:spPr bwMode="auto">
          <a:xfrm>
            <a:off x="424874" y="2312842"/>
            <a:ext cx="11042505"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16" name="Text Box 9"/>
          <p:cNvSpPr txBox="1">
            <a:spLocks noChangeArrowheads="1"/>
          </p:cNvSpPr>
          <p:nvPr/>
        </p:nvSpPr>
        <p:spPr bwMode="auto">
          <a:xfrm>
            <a:off x="424874" y="2372599"/>
            <a:ext cx="11042505" cy="738664"/>
          </a:xfrm>
          <a:prstGeom prst="rect">
            <a:avLst/>
          </a:prstGeom>
          <a:noFill/>
          <a:ln w="9525">
            <a:noFill/>
            <a:miter lim="800000"/>
            <a:headEnd/>
            <a:tailEnd/>
          </a:ln>
        </p:spPr>
        <p:txBody>
          <a:bodyPr wrap="square">
            <a:spAutoFit/>
          </a:bodyPr>
          <a:lstStyle/>
          <a:p>
            <a:pPr marL="457200" indent="-457200" fontAlgn="base">
              <a:lnSpc>
                <a:spcPct val="105000"/>
              </a:lnSpc>
              <a:spcBef>
                <a:spcPct val="30000"/>
              </a:spcBef>
              <a:spcAft>
                <a:spcPct val="0"/>
              </a:spcAft>
            </a:pPr>
            <a:r>
              <a:rPr lang="en-US" sz="2000" b="1" i="1" dirty="0" smtClean="0">
                <a:solidFill>
                  <a:prstClr val="black"/>
                </a:solidFill>
              </a:rPr>
              <a:t>Purpose of performing </a:t>
            </a:r>
            <a:r>
              <a:rPr lang="en-US" sz="2000" b="1" i="1" dirty="0">
                <a:solidFill>
                  <a:prstClr val="black"/>
                </a:solidFill>
              </a:rPr>
              <a:t>one way ANOVA is</a:t>
            </a:r>
            <a:r>
              <a:rPr lang="en-US" sz="2000" b="1" i="1" dirty="0" smtClean="0">
                <a:solidFill>
                  <a:prstClr val="black"/>
                </a:solidFill>
              </a:rPr>
              <a:t>: </a:t>
            </a:r>
            <a:r>
              <a:rPr lang="en-US" sz="2000" b="1" dirty="0"/>
              <a:t>The project </a:t>
            </a:r>
            <a:r>
              <a:rPr lang="en-US" sz="2000" b="1" dirty="0" smtClean="0"/>
              <a:t> team </a:t>
            </a:r>
            <a:r>
              <a:rPr lang="en-US" sz="2000" b="1" dirty="0"/>
              <a:t>believes that there are potential “X’s” that have impact on “Y” </a:t>
            </a:r>
            <a:endParaRPr lang="en-US" sz="2000" b="1" i="1" dirty="0"/>
          </a:p>
        </p:txBody>
      </p:sp>
    </p:spTree>
    <p:extLst>
      <p:ext uri="{BB962C8B-B14F-4D97-AF65-F5344CB8AC3E}">
        <p14:creationId xmlns:p14="http://schemas.microsoft.com/office/powerpoint/2010/main" val="78662828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78</a:t>
            </a:fld>
            <a:endParaRPr>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Graphical Output of One-Way ANOVA</a:t>
            </a:r>
            <a:endParaRPr lang="en-US" sz="36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ext Box 8"/>
          <p:cNvSpPr txBox="1">
            <a:spLocks noChangeArrowheads="1"/>
          </p:cNvSpPr>
          <p:nvPr/>
        </p:nvSpPr>
        <p:spPr bwMode="auto">
          <a:xfrm>
            <a:off x="489946" y="957737"/>
            <a:ext cx="6945852"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dirty="0">
                <a:solidFill>
                  <a:prstClr val="black"/>
                </a:solidFill>
              </a:rPr>
              <a:t>Minitab Session Window output:</a:t>
            </a:r>
          </a:p>
        </p:txBody>
      </p:sp>
      <p:sp>
        <p:nvSpPr>
          <p:cNvPr id="26" name="Text Box 4"/>
          <p:cNvSpPr txBox="1">
            <a:spLocks noChangeArrowheads="1"/>
          </p:cNvSpPr>
          <p:nvPr/>
        </p:nvSpPr>
        <p:spPr bwMode="auto">
          <a:xfrm>
            <a:off x="804984" y="5210155"/>
            <a:ext cx="10347430" cy="1061829"/>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fontAlgn="base">
              <a:spcBef>
                <a:spcPct val="50000"/>
              </a:spcBef>
              <a:spcAft>
                <a:spcPct val="0"/>
              </a:spcAft>
            </a:pPr>
            <a:r>
              <a:rPr lang="en-US" b="1" i="1" u="sng" dirty="0" smtClean="0">
                <a:solidFill>
                  <a:prstClr val="black"/>
                </a:solidFill>
              </a:rPr>
              <a:t>Interpretation</a:t>
            </a:r>
            <a:r>
              <a:rPr lang="en-US" b="1" i="1" dirty="0" smtClean="0">
                <a:solidFill>
                  <a:prstClr val="black"/>
                </a:solidFill>
              </a:rPr>
              <a:t>: </a:t>
            </a:r>
            <a:r>
              <a:rPr lang="en-US" dirty="0"/>
              <a:t>The shape and spread of box plots for </a:t>
            </a:r>
            <a:r>
              <a:rPr lang="en-US" dirty="0" smtClean="0"/>
              <a:t>loose buttons are </a:t>
            </a:r>
            <a:r>
              <a:rPr lang="en-US" dirty="0"/>
              <a:t>not equal There are no outliners.</a:t>
            </a:r>
            <a:endParaRPr lang="en-US" b="1" i="1" dirty="0" smtClean="0">
              <a:solidFill>
                <a:prstClr val="black"/>
              </a:solidFill>
            </a:endParaRPr>
          </a:p>
          <a:p>
            <a:pPr fontAlgn="base">
              <a:spcBef>
                <a:spcPct val="50000"/>
              </a:spcBef>
              <a:spcAft>
                <a:spcPct val="0"/>
              </a:spcAft>
            </a:pPr>
            <a:endParaRPr lang="en-US" b="1" i="1" dirty="0">
              <a:solidFill>
                <a:prstClr val="black"/>
              </a:solidFill>
            </a:endParaRPr>
          </a:p>
        </p:txBody>
      </p:sp>
      <p:pic>
        <p:nvPicPr>
          <p:cNvPr id="368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2819" y="1494265"/>
            <a:ext cx="7798035" cy="352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491153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79</a:t>
            </a:fld>
            <a:endParaRPr>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a:solidFill>
                  <a:srgbClr val="007BB9"/>
                </a:solidFill>
              </a:rPr>
              <a:t>ANOVA Test Output</a:t>
            </a: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ext Box 8"/>
          <p:cNvSpPr txBox="1">
            <a:spLocks noChangeArrowheads="1"/>
          </p:cNvSpPr>
          <p:nvPr/>
        </p:nvSpPr>
        <p:spPr bwMode="auto">
          <a:xfrm>
            <a:off x="470375" y="957737"/>
            <a:ext cx="6945852"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dirty="0">
                <a:solidFill>
                  <a:prstClr val="black"/>
                </a:solidFill>
              </a:rPr>
              <a:t>Minitab Session Window output:</a:t>
            </a:r>
          </a:p>
        </p:txBody>
      </p:sp>
      <p:sp>
        <p:nvSpPr>
          <p:cNvPr id="25" name="Rectangle 24"/>
          <p:cNvSpPr/>
          <p:nvPr/>
        </p:nvSpPr>
        <p:spPr>
          <a:xfrm>
            <a:off x="804983" y="1469625"/>
            <a:ext cx="10347430" cy="363463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US" dirty="0"/>
          </a:p>
        </p:txBody>
      </p:sp>
      <p:sp>
        <p:nvSpPr>
          <p:cNvPr id="26" name="Text Box 4"/>
          <p:cNvSpPr txBox="1">
            <a:spLocks noChangeArrowheads="1"/>
          </p:cNvSpPr>
          <p:nvPr/>
        </p:nvSpPr>
        <p:spPr bwMode="auto">
          <a:xfrm>
            <a:off x="804984" y="5210155"/>
            <a:ext cx="10347430" cy="1061829"/>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fontAlgn="base">
              <a:spcBef>
                <a:spcPct val="50000"/>
              </a:spcBef>
              <a:spcAft>
                <a:spcPct val="0"/>
              </a:spcAft>
            </a:pPr>
            <a:r>
              <a:rPr lang="en-US" b="1" i="1" u="sng" dirty="0" smtClean="0">
                <a:solidFill>
                  <a:prstClr val="black"/>
                </a:solidFill>
              </a:rPr>
              <a:t>Interpretation</a:t>
            </a:r>
            <a:r>
              <a:rPr lang="en-US" b="1" i="1" dirty="0" smtClean="0">
                <a:solidFill>
                  <a:prstClr val="black"/>
                </a:solidFill>
              </a:rPr>
              <a:t>:</a:t>
            </a:r>
            <a:r>
              <a:rPr lang="en-US" dirty="0"/>
              <a:t> Since the p-value is </a:t>
            </a:r>
            <a:r>
              <a:rPr lang="en-US" dirty="0" smtClean="0"/>
              <a:t>&gt; </a:t>
            </a:r>
            <a:r>
              <a:rPr lang="en-US" dirty="0"/>
              <a:t>0.05, Impact of </a:t>
            </a:r>
            <a:r>
              <a:rPr lang="en-US" dirty="0" smtClean="0"/>
              <a:t>“Loose Buttons” </a:t>
            </a:r>
            <a:r>
              <a:rPr lang="en-US" dirty="0"/>
              <a:t>on </a:t>
            </a:r>
            <a:r>
              <a:rPr lang="en-US" dirty="0" smtClean="0"/>
              <a:t>“Quality” </a:t>
            </a:r>
            <a:r>
              <a:rPr lang="en-US" dirty="0"/>
              <a:t>is statistically </a:t>
            </a:r>
            <a:r>
              <a:rPr lang="en-US" dirty="0" smtClean="0"/>
              <a:t>insignificant</a:t>
            </a:r>
            <a:r>
              <a:rPr lang="en-US" dirty="0"/>
              <a:t>.</a:t>
            </a:r>
            <a:r>
              <a:rPr lang="en-US" b="1" i="1" dirty="0" smtClean="0">
                <a:solidFill>
                  <a:prstClr val="black"/>
                </a:solidFill>
              </a:rPr>
              <a:t> </a:t>
            </a:r>
          </a:p>
          <a:p>
            <a:pPr fontAlgn="base">
              <a:spcBef>
                <a:spcPct val="50000"/>
              </a:spcBef>
              <a:spcAft>
                <a:spcPct val="0"/>
              </a:spcAft>
            </a:pPr>
            <a:endParaRPr lang="en-US" b="1" i="1" dirty="0">
              <a:solidFill>
                <a:prstClr val="black"/>
              </a:solidFill>
            </a:endParaRPr>
          </a:p>
        </p:txBody>
      </p:sp>
      <p:pic>
        <p:nvPicPr>
          <p:cNvPr id="378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9838" y="1593850"/>
            <a:ext cx="3579458" cy="1693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9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1254" y="3310311"/>
            <a:ext cx="4565271" cy="14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9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6525" y="1747440"/>
            <a:ext cx="3480179" cy="1187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03785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itle 1"/>
          <p:cNvSpPr txBox="1">
            <a:spLocks/>
          </p:cNvSpPr>
          <p:nvPr/>
        </p:nvSpPr>
        <p:spPr>
          <a:xfrm>
            <a:off x="457200" y="561941"/>
            <a:ext cx="4148827" cy="67491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r>
              <a:rPr lang="en-US" dirty="0" smtClean="0"/>
              <a:t>Process Map:</a:t>
            </a:r>
            <a:endParaRPr lang="en-US" dirty="0"/>
          </a:p>
        </p:txBody>
      </p:sp>
      <p:sp>
        <p:nvSpPr>
          <p:cNvPr id="66" name="Title 1"/>
          <p:cNvSpPr txBox="1">
            <a:spLocks/>
          </p:cNvSpPr>
          <p:nvPr/>
        </p:nvSpPr>
        <p:spPr>
          <a:xfrm>
            <a:off x="4272848" y="573314"/>
            <a:ext cx="9225438" cy="67491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r>
              <a:rPr lang="en-US" sz="4000" dirty="0"/>
              <a:t>Quality - Help Desk Process Map</a:t>
            </a:r>
          </a:p>
        </p:txBody>
      </p:sp>
      <p:sp>
        <p:nvSpPr>
          <p:cNvPr id="67"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 dirty="0">
                <a:solidFill>
                  <a:srgbClr val="FFFFFF"/>
                </a:solidFill>
              </a:rPr>
              <a:t>5</a:t>
            </a:r>
            <a:endParaRPr kumimoji="0" sz="1600" b="0" i="0" u="none" strike="noStrike" kern="1200" cap="none" spc="0" normalizeH="0" baseline="0" noProof="0" dirty="0">
              <a:ln>
                <a:noFill/>
              </a:ln>
              <a:solidFill>
                <a:srgbClr val="FFFFFF"/>
              </a:solidFill>
              <a:effectLst/>
              <a:uLnTx/>
              <a:uFillTx/>
              <a:latin typeface="Barlow Light"/>
              <a:sym typeface="Barlow Light"/>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025896457"/>
              </p:ext>
            </p:extLst>
          </p:nvPr>
        </p:nvGraphicFramePr>
        <p:xfrm>
          <a:off x="10341441" y="2955993"/>
          <a:ext cx="1799792" cy="1518575"/>
        </p:xfrm>
        <a:graphic>
          <a:graphicData uri="http://schemas.openxmlformats.org/presentationml/2006/ole">
            <mc:AlternateContent xmlns:mc="http://schemas.openxmlformats.org/markup-compatibility/2006">
              <mc:Choice xmlns:v="urn:schemas-microsoft-com:vml" Requires="v">
                <p:oleObj spid="_x0000_s22572" name="Worksheet" showAsIcon="1" r:id="rId4" imgW="914400" imgH="771480" progId="Excel.Sheet.12">
                  <p:embed/>
                </p:oleObj>
              </mc:Choice>
              <mc:Fallback>
                <p:oleObj name="Worksheet" showAsIcon="1" r:id="rId4" imgW="914400" imgH="771480" progId="Excel.Sheet.12">
                  <p:embed/>
                  <p:pic>
                    <p:nvPicPr>
                      <p:cNvPr id="0" name=""/>
                      <p:cNvPicPr/>
                      <p:nvPr/>
                    </p:nvPicPr>
                    <p:blipFill>
                      <a:blip r:embed="rId5"/>
                      <a:stretch>
                        <a:fillRect/>
                      </a:stretch>
                    </p:blipFill>
                    <p:spPr>
                      <a:xfrm>
                        <a:off x="10341441" y="2955993"/>
                        <a:ext cx="1799792" cy="1518575"/>
                      </a:xfrm>
                      <a:prstGeom prst="rect">
                        <a:avLst/>
                      </a:prstGeom>
                    </p:spPr>
                  </p:pic>
                </p:oleObj>
              </mc:Fallback>
            </mc:AlternateContent>
          </a:graphicData>
        </a:graphic>
      </p:graphicFrame>
      <p:pic>
        <p:nvPicPr>
          <p:cNvPr id="5" name="Picture 4"/>
          <p:cNvPicPr>
            <a:picLocks noChangeAspect="1"/>
          </p:cNvPicPr>
          <p:nvPr/>
        </p:nvPicPr>
        <p:blipFill>
          <a:blip r:embed="rId6"/>
          <a:stretch>
            <a:fillRect/>
          </a:stretch>
        </p:blipFill>
        <p:spPr>
          <a:xfrm>
            <a:off x="467730" y="1481296"/>
            <a:ext cx="10773607" cy="4934045"/>
          </a:xfrm>
          <a:prstGeom prst="rect">
            <a:avLst/>
          </a:prstGeom>
        </p:spPr>
      </p:pic>
      <p:pic>
        <p:nvPicPr>
          <p:cNvPr id="6233" name="Rectangle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93500" y="29284613"/>
            <a:ext cx="18870613" cy="11995150"/>
          </a:xfrm>
          <a:prstGeom prst="rect">
            <a:avLst/>
          </a:prstGeom>
          <a:noFill/>
          <a:extLst>
            <a:ext uri="{909E8E84-426E-40DD-AFC4-6F175D3DCCD1}">
              <a14:hiddenFill xmlns:a14="http://schemas.microsoft.com/office/drawing/2010/main">
                <a:solidFill>
                  <a:srgbClr val="FFFFFF"/>
                </a:solidFill>
              </a14:hiddenFill>
            </a:ext>
          </a:extLst>
        </p:spPr>
      </p:pic>
      <p:pic>
        <p:nvPicPr>
          <p:cNvPr id="6224" name="Rectangle 2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755250" y="31542038"/>
            <a:ext cx="18967450" cy="8064500"/>
          </a:xfrm>
          <a:prstGeom prst="rect">
            <a:avLst/>
          </a:prstGeom>
          <a:noFill/>
          <a:extLst>
            <a:ext uri="{909E8E84-426E-40DD-AFC4-6F175D3DCCD1}">
              <a14:hiddenFill xmlns:a14="http://schemas.microsoft.com/office/drawing/2010/main">
                <a:solidFill>
                  <a:srgbClr val="FFFFFF"/>
                </a:solidFill>
              </a14:hiddenFill>
            </a:ext>
          </a:extLst>
        </p:spPr>
      </p:pic>
      <p:pic>
        <p:nvPicPr>
          <p:cNvPr id="6201" name="Straight Arrow Connector 63"/>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76325" y="288925"/>
            <a:ext cx="65088" cy="28575"/>
          </a:xfrm>
          <a:prstGeom prst="rect">
            <a:avLst/>
          </a:prstGeom>
          <a:noFill/>
          <a:extLst>
            <a:ext uri="{909E8E84-426E-40DD-AFC4-6F175D3DCCD1}">
              <a14:hiddenFill xmlns:a14="http://schemas.microsoft.com/office/drawing/2010/main">
                <a:solidFill>
                  <a:srgbClr val="FFFFFF"/>
                </a:solidFill>
              </a14:hiddenFill>
            </a:ext>
          </a:extLst>
        </p:spPr>
      </p:pic>
      <p:pic>
        <p:nvPicPr>
          <p:cNvPr id="6192" name="Rectangle 76"/>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739375" y="31602363"/>
            <a:ext cx="18969038" cy="7974012"/>
          </a:xfrm>
          <a:prstGeom prst="rect">
            <a:avLst/>
          </a:prstGeom>
          <a:noFill/>
          <a:extLst>
            <a:ext uri="{909E8E84-426E-40DD-AFC4-6F175D3DCCD1}">
              <a14:hiddenFill xmlns:a14="http://schemas.microsoft.com/office/drawing/2010/main">
                <a:solidFill>
                  <a:srgbClr val="FFFFFF"/>
                </a:solidFill>
              </a14:hiddenFill>
            </a:ext>
          </a:extLst>
        </p:spPr>
      </p:pic>
      <p:pic>
        <p:nvPicPr>
          <p:cNvPr id="6183" name="Diamond 85"/>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5445600" y="7177088"/>
            <a:ext cx="18735675" cy="15395575"/>
          </a:xfrm>
          <a:prstGeom prst="rect">
            <a:avLst/>
          </a:prstGeom>
          <a:noFill/>
          <a:extLst>
            <a:ext uri="{909E8E84-426E-40DD-AFC4-6F175D3DCCD1}">
              <a14:hiddenFill xmlns:a14="http://schemas.microsoft.com/office/drawing/2010/main">
                <a:solidFill>
                  <a:srgbClr val="FFFFFF"/>
                </a:solidFill>
              </a14:hiddenFill>
            </a:ext>
          </a:extLst>
        </p:spPr>
      </p:pic>
      <p:pic>
        <p:nvPicPr>
          <p:cNvPr id="6168" name="Straight Arrow Connector 106"/>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736725" y="158750"/>
            <a:ext cx="28575" cy="6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rot="10800000">
            <a:off x="10857579" y="2112093"/>
            <a:ext cx="674454" cy="674454"/>
          </a:xfrm>
          <a:prstGeom prst="rect">
            <a:avLst/>
          </a:prstGeom>
        </p:spPr>
      </p:pic>
      <p:sp>
        <p:nvSpPr>
          <p:cNvPr id="14" name="Rectangle 13"/>
          <p:cNvSpPr/>
          <p:nvPr/>
        </p:nvSpPr>
        <p:spPr>
          <a:xfrm>
            <a:off x="10511346" y="1699795"/>
            <a:ext cx="1366920" cy="369332"/>
          </a:xfrm>
          <a:prstGeom prst="rect">
            <a:avLst/>
          </a:prstGeom>
        </p:spPr>
        <p:txBody>
          <a:bodyPr wrap="square">
            <a:spAutoFit/>
          </a:bodyPr>
          <a:lstStyle/>
          <a:p>
            <a:pPr algn="ctr"/>
            <a:r>
              <a:rPr lang="en-US" b="1" dirty="0" smtClean="0"/>
              <a:t>Click here</a:t>
            </a:r>
            <a:endParaRPr lang="en-US" b="1" dirty="0"/>
          </a:p>
        </p:txBody>
      </p:sp>
    </p:spTree>
    <p:extLst>
      <p:ext uri="{BB962C8B-B14F-4D97-AF65-F5344CB8AC3E}">
        <p14:creationId xmlns:p14="http://schemas.microsoft.com/office/powerpoint/2010/main" val="299636238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3" name="Rectangle 8"/>
          <p:cNvSpPr>
            <a:spLocks noChangeArrowheads="1"/>
          </p:cNvSpPr>
          <p:nvPr/>
        </p:nvSpPr>
        <p:spPr bwMode="auto">
          <a:xfrm>
            <a:off x="424874" y="4201277"/>
            <a:ext cx="11042505" cy="1503487"/>
          </a:xfrm>
          <a:prstGeom prst="rect">
            <a:avLst/>
          </a:prstGeom>
          <a:solidFill>
            <a:schemeClr val="bg1">
              <a:lumMod val="85000"/>
            </a:schemeClr>
          </a:solidFill>
          <a:ln w="9525">
            <a:solidFill>
              <a:schemeClr val="tx1"/>
            </a:solidFill>
            <a:miter lim="800000"/>
            <a:headEnd/>
            <a:tailEnd/>
          </a:ln>
        </p:spPr>
        <p:txBody>
          <a:bodyPr wrap="none" anchor="ctr"/>
          <a:lstStyle/>
          <a:p>
            <a:pPr fontAlgn="base">
              <a:spcBef>
                <a:spcPct val="0"/>
              </a:spcBef>
              <a:spcAft>
                <a:spcPct val="0"/>
              </a:spcAft>
            </a:pPr>
            <a:endParaRPr lang="en-US" sz="900" dirty="0">
              <a:solidFill>
                <a:prstClr val="black"/>
              </a:solidFill>
            </a:endParaRPr>
          </a:p>
        </p:txBody>
      </p:sp>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80</a:t>
            </a:fld>
            <a:endParaRPr>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One-Way ANOVA</a:t>
            </a:r>
            <a:endParaRPr lang="en-US" sz="36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20" name="Text Box 9"/>
          <p:cNvSpPr txBox="1">
            <a:spLocks noChangeArrowheads="1"/>
          </p:cNvSpPr>
          <p:nvPr/>
        </p:nvSpPr>
        <p:spPr bwMode="auto">
          <a:xfrm>
            <a:off x="424874" y="4201278"/>
            <a:ext cx="11042505" cy="1352678"/>
          </a:xfrm>
          <a:prstGeom prst="rect">
            <a:avLst/>
          </a:prstGeom>
          <a:noFill/>
          <a:ln w="9525">
            <a:noFill/>
            <a:miter lim="800000"/>
            <a:headEnd/>
            <a:tailEnd/>
          </a:ln>
        </p:spPr>
        <p:txBody>
          <a:bodyPr wrap="square">
            <a:spAutoFit/>
          </a:bodyPr>
          <a:lstStyle/>
          <a:p>
            <a:pPr marL="457200" indent="-457200" fontAlgn="base">
              <a:lnSpc>
                <a:spcPct val="105000"/>
              </a:lnSpc>
              <a:spcBef>
                <a:spcPct val="30000"/>
              </a:spcBef>
              <a:spcAft>
                <a:spcPct val="0"/>
              </a:spcAft>
            </a:pPr>
            <a:r>
              <a:rPr lang="en-US" sz="2400" b="1" i="1" dirty="0">
                <a:solidFill>
                  <a:prstClr val="black"/>
                </a:solidFill>
              </a:rPr>
              <a:t>H</a:t>
            </a:r>
            <a:r>
              <a:rPr lang="en-US" sz="2400" b="1" i="1" baseline="-25000" dirty="0">
                <a:solidFill>
                  <a:prstClr val="black"/>
                </a:solidFill>
              </a:rPr>
              <a:t>o</a:t>
            </a:r>
            <a:r>
              <a:rPr lang="en-US" b="1" i="1" dirty="0" smtClean="0">
                <a:solidFill>
                  <a:prstClr val="black"/>
                </a:solidFill>
              </a:rPr>
              <a:t>: </a:t>
            </a:r>
            <a:r>
              <a:rPr lang="en-US" b="1" dirty="0" smtClean="0"/>
              <a:t>“Irregular Heming” </a:t>
            </a:r>
            <a:r>
              <a:rPr lang="en-US" b="1" dirty="0"/>
              <a:t>has no impact on “Quality”. </a:t>
            </a:r>
            <a:endParaRPr lang="en-US" b="1" i="1" dirty="0">
              <a:solidFill>
                <a:prstClr val="black"/>
              </a:solidFill>
            </a:endParaRPr>
          </a:p>
          <a:p>
            <a:pPr marL="457200" indent="-457200" fontAlgn="base">
              <a:lnSpc>
                <a:spcPct val="105000"/>
              </a:lnSpc>
              <a:spcBef>
                <a:spcPct val="30000"/>
              </a:spcBef>
              <a:spcAft>
                <a:spcPct val="0"/>
              </a:spcAft>
            </a:pPr>
            <a:r>
              <a:rPr lang="en-US" b="1" i="1" dirty="0" smtClean="0">
                <a:solidFill>
                  <a:prstClr val="black"/>
                </a:solidFill>
              </a:rPr>
              <a:t> VS</a:t>
            </a:r>
            <a:endParaRPr lang="en-US" b="1" i="1" dirty="0">
              <a:solidFill>
                <a:prstClr val="black"/>
              </a:solidFill>
            </a:endParaRPr>
          </a:p>
          <a:p>
            <a:pPr marL="457200" indent="-457200" fontAlgn="base">
              <a:lnSpc>
                <a:spcPct val="105000"/>
              </a:lnSpc>
              <a:spcBef>
                <a:spcPct val="30000"/>
              </a:spcBef>
              <a:spcAft>
                <a:spcPct val="0"/>
              </a:spcAft>
            </a:pPr>
            <a:r>
              <a:rPr lang="en-US" sz="2400" b="1" i="1" dirty="0" smtClean="0">
                <a:solidFill>
                  <a:prstClr val="black"/>
                </a:solidFill>
              </a:rPr>
              <a:t>H</a:t>
            </a:r>
            <a:r>
              <a:rPr lang="en-US" sz="2400" b="1" i="1" baseline="-25000" dirty="0" smtClean="0">
                <a:solidFill>
                  <a:prstClr val="black"/>
                </a:solidFill>
              </a:rPr>
              <a:t>a</a:t>
            </a:r>
            <a:r>
              <a:rPr lang="en-US" b="1" i="1" dirty="0" smtClean="0">
                <a:solidFill>
                  <a:prstClr val="black"/>
                </a:solidFill>
              </a:rPr>
              <a:t>: </a:t>
            </a:r>
            <a:r>
              <a:rPr lang="en-US" b="1" dirty="0" smtClean="0"/>
              <a:t>“Irregular Heming” has </a:t>
            </a:r>
            <a:r>
              <a:rPr lang="en-US" b="1" dirty="0"/>
              <a:t>impact on “Quality”. </a:t>
            </a:r>
            <a:endParaRPr lang="en-US" b="1" i="1" dirty="0">
              <a:solidFill>
                <a:prstClr val="black"/>
              </a:solidFill>
            </a:endParaRPr>
          </a:p>
        </p:txBody>
      </p:sp>
      <p:sp>
        <p:nvSpPr>
          <p:cNvPr id="21" name="Text Box 8"/>
          <p:cNvSpPr txBox="1">
            <a:spLocks noChangeArrowheads="1"/>
          </p:cNvSpPr>
          <p:nvPr/>
        </p:nvSpPr>
        <p:spPr bwMode="auto">
          <a:xfrm>
            <a:off x="322345" y="3323118"/>
            <a:ext cx="6945852"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u="sng" dirty="0" smtClean="0">
                <a:solidFill>
                  <a:prstClr val="black"/>
                </a:solidFill>
              </a:rPr>
              <a:t>Hypothesis:</a:t>
            </a:r>
            <a:endParaRPr lang="en-US" sz="2400" b="1" i="1" dirty="0">
              <a:solidFill>
                <a:prstClr val="black"/>
              </a:solidFill>
            </a:endParaRPr>
          </a:p>
        </p:txBody>
      </p:sp>
      <p:sp>
        <p:nvSpPr>
          <p:cNvPr id="24" name="Title 3"/>
          <p:cNvSpPr txBox="1">
            <a:spLocks/>
          </p:cNvSpPr>
          <p:nvPr/>
        </p:nvSpPr>
        <p:spPr>
          <a:xfrm>
            <a:off x="686767" y="895384"/>
            <a:ext cx="7428533" cy="55534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50000"/>
              </a:lnSpc>
              <a:buClr>
                <a:srgbClr val="007BB9"/>
              </a:buClr>
            </a:pPr>
            <a:r>
              <a:rPr lang="en-US" sz="2800" b="1" kern="0" dirty="0" smtClean="0">
                <a:solidFill>
                  <a:srgbClr val="007BB9"/>
                </a:solidFill>
              </a:rPr>
              <a:t>Y (Quality) – </a:t>
            </a:r>
            <a:r>
              <a:rPr lang="en-US" sz="2800" b="1" kern="0" dirty="0">
                <a:solidFill>
                  <a:srgbClr val="007BB9"/>
                </a:solidFill>
              </a:rPr>
              <a:t>X3 (IRREGULAR </a:t>
            </a:r>
            <a:r>
              <a:rPr lang="en-US" sz="2800" b="1" kern="0" dirty="0" smtClean="0">
                <a:solidFill>
                  <a:srgbClr val="007BB9"/>
                </a:solidFill>
              </a:rPr>
              <a:t>HEMMING)</a:t>
            </a:r>
            <a:endParaRPr lang="en-US" sz="2800" b="1" kern="0" dirty="0">
              <a:solidFill>
                <a:srgbClr val="007BB9"/>
              </a:solidFill>
            </a:endParaRPr>
          </a:p>
        </p:txBody>
      </p:sp>
      <p:sp>
        <p:nvSpPr>
          <p:cNvPr id="15" name="Rectangle 14"/>
          <p:cNvSpPr/>
          <p:nvPr/>
        </p:nvSpPr>
        <p:spPr>
          <a:xfrm>
            <a:off x="322345" y="1682230"/>
            <a:ext cx="1518364" cy="461665"/>
          </a:xfrm>
          <a:prstGeom prst="rect">
            <a:avLst/>
          </a:prstGeom>
        </p:spPr>
        <p:txBody>
          <a:bodyPr wrap="none">
            <a:spAutoFit/>
          </a:bodyPr>
          <a:lstStyle/>
          <a:p>
            <a:pPr fontAlgn="base">
              <a:spcBef>
                <a:spcPct val="50000"/>
              </a:spcBef>
              <a:spcAft>
                <a:spcPct val="0"/>
              </a:spcAft>
            </a:pPr>
            <a:r>
              <a:rPr lang="en-US" sz="2400" b="1" i="1" u="sng" dirty="0" smtClean="0">
                <a:solidFill>
                  <a:prstClr val="black"/>
                </a:solidFill>
              </a:rPr>
              <a:t>Purpose:</a:t>
            </a:r>
            <a:endParaRPr lang="en-US" sz="2400" b="1" i="1" u="sng" dirty="0">
              <a:solidFill>
                <a:prstClr val="black"/>
              </a:solidFill>
            </a:endParaRPr>
          </a:p>
        </p:txBody>
      </p:sp>
      <p:sp>
        <p:nvSpPr>
          <p:cNvPr id="12" name="Text Box 4"/>
          <p:cNvSpPr txBox="1">
            <a:spLocks noChangeArrowheads="1"/>
          </p:cNvSpPr>
          <p:nvPr/>
        </p:nvSpPr>
        <p:spPr bwMode="auto">
          <a:xfrm>
            <a:off x="424874" y="2312842"/>
            <a:ext cx="11042505"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16" name="Text Box 9"/>
          <p:cNvSpPr txBox="1">
            <a:spLocks noChangeArrowheads="1"/>
          </p:cNvSpPr>
          <p:nvPr/>
        </p:nvSpPr>
        <p:spPr bwMode="auto">
          <a:xfrm>
            <a:off x="424874" y="2372599"/>
            <a:ext cx="11042505" cy="738664"/>
          </a:xfrm>
          <a:prstGeom prst="rect">
            <a:avLst/>
          </a:prstGeom>
          <a:noFill/>
          <a:ln w="9525">
            <a:noFill/>
            <a:miter lim="800000"/>
            <a:headEnd/>
            <a:tailEnd/>
          </a:ln>
        </p:spPr>
        <p:txBody>
          <a:bodyPr wrap="square">
            <a:spAutoFit/>
          </a:bodyPr>
          <a:lstStyle/>
          <a:p>
            <a:pPr marL="457200" indent="-457200" fontAlgn="base">
              <a:lnSpc>
                <a:spcPct val="105000"/>
              </a:lnSpc>
              <a:spcBef>
                <a:spcPct val="30000"/>
              </a:spcBef>
              <a:spcAft>
                <a:spcPct val="0"/>
              </a:spcAft>
            </a:pPr>
            <a:r>
              <a:rPr lang="en-US" sz="2000" b="1" i="1" dirty="0" smtClean="0">
                <a:solidFill>
                  <a:prstClr val="black"/>
                </a:solidFill>
              </a:rPr>
              <a:t>Purpose of performing </a:t>
            </a:r>
            <a:r>
              <a:rPr lang="en-US" sz="2000" b="1" i="1" dirty="0">
                <a:solidFill>
                  <a:prstClr val="black"/>
                </a:solidFill>
              </a:rPr>
              <a:t>one way ANOVA is</a:t>
            </a:r>
            <a:r>
              <a:rPr lang="en-US" sz="2000" b="1" i="1" dirty="0" smtClean="0">
                <a:solidFill>
                  <a:prstClr val="black"/>
                </a:solidFill>
              </a:rPr>
              <a:t>: </a:t>
            </a:r>
            <a:r>
              <a:rPr lang="en-US" sz="2000" b="1" dirty="0"/>
              <a:t>The project  team believes that there are potential “X’s” that have impact on “Y” </a:t>
            </a:r>
            <a:endParaRPr lang="en-US" sz="2000" b="1" i="1" dirty="0"/>
          </a:p>
        </p:txBody>
      </p:sp>
    </p:spTree>
    <p:extLst>
      <p:ext uri="{BB962C8B-B14F-4D97-AF65-F5344CB8AC3E}">
        <p14:creationId xmlns:p14="http://schemas.microsoft.com/office/powerpoint/2010/main" val="335033189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81</a:t>
            </a:fld>
            <a:endParaRPr>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Graphical Output of One-Way ANOVA</a:t>
            </a:r>
            <a:endParaRPr lang="en-US" sz="36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ext Box 8"/>
          <p:cNvSpPr txBox="1">
            <a:spLocks noChangeArrowheads="1"/>
          </p:cNvSpPr>
          <p:nvPr/>
        </p:nvSpPr>
        <p:spPr bwMode="auto">
          <a:xfrm>
            <a:off x="470375" y="957737"/>
            <a:ext cx="6945852"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dirty="0">
                <a:solidFill>
                  <a:prstClr val="black"/>
                </a:solidFill>
              </a:rPr>
              <a:t>Minitab Session Window output:</a:t>
            </a:r>
          </a:p>
        </p:txBody>
      </p:sp>
      <p:sp>
        <p:nvSpPr>
          <p:cNvPr id="26" name="Text Box 4"/>
          <p:cNvSpPr txBox="1">
            <a:spLocks noChangeArrowheads="1"/>
          </p:cNvSpPr>
          <p:nvPr/>
        </p:nvSpPr>
        <p:spPr bwMode="auto">
          <a:xfrm>
            <a:off x="804984" y="5210155"/>
            <a:ext cx="10347430" cy="1061829"/>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fontAlgn="base">
              <a:spcBef>
                <a:spcPct val="50000"/>
              </a:spcBef>
              <a:spcAft>
                <a:spcPct val="0"/>
              </a:spcAft>
            </a:pPr>
            <a:r>
              <a:rPr lang="en-US" b="1" i="1" u="sng" dirty="0" smtClean="0">
                <a:solidFill>
                  <a:prstClr val="black"/>
                </a:solidFill>
              </a:rPr>
              <a:t>Interpretation</a:t>
            </a:r>
            <a:r>
              <a:rPr lang="en-US" b="1" i="1" dirty="0" smtClean="0">
                <a:solidFill>
                  <a:prstClr val="black"/>
                </a:solidFill>
              </a:rPr>
              <a:t>: </a:t>
            </a:r>
            <a:r>
              <a:rPr lang="en-US" dirty="0" smtClean="0"/>
              <a:t>The </a:t>
            </a:r>
            <a:r>
              <a:rPr lang="en-US" dirty="0"/>
              <a:t>shape and spread of box plots for </a:t>
            </a:r>
            <a:r>
              <a:rPr lang="en-US" dirty="0" smtClean="0"/>
              <a:t>irregular hemming are not equal There are no outliners.</a:t>
            </a:r>
            <a:endParaRPr lang="en-US" b="1" i="1" dirty="0" smtClean="0">
              <a:solidFill>
                <a:prstClr val="black"/>
              </a:solidFill>
            </a:endParaRPr>
          </a:p>
          <a:p>
            <a:pPr fontAlgn="base">
              <a:spcBef>
                <a:spcPct val="50000"/>
              </a:spcBef>
              <a:spcAft>
                <a:spcPct val="0"/>
              </a:spcAft>
            </a:pPr>
            <a:endParaRPr lang="en-US" b="1" i="1" dirty="0">
              <a:solidFill>
                <a:prstClr val="black"/>
              </a:solidFill>
            </a:endParaRPr>
          </a:p>
        </p:txBody>
      </p:sp>
      <p:pic>
        <p:nvPicPr>
          <p:cNvPr id="389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2818" y="1357847"/>
            <a:ext cx="7757091" cy="3561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477570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82</a:t>
            </a:fld>
            <a:endParaRPr>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a:solidFill>
                  <a:srgbClr val="007BB9"/>
                </a:solidFill>
              </a:rPr>
              <a:t>ANOVA Test Output</a:t>
            </a: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ext Box 8"/>
          <p:cNvSpPr txBox="1">
            <a:spLocks noChangeArrowheads="1"/>
          </p:cNvSpPr>
          <p:nvPr/>
        </p:nvSpPr>
        <p:spPr bwMode="auto">
          <a:xfrm>
            <a:off x="470375" y="957737"/>
            <a:ext cx="6945852"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dirty="0">
                <a:solidFill>
                  <a:prstClr val="black"/>
                </a:solidFill>
              </a:rPr>
              <a:t>Minitab Session Window output:</a:t>
            </a:r>
          </a:p>
        </p:txBody>
      </p:sp>
      <p:sp>
        <p:nvSpPr>
          <p:cNvPr id="25" name="Rectangle 24"/>
          <p:cNvSpPr/>
          <p:nvPr/>
        </p:nvSpPr>
        <p:spPr>
          <a:xfrm>
            <a:off x="804984" y="1369432"/>
            <a:ext cx="10347430" cy="35118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rgbClr val="3A3F50"/>
              </a:solidFill>
            </a:endParaRPr>
          </a:p>
        </p:txBody>
      </p:sp>
      <p:sp>
        <p:nvSpPr>
          <p:cNvPr id="26" name="Text Box 4"/>
          <p:cNvSpPr txBox="1">
            <a:spLocks noChangeArrowheads="1"/>
          </p:cNvSpPr>
          <p:nvPr/>
        </p:nvSpPr>
        <p:spPr bwMode="auto">
          <a:xfrm>
            <a:off x="804984" y="5210155"/>
            <a:ext cx="10347430" cy="1061829"/>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fontAlgn="base">
              <a:spcBef>
                <a:spcPct val="50000"/>
              </a:spcBef>
              <a:spcAft>
                <a:spcPct val="0"/>
              </a:spcAft>
            </a:pPr>
            <a:r>
              <a:rPr lang="en-US" b="1" i="1" u="sng" dirty="0" smtClean="0">
                <a:solidFill>
                  <a:prstClr val="black"/>
                </a:solidFill>
              </a:rPr>
              <a:t>Interpretation</a:t>
            </a:r>
            <a:r>
              <a:rPr lang="en-US" b="1" i="1" dirty="0" smtClean="0">
                <a:solidFill>
                  <a:prstClr val="black"/>
                </a:solidFill>
              </a:rPr>
              <a:t>:</a:t>
            </a:r>
            <a:r>
              <a:rPr lang="en-US" dirty="0"/>
              <a:t> Since the p-value is </a:t>
            </a:r>
            <a:r>
              <a:rPr lang="en-US" dirty="0" smtClean="0"/>
              <a:t>&gt;0.05</a:t>
            </a:r>
            <a:r>
              <a:rPr lang="en-US" dirty="0"/>
              <a:t>, Impact of </a:t>
            </a:r>
            <a:r>
              <a:rPr lang="en-US" dirty="0" smtClean="0"/>
              <a:t>“Irregular Hemming” </a:t>
            </a:r>
            <a:r>
              <a:rPr lang="en-US" dirty="0"/>
              <a:t>on </a:t>
            </a:r>
            <a:r>
              <a:rPr lang="en-US" dirty="0" smtClean="0"/>
              <a:t>“Quality” </a:t>
            </a:r>
            <a:r>
              <a:rPr lang="en-US" dirty="0"/>
              <a:t>is statistically </a:t>
            </a:r>
            <a:r>
              <a:rPr lang="en-US" dirty="0" smtClean="0"/>
              <a:t>insignificant</a:t>
            </a:r>
            <a:r>
              <a:rPr lang="en-US" dirty="0"/>
              <a:t>.</a:t>
            </a:r>
            <a:r>
              <a:rPr lang="en-US" b="1" i="1" dirty="0" smtClean="0">
                <a:solidFill>
                  <a:prstClr val="black"/>
                </a:solidFill>
              </a:rPr>
              <a:t>  </a:t>
            </a:r>
          </a:p>
          <a:p>
            <a:pPr fontAlgn="base">
              <a:spcBef>
                <a:spcPct val="50000"/>
              </a:spcBef>
              <a:spcAft>
                <a:spcPct val="0"/>
              </a:spcAft>
            </a:pPr>
            <a:endParaRPr lang="en-US" b="1" i="1" dirty="0">
              <a:solidFill>
                <a:prstClr val="black"/>
              </a:solidFill>
            </a:endParaRPr>
          </a:p>
        </p:txBody>
      </p:sp>
      <p:pic>
        <p:nvPicPr>
          <p:cNvPr id="399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7133" y="1587475"/>
            <a:ext cx="3620401" cy="1537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3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8188" y="3225529"/>
            <a:ext cx="4086200" cy="1482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4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62841" y="1683616"/>
            <a:ext cx="3380908" cy="1100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858978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3" name="Rectangle 8"/>
          <p:cNvSpPr>
            <a:spLocks noChangeArrowheads="1"/>
          </p:cNvSpPr>
          <p:nvPr/>
        </p:nvSpPr>
        <p:spPr bwMode="auto">
          <a:xfrm>
            <a:off x="424874" y="4201278"/>
            <a:ext cx="11042505" cy="1408832"/>
          </a:xfrm>
          <a:prstGeom prst="rect">
            <a:avLst/>
          </a:prstGeom>
          <a:solidFill>
            <a:schemeClr val="bg1">
              <a:lumMod val="85000"/>
            </a:schemeClr>
          </a:solidFill>
          <a:ln w="9525">
            <a:solidFill>
              <a:schemeClr val="tx1"/>
            </a:solidFill>
            <a:miter lim="800000"/>
            <a:headEnd/>
            <a:tailEnd/>
          </a:ln>
        </p:spPr>
        <p:txBody>
          <a:bodyPr wrap="none" anchor="ctr"/>
          <a:lstStyle/>
          <a:p>
            <a:pPr fontAlgn="base">
              <a:spcBef>
                <a:spcPct val="0"/>
              </a:spcBef>
              <a:spcAft>
                <a:spcPct val="0"/>
              </a:spcAft>
            </a:pPr>
            <a:endParaRPr lang="en-US" sz="900" dirty="0">
              <a:solidFill>
                <a:prstClr val="black"/>
              </a:solidFill>
            </a:endParaRPr>
          </a:p>
        </p:txBody>
      </p:sp>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83</a:t>
            </a:fld>
            <a:endParaRPr>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One-Way ANOVA</a:t>
            </a:r>
            <a:endParaRPr lang="en-US" sz="36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20" name="Text Box 9"/>
          <p:cNvSpPr txBox="1">
            <a:spLocks noChangeArrowheads="1"/>
          </p:cNvSpPr>
          <p:nvPr/>
        </p:nvSpPr>
        <p:spPr bwMode="auto">
          <a:xfrm>
            <a:off x="424874" y="4201278"/>
            <a:ext cx="11042505" cy="1352678"/>
          </a:xfrm>
          <a:prstGeom prst="rect">
            <a:avLst/>
          </a:prstGeom>
          <a:noFill/>
          <a:ln w="9525">
            <a:noFill/>
            <a:miter lim="800000"/>
            <a:headEnd/>
            <a:tailEnd/>
          </a:ln>
        </p:spPr>
        <p:txBody>
          <a:bodyPr wrap="square">
            <a:spAutoFit/>
          </a:bodyPr>
          <a:lstStyle/>
          <a:p>
            <a:pPr marL="457200" indent="-457200" fontAlgn="base">
              <a:lnSpc>
                <a:spcPct val="105000"/>
              </a:lnSpc>
              <a:spcBef>
                <a:spcPct val="30000"/>
              </a:spcBef>
              <a:spcAft>
                <a:spcPct val="0"/>
              </a:spcAft>
            </a:pPr>
            <a:r>
              <a:rPr lang="en-US" sz="2400" b="1" i="1" dirty="0">
                <a:solidFill>
                  <a:prstClr val="black"/>
                </a:solidFill>
              </a:rPr>
              <a:t>H</a:t>
            </a:r>
            <a:r>
              <a:rPr lang="en-US" sz="2400" b="1" i="1" baseline="-25000" dirty="0">
                <a:solidFill>
                  <a:prstClr val="black"/>
                </a:solidFill>
              </a:rPr>
              <a:t>o</a:t>
            </a:r>
            <a:r>
              <a:rPr lang="en-US" b="1" i="1" dirty="0" smtClean="0">
                <a:solidFill>
                  <a:prstClr val="black"/>
                </a:solidFill>
              </a:rPr>
              <a:t>:  </a:t>
            </a:r>
            <a:r>
              <a:rPr lang="en-US" b="1" dirty="0" smtClean="0"/>
              <a:t>“Improper Button Holes” </a:t>
            </a:r>
            <a:r>
              <a:rPr lang="en-US" b="1" dirty="0"/>
              <a:t>has no impact on “Quality”. </a:t>
            </a:r>
            <a:endParaRPr lang="en-US" b="1" i="1" dirty="0" smtClean="0">
              <a:solidFill>
                <a:prstClr val="black"/>
              </a:solidFill>
            </a:endParaRPr>
          </a:p>
          <a:p>
            <a:pPr marL="457200" indent="-457200" fontAlgn="base">
              <a:lnSpc>
                <a:spcPct val="105000"/>
              </a:lnSpc>
              <a:spcBef>
                <a:spcPct val="30000"/>
              </a:spcBef>
              <a:spcAft>
                <a:spcPct val="0"/>
              </a:spcAft>
            </a:pPr>
            <a:r>
              <a:rPr lang="en-US" b="1" i="1" dirty="0" smtClean="0">
                <a:solidFill>
                  <a:prstClr val="black"/>
                </a:solidFill>
              </a:rPr>
              <a:t>VS</a:t>
            </a:r>
            <a:endParaRPr lang="en-US" b="1" i="1" dirty="0">
              <a:solidFill>
                <a:prstClr val="black"/>
              </a:solidFill>
            </a:endParaRPr>
          </a:p>
          <a:p>
            <a:pPr marL="457200" indent="-457200" fontAlgn="base">
              <a:lnSpc>
                <a:spcPct val="105000"/>
              </a:lnSpc>
              <a:spcBef>
                <a:spcPct val="30000"/>
              </a:spcBef>
              <a:spcAft>
                <a:spcPct val="0"/>
              </a:spcAft>
            </a:pPr>
            <a:r>
              <a:rPr lang="en-US" sz="2400" b="1" i="1" dirty="0" smtClean="0">
                <a:solidFill>
                  <a:prstClr val="black"/>
                </a:solidFill>
              </a:rPr>
              <a:t>H</a:t>
            </a:r>
            <a:r>
              <a:rPr lang="en-US" sz="2400" b="1" i="1" baseline="-25000" dirty="0" smtClean="0">
                <a:solidFill>
                  <a:prstClr val="black"/>
                </a:solidFill>
              </a:rPr>
              <a:t>a</a:t>
            </a:r>
            <a:r>
              <a:rPr lang="en-US" b="1" i="1" dirty="0" smtClean="0">
                <a:solidFill>
                  <a:prstClr val="black"/>
                </a:solidFill>
              </a:rPr>
              <a:t>: </a:t>
            </a:r>
            <a:r>
              <a:rPr lang="en-US" b="1" dirty="0" smtClean="0"/>
              <a:t>“Improper Button Holes” has </a:t>
            </a:r>
            <a:r>
              <a:rPr lang="en-US" b="1" dirty="0"/>
              <a:t>impact on “Quality”. </a:t>
            </a:r>
            <a:endParaRPr lang="en-US" b="1" i="1" dirty="0">
              <a:solidFill>
                <a:prstClr val="black"/>
              </a:solidFill>
            </a:endParaRPr>
          </a:p>
        </p:txBody>
      </p:sp>
      <p:sp>
        <p:nvSpPr>
          <p:cNvPr id="21" name="Text Box 8"/>
          <p:cNvSpPr txBox="1">
            <a:spLocks noChangeArrowheads="1"/>
          </p:cNvSpPr>
          <p:nvPr/>
        </p:nvSpPr>
        <p:spPr bwMode="auto">
          <a:xfrm>
            <a:off x="322345" y="3432299"/>
            <a:ext cx="6945852"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u="sng" dirty="0" smtClean="0">
                <a:solidFill>
                  <a:prstClr val="black"/>
                </a:solidFill>
              </a:rPr>
              <a:t>Hypothesis:</a:t>
            </a:r>
            <a:endParaRPr lang="en-US" sz="2400" b="1" i="1" dirty="0">
              <a:solidFill>
                <a:prstClr val="black"/>
              </a:solidFill>
            </a:endParaRPr>
          </a:p>
        </p:txBody>
      </p:sp>
      <p:sp>
        <p:nvSpPr>
          <p:cNvPr id="24" name="Title 3"/>
          <p:cNvSpPr txBox="1">
            <a:spLocks/>
          </p:cNvSpPr>
          <p:nvPr/>
        </p:nvSpPr>
        <p:spPr>
          <a:xfrm>
            <a:off x="686766" y="895384"/>
            <a:ext cx="8163319" cy="55534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50000"/>
              </a:lnSpc>
              <a:buClr>
                <a:srgbClr val="007BB9"/>
              </a:buClr>
            </a:pPr>
            <a:r>
              <a:rPr lang="en-US" sz="2800" b="1" kern="0" dirty="0" smtClean="0">
                <a:solidFill>
                  <a:srgbClr val="007BB9"/>
                </a:solidFill>
              </a:rPr>
              <a:t>Y (Quality) – </a:t>
            </a:r>
            <a:r>
              <a:rPr lang="en-US" sz="2800" b="1" kern="0" dirty="0">
                <a:solidFill>
                  <a:srgbClr val="007BB9"/>
                </a:solidFill>
              </a:rPr>
              <a:t>X4 (IMPROPER BUTTON </a:t>
            </a:r>
            <a:r>
              <a:rPr lang="en-US" sz="2800" b="1" kern="0" dirty="0" smtClean="0">
                <a:solidFill>
                  <a:srgbClr val="007BB9"/>
                </a:solidFill>
              </a:rPr>
              <a:t>HOLES)</a:t>
            </a:r>
            <a:endParaRPr lang="en-US" sz="2800" b="1" kern="0" dirty="0">
              <a:solidFill>
                <a:srgbClr val="007BB9"/>
              </a:solidFill>
            </a:endParaRPr>
          </a:p>
        </p:txBody>
      </p:sp>
      <p:sp>
        <p:nvSpPr>
          <p:cNvPr id="15" name="Rectangle 14"/>
          <p:cNvSpPr/>
          <p:nvPr/>
        </p:nvSpPr>
        <p:spPr>
          <a:xfrm>
            <a:off x="322345" y="1682230"/>
            <a:ext cx="1518364" cy="461665"/>
          </a:xfrm>
          <a:prstGeom prst="rect">
            <a:avLst/>
          </a:prstGeom>
        </p:spPr>
        <p:txBody>
          <a:bodyPr wrap="none">
            <a:spAutoFit/>
          </a:bodyPr>
          <a:lstStyle/>
          <a:p>
            <a:pPr fontAlgn="base">
              <a:spcBef>
                <a:spcPct val="50000"/>
              </a:spcBef>
              <a:spcAft>
                <a:spcPct val="0"/>
              </a:spcAft>
            </a:pPr>
            <a:r>
              <a:rPr lang="en-US" sz="2400" b="1" i="1" u="sng" dirty="0" smtClean="0">
                <a:solidFill>
                  <a:prstClr val="black"/>
                </a:solidFill>
              </a:rPr>
              <a:t>Purpose:</a:t>
            </a:r>
            <a:endParaRPr lang="en-US" sz="2400" b="1" i="1" u="sng" dirty="0">
              <a:solidFill>
                <a:prstClr val="black"/>
              </a:solidFill>
            </a:endParaRPr>
          </a:p>
        </p:txBody>
      </p:sp>
      <p:sp>
        <p:nvSpPr>
          <p:cNvPr id="12" name="Text Box 4"/>
          <p:cNvSpPr txBox="1">
            <a:spLocks noChangeArrowheads="1"/>
          </p:cNvSpPr>
          <p:nvPr/>
        </p:nvSpPr>
        <p:spPr bwMode="auto">
          <a:xfrm>
            <a:off x="424874" y="2312842"/>
            <a:ext cx="11042505"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16" name="Text Box 9"/>
          <p:cNvSpPr txBox="1">
            <a:spLocks noChangeArrowheads="1"/>
          </p:cNvSpPr>
          <p:nvPr/>
        </p:nvSpPr>
        <p:spPr bwMode="auto">
          <a:xfrm>
            <a:off x="424874" y="2372599"/>
            <a:ext cx="11042505" cy="1131785"/>
          </a:xfrm>
          <a:prstGeom prst="rect">
            <a:avLst/>
          </a:prstGeom>
          <a:noFill/>
          <a:ln w="9525">
            <a:noFill/>
            <a:miter lim="800000"/>
            <a:headEnd/>
            <a:tailEnd/>
          </a:ln>
        </p:spPr>
        <p:txBody>
          <a:bodyPr wrap="square">
            <a:spAutoFit/>
          </a:bodyPr>
          <a:lstStyle/>
          <a:p>
            <a:pPr marL="457200" indent="-457200" fontAlgn="base">
              <a:lnSpc>
                <a:spcPct val="105000"/>
              </a:lnSpc>
              <a:spcBef>
                <a:spcPct val="30000"/>
              </a:spcBef>
              <a:spcAft>
                <a:spcPct val="0"/>
              </a:spcAft>
            </a:pPr>
            <a:r>
              <a:rPr lang="en-US" sz="2000" b="1" i="1" dirty="0" smtClean="0">
                <a:solidFill>
                  <a:prstClr val="black"/>
                </a:solidFill>
              </a:rPr>
              <a:t>Purpose of performing </a:t>
            </a:r>
            <a:r>
              <a:rPr lang="en-US" sz="2000" b="1" i="1" dirty="0">
                <a:solidFill>
                  <a:prstClr val="black"/>
                </a:solidFill>
              </a:rPr>
              <a:t>one way ANOVA is</a:t>
            </a:r>
            <a:r>
              <a:rPr lang="en-US" sz="2000" b="1" i="1" dirty="0" smtClean="0">
                <a:solidFill>
                  <a:prstClr val="black"/>
                </a:solidFill>
              </a:rPr>
              <a:t>: </a:t>
            </a:r>
            <a:r>
              <a:rPr lang="en-US" sz="2000" b="1" dirty="0"/>
              <a:t>The project  team believes that there are potential “X’s” that have impact on “Y” </a:t>
            </a:r>
            <a:endParaRPr lang="en-US" sz="2000" b="1" i="1" dirty="0"/>
          </a:p>
          <a:p>
            <a:pPr marL="457200" indent="-457200" fontAlgn="base">
              <a:lnSpc>
                <a:spcPct val="105000"/>
              </a:lnSpc>
              <a:spcBef>
                <a:spcPct val="30000"/>
              </a:spcBef>
              <a:spcAft>
                <a:spcPct val="0"/>
              </a:spcAft>
            </a:pPr>
            <a:endParaRPr lang="en-US" sz="2000" b="1" i="1" dirty="0">
              <a:solidFill>
                <a:prstClr val="black"/>
              </a:solidFill>
            </a:endParaRPr>
          </a:p>
        </p:txBody>
      </p:sp>
    </p:spTree>
    <p:extLst>
      <p:ext uri="{BB962C8B-B14F-4D97-AF65-F5344CB8AC3E}">
        <p14:creationId xmlns:p14="http://schemas.microsoft.com/office/powerpoint/2010/main" val="210390519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84</a:t>
            </a:fld>
            <a:endParaRPr>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Graphical Output of One-Way ANOVA</a:t>
            </a:r>
            <a:endParaRPr lang="en-US" sz="36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ext Box 8"/>
          <p:cNvSpPr txBox="1">
            <a:spLocks noChangeArrowheads="1"/>
          </p:cNvSpPr>
          <p:nvPr/>
        </p:nvSpPr>
        <p:spPr bwMode="auto">
          <a:xfrm>
            <a:off x="470375" y="957737"/>
            <a:ext cx="6945852"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dirty="0">
                <a:solidFill>
                  <a:prstClr val="black"/>
                </a:solidFill>
              </a:rPr>
              <a:t>Minitab Session Window output:</a:t>
            </a:r>
          </a:p>
        </p:txBody>
      </p:sp>
      <p:sp>
        <p:nvSpPr>
          <p:cNvPr id="26" name="Text Box 4"/>
          <p:cNvSpPr txBox="1">
            <a:spLocks noChangeArrowheads="1"/>
          </p:cNvSpPr>
          <p:nvPr/>
        </p:nvSpPr>
        <p:spPr bwMode="auto">
          <a:xfrm>
            <a:off x="804984" y="5210155"/>
            <a:ext cx="10347430" cy="1061829"/>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fontAlgn="base">
              <a:spcBef>
                <a:spcPct val="50000"/>
              </a:spcBef>
              <a:spcAft>
                <a:spcPct val="0"/>
              </a:spcAft>
            </a:pPr>
            <a:r>
              <a:rPr lang="en-US" b="1" i="1" u="sng" dirty="0" smtClean="0">
                <a:solidFill>
                  <a:prstClr val="black"/>
                </a:solidFill>
              </a:rPr>
              <a:t>Interpretation</a:t>
            </a:r>
            <a:r>
              <a:rPr lang="en-US" b="1" i="1" dirty="0" smtClean="0">
                <a:solidFill>
                  <a:prstClr val="black"/>
                </a:solidFill>
              </a:rPr>
              <a:t>:</a:t>
            </a:r>
            <a:r>
              <a:rPr lang="en-US" dirty="0"/>
              <a:t> The shape and spread of box plots for </a:t>
            </a:r>
            <a:r>
              <a:rPr lang="en-US" dirty="0" smtClean="0"/>
              <a:t>improper button holes are </a:t>
            </a:r>
            <a:r>
              <a:rPr lang="en-US" dirty="0"/>
              <a:t>not equal There are no outliners.</a:t>
            </a:r>
            <a:r>
              <a:rPr lang="en-US" b="1" i="1" dirty="0" smtClean="0">
                <a:solidFill>
                  <a:prstClr val="black"/>
                </a:solidFill>
              </a:rPr>
              <a:t> </a:t>
            </a:r>
          </a:p>
          <a:p>
            <a:pPr fontAlgn="base">
              <a:spcBef>
                <a:spcPct val="50000"/>
              </a:spcBef>
              <a:spcAft>
                <a:spcPct val="0"/>
              </a:spcAft>
            </a:pPr>
            <a:endParaRPr lang="en-US" b="1" i="1" dirty="0">
              <a:solidFill>
                <a:prstClr val="black"/>
              </a:solidFill>
            </a:endParaRPr>
          </a:p>
        </p:txBody>
      </p:sp>
      <p:pic>
        <p:nvPicPr>
          <p:cNvPr id="409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9050" y="1469623"/>
            <a:ext cx="7451677" cy="3539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135623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85</a:t>
            </a:fld>
            <a:endParaRPr>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a:solidFill>
                  <a:srgbClr val="007BB9"/>
                </a:solidFill>
              </a:rPr>
              <a:t>ANOVA Test Output</a:t>
            </a: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ext Box 8"/>
          <p:cNvSpPr txBox="1">
            <a:spLocks noChangeArrowheads="1"/>
          </p:cNvSpPr>
          <p:nvPr/>
        </p:nvSpPr>
        <p:spPr bwMode="auto">
          <a:xfrm>
            <a:off x="470375" y="957737"/>
            <a:ext cx="6945852"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dirty="0">
                <a:solidFill>
                  <a:prstClr val="black"/>
                </a:solidFill>
              </a:rPr>
              <a:t>Minitab Session Window output:</a:t>
            </a:r>
          </a:p>
        </p:txBody>
      </p:sp>
      <p:sp>
        <p:nvSpPr>
          <p:cNvPr id="25" name="Rectangle 24"/>
          <p:cNvSpPr/>
          <p:nvPr/>
        </p:nvSpPr>
        <p:spPr>
          <a:xfrm>
            <a:off x="804984" y="1469624"/>
            <a:ext cx="10347430" cy="356639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rgbClr val="3A3F50"/>
              </a:solidFill>
            </a:endParaRPr>
          </a:p>
        </p:txBody>
      </p:sp>
      <p:sp>
        <p:nvSpPr>
          <p:cNvPr id="26" name="Text Box 4"/>
          <p:cNvSpPr txBox="1">
            <a:spLocks noChangeArrowheads="1"/>
          </p:cNvSpPr>
          <p:nvPr/>
        </p:nvSpPr>
        <p:spPr bwMode="auto">
          <a:xfrm>
            <a:off x="804984" y="5210155"/>
            <a:ext cx="10347430" cy="1061829"/>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fontAlgn="base">
              <a:spcBef>
                <a:spcPct val="50000"/>
              </a:spcBef>
              <a:spcAft>
                <a:spcPct val="0"/>
              </a:spcAft>
            </a:pPr>
            <a:r>
              <a:rPr lang="en-US" b="1" i="1" u="sng" dirty="0" smtClean="0">
                <a:solidFill>
                  <a:prstClr val="black"/>
                </a:solidFill>
              </a:rPr>
              <a:t>Interpretation</a:t>
            </a:r>
            <a:r>
              <a:rPr lang="en-US" b="1" i="1" dirty="0" smtClean="0">
                <a:solidFill>
                  <a:prstClr val="black"/>
                </a:solidFill>
              </a:rPr>
              <a:t>:</a:t>
            </a:r>
            <a:r>
              <a:rPr lang="en-US" dirty="0"/>
              <a:t> Since the p-value is </a:t>
            </a:r>
            <a:r>
              <a:rPr lang="en-US" dirty="0" smtClean="0"/>
              <a:t>&lt; </a:t>
            </a:r>
            <a:r>
              <a:rPr lang="en-US" dirty="0"/>
              <a:t>0.05, Impact of </a:t>
            </a:r>
            <a:r>
              <a:rPr lang="en-US" dirty="0" smtClean="0"/>
              <a:t>“Improper Button Holes” </a:t>
            </a:r>
            <a:r>
              <a:rPr lang="en-US" dirty="0"/>
              <a:t>on </a:t>
            </a:r>
            <a:r>
              <a:rPr lang="en-US" dirty="0" smtClean="0"/>
              <a:t>“Quality” </a:t>
            </a:r>
            <a:r>
              <a:rPr lang="en-US" dirty="0"/>
              <a:t>is statistically significant.</a:t>
            </a:r>
            <a:r>
              <a:rPr lang="en-US" b="1" i="1" dirty="0" smtClean="0">
                <a:solidFill>
                  <a:prstClr val="black"/>
                </a:solidFill>
              </a:rPr>
              <a:t> </a:t>
            </a:r>
          </a:p>
          <a:p>
            <a:pPr fontAlgn="base">
              <a:spcBef>
                <a:spcPct val="50000"/>
              </a:spcBef>
              <a:spcAft>
                <a:spcPct val="0"/>
              </a:spcAft>
            </a:pPr>
            <a:endParaRPr lang="en-US" b="1" i="1" dirty="0">
              <a:solidFill>
                <a:prstClr val="black"/>
              </a:solidFill>
            </a:endParaRPr>
          </a:p>
        </p:txBody>
      </p:sp>
      <p:pic>
        <p:nvPicPr>
          <p:cNvPr id="4198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7133" y="1669363"/>
            <a:ext cx="3811470" cy="1455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8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0366" y="3381375"/>
            <a:ext cx="4937480" cy="1504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8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78699" y="1693389"/>
            <a:ext cx="3356370" cy="1036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034918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3" name="Rectangle 8"/>
          <p:cNvSpPr>
            <a:spLocks noChangeArrowheads="1"/>
          </p:cNvSpPr>
          <p:nvPr/>
        </p:nvSpPr>
        <p:spPr bwMode="auto">
          <a:xfrm>
            <a:off x="424874" y="4201278"/>
            <a:ext cx="11042505" cy="1408832"/>
          </a:xfrm>
          <a:prstGeom prst="rect">
            <a:avLst/>
          </a:prstGeom>
          <a:solidFill>
            <a:schemeClr val="bg1">
              <a:lumMod val="85000"/>
            </a:schemeClr>
          </a:solidFill>
          <a:ln w="9525">
            <a:solidFill>
              <a:schemeClr val="tx1"/>
            </a:solidFill>
            <a:miter lim="800000"/>
            <a:headEnd/>
            <a:tailEnd/>
          </a:ln>
        </p:spPr>
        <p:txBody>
          <a:bodyPr wrap="none" anchor="ctr"/>
          <a:lstStyle/>
          <a:p>
            <a:pPr fontAlgn="base">
              <a:spcBef>
                <a:spcPct val="0"/>
              </a:spcBef>
              <a:spcAft>
                <a:spcPct val="0"/>
              </a:spcAft>
            </a:pPr>
            <a:endParaRPr lang="en-US" sz="900" dirty="0">
              <a:solidFill>
                <a:prstClr val="black"/>
              </a:solidFill>
            </a:endParaRPr>
          </a:p>
        </p:txBody>
      </p:sp>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86</a:t>
            </a:fld>
            <a:endParaRPr>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One-Way ANOVA</a:t>
            </a:r>
            <a:endParaRPr lang="en-US" sz="36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20" name="Text Box 9"/>
          <p:cNvSpPr txBox="1">
            <a:spLocks noChangeArrowheads="1"/>
          </p:cNvSpPr>
          <p:nvPr/>
        </p:nvSpPr>
        <p:spPr bwMode="auto">
          <a:xfrm>
            <a:off x="424874" y="4201278"/>
            <a:ext cx="11042505" cy="2100575"/>
          </a:xfrm>
          <a:prstGeom prst="rect">
            <a:avLst/>
          </a:prstGeom>
          <a:noFill/>
          <a:ln w="9525">
            <a:noFill/>
            <a:miter lim="800000"/>
            <a:headEnd/>
            <a:tailEnd/>
          </a:ln>
        </p:spPr>
        <p:txBody>
          <a:bodyPr wrap="square">
            <a:spAutoFit/>
          </a:bodyPr>
          <a:lstStyle/>
          <a:p>
            <a:pPr marL="457200" indent="-457200" fontAlgn="base">
              <a:lnSpc>
                <a:spcPct val="105000"/>
              </a:lnSpc>
              <a:spcBef>
                <a:spcPct val="30000"/>
              </a:spcBef>
              <a:spcAft>
                <a:spcPct val="0"/>
              </a:spcAft>
            </a:pPr>
            <a:r>
              <a:rPr lang="en-US" sz="2400" b="1" i="1" dirty="0">
                <a:solidFill>
                  <a:prstClr val="black"/>
                </a:solidFill>
              </a:rPr>
              <a:t>H</a:t>
            </a:r>
            <a:r>
              <a:rPr lang="en-US" sz="2400" b="1" i="1" baseline="-25000" dirty="0">
                <a:solidFill>
                  <a:prstClr val="black"/>
                </a:solidFill>
              </a:rPr>
              <a:t>o</a:t>
            </a:r>
            <a:r>
              <a:rPr lang="en-US" b="1" i="1" dirty="0">
                <a:solidFill>
                  <a:prstClr val="black"/>
                </a:solidFill>
              </a:rPr>
              <a:t>: </a:t>
            </a:r>
            <a:r>
              <a:rPr lang="en-US" b="1" dirty="0" smtClean="0"/>
              <a:t>“Wrong Gradation Of Sizes” </a:t>
            </a:r>
            <a:r>
              <a:rPr lang="en-US" b="1" dirty="0"/>
              <a:t>has no impact on “Quality”. </a:t>
            </a:r>
            <a:endParaRPr lang="en-US" b="1" i="1" dirty="0">
              <a:solidFill>
                <a:prstClr val="black"/>
              </a:solidFill>
            </a:endParaRPr>
          </a:p>
          <a:p>
            <a:pPr marL="457200" indent="-457200" fontAlgn="base">
              <a:lnSpc>
                <a:spcPct val="105000"/>
              </a:lnSpc>
              <a:spcBef>
                <a:spcPct val="30000"/>
              </a:spcBef>
              <a:spcAft>
                <a:spcPct val="0"/>
              </a:spcAft>
            </a:pPr>
            <a:r>
              <a:rPr lang="en-US" b="1" i="1" dirty="0" smtClean="0">
                <a:solidFill>
                  <a:prstClr val="black"/>
                </a:solidFill>
              </a:rPr>
              <a:t>VS</a:t>
            </a:r>
            <a:endParaRPr lang="en-US" b="1" i="1" dirty="0">
              <a:solidFill>
                <a:prstClr val="black"/>
              </a:solidFill>
            </a:endParaRPr>
          </a:p>
          <a:p>
            <a:pPr marL="457200" indent="-457200" fontAlgn="base">
              <a:lnSpc>
                <a:spcPct val="105000"/>
              </a:lnSpc>
              <a:spcBef>
                <a:spcPct val="30000"/>
              </a:spcBef>
              <a:spcAft>
                <a:spcPct val="0"/>
              </a:spcAft>
            </a:pPr>
            <a:r>
              <a:rPr lang="en-US" sz="2400" b="1" i="1" dirty="0" smtClean="0">
                <a:solidFill>
                  <a:prstClr val="black"/>
                </a:solidFill>
              </a:rPr>
              <a:t>H</a:t>
            </a:r>
            <a:r>
              <a:rPr lang="en-US" sz="2400" b="1" i="1" baseline="-25000" dirty="0" smtClean="0">
                <a:solidFill>
                  <a:prstClr val="black"/>
                </a:solidFill>
              </a:rPr>
              <a:t>a </a:t>
            </a:r>
            <a:r>
              <a:rPr lang="en-US" b="1" i="1" dirty="0" smtClean="0">
                <a:solidFill>
                  <a:prstClr val="black"/>
                </a:solidFill>
              </a:rPr>
              <a:t>: </a:t>
            </a:r>
            <a:r>
              <a:rPr lang="en-US" b="1" dirty="0" smtClean="0"/>
              <a:t>“Wrong Gradation Of Sizes” has </a:t>
            </a:r>
            <a:r>
              <a:rPr lang="en-US" b="1" dirty="0"/>
              <a:t>impact on “Quality”. </a:t>
            </a:r>
            <a:endParaRPr lang="en-US" b="1" i="1" dirty="0">
              <a:solidFill>
                <a:prstClr val="black"/>
              </a:solidFill>
            </a:endParaRPr>
          </a:p>
          <a:p>
            <a:pPr marL="457200" indent="-457200" fontAlgn="base">
              <a:lnSpc>
                <a:spcPct val="105000"/>
              </a:lnSpc>
              <a:spcBef>
                <a:spcPct val="30000"/>
              </a:spcBef>
              <a:spcAft>
                <a:spcPct val="0"/>
              </a:spcAft>
            </a:pPr>
            <a:endParaRPr lang="en-US" b="1" i="1" dirty="0">
              <a:solidFill>
                <a:prstClr val="black"/>
              </a:solidFill>
            </a:endParaRPr>
          </a:p>
          <a:p>
            <a:pPr marL="457200" indent="-457200" fontAlgn="base">
              <a:lnSpc>
                <a:spcPct val="105000"/>
              </a:lnSpc>
              <a:spcBef>
                <a:spcPct val="30000"/>
              </a:spcBef>
              <a:spcAft>
                <a:spcPct val="0"/>
              </a:spcAft>
            </a:pPr>
            <a:endParaRPr lang="en-US" b="1" i="1" dirty="0">
              <a:solidFill>
                <a:prstClr val="black"/>
              </a:solidFill>
            </a:endParaRPr>
          </a:p>
        </p:txBody>
      </p:sp>
      <p:sp>
        <p:nvSpPr>
          <p:cNvPr id="21" name="Text Box 8"/>
          <p:cNvSpPr txBox="1">
            <a:spLocks noChangeArrowheads="1"/>
          </p:cNvSpPr>
          <p:nvPr/>
        </p:nvSpPr>
        <p:spPr bwMode="auto">
          <a:xfrm>
            <a:off x="322345" y="3432300"/>
            <a:ext cx="6945852"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u="sng" dirty="0" smtClean="0">
                <a:solidFill>
                  <a:prstClr val="black"/>
                </a:solidFill>
              </a:rPr>
              <a:t>Hypothesis:</a:t>
            </a:r>
            <a:endParaRPr lang="en-US" sz="2400" b="1" i="1" dirty="0">
              <a:solidFill>
                <a:prstClr val="black"/>
              </a:solidFill>
            </a:endParaRPr>
          </a:p>
        </p:txBody>
      </p:sp>
      <p:sp>
        <p:nvSpPr>
          <p:cNvPr id="24" name="Title 3"/>
          <p:cNvSpPr txBox="1">
            <a:spLocks/>
          </p:cNvSpPr>
          <p:nvPr/>
        </p:nvSpPr>
        <p:spPr>
          <a:xfrm>
            <a:off x="686766" y="895384"/>
            <a:ext cx="9224677" cy="55534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50000"/>
              </a:lnSpc>
              <a:buClr>
                <a:srgbClr val="007BB9"/>
              </a:buClr>
            </a:pPr>
            <a:r>
              <a:rPr lang="en-US" sz="2800" b="1" kern="0" dirty="0" smtClean="0">
                <a:solidFill>
                  <a:srgbClr val="007BB9"/>
                </a:solidFill>
              </a:rPr>
              <a:t>Y (Quality) – </a:t>
            </a:r>
            <a:r>
              <a:rPr lang="en-US" sz="2800" b="1" kern="0" dirty="0">
                <a:solidFill>
                  <a:srgbClr val="007BB9"/>
                </a:solidFill>
              </a:rPr>
              <a:t>X5 (WRONG GRADATION OF </a:t>
            </a:r>
            <a:r>
              <a:rPr lang="en-US" sz="2800" b="1" kern="0" dirty="0" smtClean="0">
                <a:solidFill>
                  <a:srgbClr val="007BB9"/>
                </a:solidFill>
              </a:rPr>
              <a:t>SIZES)</a:t>
            </a:r>
            <a:endParaRPr lang="en-US" sz="2800" b="1" kern="0" dirty="0">
              <a:solidFill>
                <a:srgbClr val="007BB9"/>
              </a:solidFill>
            </a:endParaRPr>
          </a:p>
        </p:txBody>
      </p:sp>
      <p:sp>
        <p:nvSpPr>
          <p:cNvPr id="15" name="Rectangle 14"/>
          <p:cNvSpPr/>
          <p:nvPr/>
        </p:nvSpPr>
        <p:spPr>
          <a:xfrm>
            <a:off x="322345" y="1682230"/>
            <a:ext cx="1518364" cy="461665"/>
          </a:xfrm>
          <a:prstGeom prst="rect">
            <a:avLst/>
          </a:prstGeom>
        </p:spPr>
        <p:txBody>
          <a:bodyPr wrap="none">
            <a:spAutoFit/>
          </a:bodyPr>
          <a:lstStyle/>
          <a:p>
            <a:pPr fontAlgn="base">
              <a:spcBef>
                <a:spcPct val="50000"/>
              </a:spcBef>
              <a:spcAft>
                <a:spcPct val="0"/>
              </a:spcAft>
            </a:pPr>
            <a:r>
              <a:rPr lang="en-US" sz="2400" b="1" i="1" u="sng" dirty="0" smtClean="0">
                <a:solidFill>
                  <a:prstClr val="black"/>
                </a:solidFill>
              </a:rPr>
              <a:t>Purpose:</a:t>
            </a:r>
            <a:endParaRPr lang="en-US" sz="2400" b="1" i="1" u="sng" dirty="0">
              <a:solidFill>
                <a:prstClr val="black"/>
              </a:solidFill>
            </a:endParaRPr>
          </a:p>
        </p:txBody>
      </p:sp>
      <p:sp>
        <p:nvSpPr>
          <p:cNvPr id="12" name="Text Box 4"/>
          <p:cNvSpPr txBox="1">
            <a:spLocks noChangeArrowheads="1"/>
          </p:cNvSpPr>
          <p:nvPr/>
        </p:nvSpPr>
        <p:spPr bwMode="auto">
          <a:xfrm>
            <a:off x="424874" y="2312842"/>
            <a:ext cx="11042505"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16" name="Text Box 9"/>
          <p:cNvSpPr txBox="1">
            <a:spLocks noChangeArrowheads="1"/>
          </p:cNvSpPr>
          <p:nvPr/>
        </p:nvSpPr>
        <p:spPr bwMode="auto">
          <a:xfrm>
            <a:off x="424874" y="2372599"/>
            <a:ext cx="11042505" cy="1131785"/>
          </a:xfrm>
          <a:prstGeom prst="rect">
            <a:avLst/>
          </a:prstGeom>
          <a:noFill/>
          <a:ln w="9525">
            <a:noFill/>
            <a:miter lim="800000"/>
            <a:headEnd/>
            <a:tailEnd/>
          </a:ln>
        </p:spPr>
        <p:txBody>
          <a:bodyPr wrap="square">
            <a:spAutoFit/>
          </a:bodyPr>
          <a:lstStyle/>
          <a:p>
            <a:pPr marL="457200" indent="-457200" fontAlgn="base">
              <a:lnSpc>
                <a:spcPct val="105000"/>
              </a:lnSpc>
              <a:spcBef>
                <a:spcPct val="30000"/>
              </a:spcBef>
              <a:spcAft>
                <a:spcPct val="0"/>
              </a:spcAft>
            </a:pPr>
            <a:r>
              <a:rPr lang="en-US" sz="2000" b="1" i="1" dirty="0" smtClean="0">
                <a:solidFill>
                  <a:prstClr val="black"/>
                </a:solidFill>
              </a:rPr>
              <a:t>Purpose of performing </a:t>
            </a:r>
            <a:r>
              <a:rPr lang="en-US" sz="2000" b="1" i="1" dirty="0">
                <a:solidFill>
                  <a:prstClr val="black"/>
                </a:solidFill>
              </a:rPr>
              <a:t>one way ANOVA is</a:t>
            </a:r>
            <a:r>
              <a:rPr lang="en-US" sz="2000" b="1" i="1" dirty="0" smtClean="0">
                <a:solidFill>
                  <a:prstClr val="black"/>
                </a:solidFill>
              </a:rPr>
              <a:t>:  </a:t>
            </a:r>
            <a:r>
              <a:rPr lang="en-US" sz="2000" b="1" dirty="0"/>
              <a:t>The project  team believes that there are potential “X’s” that have impact on “Y” </a:t>
            </a:r>
            <a:endParaRPr lang="en-US" sz="2000" b="1" i="1" dirty="0"/>
          </a:p>
          <a:p>
            <a:pPr marL="457200" indent="-457200" fontAlgn="base">
              <a:lnSpc>
                <a:spcPct val="105000"/>
              </a:lnSpc>
              <a:spcBef>
                <a:spcPct val="30000"/>
              </a:spcBef>
              <a:spcAft>
                <a:spcPct val="0"/>
              </a:spcAft>
            </a:pPr>
            <a:endParaRPr lang="en-US" sz="2000" b="1" i="1" dirty="0">
              <a:solidFill>
                <a:prstClr val="black"/>
              </a:solidFill>
            </a:endParaRPr>
          </a:p>
        </p:txBody>
      </p:sp>
    </p:spTree>
    <p:extLst>
      <p:ext uri="{BB962C8B-B14F-4D97-AF65-F5344CB8AC3E}">
        <p14:creationId xmlns:p14="http://schemas.microsoft.com/office/powerpoint/2010/main" val="389293127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87</a:t>
            </a:fld>
            <a:endParaRPr>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Graphical Output of One-Way ANOVA</a:t>
            </a:r>
            <a:endParaRPr lang="en-US" sz="36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ext Box 8"/>
          <p:cNvSpPr txBox="1">
            <a:spLocks noChangeArrowheads="1"/>
          </p:cNvSpPr>
          <p:nvPr/>
        </p:nvSpPr>
        <p:spPr bwMode="auto">
          <a:xfrm>
            <a:off x="470375" y="957737"/>
            <a:ext cx="6945852"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dirty="0">
                <a:solidFill>
                  <a:prstClr val="black"/>
                </a:solidFill>
              </a:rPr>
              <a:t>Minitab Session Window output:</a:t>
            </a:r>
          </a:p>
        </p:txBody>
      </p:sp>
      <p:sp>
        <p:nvSpPr>
          <p:cNvPr id="26" name="Text Box 4"/>
          <p:cNvSpPr txBox="1">
            <a:spLocks noChangeArrowheads="1"/>
          </p:cNvSpPr>
          <p:nvPr/>
        </p:nvSpPr>
        <p:spPr bwMode="auto">
          <a:xfrm>
            <a:off x="804984" y="5210155"/>
            <a:ext cx="10347430" cy="1061829"/>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fontAlgn="base">
              <a:spcBef>
                <a:spcPct val="50000"/>
              </a:spcBef>
              <a:spcAft>
                <a:spcPct val="0"/>
              </a:spcAft>
            </a:pPr>
            <a:r>
              <a:rPr lang="en-US" b="1" i="1" u="sng" dirty="0" smtClean="0">
                <a:solidFill>
                  <a:prstClr val="black"/>
                </a:solidFill>
              </a:rPr>
              <a:t>Interpretation</a:t>
            </a:r>
            <a:r>
              <a:rPr lang="en-US" b="1" i="1" dirty="0" smtClean="0">
                <a:solidFill>
                  <a:prstClr val="black"/>
                </a:solidFill>
              </a:rPr>
              <a:t>:</a:t>
            </a:r>
            <a:r>
              <a:rPr lang="en-US" dirty="0"/>
              <a:t> The shape and spread of box plots for </a:t>
            </a:r>
            <a:r>
              <a:rPr lang="en-US" dirty="0" smtClean="0"/>
              <a:t>wrong gradation of sizes are </a:t>
            </a:r>
            <a:r>
              <a:rPr lang="en-US" dirty="0"/>
              <a:t>not equal There are no outliners.</a:t>
            </a:r>
            <a:r>
              <a:rPr lang="en-US" b="1" i="1" dirty="0" smtClean="0">
                <a:solidFill>
                  <a:prstClr val="black"/>
                </a:solidFill>
              </a:rPr>
              <a:t> </a:t>
            </a:r>
          </a:p>
          <a:p>
            <a:pPr fontAlgn="base">
              <a:spcBef>
                <a:spcPct val="50000"/>
              </a:spcBef>
              <a:spcAft>
                <a:spcPct val="0"/>
              </a:spcAft>
            </a:pPr>
            <a:endParaRPr lang="en-US" b="1" i="1" dirty="0">
              <a:solidFill>
                <a:prstClr val="black"/>
              </a:solidFill>
            </a:endParaRPr>
          </a:p>
        </p:txBody>
      </p:sp>
      <p:pic>
        <p:nvPicPr>
          <p:cNvPr id="430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2819" y="1469625"/>
            <a:ext cx="7784387" cy="3551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546037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88</a:t>
            </a:fld>
            <a:endParaRPr>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a:solidFill>
                  <a:srgbClr val="007BB9"/>
                </a:solidFill>
              </a:rPr>
              <a:t>ANOVA Test Output</a:t>
            </a: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ext Box 8"/>
          <p:cNvSpPr txBox="1">
            <a:spLocks noChangeArrowheads="1"/>
          </p:cNvSpPr>
          <p:nvPr/>
        </p:nvSpPr>
        <p:spPr bwMode="auto">
          <a:xfrm>
            <a:off x="470375" y="957737"/>
            <a:ext cx="6945852"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dirty="0">
                <a:solidFill>
                  <a:prstClr val="black"/>
                </a:solidFill>
              </a:rPr>
              <a:t>Minitab Session Window output:</a:t>
            </a:r>
          </a:p>
        </p:txBody>
      </p:sp>
      <p:sp>
        <p:nvSpPr>
          <p:cNvPr id="25" name="Rectangle 24"/>
          <p:cNvSpPr/>
          <p:nvPr/>
        </p:nvSpPr>
        <p:spPr>
          <a:xfrm>
            <a:off x="804984" y="1469624"/>
            <a:ext cx="10347430" cy="353910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rgbClr val="3A3F50"/>
              </a:solidFill>
            </a:endParaRPr>
          </a:p>
        </p:txBody>
      </p:sp>
      <p:sp>
        <p:nvSpPr>
          <p:cNvPr id="26" name="Text Box 4"/>
          <p:cNvSpPr txBox="1">
            <a:spLocks noChangeArrowheads="1"/>
          </p:cNvSpPr>
          <p:nvPr/>
        </p:nvSpPr>
        <p:spPr bwMode="auto">
          <a:xfrm>
            <a:off x="804984" y="5210155"/>
            <a:ext cx="10347430" cy="1061829"/>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fontAlgn="base">
              <a:spcBef>
                <a:spcPct val="50000"/>
              </a:spcBef>
              <a:spcAft>
                <a:spcPct val="0"/>
              </a:spcAft>
            </a:pPr>
            <a:r>
              <a:rPr lang="en-US" b="1" i="1" u="sng" dirty="0" smtClean="0">
                <a:solidFill>
                  <a:prstClr val="black"/>
                </a:solidFill>
              </a:rPr>
              <a:t>Interpretation</a:t>
            </a:r>
            <a:r>
              <a:rPr lang="en-US" b="1" i="1" dirty="0" smtClean="0">
                <a:solidFill>
                  <a:prstClr val="black"/>
                </a:solidFill>
              </a:rPr>
              <a:t>: </a:t>
            </a:r>
            <a:r>
              <a:rPr lang="en-US" dirty="0"/>
              <a:t>Since the p-value is </a:t>
            </a:r>
            <a:r>
              <a:rPr lang="en-US" dirty="0" smtClean="0"/>
              <a:t>&gt; </a:t>
            </a:r>
            <a:r>
              <a:rPr lang="en-US" dirty="0"/>
              <a:t>0.05, Impact of </a:t>
            </a:r>
            <a:r>
              <a:rPr lang="en-US" dirty="0" smtClean="0"/>
              <a:t>“Wrong Gradation Of Sizes” </a:t>
            </a:r>
            <a:r>
              <a:rPr lang="en-US" dirty="0"/>
              <a:t>on “Quality” is statistically </a:t>
            </a:r>
            <a:r>
              <a:rPr lang="en-US" dirty="0" smtClean="0"/>
              <a:t>insignificant</a:t>
            </a:r>
            <a:endParaRPr lang="en-US" b="1" i="1" dirty="0" smtClean="0">
              <a:solidFill>
                <a:prstClr val="black"/>
              </a:solidFill>
            </a:endParaRPr>
          </a:p>
          <a:p>
            <a:pPr fontAlgn="base">
              <a:spcBef>
                <a:spcPct val="50000"/>
              </a:spcBef>
              <a:spcAft>
                <a:spcPct val="0"/>
              </a:spcAft>
            </a:pPr>
            <a:endParaRPr lang="en-US" b="1" i="1" dirty="0">
              <a:solidFill>
                <a:prstClr val="black"/>
              </a:solidFill>
            </a:endParaRPr>
          </a:p>
        </p:txBody>
      </p:sp>
      <p:pic>
        <p:nvPicPr>
          <p:cNvPr id="440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984" y="1544637"/>
            <a:ext cx="4149154" cy="1457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03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5603" y="3002506"/>
            <a:ext cx="4629979" cy="1514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03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62841" y="1605933"/>
            <a:ext cx="3162544" cy="1191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484734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3" name="Rectangle 8"/>
          <p:cNvSpPr>
            <a:spLocks noChangeArrowheads="1"/>
          </p:cNvSpPr>
          <p:nvPr/>
        </p:nvSpPr>
        <p:spPr bwMode="auto">
          <a:xfrm>
            <a:off x="424874" y="4201278"/>
            <a:ext cx="11042505" cy="1408832"/>
          </a:xfrm>
          <a:prstGeom prst="rect">
            <a:avLst/>
          </a:prstGeom>
          <a:solidFill>
            <a:schemeClr val="bg1">
              <a:lumMod val="85000"/>
            </a:schemeClr>
          </a:solidFill>
          <a:ln w="9525">
            <a:solidFill>
              <a:schemeClr val="tx1"/>
            </a:solidFill>
            <a:miter lim="800000"/>
            <a:headEnd/>
            <a:tailEnd/>
          </a:ln>
        </p:spPr>
        <p:txBody>
          <a:bodyPr wrap="none" anchor="ctr"/>
          <a:lstStyle/>
          <a:p>
            <a:pPr fontAlgn="base">
              <a:spcBef>
                <a:spcPct val="0"/>
              </a:spcBef>
              <a:spcAft>
                <a:spcPct val="0"/>
              </a:spcAft>
            </a:pPr>
            <a:endParaRPr lang="en-US" sz="900" dirty="0">
              <a:solidFill>
                <a:prstClr val="black"/>
              </a:solidFill>
            </a:endParaRPr>
          </a:p>
        </p:txBody>
      </p:sp>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89</a:t>
            </a:fld>
            <a:endParaRPr>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One-Way ANOVA</a:t>
            </a:r>
            <a:endParaRPr lang="en-US" sz="36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20" name="Text Box 9"/>
          <p:cNvSpPr txBox="1">
            <a:spLocks noChangeArrowheads="1"/>
          </p:cNvSpPr>
          <p:nvPr/>
        </p:nvSpPr>
        <p:spPr bwMode="auto">
          <a:xfrm>
            <a:off x="424874" y="4201278"/>
            <a:ext cx="11042505" cy="1726627"/>
          </a:xfrm>
          <a:prstGeom prst="rect">
            <a:avLst/>
          </a:prstGeom>
          <a:noFill/>
          <a:ln w="9525">
            <a:noFill/>
            <a:miter lim="800000"/>
            <a:headEnd/>
            <a:tailEnd/>
          </a:ln>
        </p:spPr>
        <p:txBody>
          <a:bodyPr wrap="square">
            <a:spAutoFit/>
          </a:bodyPr>
          <a:lstStyle/>
          <a:p>
            <a:pPr marL="457200" indent="-457200" fontAlgn="base">
              <a:lnSpc>
                <a:spcPct val="105000"/>
              </a:lnSpc>
              <a:spcBef>
                <a:spcPct val="30000"/>
              </a:spcBef>
              <a:spcAft>
                <a:spcPct val="0"/>
              </a:spcAft>
            </a:pPr>
            <a:r>
              <a:rPr lang="en-US" sz="2400" b="1" i="1" dirty="0">
                <a:solidFill>
                  <a:prstClr val="black"/>
                </a:solidFill>
              </a:rPr>
              <a:t>H</a:t>
            </a:r>
            <a:r>
              <a:rPr lang="en-US" sz="2400" b="1" i="1" baseline="-25000" dirty="0">
                <a:solidFill>
                  <a:prstClr val="black"/>
                </a:solidFill>
              </a:rPr>
              <a:t>o</a:t>
            </a:r>
            <a:r>
              <a:rPr lang="en-US" b="1" i="1" dirty="0">
                <a:solidFill>
                  <a:prstClr val="black"/>
                </a:solidFill>
              </a:rPr>
              <a:t>: </a:t>
            </a:r>
            <a:r>
              <a:rPr lang="en-US" b="1" dirty="0" smtClean="0"/>
              <a:t>“Miss Out Of Stiches In Between” </a:t>
            </a:r>
            <a:r>
              <a:rPr lang="en-US" b="1" dirty="0"/>
              <a:t>has no impact on “Quality</a:t>
            </a:r>
            <a:r>
              <a:rPr lang="en-US" b="1" dirty="0" smtClean="0"/>
              <a:t>”.</a:t>
            </a:r>
            <a:endParaRPr lang="en-US" b="1" i="1" dirty="0">
              <a:solidFill>
                <a:prstClr val="black"/>
              </a:solidFill>
            </a:endParaRPr>
          </a:p>
          <a:p>
            <a:pPr marL="457200" indent="-457200" fontAlgn="base">
              <a:lnSpc>
                <a:spcPct val="105000"/>
              </a:lnSpc>
              <a:spcBef>
                <a:spcPct val="30000"/>
              </a:spcBef>
              <a:spcAft>
                <a:spcPct val="0"/>
              </a:spcAft>
            </a:pPr>
            <a:r>
              <a:rPr lang="en-US" b="1" i="1" dirty="0" smtClean="0">
                <a:solidFill>
                  <a:prstClr val="black"/>
                </a:solidFill>
              </a:rPr>
              <a:t>VS</a:t>
            </a:r>
            <a:endParaRPr lang="en-US" b="1" i="1" dirty="0">
              <a:solidFill>
                <a:prstClr val="black"/>
              </a:solidFill>
            </a:endParaRPr>
          </a:p>
          <a:p>
            <a:pPr marL="457200" indent="-457200" fontAlgn="base">
              <a:lnSpc>
                <a:spcPct val="105000"/>
              </a:lnSpc>
              <a:spcBef>
                <a:spcPct val="30000"/>
              </a:spcBef>
              <a:spcAft>
                <a:spcPct val="0"/>
              </a:spcAft>
            </a:pPr>
            <a:r>
              <a:rPr lang="en-US" sz="2400" b="1" i="1" dirty="0" smtClean="0">
                <a:solidFill>
                  <a:prstClr val="black"/>
                </a:solidFill>
              </a:rPr>
              <a:t>H</a:t>
            </a:r>
            <a:r>
              <a:rPr lang="en-US" sz="2400" b="1" i="1" baseline="-25000" dirty="0" smtClean="0">
                <a:solidFill>
                  <a:prstClr val="black"/>
                </a:solidFill>
              </a:rPr>
              <a:t>a</a:t>
            </a:r>
            <a:r>
              <a:rPr lang="en-US" b="1" i="1" dirty="0" smtClean="0">
                <a:solidFill>
                  <a:prstClr val="black"/>
                </a:solidFill>
              </a:rPr>
              <a:t>: </a:t>
            </a:r>
            <a:r>
              <a:rPr lang="en-US" b="1" dirty="0" smtClean="0"/>
              <a:t>“Miss Out Of Stiches In Between” </a:t>
            </a:r>
            <a:r>
              <a:rPr lang="en-US" b="1" dirty="0"/>
              <a:t>has no impact on “Quality”. </a:t>
            </a:r>
            <a:endParaRPr lang="en-US" b="1" i="1" dirty="0">
              <a:solidFill>
                <a:prstClr val="black"/>
              </a:solidFill>
            </a:endParaRPr>
          </a:p>
          <a:p>
            <a:pPr marL="457200" indent="-457200" fontAlgn="base">
              <a:lnSpc>
                <a:spcPct val="105000"/>
              </a:lnSpc>
              <a:spcBef>
                <a:spcPct val="30000"/>
              </a:spcBef>
              <a:spcAft>
                <a:spcPct val="0"/>
              </a:spcAft>
            </a:pPr>
            <a:endParaRPr lang="en-US" b="1" i="1" dirty="0">
              <a:solidFill>
                <a:prstClr val="black"/>
              </a:solidFill>
            </a:endParaRPr>
          </a:p>
        </p:txBody>
      </p:sp>
      <p:sp>
        <p:nvSpPr>
          <p:cNvPr id="21" name="Text Box 8"/>
          <p:cNvSpPr txBox="1">
            <a:spLocks noChangeArrowheads="1"/>
          </p:cNvSpPr>
          <p:nvPr/>
        </p:nvSpPr>
        <p:spPr bwMode="auto">
          <a:xfrm>
            <a:off x="322345" y="3432300"/>
            <a:ext cx="6945852"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u="sng" dirty="0" smtClean="0">
                <a:solidFill>
                  <a:prstClr val="black"/>
                </a:solidFill>
              </a:rPr>
              <a:t>Hypothesis:</a:t>
            </a:r>
            <a:endParaRPr lang="en-US" sz="2400" b="1" i="1" dirty="0">
              <a:solidFill>
                <a:prstClr val="black"/>
              </a:solidFill>
            </a:endParaRPr>
          </a:p>
        </p:txBody>
      </p:sp>
      <p:sp>
        <p:nvSpPr>
          <p:cNvPr id="24" name="Title 3"/>
          <p:cNvSpPr txBox="1">
            <a:spLocks/>
          </p:cNvSpPr>
          <p:nvPr/>
        </p:nvSpPr>
        <p:spPr>
          <a:xfrm>
            <a:off x="686766" y="895384"/>
            <a:ext cx="9730863" cy="55534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50000"/>
              </a:lnSpc>
              <a:buClr>
                <a:srgbClr val="007BB9"/>
              </a:buClr>
            </a:pPr>
            <a:r>
              <a:rPr lang="en-US" sz="2800" b="1" kern="0" dirty="0" smtClean="0">
                <a:solidFill>
                  <a:srgbClr val="007BB9"/>
                </a:solidFill>
              </a:rPr>
              <a:t>Y (Quality) – </a:t>
            </a:r>
            <a:r>
              <a:rPr lang="en-US" sz="2800" b="1" kern="0" dirty="0">
                <a:solidFill>
                  <a:srgbClr val="007BB9"/>
                </a:solidFill>
              </a:rPr>
              <a:t>X6 (MISS OUT OF STITCHES IN </a:t>
            </a:r>
            <a:r>
              <a:rPr lang="en-US" sz="2800" b="1" kern="0" dirty="0" smtClean="0">
                <a:solidFill>
                  <a:srgbClr val="007BB9"/>
                </a:solidFill>
              </a:rPr>
              <a:t>BETWEEN)</a:t>
            </a:r>
            <a:endParaRPr lang="en-US" sz="2800" b="1" kern="0" dirty="0">
              <a:solidFill>
                <a:srgbClr val="007BB9"/>
              </a:solidFill>
            </a:endParaRPr>
          </a:p>
        </p:txBody>
      </p:sp>
      <p:sp>
        <p:nvSpPr>
          <p:cNvPr id="15" name="Rectangle 14"/>
          <p:cNvSpPr/>
          <p:nvPr/>
        </p:nvSpPr>
        <p:spPr>
          <a:xfrm>
            <a:off x="322345" y="1682230"/>
            <a:ext cx="1518364" cy="461665"/>
          </a:xfrm>
          <a:prstGeom prst="rect">
            <a:avLst/>
          </a:prstGeom>
        </p:spPr>
        <p:txBody>
          <a:bodyPr wrap="none">
            <a:spAutoFit/>
          </a:bodyPr>
          <a:lstStyle/>
          <a:p>
            <a:pPr fontAlgn="base">
              <a:spcBef>
                <a:spcPct val="50000"/>
              </a:spcBef>
              <a:spcAft>
                <a:spcPct val="0"/>
              </a:spcAft>
            </a:pPr>
            <a:r>
              <a:rPr lang="en-US" sz="2400" b="1" i="1" u="sng" dirty="0" smtClean="0">
                <a:solidFill>
                  <a:prstClr val="black"/>
                </a:solidFill>
              </a:rPr>
              <a:t>Purpose:</a:t>
            </a:r>
            <a:endParaRPr lang="en-US" sz="2400" b="1" i="1" u="sng" dirty="0">
              <a:solidFill>
                <a:prstClr val="black"/>
              </a:solidFill>
            </a:endParaRPr>
          </a:p>
        </p:txBody>
      </p:sp>
      <p:sp>
        <p:nvSpPr>
          <p:cNvPr id="12" name="Text Box 4"/>
          <p:cNvSpPr txBox="1">
            <a:spLocks noChangeArrowheads="1"/>
          </p:cNvSpPr>
          <p:nvPr/>
        </p:nvSpPr>
        <p:spPr bwMode="auto">
          <a:xfrm>
            <a:off x="424874" y="2312842"/>
            <a:ext cx="11042505"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16" name="Text Box 9"/>
          <p:cNvSpPr txBox="1">
            <a:spLocks noChangeArrowheads="1"/>
          </p:cNvSpPr>
          <p:nvPr/>
        </p:nvSpPr>
        <p:spPr bwMode="auto">
          <a:xfrm>
            <a:off x="424874" y="2372599"/>
            <a:ext cx="11042505" cy="1154162"/>
          </a:xfrm>
          <a:prstGeom prst="rect">
            <a:avLst/>
          </a:prstGeom>
          <a:noFill/>
          <a:ln w="9525">
            <a:noFill/>
            <a:miter lim="800000"/>
            <a:headEnd/>
            <a:tailEnd/>
          </a:ln>
        </p:spPr>
        <p:txBody>
          <a:bodyPr wrap="square">
            <a:spAutoFit/>
          </a:bodyPr>
          <a:lstStyle/>
          <a:p>
            <a:pPr marL="457200" indent="-457200" fontAlgn="base">
              <a:lnSpc>
                <a:spcPct val="105000"/>
              </a:lnSpc>
              <a:spcBef>
                <a:spcPct val="30000"/>
              </a:spcBef>
              <a:spcAft>
                <a:spcPct val="0"/>
              </a:spcAft>
            </a:pPr>
            <a:r>
              <a:rPr lang="en-US" sz="2000" b="1" i="1" dirty="0" smtClean="0">
                <a:solidFill>
                  <a:prstClr val="black"/>
                </a:solidFill>
              </a:rPr>
              <a:t>Purpose of performing </a:t>
            </a:r>
            <a:r>
              <a:rPr lang="en-US" sz="2000" b="1" i="1" dirty="0">
                <a:solidFill>
                  <a:prstClr val="black"/>
                </a:solidFill>
              </a:rPr>
              <a:t>one way ANOVA is</a:t>
            </a:r>
            <a:r>
              <a:rPr lang="en-US" sz="2000" b="1" i="1" dirty="0" smtClean="0">
                <a:solidFill>
                  <a:prstClr val="black"/>
                </a:solidFill>
              </a:rPr>
              <a:t>: </a:t>
            </a:r>
            <a:r>
              <a:rPr lang="en-US" sz="2000" b="1" dirty="0"/>
              <a:t>The project  team believes that there are potential “X’s” that have impact on “Y” </a:t>
            </a:r>
            <a:endParaRPr lang="en-US" sz="2000" b="1" i="1" dirty="0"/>
          </a:p>
          <a:p>
            <a:pPr marL="457200" indent="-457200" fontAlgn="base">
              <a:lnSpc>
                <a:spcPct val="105000"/>
              </a:lnSpc>
              <a:spcBef>
                <a:spcPct val="30000"/>
              </a:spcBef>
              <a:spcAft>
                <a:spcPct val="0"/>
              </a:spcAft>
            </a:pPr>
            <a:endParaRPr lang="en-US" sz="2000" b="1" i="1" dirty="0">
              <a:solidFill>
                <a:prstClr val="black"/>
              </a:solidFill>
            </a:endParaRPr>
          </a:p>
        </p:txBody>
      </p:sp>
    </p:spTree>
    <p:extLst>
      <p:ext uri="{BB962C8B-B14F-4D97-AF65-F5344CB8AC3E}">
        <p14:creationId xmlns:p14="http://schemas.microsoft.com/office/powerpoint/2010/main" val="40915873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334" y="807467"/>
            <a:ext cx="11582401" cy="687504"/>
          </a:xfrm>
        </p:spPr>
        <p:txBody>
          <a:bodyPr anchor="ctr"/>
          <a:lstStyle/>
          <a:p>
            <a:r>
              <a:rPr lang="en-US" dirty="0" smtClean="0"/>
              <a:t>COMMUNICATION PLAN (RACI MATRIX)</a:t>
            </a:r>
            <a:endParaRPr lang="en-US" dirty="0"/>
          </a:p>
        </p:txBody>
      </p:sp>
      <p:sp>
        <p:nvSpPr>
          <p:cNvPr id="3" name="Slide Number Placeholder 2"/>
          <p:cNvSpPr>
            <a:spLocks noGrp="1"/>
          </p:cNvSpPr>
          <p:nvPr>
            <p:ph type="sldNum" idx="12"/>
          </p:nvPr>
        </p:nvSpPr>
        <p:spPr/>
        <p:txBody>
          <a:bodyPr/>
          <a:lstStyle/>
          <a:p>
            <a:fld id="{00000000-1234-1234-1234-123412341234}" type="slidenum">
              <a:rPr lang="en" smtClean="0">
                <a:solidFill>
                  <a:srgbClr val="FFFFFF"/>
                </a:solidFill>
              </a:rPr>
              <a:pPr/>
              <a:t>9</a:t>
            </a:fld>
            <a:endParaRPr lang="en">
              <a:solidFill>
                <a:srgbClr val="FFFFFF"/>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42161589"/>
              </p:ext>
            </p:extLst>
          </p:nvPr>
        </p:nvGraphicFramePr>
        <p:xfrm>
          <a:off x="609599" y="1770742"/>
          <a:ext cx="10922432" cy="2235200"/>
        </p:xfrm>
        <a:graphic>
          <a:graphicData uri="http://schemas.openxmlformats.org/drawingml/2006/table">
            <a:tbl>
              <a:tblPr firstRow="1" bandRow="1">
                <a:tableStyleId>{69012ECD-51FC-41F1-AA8D-1B2483CD663E}</a:tableStyleId>
              </a:tblPr>
              <a:tblGrid>
                <a:gridCol w="803565">
                  <a:extLst>
                    <a:ext uri="{9D8B030D-6E8A-4147-A177-3AD203B41FA5}">
                      <a16:colId xmlns="" xmlns:a16="http://schemas.microsoft.com/office/drawing/2014/main" val="1239730620"/>
                    </a:ext>
                  </a:extLst>
                </a:gridCol>
                <a:gridCol w="2622967">
                  <a:extLst>
                    <a:ext uri="{9D8B030D-6E8A-4147-A177-3AD203B41FA5}">
                      <a16:colId xmlns="" xmlns:a16="http://schemas.microsoft.com/office/drawing/2014/main" val="608974487"/>
                    </a:ext>
                  </a:extLst>
                </a:gridCol>
                <a:gridCol w="2471997">
                  <a:extLst>
                    <a:ext uri="{9D8B030D-6E8A-4147-A177-3AD203B41FA5}">
                      <a16:colId xmlns="" xmlns:a16="http://schemas.microsoft.com/office/drawing/2014/main" val="3233032893"/>
                    </a:ext>
                  </a:extLst>
                </a:gridCol>
                <a:gridCol w="5023903">
                  <a:extLst>
                    <a:ext uri="{9D8B030D-6E8A-4147-A177-3AD203B41FA5}">
                      <a16:colId xmlns="" xmlns:a16="http://schemas.microsoft.com/office/drawing/2014/main" val="1203036978"/>
                    </a:ext>
                  </a:extLst>
                </a:gridCol>
              </a:tblGrid>
              <a:tr h="370840">
                <a:tc>
                  <a:txBody>
                    <a:bodyPr/>
                    <a:lstStyle/>
                    <a:p>
                      <a:pPr algn="ctr"/>
                      <a:r>
                        <a:rPr lang="en-US" sz="1600" dirty="0" smtClean="0"/>
                        <a:t>Sr.</a:t>
                      </a:r>
                      <a:r>
                        <a:rPr lang="en-US" sz="1600" baseline="0" dirty="0" smtClean="0"/>
                        <a:t>  No</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RACI</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RESPONSIBLE</a:t>
                      </a:r>
                      <a:r>
                        <a:rPr lang="en-US" sz="1600" baseline="0" dirty="0" smtClean="0"/>
                        <a:t> PERSON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NAME OF</a:t>
                      </a:r>
                      <a:r>
                        <a:rPr lang="en-US" sz="1600" baseline="0" dirty="0" smtClean="0"/>
                        <a:t> PERSON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297313417"/>
                  </a:ext>
                </a:extLst>
              </a:tr>
              <a:tr h="370840">
                <a:tc>
                  <a:txBody>
                    <a:bodyPr/>
                    <a:lstStyle/>
                    <a:p>
                      <a:pPr algn="ctr"/>
                      <a:r>
                        <a:rPr lang="en-US" sz="1600" dirty="0" smtClean="0"/>
                        <a:t>1</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smtClean="0"/>
                        <a:t>Responsible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Green Belt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cap="none" normalizeH="0" baseline="0" dirty="0" smtClean="0">
                          <a:ln>
                            <a:noFill/>
                          </a:ln>
                          <a:solidFill>
                            <a:schemeClr val="tx1"/>
                          </a:solidFill>
                          <a:effectLst/>
                          <a:latin typeface="Arial" charset="0"/>
                        </a:rPr>
                        <a:t>Mr. Ajay Raman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689097013"/>
                  </a:ext>
                </a:extLst>
              </a:tr>
              <a:tr h="370840">
                <a:tc>
                  <a:txBody>
                    <a:bodyPr/>
                    <a:lstStyle/>
                    <a:p>
                      <a:pPr algn="ctr"/>
                      <a:r>
                        <a:rPr lang="en-US" sz="1600" dirty="0" smtClean="0"/>
                        <a:t>2</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aseline="0" dirty="0" smtClean="0"/>
                        <a:t> Approval</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Manager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cap="none" normalizeH="0" baseline="0" dirty="0" smtClean="0">
                          <a:ln>
                            <a:noFill/>
                          </a:ln>
                          <a:solidFill>
                            <a:schemeClr val="tx1"/>
                          </a:solidFill>
                          <a:effectLst/>
                          <a:latin typeface="Arial" charset="0"/>
                        </a:rPr>
                        <a:t>Mr. Ramesh Joshi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187598906"/>
                  </a:ext>
                </a:extLst>
              </a:tr>
              <a:tr h="246800">
                <a:tc>
                  <a:txBody>
                    <a:bodyPr/>
                    <a:lstStyle/>
                    <a:p>
                      <a:pPr algn="ctr"/>
                      <a:r>
                        <a:rPr lang="en-US" sz="1600" dirty="0" smtClean="0"/>
                        <a:t>3</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aseline="0" dirty="0" smtClean="0"/>
                        <a:t>Consult </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Sr. Manager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cap="none" normalizeH="0" baseline="0" dirty="0" smtClean="0">
                          <a:ln>
                            <a:noFill/>
                          </a:ln>
                          <a:solidFill>
                            <a:schemeClr val="tx1"/>
                          </a:solidFill>
                          <a:effectLst/>
                          <a:latin typeface="Arial" charset="0"/>
                        </a:rPr>
                        <a:t>Mr. Joseph Arthur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546884813"/>
                  </a:ext>
                </a:extLst>
              </a:tr>
              <a:tr h="370840">
                <a:tc>
                  <a:txBody>
                    <a:bodyPr/>
                    <a:lstStyle/>
                    <a:p>
                      <a:pPr algn="ctr"/>
                      <a:r>
                        <a:rPr lang="en-US" sz="1600" dirty="0" smtClean="0"/>
                        <a:t>4</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aseline="0" dirty="0" smtClean="0"/>
                        <a:t> Inform</a:t>
                      </a:r>
                      <a:endParaRPr lang="en-US"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Process Owner/MBB</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cap="none" normalizeH="0" baseline="0" dirty="0" smtClean="0">
                          <a:ln>
                            <a:noFill/>
                          </a:ln>
                          <a:solidFill>
                            <a:schemeClr val="tx1"/>
                          </a:solidFill>
                          <a:effectLst/>
                          <a:latin typeface="Arial" charset="0"/>
                        </a:rPr>
                        <a:t>Mr. Harsh Jindal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cap="none" normalizeH="0" baseline="0" dirty="0" smtClean="0">
                          <a:ln>
                            <a:noFill/>
                          </a:ln>
                          <a:solidFill>
                            <a:schemeClr val="tx1"/>
                          </a:solidFill>
                          <a:effectLst/>
                          <a:latin typeface="Arial" charset="0"/>
                        </a:rPr>
                        <a:t>Mr. Joseph Arthur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252385166"/>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209245645"/>
              </p:ext>
            </p:extLst>
          </p:nvPr>
        </p:nvGraphicFramePr>
        <p:xfrm>
          <a:off x="609598" y="3976537"/>
          <a:ext cx="10922433" cy="2108200"/>
        </p:xfrm>
        <a:graphic>
          <a:graphicData uri="http://schemas.openxmlformats.org/drawingml/2006/table">
            <a:tbl>
              <a:tblPr firstRow="1" bandRow="1">
                <a:tableStyleId>{69012ECD-51FC-41F1-AA8D-1B2483CD663E}</a:tableStyleId>
              </a:tblPr>
              <a:tblGrid>
                <a:gridCol w="2032002">
                  <a:extLst>
                    <a:ext uri="{9D8B030D-6E8A-4147-A177-3AD203B41FA5}">
                      <a16:colId xmlns="" xmlns:a16="http://schemas.microsoft.com/office/drawing/2014/main" val="608974487"/>
                    </a:ext>
                  </a:extLst>
                </a:gridCol>
                <a:gridCol w="3004457">
                  <a:extLst>
                    <a:ext uri="{9D8B030D-6E8A-4147-A177-3AD203B41FA5}">
                      <a16:colId xmlns="" xmlns:a16="http://schemas.microsoft.com/office/drawing/2014/main" val="3233032893"/>
                    </a:ext>
                  </a:extLst>
                </a:gridCol>
                <a:gridCol w="5885974">
                  <a:extLst>
                    <a:ext uri="{9D8B030D-6E8A-4147-A177-3AD203B41FA5}">
                      <a16:colId xmlns="" xmlns:a16="http://schemas.microsoft.com/office/drawing/2014/main" val="1203036978"/>
                    </a:ext>
                  </a:extLst>
                </a:gridCol>
              </a:tblGrid>
              <a:tr h="370840">
                <a:tc>
                  <a:txBody>
                    <a:bodyPr/>
                    <a:lstStyle/>
                    <a:p>
                      <a:pPr algn="ctr"/>
                      <a:r>
                        <a:rPr lang="en-US" sz="1600" dirty="0" smtClean="0"/>
                        <a:t>Review</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RESPONSIBLE</a:t>
                      </a:r>
                      <a:r>
                        <a:rPr lang="en-US" sz="1600" baseline="0" dirty="0" smtClean="0"/>
                        <a:t> PERSON</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NAME OF</a:t>
                      </a:r>
                      <a:r>
                        <a:rPr lang="en-US" sz="1600" baseline="0" dirty="0" smtClean="0"/>
                        <a:t> PERSON</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297313417"/>
                  </a:ext>
                </a:extLst>
              </a:tr>
              <a:tr h="529423">
                <a:tc>
                  <a:txBody>
                    <a:bodyPr/>
                    <a:lstStyle/>
                    <a:p>
                      <a:pPr algn="ctr"/>
                      <a:r>
                        <a:rPr lang="en-US" sz="1600" dirty="0" smtClean="0"/>
                        <a:t>Weekly</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Responsible,</a:t>
                      </a:r>
                      <a:r>
                        <a:rPr lang="en-US" sz="1600" baseline="0" dirty="0" smtClean="0"/>
                        <a:t> Approval</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cap="none" normalizeH="0" baseline="0" dirty="0" smtClean="0">
                          <a:ln>
                            <a:noFill/>
                          </a:ln>
                          <a:solidFill>
                            <a:schemeClr val="tx1"/>
                          </a:solidFill>
                          <a:effectLst/>
                          <a:latin typeface="Arial" charset="0"/>
                        </a:rPr>
                        <a:t>Mr. Ajay Raman and Mr. Ramesh Joshi</a:t>
                      </a:r>
                    </a:p>
                    <a:p>
                      <a:pPr algn="ct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689097013"/>
                  </a:ext>
                </a:extLst>
              </a:tr>
              <a:tr h="370840">
                <a:tc>
                  <a:txBody>
                    <a:bodyPr/>
                    <a:lstStyle/>
                    <a:p>
                      <a:pPr algn="ctr"/>
                      <a:r>
                        <a:rPr lang="en-US" sz="1600" dirty="0" smtClean="0"/>
                        <a:t>Fortnightly</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Responsible,</a:t>
                      </a:r>
                      <a:r>
                        <a:rPr lang="en-US" sz="1600" baseline="0" dirty="0" smtClean="0"/>
                        <a:t> Approval &amp; Consult</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cap="none" normalizeH="0" baseline="0" dirty="0" smtClean="0">
                          <a:ln>
                            <a:noFill/>
                          </a:ln>
                          <a:solidFill>
                            <a:schemeClr val="tx1"/>
                          </a:solidFill>
                          <a:effectLst/>
                          <a:latin typeface="Arial" charset="0"/>
                        </a:rPr>
                        <a:t>Mr. Ajay Raman and Mr. Ramesh Joshi and Mr. Joseph Arthur</a:t>
                      </a:r>
                    </a:p>
                    <a:p>
                      <a:pPr algn="ct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187598906"/>
                  </a:ext>
                </a:extLst>
              </a:tr>
              <a:tr h="370840">
                <a:tc>
                  <a:txBody>
                    <a:bodyPr/>
                    <a:lstStyle/>
                    <a:p>
                      <a:pPr algn="ctr"/>
                      <a:r>
                        <a:rPr lang="en-US" sz="1600" dirty="0" smtClean="0"/>
                        <a:t>Monthly/Tollgate</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smtClean="0"/>
                        <a:t>Responsible,</a:t>
                      </a:r>
                      <a:r>
                        <a:rPr lang="en-US" sz="1600" baseline="0" dirty="0" smtClean="0"/>
                        <a:t> Approval, Consult &amp; Inform</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cap="none" normalizeH="0" baseline="0" dirty="0" smtClean="0">
                          <a:ln>
                            <a:noFill/>
                          </a:ln>
                          <a:solidFill>
                            <a:schemeClr val="tx1"/>
                          </a:solidFill>
                          <a:effectLst/>
                          <a:latin typeface="Arial" charset="0"/>
                        </a:rPr>
                        <a:t>Mr. Ajay Raman and Mr. Ramesh Joshi and Mr. Joseph Arthur</a:t>
                      </a: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smtClean="0"/>
                        <a:t>and </a:t>
                      </a:r>
                      <a:r>
                        <a:rPr kumimoji="0" lang="en-US" sz="1600" b="0" i="0" u="none" strike="noStrike" cap="none" normalizeH="0" baseline="0" dirty="0" smtClean="0">
                          <a:ln>
                            <a:noFill/>
                          </a:ln>
                          <a:solidFill>
                            <a:schemeClr val="tx1"/>
                          </a:solidFill>
                          <a:effectLst/>
                          <a:latin typeface="Arial" charset="0"/>
                        </a:rPr>
                        <a:t>Mr. Harsh Jindal </a:t>
                      </a:r>
                      <a:endParaRPr lang="en-US" sz="16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546884813"/>
                  </a:ext>
                </a:extLst>
              </a:tr>
            </a:tbl>
          </a:graphicData>
        </a:graphic>
      </p:graphicFrame>
    </p:spTree>
    <p:extLst>
      <p:ext uri="{BB962C8B-B14F-4D97-AF65-F5344CB8AC3E}">
        <p14:creationId xmlns:p14="http://schemas.microsoft.com/office/powerpoint/2010/main" val="185054472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90</a:t>
            </a:fld>
            <a:endParaRPr>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Graphical Output of One-Way ANOVA</a:t>
            </a:r>
            <a:endParaRPr lang="en-US" sz="36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ext Box 8"/>
          <p:cNvSpPr txBox="1">
            <a:spLocks noChangeArrowheads="1"/>
          </p:cNvSpPr>
          <p:nvPr/>
        </p:nvSpPr>
        <p:spPr bwMode="auto">
          <a:xfrm>
            <a:off x="470375" y="957737"/>
            <a:ext cx="6945852"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dirty="0">
                <a:solidFill>
                  <a:prstClr val="black"/>
                </a:solidFill>
              </a:rPr>
              <a:t>Minitab Session Window output:</a:t>
            </a:r>
          </a:p>
        </p:txBody>
      </p:sp>
      <p:sp>
        <p:nvSpPr>
          <p:cNvPr id="26" name="Text Box 4"/>
          <p:cNvSpPr txBox="1">
            <a:spLocks noChangeArrowheads="1"/>
          </p:cNvSpPr>
          <p:nvPr/>
        </p:nvSpPr>
        <p:spPr bwMode="auto">
          <a:xfrm>
            <a:off x="804984" y="5210155"/>
            <a:ext cx="10347430" cy="1061829"/>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fontAlgn="base">
              <a:spcBef>
                <a:spcPct val="50000"/>
              </a:spcBef>
              <a:spcAft>
                <a:spcPct val="0"/>
              </a:spcAft>
            </a:pPr>
            <a:r>
              <a:rPr lang="en-US" b="1" i="1" u="sng" dirty="0" smtClean="0">
                <a:solidFill>
                  <a:prstClr val="black"/>
                </a:solidFill>
              </a:rPr>
              <a:t>Interpretation</a:t>
            </a:r>
            <a:r>
              <a:rPr lang="en-US" b="1" i="1" dirty="0" smtClean="0">
                <a:solidFill>
                  <a:prstClr val="black"/>
                </a:solidFill>
              </a:rPr>
              <a:t>: </a:t>
            </a:r>
            <a:r>
              <a:rPr lang="en-US" dirty="0"/>
              <a:t>The shape and spread of box plots for </a:t>
            </a:r>
            <a:r>
              <a:rPr lang="en-US" dirty="0" smtClean="0"/>
              <a:t>Wrong gradation Of Sizes are </a:t>
            </a:r>
            <a:r>
              <a:rPr lang="en-US" dirty="0"/>
              <a:t>not equal There are no outliners.</a:t>
            </a:r>
            <a:endParaRPr lang="en-US" b="1" i="1" dirty="0" smtClean="0">
              <a:solidFill>
                <a:prstClr val="black"/>
              </a:solidFill>
            </a:endParaRPr>
          </a:p>
          <a:p>
            <a:pPr fontAlgn="base">
              <a:spcBef>
                <a:spcPct val="50000"/>
              </a:spcBef>
              <a:spcAft>
                <a:spcPct val="0"/>
              </a:spcAft>
            </a:pPr>
            <a:endParaRPr lang="en-US" b="1" i="1" dirty="0">
              <a:solidFill>
                <a:prstClr val="black"/>
              </a:solidFill>
            </a:endParaRPr>
          </a:p>
        </p:txBody>
      </p:sp>
      <p:pic>
        <p:nvPicPr>
          <p:cNvPr id="327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7290" y="1424023"/>
            <a:ext cx="6892119" cy="361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590733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91</a:t>
            </a:fld>
            <a:endParaRPr>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a:solidFill>
                  <a:srgbClr val="007BB9"/>
                </a:solidFill>
              </a:rPr>
              <a:t>ANOVA Test Output</a:t>
            </a: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ext Box 8"/>
          <p:cNvSpPr txBox="1">
            <a:spLocks noChangeArrowheads="1"/>
          </p:cNvSpPr>
          <p:nvPr/>
        </p:nvSpPr>
        <p:spPr bwMode="auto">
          <a:xfrm>
            <a:off x="470375" y="957737"/>
            <a:ext cx="6945852"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dirty="0">
                <a:solidFill>
                  <a:prstClr val="black"/>
                </a:solidFill>
              </a:rPr>
              <a:t>Minitab Session Window output:</a:t>
            </a:r>
          </a:p>
        </p:txBody>
      </p:sp>
      <p:sp>
        <p:nvSpPr>
          <p:cNvPr id="25" name="Rectangle 24"/>
          <p:cNvSpPr/>
          <p:nvPr/>
        </p:nvSpPr>
        <p:spPr>
          <a:xfrm>
            <a:off x="804984" y="1469624"/>
            <a:ext cx="10347430" cy="358004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rgbClr val="3A3F50"/>
              </a:solidFill>
            </a:endParaRPr>
          </a:p>
        </p:txBody>
      </p:sp>
      <p:sp>
        <p:nvSpPr>
          <p:cNvPr id="26" name="Text Box 4"/>
          <p:cNvSpPr txBox="1">
            <a:spLocks noChangeArrowheads="1"/>
          </p:cNvSpPr>
          <p:nvPr/>
        </p:nvSpPr>
        <p:spPr bwMode="auto">
          <a:xfrm>
            <a:off x="804984" y="5210155"/>
            <a:ext cx="10347430" cy="1061829"/>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fontAlgn="base">
              <a:spcBef>
                <a:spcPct val="50000"/>
              </a:spcBef>
              <a:spcAft>
                <a:spcPct val="0"/>
              </a:spcAft>
            </a:pPr>
            <a:r>
              <a:rPr lang="en-US" b="1" i="1" u="sng" dirty="0" smtClean="0">
                <a:solidFill>
                  <a:prstClr val="black"/>
                </a:solidFill>
              </a:rPr>
              <a:t>Interpretation</a:t>
            </a:r>
            <a:r>
              <a:rPr lang="en-US" b="1" i="1" dirty="0" smtClean="0">
                <a:solidFill>
                  <a:prstClr val="black"/>
                </a:solidFill>
              </a:rPr>
              <a:t>:</a:t>
            </a:r>
            <a:r>
              <a:rPr lang="en-US" dirty="0"/>
              <a:t> Since the p-value is </a:t>
            </a:r>
            <a:r>
              <a:rPr lang="en-US" dirty="0" smtClean="0"/>
              <a:t>&lt; </a:t>
            </a:r>
            <a:r>
              <a:rPr lang="en-US" dirty="0"/>
              <a:t>0.05, Impact of </a:t>
            </a:r>
            <a:r>
              <a:rPr lang="en-US" dirty="0" smtClean="0"/>
              <a:t>“Wrong Gradation Of Sizes” </a:t>
            </a:r>
            <a:r>
              <a:rPr lang="en-US" dirty="0"/>
              <a:t>on “Quality” is statistically </a:t>
            </a:r>
            <a:r>
              <a:rPr lang="en-US" dirty="0" smtClean="0"/>
              <a:t>significant</a:t>
            </a:r>
            <a:r>
              <a:rPr lang="en-US" b="1" i="1" dirty="0" smtClean="0">
                <a:solidFill>
                  <a:prstClr val="black"/>
                </a:solidFill>
              </a:rPr>
              <a:t> </a:t>
            </a:r>
          </a:p>
          <a:p>
            <a:pPr fontAlgn="base">
              <a:spcBef>
                <a:spcPct val="50000"/>
              </a:spcBef>
              <a:spcAft>
                <a:spcPct val="0"/>
              </a:spcAft>
            </a:pPr>
            <a:endParaRPr lang="en-US" b="1" i="1" dirty="0">
              <a:solidFill>
                <a:prstClr val="black"/>
              </a:solidFill>
            </a:endParaRPr>
          </a:p>
        </p:txBody>
      </p:sp>
      <p:pic>
        <p:nvPicPr>
          <p:cNvPr id="317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1599" y="1683059"/>
            <a:ext cx="3306502" cy="1455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5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1599" y="3150465"/>
            <a:ext cx="4807756" cy="1407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5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59355" y="1683059"/>
            <a:ext cx="2988860"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32009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3" name="Rectangle 8"/>
          <p:cNvSpPr>
            <a:spLocks noChangeArrowheads="1"/>
          </p:cNvSpPr>
          <p:nvPr/>
        </p:nvSpPr>
        <p:spPr bwMode="auto">
          <a:xfrm>
            <a:off x="424874" y="4201278"/>
            <a:ext cx="11042505" cy="1408832"/>
          </a:xfrm>
          <a:prstGeom prst="rect">
            <a:avLst/>
          </a:prstGeom>
          <a:solidFill>
            <a:schemeClr val="bg1">
              <a:lumMod val="85000"/>
            </a:schemeClr>
          </a:solidFill>
          <a:ln w="9525">
            <a:solidFill>
              <a:schemeClr val="tx1"/>
            </a:solidFill>
            <a:miter lim="800000"/>
            <a:headEnd/>
            <a:tailEnd/>
          </a:ln>
        </p:spPr>
        <p:txBody>
          <a:bodyPr wrap="none" anchor="ctr"/>
          <a:lstStyle/>
          <a:p>
            <a:pPr fontAlgn="base">
              <a:spcBef>
                <a:spcPct val="0"/>
              </a:spcBef>
              <a:spcAft>
                <a:spcPct val="0"/>
              </a:spcAft>
            </a:pPr>
            <a:endParaRPr lang="en-US" sz="900" dirty="0">
              <a:solidFill>
                <a:prstClr val="black"/>
              </a:solidFill>
            </a:endParaRPr>
          </a:p>
        </p:txBody>
      </p:sp>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92</a:t>
            </a:fld>
            <a:endParaRPr>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Two Sample t Test</a:t>
            </a:r>
            <a:endParaRPr lang="en-US" sz="36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20" name="Text Box 9"/>
          <p:cNvSpPr txBox="1">
            <a:spLocks noChangeArrowheads="1"/>
          </p:cNvSpPr>
          <p:nvPr/>
        </p:nvSpPr>
        <p:spPr bwMode="auto">
          <a:xfrm>
            <a:off x="424874" y="4201278"/>
            <a:ext cx="11042505" cy="1352678"/>
          </a:xfrm>
          <a:prstGeom prst="rect">
            <a:avLst/>
          </a:prstGeom>
          <a:noFill/>
          <a:ln w="9525">
            <a:noFill/>
            <a:miter lim="800000"/>
            <a:headEnd/>
            <a:tailEnd/>
          </a:ln>
        </p:spPr>
        <p:txBody>
          <a:bodyPr wrap="square">
            <a:spAutoFit/>
          </a:bodyPr>
          <a:lstStyle/>
          <a:p>
            <a:pPr marL="457200" indent="-457200" fontAlgn="base">
              <a:lnSpc>
                <a:spcPct val="105000"/>
              </a:lnSpc>
              <a:spcBef>
                <a:spcPct val="30000"/>
              </a:spcBef>
              <a:spcAft>
                <a:spcPct val="0"/>
              </a:spcAft>
            </a:pPr>
            <a:r>
              <a:rPr lang="en-US" sz="2400" b="1" i="1" dirty="0">
                <a:solidFill>
                  <a:prstClr val="black"/>
                </a:solidFill>
              </a:rPr>
              <a:t>H</a:t>
            </a:r>
            <a:r>
              <a:rPr lang="en-US" sz="2400" b="1" i="1" baseline="-25000" dirty="0">
                <a:solidFill>
                  <a:prstClr val="black"/>
                </a:solidFill>
              </a:rPr>
              <a:t>o</a:t>
            </a:r>
            <a:r>
              <a:rPr lang="en-US" b="1" i="1" dirty="0">
                <a:solidFill>
                  <a:prstClr val="black"/>
                </a:solidFill>
              </a:rPr>
              <a:t>: </a:t>
            </a:r>
            <a:r>
              <a:rPr lang="en-US" dirty="0"/>
              <a:t>“Wrong stitching techniques used ” has no impact on “Quality of shirts ”</a:t>
            </a:r>
            <a:r>
              <a:rPr lang="en-US" b="1" i="1" dirty="0">
                <a:solidFill>
                  <a:prstClr val="black"/>
                </a:solidFill>
              </a:rPr>
              <a:t> </a:t>
            </a:r>
            <a:endParaRPr lang="en-US" b="1" i="1" dirty="0" smtClean="0">
              <a:solidFill>
                <a:prstClr val="black"/>
              </a:solidFill>
            </a:endParaRPr>
          </a:p>
          <a:p>
            <a:pPr marL="457200" indent="-457200" fontAlgn="base">
              <a:lnSpc>
                <a:spcPct val="105000"/>
              </a:lnSpc>
              <a:spcBef>
                <a:spcPct val="30000"/>
              </a:spcBef>
              <a:spcAft>
                <a:spcPct val="0"/>
              </a:spcAft>
            </a:pPr>
            <a:r>
              <a:rPr lang="en-US" b="1" i="1" dirty="0" smtClean="0">
                <a:solidFill>
                  <a:prstClr val="black"/>
                </a:solidFill>
              </a:rPr>
              <a:t>VS</a:t>
            </a:r>
            <a:endParaRPr lang="en-US" b="1" i="1" dirty="0">
              <a:solidFill>
                <a:prstClr val="black"/>
              </a:solidFill>
            </a:endParaRPr>
          </a:p>
          <a:p>
            <a:pPr marL="457200" indent="-457200" fontAlgn="base">
              <a:lnSpc>
                <a:spcPct val="105000"/>
              </a:lnSpc>
              <a:spcBef>
                <a:spcPct val="30000"/>
              </a:spcBef>
              <a:spcAft>
                <a:spcPct val="0"/>
              </a:spcAft>
            </a:pPr>
            <a:r>
              <a:rPr lang="en-US" sz="2400" b="1" i="1" dirty="0" smtClean="0">
                <a:solidFill>
                  <a:prstClr val="black"/>
                </a:solidFill>
              </a:rPr>
              <a:t>H</a:t>
            </a:r>
            <a:r>
              <a:rPr lang="en-US" sz="2400" b="1" i="1" baseline="-25000" dirty="0" smtClean="0">
                <a:solidFill>
                  <a:prstClr val="black"/>
                </a:solidFill>
              </a:rPr>
              <a:t>a</a:t>
            </a:r>
            <a:r>
              <a:rPr lang="en-US" b="1" i="1" dirty="0" smtClean="0">
                <a:solidFill>
                  <a:prstClr val="black"/>
                </a:solidFill>
              </a:rPr>
              <a:t>: </a:t>
            </a:r>
            <a:r>
              <a:rPr lang="en-US" dirty="0" smtClean="0"/>
              <a:t>“ Wrong stitching </a:t>
            </a:r>
            <a:r>
              <a:rPr lang="en-US" dirty="0"/>
              <a:t>techniques used” has impact on “Quality of shirts ”</a:t>
            </a:r>
            <a:r>
              <a:rPr lang="en-US" b="1" i="1" dirty="0">
                <a:solidFill>
                  <a:prstClr val="black"/>
                </a:solidFill>
              </a:rPr>
              <a:t> </a:t>
            </a:r>
          </a:p>
        </p:txBody>
      </p:sp>
      <p:sp>
        <p:nvSpPr>
          <p:cNvPr id="21" name="Text Box 8"/>
          <p:cNvSpPr txBox="1">
            <a:spLocks noChangeArrowheads="1"/>
          </p:cNvSpPr>
          <p:nvPr/>
        </p:nvSpPr>
        <p:spPr bwMode="auto">
          <a:xfrm>
            <a:off x="322345" y="3432300"/>
            <a:ext cx="6945852"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u="sng" dirty="0" smtClean="0">
                <a:solidFill>
                  <a:prstClr val="black"/>
                </a:solidFill>
              </a:rPr>
              <a:t>Hypothesis:</a:t>
            </a:r>
            <a:endParaRPr lang="en-US" sz="2400" b="1" i="1" dirty="0">
              <a:solidFill>
                <a:prstClr val="black"/>
              </a:solidFill>
            </a:endParaRPr>
          </a:p>
        </p:txBody>
      </p:sp>
      <p:sp>
        <p:nvSpPr>
          <p:cNvPr id="24" name="Title 3"/>
          <p:cNvSpPr txBox="1">
            <a:spLocks/>
          </p:cNvSpPr>
          <p:nvPr/>
        </p:nvSpPr>
        <p:spPr>
          <a:xfrm>
            <a:off x="686766" y="895384"/>
            <a:ext cx="10780613" cy="55534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50000"/>
              </a:lnSpc>
              <a:buClr>
                <a:srgbClr val="007BB9"/>
              </a:buClr>
            </a:pPr>
            <a:r>
              <a:rPr lang="en-US" sz="2800" b="1" kern="0" dirty="0" smtClean="0">
                <a:solidFill>
                  <a:srgbClr val="007BB9"/>
                </a:solidFill>
              </a:rPr>
              <a:t>Y (Quality) – </a:t>
            </a:r>
            <a:r>
              <a:rPr lang="en-US" sz="2800" b="1" kern="0" dirty="0">
                <a:solidFill>
                  <a:srgbClr val="007BB9"/>
                </a:solidFill>
              </a:rPr>
              <a:t>X7 (WRONG STITCHING TECHNIQUES </a:t>
            </a:r>
            <a:r>
              <a:rPr lang="en-US" sz="2800" b="1" kern="0" dirty="0" smtClean="0">
                <a:solidFill>
                  <a:srgbClr val="007BB9"/>
                </a:solidFill>
              </a:rPr>
              <a:t>USED)</a:t>
            </a:r>
            <a:endParaRPr lang="en-US" sz="2800" b="1" kern="0" dirty="0">
              <a:solidFill>
                <a:srgbClr val="007BB9"/>
              </a:solidFill>
            </a:endParaRPr>
          </a:p>
        </p:txBody>
      </p:sp>
      <p:sp>
        <p:nvSpPr>
          <p:cNvPr id="15" name="Rectangle 14"/>
          <p:cNvSpPr/>
          <p:nvPr/>
        </p:nvSpPr>
        <p:spPr>
          <a:xfrm>
            <a:off x="322345" y="1682230"/>
            <a:ext cx="1518364" cy="461665"/>
          </a:xfrm>
          <a:prstGeom prst="rect">
            <a:avLst/>
          </a:prstGeom>
        </p:spPr>
        <p:txBody>
          <a:bodyPr wrap="none">
            <a:spAutoFit/>
          </a:bodyPr>
          <a:lstStyle/>
          <a:p>
            <a:pPr fontAlgn="base">
              <a:spcBef>
                <a:spcPct val="50000"/>
              </a:spcBef>
              <a:spcAft>
                <a:spcPct val="0"/>
              </a:spcAft>
            </a:pPr>
            <a:r>
              <a:rPr lang="en-US" sz="2400" b="1" i="1" u="sng" dirty="0" smtClean="0">
                <a:solidFill>
                  <a:prstClr val="black"/>
                </a:solidFill>
              </a:rPr>
              <a:t>Purpose:</a:t>
            </a:r>
            <a:endParaRPr lang="en-US" sz="2400" b="1" i="1" u="sng" dirty="0">
              <a:solidFill>
                <a:prstClr val="black"/>
              </a:solidFill>
            </a:endParaRPr>
          </a:p>
        </p:txBody>
      </p:sp>
      <p:sp>
        <p:nvSpPr>
          <p:cNvPr id="12" name="Text Box 4"/>
          <p:cNvSpPr txBox="1">
            <a:spLocks noChangeArrowheads="1"/>
          </p:cNvSpPr>
          <p:nvPr/>
        </p:nvSpPr>
        <p:spPr bwMode="auto">
          <a:xfrm>
            <a:off x="424874" y="2312842"/>
            <a:ext cx="11042505"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16" name="Text Box 9"/>
          <p:cNvSpPr txBox="1">
            <a:spLocks noChangeArrowheads="1"/>
          </p:cNvSpPr>
          <p:nvPr/>
        </p:nvSpPr>
        <p:spPr bwMode="auto">
          <a:xfrm>
            <a:off x="424874" y="2372599"/>
            <a:ext cx="11042505" cy="808619"/>
          </a:xfrm>
          <a:prstGeom prst="rect">
            <a:avLst/>
          </a:prstGeom>
          <a:noFill/>
          <a:ln w="9525">
            <a:noFill/>
            <a:miter lim="800000"/>
            <a:headEnd/>
            <a:tailEnd/>
          </a:ln>
        </p:spPr>
        <p:txBody>
          <a:bodyPr wrap="square">
            <a:spAutoFit/>
          </a:bodyPr>
          <a:lstStyle/>
          <a:p>
            <a:pPr marL="457200" indent="-457200" fontAlgn="base">
              <a:lnSpc>
                <a:spcPct val="105000"/>
              </a:lnSpc>
              <a:spcBef>
                <a:spcPct val="30000"/>
              </a:spcBef>
              <a:spcAft>
                <a:spcPct val="0"/>
              </a:spcAft>
            </a:pPr>
            <a:r>
              <a:rPr lang="en-US" sz="2000" b="1" i="1" dirty="0" smtClean="0">
                <a:solidFill>
                  <a:prstClr val="black"/>
                </a:solidFill>
              </a:rPr>
              <a:t>Purpose of performing Two sample t test is: </a:t>
            </a:r>
            <a:r>
              <a:rPr lang="en-US" sz="2000" dirty="0" smtClean="0"/>
              <a:t>Compares </a:t>
            </a:r>
            <a:r>
              <a:rPr lang="en-US" sz="2000" dirty="0"/>
              <a:t>the means of Y across two levels of X</a:t>
            </a:r>
            <a:r>
              <a:rPr lang="en-US" sz="2000" b="1" i="1" dirty="0"/>
              <a:t> </a:t>
            </a:r>
          </a:p>
          <a:p>
            <a:pPr marL="457200" indent="-457200" fontAlgn="base">
              <a:lnSpc>
                <a:spcPct val="105000"/>
              </a:lnSpc>
              <a:spcBef>
                <a:spcPct val="30000"/>
              </a:spcBef>
              <a:spcAft>
                <a:spcPct val="0"/>
              </a:spcAft>
            </a:pPr>
            <a:endParaRPr lang="en-US" sz="2000" b="1" i="1" dirty="0">
              <a:solidFill>
                <a:prstClr val="black"/>
              </a:solidFill>
            </a:endParaRPr>
          </a:p>
        </p:txBody>
      </p:sp>
    </p:spTree>
    <p:extLst>
      <p:ext uri="{BB962C8B-B14F-4D97-AF65-F5344CB8AC3E}">
        <p14:creationId xmlns:p14="http://schemas.microsoft.com/office/powerpoint/2010/main" val="384196610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93</a:t>
            </a:fld>
            <a:endParaRPr>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Graphical Output of Two sample t test</a:t>
            </a:r>
            <a:endParaRPr lang="en-US" sz="36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ext Box 8"/>
          <p:cNvSpPr txBox="1">
            <a:spLocks noChangeArrowheads="1"/>
          </p:cNvSpPr>
          <p:nvPr/>
        </p:nvSpPr>
        <p:spPr bwMode="auto">
          <a:xfrm>
            <a:off x="470375" y="957737"/>
            <a:ext cx="6945852"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dirty="0">
                <a:solidFill>
                  <a:prstClr val="black"/>
                </a:solidFill>
              </a:rPr>
              <a:t>Minitab Session Window output:</a:t>
            </a:r>
          </a:p>
        </p:txBody>
      </p:sp>
      <p:sp>
        <p:nvSpPr>
          <p:cNvPr id="26" name="Text Box 4"/>
          <p:cNvSpPr txBox="1">
            <a:spLocks noChangeArrowheads="1"/>
          </p:cNvSpPr>
          <p:nvPr/>
        </p:nvSpPr>
        <p:spPr bwMode="auto">
          <a:xfrm>
            <a:off x="804984" y="5210155"/>
            <a:ext cx="10347430" cy="646331"/>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fontAlgn="base">
              <a:spcBef>
                <a:spcPct val="50000"/>
              </a:spcBef>
              <a:spcAft>
                <a:spcPct val="0"/>
              </a:spcAft>
            </a:pPr>
            <a:r>
              <a:rPr lang="en-US" b="1" i="1" u="sng" dirty="0" smtClean="0">
                <a:solidFill>
                  <a:prstClr val="black"/>
                </a:solidFill>
              </a:rPr>
              <a:t>Interpretation</a:t>
            </a:r>
            <a:r>
              <a:rPr lang="en-US" b="1" i="1" dirty="0" smtClean="0">
                <a:solidFill>
                  <a:prstClr val="black"/>
                </a:solidFill>
              </a:rPr>
              <a:t>: </a:t>
            </a:r>
            <a:r>
              <a:rPr lang="en-US" dirty="0"/>
              <a:t>The shape and spread of box plots for both </a:t>
            </a:r>
            <a:r>
              <a:rPr lang="en-US" dirty="0" smtClean="0"/>
              <a:t>Wrong Stitching Technique Techniques Used for no is slightly higher than yes</a:t>
            </a:r>
            <a:endParaRPr lang="en-US" b="1" i="1" dirty="0">
              <a:solidFill>
                <a:prstClr val="black"/>
              </a:solidFill>
            </a:endParaRPr>
          </a:p>
        </p:txBody>
      </p:sp>
      <p:pic>
        <p:nvPicPr>
          <p:cNvPr id="4710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2819" y="1552202"/>
            <a:ext cx="7688854" cy="352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399152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94</a:t>
            </a:fld>
            <a:endParaRPr>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Two sample t </a:t>
            </a:r>
            <a:r>
              <a:rPr lang="en-US" sz="3600" b="1" kern="0" dirty="0">
                <a:solidFill>
                  <a:srgbClr val="007BB9"/>
                </a:solidFill>
              </a:rPr>
              <a:t>Test Output</a:t>
            </a: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ext Box 8"/>
          <p:cNvSpPr txBox="1">
            <a:spLocks noChangeArrowheads="1"/>
          </p:cNvSpPr>
          <p:nvPr/>
        </p:nvSpPr>
        <p:spPr bwMode="auto">
          <a:xfrm>
            <a:off x="470375" y="957737"/>
            <a:ext cx="6945852"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dirty="0">
                <a:solidFill>
                  <a:prstClr val="black"/>
                </a:solidFill>
              </a:rPr>
              <a:t>Minitab Session Window output:</a:t>
            </a:r>
          </a:p>
        </p:txBody>
      </p:sp>
      <p:sp>
        <p:nvSpPr>
          <p:cNvPr id="25" name="Rectangle 24"/>
          <p:cNvSpPr/>
          <p:nvPr/>
        </p:nvSpPr>
        <p:spPr>
          <a:xfrm>
            <a:off x="804984" y="1469625"/>
            <a:ext cx="10347430" cy="36209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rgbClr val="3A3F50"/>
              </a:solidFill>
            </a:endParaRPr>
          </a:p>
        </p:txBody>
      </p:sp>
      <p:sp>
        <p:nvSpPr>
          <p:cNvPr id="26" name="Text Box 4"/>
          <p:cNvSpPr txBox="1">
            <a:spLocks noChangeArrowheads="1"/>
          </p:cNvSpPr>
          <p:nvPr/>
        </p:nvSpPr>
        <p:spPr bwMode="auto">
          <a:xfrm>
            <a:off x="804984" y="5210155"/>
            <a:ext cx="10347430" cy="1061829"/>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fontAlgn="base">
              <a:spcBef>
                <a:spcPct val="50000"/>
              </a:spcBef>
              <a:spcAft>
                <a:spcPct val="0"/>
              </a:spcAft>
            </a:pPr>
            <a:r>
              <a:rPr lang="en-US" b="1" i="1" u="sng" dirty="0" smtClean="0">
                <a:solidFill>
                  <a:prstClr val="black"/>
                </a:solidFill>
              </a:rPr>
              <a:t>Interpretation</a:t>
            </a:r>
            <a:r>
              <a:rPr lang="en-US" b="1" i="1" dirty="0" smtClean="0">
                <a:solidFill>
                  <a:prstClr val="black"/>
                </a:solidFill>
              </a:rPr>
              <a:t>:</a:t>
            </a:r>
            <a:r>
              <a:rPr lang="en-US" dirty="0"/>
              <a:t> Since the p-value is </a:t>
            </a:r>
            <a:r>
              <a:rPr lang="en-US" dirty="0" smtClean="0"/>
              <a:t>&lt; </a:t>
            </a:r>
            <a:r>
              <a:rPr lang="en-US" dirty="0"/>
              <a:t>0.05, we fail to reject null hypothesis. Hence, we can infer that, </a:t>
            </a:r>
            <a:r>
              <a:rPr lang="en-US" dirty="0" smtClean="0"/>
              <a:t>“Wrong stitching technique used” </a:t>
            </a:r>
            <a:r>
              <a:rPr lang="en-US" dirty="0"/>
              <a:t>has </a:t>
            </a:r>
            <a:r>
              <a:rPr lang="en-US" dirty="0" smtClean="0"/>
              <a:t> </a:t>
            </a:r>
            <a:r>
              <a:rPr lang="en-US" dirty="0"/>
              <a:t>impact on </a:t>
            </a:r>
            <a:r>
              <a:rPr lang="en-US" dirty="0" smtClean="0"/>
              <a:t>“Quality”.</a:t>
            </a:r>
            <a:r>
              <a:rPr lang="en-US" b="1" i="1" dirty="0" smtClean="0">
                <a:solidFill>
                  <a:prstClr val="black"/>
                </a:solidFill>
              </a:rPr>
              <a:t>  </a:t>
            </a:r>
          </a:p>
          <a:p>
            <a:pPr fontAlgn="base">
              <a:spcBef>
                <a:spcPct val="50000"/>
              </a:spcBef>
              <a:spcAft>
                <a:spcPct val="0"/>
              </a:spcAft>
            </a:pPr>
            <a:endParaRPr lang="en-US" b="1" i="1" dirty="0">
              <a:solidFill>
                <a:prstClr val="black"/>
              </a:solidFill>
            </a:endParaRPr>
          </a:p>
        </p:txBody>
      </p:sp>
      <p:pic>
        <p:nvPicPr>
          <p:cNvPr id="4813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166" y="1628420"/>
            <a:ext cx="4585882" cy="165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3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166" y="3199727"/>
            <a:ext cx="3848903" cy="1440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3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39692" y="1620923"/>
            <a:ext cx="3359150"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760736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3" name="Rectangle 8"/>
          <p:cNvSpPr>
            <a:spLocks noChangeArrowheads="1"/>
          </p:cNvSpPr>
          <p:nvPr/>
        </p:nvSpPr>
        <p:spPr bwMode="auto">
          <a:xfrm>
            <a:off x="424874" y="4201278"/>
            <a:ext cx="11042505" cy="1408832"/>
          </a:xfrm>
          <a:prstGeom prst="rect">
            <a:avLst/>
          </a:prstGeom>
          <a:solidFill>
            <a:schemeClr val="bg1">
              <a:lumMod val="85000"/>
            </a:schemeClr>
          </a:solidFill>
          <a:ln w="9525">
            <a:solidFill>
              <a:schemeClr val="tx1"/>
            </a:solidFill>
            <a:miter lim="800000"/>
            <a:headEnd/>
            <a:tailEnd/>
          </a:ln>
        </p:spPr>
        <p:txBody>
          <a:bodyPr wrap="none" anchor="ctr"/>
          <a:lstStyle/>
          <a:p>
            <a:pPr fontAlgn="base">
              <a:spcBef>
                <a:spcPct val="0"/>
              </a:spcBef>
              <a:spcAft>
                <a:spcPct val="0"/>
              </a:spcAft>
            </a:pPr>
            <a:endParaRPr lang="en-US" sz="900" dirty="0">
              <a:solidFill>
                <a:prstClr val="black"/>
              </a:solidFill>
            </a:endParaRPr>
          </a:p>
        </p:txBody>
      </p:sp>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95</a:t>
            </a:fld>
            <a:endParaRPr>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One-Way ANOVA</a:t>
            </a:r>
            <a:endParaRPr lang="en-US" sz="36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20" name="Text Box 9"/>
          <p:cNvSpPr txBox="1">
            <a:spLocks noChangeArrowheads="1"/>
          </p:cNvSpPr>
          <p:nvPr/>
        </p:nvSpPr>
        <p:spPr bwMode="auto">
          <a:xfrm>
            <a:off x="424874" y="4201278"/>
            <a:ext cx="11042505" cy="1352678"/>
          </a:xfrm>
          <a:prstGeom prst="rect">
            <a:avLst/>
          </a:prstGeom>
          <a:noFill/>
          <a:ln w="9525">
            <a:noFill/>
            <a:miter lim="800000"/>
            <a:headEnd/>
            <a:tailEnd/>
          </a:ln>
        </p:spPr>
        <p:txBody>
          <a:bodyPr wrap="square">
            <a:spAutoFit/>
          </a:bodyPr>
          <a:lstStyle/>
          <a:p>
            <a:pPr marL="457200" indent="-457200" fontAlgn="base">
              <a:lnSpc>
                <a:spcPct val="105000"/>
              </a:lnSpc>
              <a:spcBef>
                <a:spcPct val="30000"/>
              </a:spcBef>
              <a:spcAft>
                <a:spcPct val="0"/>
              </a:spcAft>
            </a:pPr>
            <a:r>
              <a:rPr lang="en-US" sz="2400" b="1" i="1" dirty="0">
                <a:solidFill>
                  <a:prstClr val="black"/>
                </a:solidFill>
              </a:rPr>
              <a:t>H</a:t>
            </a:r>
            <a:r>
              <a:rPr lang="en-US" sz="2400" b="1" i="1" baseline="-25000" dirty="0">
                <a:solidFill>
                  <a:prstClr val="black"/>
                </a:solidFill>
              </a:rPr>
              <a:t>o</a:t>
            </a:r>
            <a:r>
              <a:rPr lang="en-US" b="1" i="1" dirty="0" smtClean="0">
                <a:solidFill>
                  <a:prstClr val="black"/>
                </a:solidFill>
              </a:rPr>
              <a:t>: </a:t>
            </a:r>
            <a:r>
              <a:rPr lang="en-US" b="1" dirty="0" smtClean="0"/>
              <a:t>“Wrong Size Packaging” has no impact on “Quality</a:t>
            </a:r>
          </a:p>
          <a:p>
            <a:pPr marL="457200" indent="-457200" fontAlgn="base">
              <a:lnSpc>
                <a:spcPct val="105000"/>
              </a:lnSpc>
              <a:spcBef>
                <a:spcPct val="30000"/>
              </a:spcBef>
              <a:spcAft>
                <a:spcPct val="0"/>
              </a:spcAft>
            </a:pPr>
            <a:r>
              <a:rPr lang="en-US" b="1" i="1" dirty="0" smtClean="0">
                <a:solidFill>
                  <a:prstClr val="black"/>
                </a:solidFill>
              </a:rPr>
              <a:t>VS</a:t>
            </a:r>
            <a:endParaRPr lang="en-US" b="1" i="1" dirty="0">
              <a:solidFill>
                <a:prstClr val="black"/>
              </a:solidFill>
            </a:endParaRPr>
          </a:p>
          <a:p>
            <a:pPr marL="457200" indent="-457200" fontAlgn="base">
              <a:lnSpc>
                <a:spcPct val="105000"/>
              </a:lnSpc>
              <a:spcBef>
                <a:spcPct val="30000"/>
              </a:spcBef>
              <a:spcAft>
                <a:spcPct val="0"/>
              </a:spcAft>
            </a:pPr>
            <a:r>
              <a:rPr lang="en-US" sz="2400" b="1" i="1" dirty="0" smtClean="0">
                <a:solidFill>
                  <a:prstClr val="black"/>
                </a:solidFill>
              </a:rPr>
              <a:t>H</a:t>
            </a:r>
            <a:r>
              <a:rPr lang="en-US" sz="2400" b="1" i="1" baseline="-25000" dirty="0" smtClean="0">
                <a:solidFill>
                  <a:prstClr val="black"/>
                </a:solidFill>
              </a:rPr>
              <a:t>a</a:t>
            </a:r>
            <a:r>
              <a:rPr lang="en-US" b="1" i="1" dirty="0" smtClean="0">
                <a:solidFill>
                  <a:prstClr val="black"/>
                </a:solidFill>
              </a:rPr>
              <a:t>:</a:t>
            </a:r>
            <a:r>
              <a:rPr lang="en-US" b="1" dirty="0"/>
              <a:t> </a:t>
            </a:r>
            <a:r>
              <a:rPr lang="en-US" b="1" dirty="0" smtClean="0"/>
              <a:t>“Wrong Size Packaging” </a:t>
            </a:r>
            <a:r>
              <a:rPr lang="en-US" b="1" dirty="0"/>
              <a:t>has no impact on “Quality</a:t>
            </a:r>
            <a:endParaRPr lang="en-US" b="1" i="1" dirty="0">
              <a:solidFill>
                <a:prstClr val="black"/>
              </a:solidFill>
            </a:endParaRPr>
          </a:p>
        </p:txBody>
      </p:sp>
      <p:sp>
        <p:nvSpPr>
          <p:cNvPr id="21" name="Text Box 8"/>
          <p:cNvSpPr txBox="1">
            <a:spLocks noChangeArrowheads="1"/>
          </p:cNvSpPr>
          <p:nvPr/>
        </p:nvSpPr>
        <p:spPr bwMode="auto">
          <a:xfrm>
            <a:off x="322345" y="3432300"/>
            <a:ext cx="6945852"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u="sng" dirty="0" smtClean="0">
                <a:solidFill>
                  <a:prstClr val="black"/>
                </a:solidFill>
              </a:rPr>
              <a:t>Hypothesis:</a:t>
            </a:r>
            <a:endParaRPr lang="en-US" sz="2400" b="1" i="1" dirty="0">
              <a:solidFill>
                <a:prstClr val="black"/>
              </a:solidFill>
            </a:endParaRPr>
          </a:p>
        </p:txBody>
      </p:sp>
      <p:sp>
        <p:nvSpPr>
          <p:cNvPr id="24" name="Title 3"/>
          <p:cNvSpPr txBox="1">
            <a:spLocks/>
          </p:cNvSpPr>
          <p:nvPr/>
        </p:nvSpPr>
        <p:spPr>
          <a:xfrm>
            <a:off x="686766" y="895384"/>
            <a:ext cx="9730863" cy="55534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50000"/>
              </a:lnSpc>
              <a:buClr>
                <a:srgbClr val="007BB9"/>
              </a:buClr>
            </a:pPr>
            <a:r>
              <a:rPr lang="en-US" sz="2800" b="1" kern="0" dirty="0" smtClean="0">
                <a:solidFill>
                  <a:srgbClr val="007BB9"/>
                </a:solidFill>
              </a:rPr>
              <a:t>Y (Quality) – </a:t>
            </a:r>
            <a:r>
              <a:rPr lang="en-US" sz="2800" b="1" kern="0" dirty="0">
                <a:solidFill>
                  <a:srgbClr val="007BB9"/>
                </a:solidFill>
              </a:rPr>
              <a:t>X8 (WRONG SIZE </a:t>
            </a:r>
            <a:r>
              <a:rPr lang="en-US" sz="2800" b="1" kern="0" dirty="0" smtClean="0">
                <a:solidFill>
                  <a:srgbClr val="007BB9"/>
                </a:solidFill>
              </a:rPr>
              <a:t>PACKAGING)</a:t>
            </a:r>
            <a:endParaRPr lang="en-US" sz="2800" b="1" kern="0" dirty="0">
              <a:solidFill>
                <a:srgbClr val="007BB9"/>
              </a:solidFill>
            </a:endParaRPr>
          </a:p>
        </p:txBody>
      </p:sp>
      <p:sp>
        <p:nvSpPr>
          <p:cNvPr id="15" name="Rectangle 14"/>
          <p:cNvSpPr/>
          <p:nvPr/>
        </p:nvSpPr>
        <p:spPr>
          <a:xfrm>
            <a:off x="322345" y="1682230"/>
            <a:ext cx="1518364" cy="461665"/>
          </a:xfrm>
          <a:prstGeom prst="rect">
            <a:avLst/>
          </a:prstGeom>
        </p:spPr>
        <p:txBody>
          <a:bodyPr wrap="none">
            <a:spAutoFit/>
          </a:bodyPr>
          <a:lstStyle/>
          <a:p>
            <a:pPr fontAlgn="base">
              <a:spcBef>
                <a:spcPct val="50000"/>
              </a:spcBef>
              <a:spcAft>
                <a:spcPct val="0"/>
              </a:spcAft>
            </a:pPr>
            <a:r>
              <a:rPr lang="en-US" sz="2400" b="1" i="1" u="sng" dirty="0" smtClean="0">
                <a:solidFill>
                  <a:prstClr val="black"/>
                </a:solidFill>
              </a:rPr>
              <a:t>Purpose:</a:t>
            </a:r>
            <a:endParaRPr lang="en-US" sz="2400" b="1" i="1" u="sng" dirty="0">
              <a:solidFill>
                <a:prstClr val="black"/>
              </a:solidFill>
            </a:endParaRPr>
          </a:p>
        </p:txBody>
      </p:sp>
      <p:sp>
        <p:nvSpPr>
          <p:cNvPr id="12" name="Text Box 4"/>
          <p:cNvSpPr txBox="1">
            <a:spLocks noChangeArrowheads="1"/>
          </p:cNvSpPr>
          <p:nvPr/>
        </p:nvSpPr>
        <p:spPr bwMode="auto">
          <a:xfrm>
            <a:off x="424874" y="2312842"/>
            <a:ext cx="11042505"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16" name="Text Box 9"/>
          <p:cNvSpPr txBox="1">
            <a:spLocks noChangeArrowheads="1"/>
          </p:cNvSpPr>
          <p:nvPr/>
        </p:nvSpPr>
        <p:spPr bwMode="auto">
          <a:xfrm>
            <a:off x="424874" y="2372599"/>
            <a:ext cx="11042505" cy="1154162"/>
          </a:xfrm>
          <a:prstGeom prst="rect">
            <a:avLst/>
          </a:prstGeom>
          <a:noFill/>
          <a:ln w="9525">
            <a:noFill/>
            <a:miter lim="800000"/>
            <a:headEnd/>
            <a:tailEnd/>
          </a:ln>
        </p:spPr>
        <p:txBody>
          <a:bodyPr wrap="square">
            <a:spAutoFit/>
          </a:bodyPr>
          <a:lstStyle/>
          <a:p>
            <a:pPr marL="457200" indent="-457200" fontAlgn="base">
              <a:lnSpc>
                <a:spcPct val="105000"/>
              </a:lnSpc>
              <a:spcBef>
                <a:spcPct val="30000"/>
              </a:spcBef>
              <a:spcAft>
                <a:spcPct val="0"/>
              </a:spcAft>
            </a:pPr>
            <a:r>
              <a:rPr lang="en-US" sz="2000" b="1" i="1" dirty="0" smtClean="0">
                <a:solidFill>
                  <a:prstClr val="black"/>
                </a:solidFill>
              </a:rPr>
              <a:t>Purpose of performing </a:t>
            </a:r>
            <a:r>
              <a:rPr lang="en-US" sz="2000" b="1" i="1" dirty="0">
                <a:solidFill>
                  <a:prstClr val="black"/>
                </a:solidFill>
              </a:rPr>
              <a:t>one way ANOVA is</a:t>
            </a:r>
            <a:r>
              <a:rPr lang="en-US" sz="2000" b="1" i="1" dirty="0" smtClean="0">
                <a:solidFill>
                  <a:prstClr val="black"/>
                </a:solidFill>
              </a:rPr>
              <a:t>:  </a:t>
            </a:r>
            <a:r>
              <a:rPr lang="en-US" sz="2000" b="1" dirty="0"/>
              <a:t>The project  team believes that there are potential “X’s” that have impact on “Y” </a:t>
            </a:r>
            <a:endParaRPr lang="en-US" sz="2000" b="1" i="1" dirty="0"/>
          </a:p>
          <a:p>
            <a:pPr marL="457200" indent="-457200" fontAlgn="base">
              <a:lnSpc>
                <a:spcPct val="105000"/>
              </a:lnSpc>
              <a:spcBef>
                <a:spcPct val="30000"/>
              </a:spcBef>
              <a:spcAft>
                <a:spcPct val="0"/>
              </a:spcAft>
            </a:pPr>
            <a:endParaRPr lang="en-US" sz="2000" b="1" i="1" dirty="0">
              <a:solidFill>
                <a:prstClr val="black"/>
              </a:solidFill>
            </a:endParaRPr>
          </a:p>
        </p:txBody>
      </p:sp>
    </p:spTree>
    <p:extLst>
      <p:ext uri="{BB962C8B-B14F-4D97-AF65-F5344CB8AC3E}">
        <p14:creationId xmlns:p14="http://schemas.microsoft.com/office/powerpoint/2010/main" val="344346768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96</a:t>
            </a:fld>
            <a:endParaRPr>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Graphical Output of One-Way ANOVA</a:t>
            </a:r>
            <a:endParaRPr lang="en-US" sz="36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ext Box 8"/>
          <p:cNvSpPr txBox="1">
            <a:spLocks noChangeArrowheads="1"/>
          </p:cNvSpPr>
          <p:nvPr/>
        </p:nvSpPr>
        <p:spPr bwMode="auto">
          <a:xfrm>
            <a:off x="470375" y="957737"/>
            <a:ext cx="6945852"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dirty="0">
                <a:solidFill>
                  <a:prstClr val="black"/>
                </a:solidFill>
              </a:rPr>
              <a:t>Minitab Session Window output:</a:t>
            </a:r>
          </a:p>
        </p:txBody>
      </p:sp>
      <p:sp>
        <p:nvSpPr>
          <p:cNvPr id="26" name="Text Box 4"/>
          <p:cNvSpPr txBox="1">
            <a:spLocks noChangeArrowheads="1"/>
          </p:cNvSpPr>
          <p:nvPr/>
        </p:nvSpPr>
        <p:spPr bwMode="auto">
          <a:xfrm>
            <a:off x="804984" y="5210155"/>
            <a:ext cx="10347430" cy="1061829"/>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fontAlgn="base">
              <a:spcBef>
                <a:spcPct val="50000"/>
              </a:spcBef>
              <a:spcAft>
                <a:spcPct val="0"/>
              </a:spcAft>
            </a:pPr>
            <a:r>
              <a:rPr lang="en-US" b="1" i="1" u="sng" dirty="0" smtClean="0">
                <a:solidFill>
                  <a:prstClr val="black"/>
                </a:solidFill>
              </a:rPr>
              <a:t>Interpretation</a:t>
            </a:r>
            <a:r>
              <a:rPr lang="en-US" b="1" i="1" dirty="0" smtClean="0">
                <a:solidFill>
                  <a:prstClr val="black"/>
                </a:solidFill>
              </a:rPr>
              <a:t>:</a:t>
            </a:r>
            <a:r>
              <a:rPr lang="en-US" dirty="0"/>
              <a:t> The shape and spread of box plots for </a:t>
            </a:r>
            <a:r>
              <a:rPr lang="en-US" dirty="0" smtClean="0"/>
              <a:t>wrong size packaging are </a:t>
            </a:r>
            <a:r>
              <a:rPr lang="en-US" dirty="0"/>
              <a:t>not equal There are no outliners.</a:t>
            </a:r>
            <a:r>
              <a:rPr lang="en-US" b="1" i="1" dirty="0" smtClean="0">
                <a:solidFill>
                  <a:prstClr val="black"/>
                </a:solidFill>
              </a:rPr>
              <a:t> </a:t>
            </a:r>
          </a:p>
          <a:p>
            <a:pPr fontAlgn="base">
              <a:spcBef>
                <a:spcPct val="50000"/>
              </a:spcBef>
              <a:spcAft>
                <a:spcPct val="0"/>
              </a:spcAft>
            </a:pPr>
            <a:endParaRPr lang="en-US" b="1" i="1" dirty="0">
              <a:solidFill>
                <a:prstClr val="black"/>
              </a:solidFill>
            </a:endParaRPr>
          </a:p>
        </p:txBody>
      </p:sp>
      <p:pic>
        <p:nvPicPr>
          <p:cNvPr id="4915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1504" y="1467456"/>
            <a:ext cx="8120418" cy="3554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794969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97</a:t>
            </a:fld>
            <a:endParaRPr>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a:solidFill>
                  <a:srgbClr val="007BB9"/>
                </a:solidFill>
              </a:rPr>
              <a:t>ANOVA Test Output</a:t>
            </a: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ext Box 8"/>
          <p:cNvSpPr txBox="1">
            <a:spLocks noChangeArrowheads="1"/>
          </p:cNvSpPr>
          <p:nvPr/>
        </p:nvSpPr>
        <p:spPr bwMode="auto">
          <a:xfrm>
            <a:off x="470375" y="957737"/>
            <a:ext cx="6945852"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dirty="0">
                <a:solidFill>
                  <a:prstClr val="black"/>
                </a:solidFill>
              </a:rPr>
              <a:t>Minitab Session Window output:</a:t>
            </a:r>
          </a:p>
        </p:txBody>
      </p:sp>
      <p:sp>
        <p:nvSpPr>
          <p:cNvPr id="25" name="Rectangle 24"/>
          <p:cNvSpPr/>
          <p:nvPr/>
        </p:nvSpPr>
        <p:spPr>
          <a:xfrm>
            <a:off x="804984" y="1469624"/>
            <a:ext cx="10347430" cy="353910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rgbClr val="3A3F50"/>
              </a:solidFill>
            </a:endParaRPr>
          </a:p>
        </p:txBody>
      </p:sp>
      <p:sp>
        <p:nvSpPr>
          <p:cNvPr id="26" name="Text Box 4"/>
          <p:cNvSpPr txBox="1">
            <a:spLocks noChangeArrowheads="1"/>
          </p:cNvSpPr>
          <p:nvPr/>
        </p:nvSpPr>
        <p:spPr bwMode="auto">
          <a:xfrm>
            <a:off x="804984" y="5210155"/>
            <a:ext cx="10347430" cy="646331"/>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fontAlgn="base">
              <a:spcBef>
                <a:spcPct val="50000"/>
              </a:spcBef>
              <a:spcAft>
                <a:spcPct val="0"/>
              </a:spcAft>
            </a:pPr>
            <a:r>
              <a:rPr lang="en-US" b="1" i="1" u="sng" dirty="0" smtClean="0">
                <a:solidFill>
                  <a:prstClr val="black"/>
                </a:solidFill>
              </a:rPr>
              <a:t>Interpretation</a:t>
            </a:r>
            <a:r>
              <a:rPr lang="en-US" b="1" i="1" dirty="0" smtClean="0">
                <a:solidFill>
                  <a:prstClr val="black"/>
                </a:solidFill>
              </a:rPr>
              <a:t>:</a:t>
            </a:r>
            <a:r>
              <a:rPr lang="en-US" dirty="0"/>
              <a:t> Since the p-value is </a:t>
            </a:r>
            <a:r>
              <a:rPr lang="en-US" dirty="0" smtClean="0"/>
              <a:t>&gt; </a:t>
            </a:r>
            <a:r>
              <a:rPr lang="en-US" dirty="0"/>
              <a:t>0.05, Impact of </a:t>
            </a:r>
            <a:r>
              <a:rPr lang="en-US" dirty="0" smtClean="0"/>
              <a:t>“Wrong Size Packaging” </a:t>
            </a:r>
            <a:r>
              <a:rPr lang="en-US" dirty="0"/>
              <a:t>on “Quality” is statistically </a:t>
            </a:r>
            <a:r>
              <a:rPr lang="en-US" dirty="0" smtClean="0"/>
              <a:t>insignificant</a:t>
            </a:r>
            <a:endParaRPr lang="en-US" b="1" i="1" dirty="0">
              <a:solidFill>
                <a:prstClr val="black"/>
              </a:solidFill>
            </a:endParaRPr>
          </a:p>
        </p:txBody>
      </p:sp>
      <p:pic>
        <p:nvPicPr>
          <p:cNvPr id="5017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7132" y="1544637"/>
            <a:ext cx="3715937" cy="169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17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7132" y="3239175"/>
            <a:ext cx="4534802" cy="1428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18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62841" y="1669671"/>
            <a:ext cx="3162544" cy="1032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392781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3" name="Rectangle 8"/>
          <p:cNvSpPr>
            <a:spLocks noChangeArrowheads="1"/>
          </p:cNvSpPr>
          <p:nvPr/>
        </p:nvSpPr>
        <p:spPr bwMode="auto">
          <a:xfrm>
            <a:off x="424874" y="4201278"/>
            <a:ext cx="11042505" cy="1408832"/>
          </a:xfrm>
          <a:prstGeom prst="rect">
            <a:avLst/>
          </a:prstGeom>
          <a:solidFill>
            <a:schemeClr val="bg1">
              <a:lumMod val="85000"/>
            </a:schemeClr>
          </a:solidFill>
          <a:ln w="9525">
            <a:solidFill>
              <a:schemeClr val="tx1"/>
            </a:solidFill>
            <a:miter lim="800000"/>
            <a:headEnd/>
            <a:tailEnd/>
          </a:ln>
        </p:spPr>
        <p:txBody>
          <a:bodyPr wrap="none" anchor="ctr"/>
          <a:lstStyle/>
          <a:p>
            <a:pPr fontAlgn="base">
              <a:spcBef>
                <a:spcPct val="0"/>
              </a:spcBef>
              <a:spcAft>
                <a:spcPct val="0"/>
              </a:spcAft>
            </a:pPr>
            <a:endParaRPr lang="en-US" sz="900" dirty="0">
              <a:solidFill>
                <a:prstClr val="black"/>
              </a:solidFill>
            </a:endParaRPr>
          </a:p>
        </p:txBody>
      </p:sp>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98</a:t>
            </a:fld>
            <a:endParaRPr>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One-Way ANOVA</a:t>
            </a:r>
            <a:endParaRPr lang="en-US" sz="36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20" name="Text Box 9"/>
          <p:cNvSpPr txBox="1">
            <a:spLocks noChangeArrowheads="1"/>
          </p:cNvSpPr>
          <p:nvPr/>
        </p:nvSpPr>
        <p:spPr bwMode="auto">
          <a:xfrm>
            <a:off x="424874" y="4201278"/>
            <a:ext cx="11042505" cy="1352678"/>
          </a:xfrm>
          <a:prstGeom prst="rect">
            <a:avLst/>
          </a:prstGeom>
          <a:noFill/>
          <a:ln w="9525">
            <a:noFill/>
            <a:miter lim="800000"/>
            <a:headEnd/>
            <a:tailEnd/>
          </a:ln>
        </p:spPr>
        <p:txBody>
          <a:bodyPr wrap="square">
            <a:spAutoFit/>
          </a:bodyPr>
          <a:lstStyle/>
          <a:p>
            <a:pPr marL="457200" indent="-457200" fontAlgn="base">
              <a:lnSpc>
                <a:spcPct val="105000"/>
              </a:lnSpc>
              <a:spcBef>
                <a:spcPct val="30000"/>
              </a:spcBef>
              <a:spcAft>
                <a:spcPct val="0"/>
              </a:spcAft>
            </a:pPr>
            <a:r>
              <a:rPr lang="en-US" sz="2400" b="1" i="1" dirty="0">
                <a:solidFill>
                  <a:prstClr val="black"/>
                </a:solidFill>
              </a:rPr>
              <a:t>H</a:t>
            </a:r>
            <a:r>
              <a:rPr lang="en-US" sz="2400" b="1" i="1" baseline="-25000" dirty="0">
                <a:solidFill>
                  <a:prstClr val="black"/>
                </a:solidFill>
              </a:rPr>
              <a:t>o</a:t>
            </a:r>
            <a:r>
              <a:rPr lang="en-US" b="1" i="1" dirty="0">
                <a:solidFill>
                  <a:prstClr val="black"/>
                </a:solidFill>
              </a:rPr>
              <a:t>: </a:t>
            </a:r>
            <a:r>
              <a:rPr lang="en-US" b="1" dirty="0"/>
              <a:t>“Wrong </a:t>
            </a:r>
            <a:r>
              <a:rPr lang="en-US" b="1" dirty="0" smtClean="0"/>
              <a:t>Color Combination” </a:t>
            </a:r>
            <a:r>
              <a:rPr lang="en-US" b="1" dirty="0"/>
              <a:t>has no impact on “Quality</a:t>
            </a:r>
            <a:endParaRPr lang="en-US" b="1" i="1" dirty="0" smtClean="0">
              <a:solidFill>
                <a:prstClr val="black"/>
              </a:solidFill>
            </a:endParaRPr>
          </a:p>
          <a:p>
            <a:pPr marL="457200" indent="-457200" fontAlgn="base">
              <a:lnSpc>
                <a:spcPct val="105000"/>
              </a:lnSpc>
              <a:spcBef>
                <a:spcPct val="30000"/>
              </a:spcBef>
              <a:spcAft>
                <a:spcPct val="0"/>
              </a:spcAft>
            </a:pPr>
            <a:r>
              <a:rPr lang="en-US" b="1" i="1" dirty="0" smtClean="0">
                <a:solidFill>
                  <a:prstClr val="black"/>
                </a:solidFill>
              </a:rPr>
              <a:t>VS</a:t>
            </a:r>
            <a:endParaRPr lang="en-US" b="1" i="1" dirty="0">
              <a:solidFill>
                <a:prstClr val="black"/>
              </a:solidFill>
            </a:endParaRPr>
          </a:p>
          <a:p>
            <a:pPr marL="457200" indent="-457200" fontAlgn="base">
              <a:lnSpc>
                <a:spcPct val="105000"/>
              </a:lnSpc>
              <a:spcBef>
                <a:spcPct val="30000"/>
              </a:spcBef>
              <a:spcAft>
                <a:spcPct val="0"/>
              </a:spcAft>
            </a:pPr>
            <a:r>
              <a:rPr lang="en-US" sz="2400" b="1" i="1" dirty="0" smtClean="0">
                <a:solidFill>
                  <a:prstClr val="black"/>
                </a:solidFill>
              </a:rPr>
              <a:t>H</a:t>
            </a:r>
            <a:r>
              <a:rPr lang="en-US" sz="2400" b="1" i="1" baseline="-25000" dirty="0" smtClean="0">
                <a:solidFill>
                  <a:prstClr val="black"/>
                </a:solidFill>
              </a:rPr>
              <a:t>a</a:t>
            </a:r>
            <a:r>
              <a:rPr lang="en-US" b="1" i="1" dirty="0" smtClean="0">
                <a:solidFill>
                  <a:prstClr val="black"/>
                </a:solidFill>
              </a:rPr>
              <a:t>: </a:t>
            </a:r>
            <a:r>
              <a:rPr lang="en-US" b="1" dirty="0"/>
              <a:t>“</a:t>
            </a:r>
            <a:r>
              <a:rPr lang="en-US" b="1" dirty="0" smtClean="0"/>
              <a:t>Wrong Color Combination” </a:t>
            </a:r>
            <a:r>
              <a:rPr lang="en-US" b="1" dirty="0"/>
              <a:t>has no impact on “Quality</a:t>
            </a:r>
            <a:endParaRPr lang="en-US" b="1" i="1" dirty="0">
              <a:solidFill>
                <a:prstClr val="black"/>
              </a:solidFill>
            </a:endParaRPr>
          </a:p>
        </p:txBody>
      </p:sp>
      <p:sp>
        <p:nvSpPr>
          <p:cNvPr id="21" name="Text Box 8"/>
          <p:cNvSpPr txBox="1">
            <a:spLocks noChangeArrowheads="1"/>
          </p:cNvSpPr>
          <p:nvPr/>
        </p:nvSpPr>
        <p:spPr bwMode="auto">
          <a:xfrm>
            <a:off x="322345" y="3432300"/>
            <a:ext cx="6945852" cy="461665"/>
          </a:xfrm>
          <a:prstGeom prst="rect">
            <a:avLst/>
          </a:prstGeom>
          <a:noFill/>
          <a:ln w="9525">
            <a:noFill/>
            <a:miter lim="800000"/>
            <a:headEnd/>
            <a:tailEnd/>
          </a:ln>
        </p:spPr>
        <p:txBody>
          <a:bodyPr wrap="square">
            <a:spAutoFit/>
          </a:bodyPr>
          <a:lstStyle/>
          <a:p>
            <a:pPr fontAlgn="base">
              <a:spcBef>
                <a:spcPct val="50000"/>
              </a:spcBef>
              <a:spcAft>
                <a:spcPct val="0"/>
              </a:spcAft>
            </a:pPr>
            <a:r>
              <a:rPr lang="en-US" sz="2400" b="1" i="1" u="sng" dirty="0" smtClean="0">
                <a:solidFill>
                  <a:prstClr val="black"/>
                </a:solidFill>
              </a:rPr>
              <a:t>Hypothesis:</a:t>
            </a:r>
            <a:endParaRPr lang="en-US" sz="2400" b="1" i="1" dirty="0">
              <a:solidFill>
                <a:prstClr val="black"/>
              </a:solidFill>
            </a:endParaRPr>
          </a:p>
        </p:txBody>
      </p:sp>
      <p:sp>
        <p:nvSpPr>
          <p:cNvPr id="24" name="Title 3"/>
          <p:cNvSpPr txBox="1">
            <a:spLocks/>
          </p:cNvSpPr>
          <p:nvPr/>
        </p:nvSpPr>
        <p:spPr>
          <a:xfrm>
            <a:off x="686766" y="895384"/>
            <a:ext cx="9730863" cy="55534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nSpc>
                <a:spcPct val="150000"/>
              </a:lnSpc>
              <a:buClr>
                <a:srgbClr val="007BB9"/>
              </a:buClr>
            </a:pPr>
            <a:r>
              <a:rPr lang="en-US" sz="2800" b="1" kern="0" dirty="0" smtClean="0">
                <a:solidFill>
                  <a:srgbClr val="007BB9"/>
                </a:solidFill>
              </a:rPr>
              <a:t>Y (Quality) – </a:t>
            </a:r>
            <a:r>
              <a:rPr lang="en-US" sz="2800" b="1" kern="0" dirty="0">
                <a:solidFill>
                  <a:srgbClr val="007BB9"/>
                </a:solidFill>
              </a:rPr>
              <a:t>X9 (WRONG COLOUR </a:t>
            </a:r>
            <a:r>
              <a:rPr lang="en-US" sz="2800" b="1" kern="0" dirty="0" smtClean="0">
                <a:solidFill>
                  <a:srgbClr val="007BB9"/>
                </a:solidFill>
              </a:rPr>
              <a:t>COMBINATION)</a:t>
            </a:r>
            <a:endParaRPr lang="en-US" sz="2800" b="1" kern="0" dirty="0">
              <a:solidFill>
                <a:srgbClr val="007BB9"/>
              </a:solidFill>
            </a:endParaRPr>
          </a:p>
        </p:txBody>
      </p:sp>
      <p:sp>
        <p:nvSpPr>
          <p:cNvPr id="15" name="Rectangle 14"/>
          <p:cNvSpPr/>
          <p:nvPr/>
        </p:nvSpPr>
        <p:spPr>
          <a:xfrm>
            <a:off x="322345" y="1682230"/>
            <a:ext cx="1518364" cy="461665"/>
          </a:xfrm>
          <a:prstGeom prst="rect">
            <a:avLst/>
          </a:prstGeom>
        </p:spPr>
        <p:txBody>
          <a:bodyPr wrap="none">
            <a:spAutoFit/>
          </a:bodyPr>
          <a:lstStyle/>
          <a:p>
            <a:pPr fontAlgn="base">
              <a:spcBef>
                <a:spcPct val="50000"/>
              </a:spcBef>
              <a:spcAft>
                <a:spcPct val="0"/>
              </a:spcAft>
            </a:pPr>
            <a:r>
              <a:rPr lang="en-US" sz="2400" b="1" i="1" u="sng" dirty="0" smtClean="0">
                <a:solidFill>
                  <a:prstClr val="black"/>
                </a:solidFill>
              </a:rPr>
              <a:t>Purpose:</a:t>
            </a:r>
            <a:endParaRPr lang="en-US" sz="2400" b="1" i="1" u="sng" dirty="0">
              <a:solidFill>
                <a:prstClr val="black"/>
              </a:solidFill>
            </a:endParaRPr>
          </a:p>
        </p:txBody>
      </p:sp>
      <p:sp>
        <p:nvSpPr>
          <p:cNvPr id="12" name="Text Box 4"/>
          <p:cNvSpPr txBox="1">
            <a:spLocks noChangeArrowheads="1"/>
          </p:cNvSpPr>
          <p:nvPr/>
        </p:nvSpPr>
        <p:spPr bwMode="auto">
          <a:xfrm>
            <a:off x="424874" y="2312842"/>
            <a:ext cx="11042505" cy="784830"/>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algn="just" fontAlgn="base">
              <a:spcBef>
                <a:spcPct val="50000"/>
              </a:spcBef>
              <a:spcAft>
                <a:spcPct val="0"/>
              </a:spcAft>
              <a:defRPr/>
            </a:pPr>
            <a:endParaRPr lang="en-US" b="1" kern="0" dirty="0">
              <a:solidFill>
                <a:prstClr val="black"/>
              </a:solidFill>
            </a:endParaRPr>
          </a:p>
          <a:p>
            <a:pPr algn="just" fontAlgn="base">
              <a:spcBef>
                <a:spcPct val="50000"/>
              </a:spcBef>
              <a:spcAft>
                <a:spcPct val="0"/>
              </a:spcAft>
              <a:defRPr/>
            </a:pPr>
            <a:endParaRPr lang="en-US" b="1" kern="0" dirty="0">
              <a:solidFill>
                <a:prstClr val="black"/>
              </a:solidFill>
            </a:endParaRPr>
          </a:p>
        </p:txBody>
      </p:sp>
      <p:sp>
        <p:nvSpPr>
          <p:cNvPr id="16" name="Text Box 9"/>
          <p:cNvSpPr txBox="1">
            <a:spLocks noChangeArrowheads="1"/>
          </p:cNvSpPr>
          <p:nvPr/>
        </p:nvSpPr>
        <p:spPr bwMode="auto">
          <a:xfrm>
            <a:off x="424874" y="2372599"/>
            <a:ext cx="11042505" cy="738664"/>
          </a:xfrm>
          <a:prstGeom prst="rect">
            <a:avLst/>
          </a:prstGeom>
          <a:noFill/>
          <a:ln w="9525">
            <a:noFill/>
            <a:miter lim="800000"/>
            <a:headEnd/>
            <a:tailEnd/>
          </a:ln>
        </p:spPr>
        <p:txBody>
          <a:bodyPr wrap="square">
            <a:spAutoFit/>
          </a:bodyPr>
          <a:lstStyle/>
          <a:p>
            <a:pPr marL="457200" indent="-457200" fontAlgn="base">
              <a:lnSpc>
                <a:spcPct val="105000"/>
              </a:lnSpc>
              <a:spcBef>
                <a:spcPct val="30000"/>
              </a:spcBef>
              <a:spcAft>
                <a:spcPct val="0"/>
              </a:spcAft>
            </a:pPr>
            <a:r>
              <a:rPr lang="en-US" sz="2000" b="1" i="1" dirty="0" smtClean="0">
                <a:solidFill>
                  <a:prstClr val="black"/>
                </a:solidFill>
              </a:rPr>
              <a:t>Purpose of performing </a:t>
            </a:r>
            <a:r>
              <a:rPr lang="en-US" sz="2000" b="1" i="1" dirty="0">
                <a:solidFill>
                  <a:prstClr val="black"/>
                </a:solidFill>
              </a:rPr>
              <a:t>one way ANOVA is</a:t>
            </a:r>
            <a:r>
              <a:rPr lang="en-US" sz="2000" b="1" i="1" dirty="0" smtClean="0">
                <a:solidFill>
                  <a:prstClr val="black"/>
                </a:solidFill>
              </a:rPr>
              <a:t>: </a:t>
            </a:r>
            <a:r>
              <a:rPr lang="en-US" sz="2000" b="1" dirty="0"/>
              <a:t>The project  team believes that there are potential “X’s” that have impact on “Y” </a:t>
            </a:r>
            <a:endParaRPr lang="en-US" sz="2000" b="1" i="1" dirty="0"/>
          </a:p>
        </p:txBody>
      </p:sp>
    </p:spTree>
    <p:extLst>
      <p:ext uri="{BB962C8B-B14F-4D97-AF65-F5344CB8AC3E}">
        <p14:creationId xmlns:p14="http://schemas.microsoft.com/office/powerpoint/2010/main" val="317459040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p>
            <a:fld id="{00000000-1234-1234-1234-123412341234}" type="slidenum">
              <a:rPr lang="en">
                <a:solidFill>
                  <a:srgbClr val="FFFFFF"/>
                </a:solidFill>
              </a:rPr>
              <a:pPr/>
              <a:t>99</a:t>
            </a:fld>
            <a:endParaRPr>
              <a:solidFill>
                <a:srgbClr val="FFFFFF"/>
              </a:solidFill>
            </a:endParaRPr>
          </a:p>
        </p:txBody>
      </p:sp>
      <p:sp>
        <p:nvSpPr>
          <p:cNvPr id="99" name="Title 3"/>
          <p:cNvSpPr txBox="1">
            <a:spLocks/>
          </p:cNvSpPr>
          <p:nvPr/>
        </p:nvSpPr>
        <p:spPr>
          <a:xfrm>
            <a:off x="1932819" y="-23736"/>
            <a:ext cx="8878702" cy="69252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1pPr>
            <a:lvl2pPr marR="0" lvl="1"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2pPr>
            <a:lvl3pPr marR="0" lvl="2"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3pPr>
            <a:lvl4pPr marR="0" lvl="3"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4pPr>
            <a:lvl5pPr marR="0" lvl="4"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5pPr>
            <a:lvl6pPr marR="0" lvl="5"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6pPr>
            <a:lvl7pPr marR="0" lvl="6"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7pPr>
            <a:lvl8pPr marR="0" lvl="7"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8pPr>
            <a:lvl9pPr marR="0" lvl="8" algn="l" rtl="0">
              <a:lnSpc>
                <a:spcPct val="80000"/>
              </a:lnSpc>
              <a:spcBef>
                <a:spcPts val="0"/>
              </a:spcBef>
              <a:spcAft>
                <a:spcPts val="0"/>
              </a:spcAft>
              <a:buClr>
                <a:schemeClr val="accent2"/>
              </a:buClr>
              <a:buSzPts val="4800"/>
              <a:buFont typeface="Raleway SemiBold"/>
              <a:buNone/>
              <a:defRPr sz="4800" b="0" i="0" u="none" strike="noStrike" cap="none">
                <a:solidFill>
                  <a:schemeClr val="accent2"/>
                </a:solidFill>
                <a:latin typeface="Raleway SemiBold"/>
                <a:ea typeface="Raleway SemiBold"/>
                <a:cs typeface="Raleway SemiBold"/>
                <a:sym typeface="Raleway SemiBold"/>
              </a:defRPr>
            </a:lvl9pPr>
          </a:lstStyle>
          <a:p>
            <a:pPr algn="ctr">
              <a:lnSpc>
                <a:spcPct val="150000"/>
              </a:lnSpc>
              <a:buClr>
                <a:srgbClr val="007BB9"/>
              </a:buClr>
            </a:pPr>
            <a:r>
              <a:rPr lang="en-US" sz="3600" b="1" kern="0" dirty="0" smtClean="0">
                <a:solidFill>
                  <a:srgbClr val="007BB9"/>
                </a:solidFill>
              </a:rPr>
              <a:t>Graphical Output of One-Way ANOVA</a:t>
            </a:r>
            <a:endParaRPr lang="en-US" sz="3600" b="1" kern="0" dirty="0">
              <a:solidFill>
                <a:srgbClr val="007BB9"/>
              </a:solidFill>
            </a:endParaRPr>
          </a:p>
        </p:txBody>
      </p:sp>
      <p:pic>
        <p:nvPicPr>
          <p:cNvPr id="102" name="Picture 101">
            <a:extLst>
              <a:ext uri="{FF2B5EF4-FFF2-40B4-BE49-F238E27FC236}">
                <a16:creationId xmlns:a16="http://schemas.microsoft.com/office/drawing/2014/main" xmlns="" id="{E85C3302-1762-444F-ACD9-5767BD884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70774"/>
            <a:ext cx="1609969" cy="365051"/>
          </a:xfrm>
          <a:prstGeom prst="rect">
            <a:avLst/>
          </a:prstGeom>
        </p:spPr>
      </p:pic>
      <p:sp>
        <p:nvSpPr>
          <p:cNvPr id="103" name="TextBox 102">
            <a:extLst>
              <a:ext uri="{FF2B5EF4-FFF2-40B4-BE49-F238E27FC236}">
                <a16:creationId xmlns:a16="http://schemas.microsoft.com/office/drawing/2014/main" xmlns="" id="{04792BAE-1DC5-45AE-9E3C-F30187321632}"/>
              </a:ext>
            </a:extLst>
          </p:cNvPr>
          <p:cNvSpPr txBox="1"/>
          <p:nvPr/>
        </p:nvSpPr>
        <p:spPr>
          <a:xfrm>
            <a:off x="2785218" y="6618651"/>
            <a:ext cx="7784123" cy="261610"/>
          </a:xfrm>
          <a:prstGeom prst="rect">
            <a:avLst/>
          </a:prstGeom>
          <a:noFill/>
        </p:spPr>
        <p:txBody>
          <a:bodyPr wrap="square" rtlCol="0">
            <a:spAutoFit/>
          </a:bodyPr>
          <a:lstStyle/>
          <a:p>
            <a:r>
              <a:rPr lang="en-US" sz="1100" dirty="0">
                <a:solidFill>
                  <a:prstClr val="black"/>
                </a:solidFill>
                <a:latin typeface="Bahnschrift Light Condensed" panose="020B0502040204020203" pitchFamily="34" charset="0"/>
              </a:rPr>
              <a:t>Proprietary and Highly Confidential. 2020 Pursullence Global Business Solutions. All Rights Reserved</a:t>
            </a:r>
          </a:p>
        </p:txBody>
      </p:sp>
      <p:sp>
        <p:nvSpPr>
          <p:cNvPr id="9" name="Text Box 8"/>
          <p:cNvSpPr txBox="1">
            <a:spLocks noChangeArrowheads="1"/>
          </p:cNvSpPr>
          <p:nvPr/>
        </p:nvSpPr>
        <p:spPr bwMode="auto">
          <a:xfrm>
            <a:off x="470375" y="957737"/>
            <a:ext cx="6945852" cy="400110"/>
          </a:xfrm>
          <a:prstGeom prst="rect">
            <a:avLst/>
          </a:prstGeom>
          <a:noFill/>
          <a:ln w="9525">
            <a:noFill/>
            <a:miter lim="800000"/>
            <a:headEnd/>
            <a:tailEnd/>
          </a:ln>
        </p:spPr>
        <p:txBody>
          <a:bodyPr wrap="square">
            <a:spAutoFit/>
          </a:bodyPr>
          <a:lstStyle/>
          <a:p>
            <a:pPr fontAlgn="base">
              <a:spcBef>
                <a:spcPct val="50000"/>
              </a:spcBef>
              <a:spcAft>
                <a:spcPct val="0"/>
              </a:spcAft>
            </a:pPr>
            <a:r>
              <a:rPr lang="en-US" sz="2000" b="1" i="1" dirty="0">
                <a:solidFill>
                  <a:prstClr val="black"/>
                </a:solidFill>
              </a:rPr>
              <a:t>Minitab Session Window output:</a:t>
            </a:r>
          </a:p>
        </p:txBody>
      </p:sp>
      <p:sp>
        <p:nvSpPr>
          <p:cNvPr id="26" name="Text Box 4"/>
          <p:cNvSpPr txBox="1">
            <a:spLocks noChangeArrowheads="1"/>
          </p:cNvSpPr>
          <p:nvPr/>
        </p:nvSpPr>
        <p:spPr bwMode="auto">
          <a:xfrm>
            <a:off x="804984" y="5210155"/>
            <a:ext cx="10347430" cy="1061829"/>
          </a:xfrm>
          <a:prstGeom prst="rect">
            <a:avLst/>
          </a:prstGeom>
          <a:ln>
            <a:headEnd/>
            <a:tailEnd/>
          </a:ln>
        </p:spPr>
        <p:style>
          <a:lnRef idx="1">
            <a:schemeClr val="dk1"/>
          </a:lnRef>
          <a:fillRef idx="2">
            <a:schemeClr val="dk1"/>
          </a:fillRef>
          <a:effectRef idx="1">
            <a:schemeClr val="dk1"/>
          </a:effectRef>
          <a:fontRef idx="minor">
            <a:schemeClr val="dk1"/>
          </a:fontRef>
        </p:style>
        <p:txBody>
          <a:bodyPr wrap="square">
            <a:spAutoFit/>
          </a:bodyPr>
          <a:lstStyle/>
          <a:p>
            <a:pPr fontAlgn="base">
              <a:spcBef>
                <a:spcPct val="50000"/>
              </a:spcBef>
              <a:spcAft>
                <a:spcPct val="0"/>
              </a:spcAft>
            </a:pPr>
            <a:r>
              <a:rPr lang="en-US" b="1" i="1" u="sng" dirty="0" smtClean="0">
                <a:solidFill>
                  <a:prstClr val="black"/>
                </a:solidFill>
              </a:rPr>
              <a:t>Interpretation</a:t>
            </a:r>
            <a:r>
              <a:rPr lang="en-US" b="1" i="1" dirty="0" smtClean="0">
                <a:solidFill>
                  <a:prstClr val="black"/>
                </a:solidFill>
              </a:rPr>
              <a:t>:</a:t>
            </a:r>
            <a:r>
              <a:rPr lang="en-US" dirty="0"/>
              <a:t> The shape and spread of box plots for </a:t>
            </a:r>
            <a:r>
              <a:rPr lang="en-US" dirty="0" smtClean="0"/>
              <a:t>wrong color combination are </a:t>
            </a:r>
            <a:r>
              <a:rPr lang="en-US" dirty="0"/>
              <a:t>not equal There are no outliners.</a:t>
            </a:r>
            <a:r>
              <a:rPr lang="en-US" b="1" i="1" dirty="0" smtClean="0">
                <a:solidFill>
                  <a:prstClr val="black"/>
                </a:solidFill>
              </a:rPr>
              <a:t> </a:t>
            </a:r>
          </a:p>
          <a:p>
            <a:pPr fontAlgn="base">
              <a:spcBef>
                <a:spcPct val="50000"/>
              </a:spcBef>
              <a:spcAft>
                <a:spcPct val="0"/>
              </a:spcAft>
            </a:pPr>
            <a:endParaRPr lang="en-US" b="1" i="1" dirty="0">
              <a:solidFill>
                <a:prstClr val="black"/>
              </a:solidFill>
            </a:endParaRPr>
          </a:p>
        </p:txBody>
      </p:sp>
      <p:pic>
        <p:nvPicPr>
          <p:cNvPr id="5120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3516" y="1469625"/>
            <a:ext cx="7588156" cy="3412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3272215"/>
      </p:ext>
    </p:extLst>
  </p:cSld>
  <p:clrMapOvr>
    <a:masterClrMapping/>
  </p:clrMapOvr>
  <p:timing>
    <p:tnLst>
      <p:par>
        <p:cTn id="1" dur="indefinite" restart="never" nodeType="tmRoot"/>
      </p:par>
    </p:tnLst>
  </p:timing>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600" dirty="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15340</TotalTime>
  <Words>16589</Words>
  <Application>Microsoft Office PowerPoint</Application>
  <PresentationFormat>Custom</PresentationFormat>
  <Paragraphs>2164</Paragraphs>
  <Slides>140</Slides>
  <Notes>136</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140</vt:i4>
      </vt:variant>
    </vt:vector>
  </HeadingPairs>
  <TitlesOfParts>
    <vt:vector size="143" baseType="lpstr">
      <vt:lpstr>Gaoler template</vt:lpstr>
      <vt:lpstr>Worksheet</vt:lpstr>
      <vt:lpstr>Microsoft Excel Worksheet</vt:lpstr>
      <vt:lpstr>DEFINE PHASE</vt:lpstr>
      <vt:lpstr>Scenario</vt:lpstr>
      <vt:lpstr>Identification of VOC and I-E Customers</vt:lpstr>
      <vt:lpstr>DATA  COLLECTION PLAN</vt:lpstr>
      <vt:lpstr>PROJECT CHARTER</vt:lpstr>
      <vt:lpstr>PowerPoint Presentation</vt:lpstr>
      <vt:lpstr>PowerPoint Presentation</vt:lpstr>
      <vt:lpstr>PowerPoint Presentation</vt:lpstr>
      <vt:lpstr>COMMUNICATION PLAN (RACI MATRIX)</vt:lpstr>
      <vt:lpstr>MEASURE PHASE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ANALYZE PHASE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Updated Process Map</vt:lpstr>
      <vt:lpstr>PowerPoint Presentation</vt:lpstr>
      <vt:lpstr>PowerPoint Presentation</vt:lpstr>
      <vt:lpstr>PowerPoint Presentation</vt:lpstr>
      <vt:lpstr>PowerPoint Presentation</vt:lpstr>
      <vt:lpstr>Control Chart – continuous data- IMR chart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Tejashree</dc:creator>
  <cp:lastModifiedBy>neha</cp:lastModifiedBy>
  <cp:revision>279</cp:revision>
  <dcterms:created xsi:type="dcterms:W3CDTF">2020-05-28T10:34:44Z</dcterms:created>
  <dcterms:modified xsi:type="dcterms:W3CDTF">2021-06-22T16:17:38Z</dcterms:modified>
</cp:coreProperties>
</file>