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PMG%20AU%20Internship\KPMG_final_cleaned_datas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 Distribution by Age'!$E$3</c:f>
              <c:strCache>
                <c:ptCount val="1"/>
                <c:pt idx="0">
                  <c:v>Count of Age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 Distribution by Age'!$D$4:$D$9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70+</c:v>
                </c:pt>
              </c:strCache>
            </c:strRef>
          </c:cat>
          <c:val>
            <c:numRef>
              <c:f>'Cust Distribution by Age'!$E$4:$E$9</c:f>
              <c:numCache>
                <c:formatCode>General</c:formatCode>
                <c:ptCount val="6"/>
                <c:pt idx="0">
                  <c:v>2376</c:v>
                </c:pt>
                <c:pt idx="1">
                  <c:v>2777</c:v>
                </c:pt>
                <c:pt idx="2">
                  <c:v>5573</c:v>
                </c:pt>
                <c:pt idx="3">
                  <c:v>2856</c:v>
                </c:pt>
                <c:pt idx="4">
                  <c:v>2431</c:v>
                </c:pt>
                <c:pt idx="5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8-4F6F-B6AF-5A753CC6FC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4026512"/>
        <c:axId val="714020032"/>
      </c:barChart>
      <c:catAx>
        <c:axId val="71402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group</a:t>
                </a:r>
              </a:p>
            </c:rich>
          </c:tx>
          <c:layout>
            <c:manualLayout>
              <c:xMode val="edge"/>
              <c:yMode val="edge"/>
              <c:x val="0.42867493567024278"/>
              <c:y val="0.873413844958961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020032"/>
        <c:crosses val="autoZero"/>
        <c:auto val="1"/>
        <c:lblAlgn val="ctr"/>
        <c:lblOffset val="100"/>
        <c:noMultiLvlLbl val="0"/>
      </c:catAx>
      <c:valAx>
        <c:axId val="714020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>
                    <a:effectLst/>
                  </a:rPr>
                  <a:t>Count of Customers</a:t>
                </a:r>
                <a:endParaRPr lang="en-US" sz="9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02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[KPMG_final_cleaned_dataset.xlsx]Cust Distribution by Category!PivotTable1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 Distribution by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 Distribution by Category'!$A$4:$A$14</c:f>
              <c:strCache>
                <c:ptCount val="10"/>
                <c:pt idx="0">
                  <c:v>Almost Lost Customer</c:v>
                </c:pt>
                <c:pt idx="1">
                  <c:v>Becoming Loyal</c:v>
                </c:pt>
                <c:pt idx="2">
                  <c:v>High Risk Customer</c:v>
                </c:pt>
                <c:pt idx="3">
                  <c:v>Late Bloomer</c:v>
                </c:pt>
                <c:pt idx="4">
                  <c:v>Losing Customer</c:v>
                </c:pt>
                <c:pt idx="5">
                  <c:v>Lost Customer</c:v>
                </c:pt>
                <c:pt idx="6">
                  <c:v>Platinum Customer</c:v>
                </c:pt>
                <c:pt idx="7">
                  <c:v>Potential Customer</c:v>
                </c:pt>
                <c:pt idx="8">
                  <c:v>Recent Customer</c:v>
                </c:pt>
                <c:pt idx="9">
                  <c:v>Very Loyal</c:v>
                </c:pt>
              </c:strCache>
            </c:strRef>
          </c:cat>
          <c:val>
            <c:numRef>
              <c:f>'Cust Distribution by Category'!$B$4:$B$14</c:f>
              <c:numCache>
                <c:formatCode>General</c:formatCode>
                <c:ptCount val="10"/>
                <c:pt idx="0">
                  <c:v>1380</c:v>
                </c:pt>
                <c:pt idx="1">
                  <c:v>724</c:v>
                </c:pt>
                <c:pt idx="2">
                  <c:v>1573</c:v>
                </c:pt>
                <c:pt idx="3">
                  <c:v>2283</c:v>
                </c:pt>
                <c:pt idx="4">
                  <c:v>2388</c:v>
                </c:pt>
                <c:pt idx="5">
                  <c:v>1225</c:v>
                </c:pt>
                <c:pt idx="6">
                  <c:v>2770</c:v>
                </c:pt>
                <c:pt idx="7">
                  <c:v>1132</c:v>
                </c:pt>
                <c:pt idx="8">
                  <c:v>3686</c:v>
                </c:pt>
                <c:pt idx="9">
                  <c:v>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94-4413-9249-38585A228E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0704872"/>
        <c:axId val="710705528"/>
      </c:barChart>
      <c:catAx>
        <c:axId val="710704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05528"/>
        <c:crosses val="autoZero"/>
        <c:auto val="1"/>
        <c:lblAlgn val="ctr"/>
        <c:lblOffset val="100"/>
        <c:noMultiLvlLbl val="0"/>
      </c:catAx>
      <c:valAx>
        <c:axId val="710705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Customer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04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[KPMG_final_cleaned_dataset.xlsx]Cust Distribution by Gender!PivotTable1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 Distribution by Gender'!$B$3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</c:spPr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2C-4CE0-8B26-AECC297FB6AE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2C-4CE0-8B26-AECC297FB6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 Distribution by Gender'!$A$4:$A$5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 Distribution by Gender'!$B$4:$B$5</c:f>
              <c:numCache>
                <c:formatCode>General</c:formatCode>
                <c:ptCount val="2"/>
                <c:pt idx="0">
                  <c:v>8205</c:v>
                </c:pt>
                <c:pt idx="1">
                  <c:v>7835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2C-4CE0-8B26-AECC297FB6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[KPMG_final_cleaned_dataset.xlsx]Cust Distribution by Gender!PivotTable2</c:name>
    <c:fmtId val="4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 Distribution by Gender'!$B$19:$B$20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 Distribution by Gender'!$A$21:$A$26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'Cust Distribution by Gender'!$B$21:$B$26</c:f>
              <c:numCache>
                <c:formatCode>General</c:formatCode>
                <c:ptCount val="6"/>
                <c:pt idx="0">
                  <c:v>1359</c:v>
                </c:pt>
                <c:pt idx="1">
                  <c:v>1165</c:v>
                </c:pt>
                <c:pt idx="2">
                  <c:v>1257</c:v>
                </c:pt>
                <c:pt idx="3">
                  <c:v>1772</c:v>
                </c:pt>
                <c:pt idx="4">
                  <c:v>1274</c:v>
                </c:pt>
                <c:pt idx="5">
                  <c:v>1378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52-40D0-ADDD-C536CDA4EA7E}"/>
            </c:ext>
          </c:extLst>
        </c:ser>
        <c:ser>
          <c:idx val="1"/>
          <c:order val="1"/>
          <c:tx>
            <c:strRef>
              <c:f>'Cust Distribution by Gender'!$C$19:$C$20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 Distribution by Gender'!$A$21:$A$26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'Cust Distribution by Gender'!$C$21:$C$26</c:f>
              <c:numCache>
                <c:formatCode>General</c:formatCode>
                <c:ptCount val="6"/>
                <c:pt idx="0">
                  <c:v>1320</c:v>
                </c:pt>
                <c:pt idx="1">
                  <c:v>1167</c:v>
                </c:pt>
                <c:pt idx="2">
                  <c:v>1215</c:v>
                </c:pt>
                <c:pt idx="3">
                  <c:v>1688</c:v>
                </c:pt>
                <c:pt idx="4">
                  <c:v>1171</c:v>
                </c:pt>
                <c:pt idx="5">
                  <c:v>1274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52-40D0-ADDD-C536CDA4EA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3552584"/>
        <c:axId val="93553664"/>
      </c:barChart>
      <c:catAx>
        <c:axId val="93552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Brand</a:t>
                </a:r>
              </a:p>
            </c:rich>
          </c:tx>
          <c:layout>
            <c:manualLayout>
              <c:xMode val="edge"/>
              <c:yMode val="edge"/>
              <c:x val="0.50098601631262152"/>
              <c:y val="0.869421114027413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53664"/>
        <c:crosses val="autoZero"/>
        <c:auto val="1"/>
        <c:lblAlgn val="ctr"/>
        <c:lblOffset val="100"/>
        <c:noMultiLvlLbl val="0"/>
      </c:catAx>
      <c:valAx>
        <c:axId val="9355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552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[KPMG_final_cleaned_dataset.xlsx]Profit Dist by Wealth Segment!PivotTable2</c:name>
    <c:fmtId val="1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Dist by Wealth Segment'!$B$3:$B$4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Dist by Wealth Segment'!$A$5:$A$10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70+</c:v>
                </c:pt>
              </c:strCache>
            </c:strRef>
          </c:cat>
          <c:val>
            <c:numRef>
              <c:f>'Profit Dist by Wealth Segment'!$B$5:$B$10</c:f>
              <c:numCache>
                <c:formatCode>"$"#,##0</c:formatCode>
                <c:ptCount val="6"/>
                <c:pt idx="0">
                  <c:v>377861.45000000024</c:v>
                </c:pt>
                <c:pt idx="1">
                  <c:v>360644.7399999997</c:v>
                </c:pt>
                <c:pt idx="2">
                  <c:v>748566.50000000116</c:v>
                </c:pt>
                <c:pt idx="3">
                  <c:v>398533.0399999998</c:v>
                </c:pt>
                <c:pt idx="4">
                  <c:v>311461.85999999987</c:v>
                </c:pt>
                <c:pt idx="5">
                  <c:v>9808.34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9-4B68-ABED-FC257D299206}"/>
            </c:ext>
          </c:extLst>
        </c:ser>
        <c:ser>
          <c:idx val="1"/>
          <c:order val="1"/>
          <c:tx>
            <c:strRef>
              <c:f>'Profit Dist by Wealth Segment'!$C$3:$C$4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Dist by Wealth Segment'!$A$5:$A$10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70+</c:v>
                </c:pt>
              </c:strCache>
            </c:strRef>
          </c:cat>
          <c:val>
            <c:numRef>
              <c:f>'Profit Dist by Wealth Segment'!$C$5:$C$10</c:f>
              <c:numCache>
                <c:formatCode>"$"#,##0</c:formatCode>
                <c:ptCount val="6"/>
                <c:pt idx="0">
                  <c:v>304185.15999999974</c:v>
                </c:pt>
                <c:pt idx="1">
                  <c:v>426892.23</c:v>
                </c:pt>
                <c:pt idx="2">
                  <c:v>739661.90999999933</c:v>
                </c:pt>
                <c:pt idx="3">
                  <c:v>414703.32999999955</c:v>
                </c:pt>
                <c:pt idx="4">
                  <c:v>328575.88999999937</c:v>
                </c:pt>
                <c:pt idx="5">
                  <c:v>4523.2299999999996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C9-4B68-ABED-FC257D299206}"/>
            </c:ext>
          </c:extLst>
        </c:ser>
        <c:ser>
          <c:idx val="2"/>
          <c:order val="2"/>
          <c:tx>
            <c:strRef>
              <c:f>'Profit Dist by Wealth Segment'!$D$3:$D$4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'Profit Dist by Wealth Segment'!$A$5:$A$10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70+</c:v>
                </c:pt>
              </c:strCache>
            </c:strRef>
          </c:cat>
          <c:val>
            <c:numRef>
              <c:f>'Profit Dist by Wealth Segment'!$D$5:$D$10</c:f>
              <c:numCache>
                <c:formatCode>"$"#,##0</c:formatCode>
                <c:ptCount val="6"/>
                <c:pt idx="0">
                  <c:v>639908.76000000117</c:v>
                </c:pt>
                <c:pt idx="1">
                  <c:v>754351.44000000157</c:v>
                </c:pt>
                <c:pt idx="2">
                  <c:v>1573422.0900000089</c:v>
                </c:pt>
                <c:pt idx="3">
                  <c:v>786756.2000000003</c:v>
                </c:pt>
                <c:pt idx="4">
                  <c:v>677635.5400000005</c:v>
                </c:pt>
                <c:pt idx="5">
                  <c:v>1245.27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C9-4B68-ABED-FC257D299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2634856"/>
        <c:axId val="712633416"/>
      </c:barChart>
      <c:catAx>
        <c:axId val="712634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633416"/>
        <c:crosses val="autoZero"/>
        <c:auto val="1"/>
        <c:lblAlgn val="ctr"/>
        <c:lblOffset val="100"/>
        <c:noMultiLvlLbl val="0"/>
      </c:catAx>
      <c:valAx>
        <c:axId val="712633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63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Total  Profit by Industry</a:t>
            </a:r>
            <a:endParaRPr lang="en-US" sz="10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33796828453645472"/>
          <c:y val="3.8799516482665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37259767284141E-2"/>
          <c:y val="0.15410943907712144"/>
          <c:w val="0.89529823229459127"/>
          <c:h val="0.492319485176902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99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'Avg&amp;Tot Profit by Industry'!$F$4:$F$13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'Avg&amp;Tot Profit by Industry'!$G$4:$G$13</c:f>
              <c:numCache>
                <c:formatCode>"$"#,##0</c:formatCode>
                <c:ptCount val="10"/>
                <c:pt idx="0">
                  <c:v>252205.88999999969</c:v>
                </c:pt>
                <c:pt idx="1">
                  <c:v>321610.27999999968</c:v>
                </c:pt>
                <c:pt idx="2">
                  <c:v>1832091.9600000049</c:v>
                </c:pt>
                <c:pt idx="3">
                  <c:v>1409706.9500000039</c:v>
                </c:pt>
                <c:pt idx="4">
                  <c:v>308419.44999999966</c:v>
                </c:pt>
                <c:pt idx="5">
                  <c:v>1787733.2600000054</c:v>
                </c:pt>
                <c:pt idx="6">
                  <c:v>1410692.3400000022</c:v>
                </c:pt>
                <c:pt idx="7">
                  <c:v>588044.19000000076</c:v>
                </c:pt>
                <c:pt idx="8">
                  <c:v>792152.19000000088</c:v>
                </c:pt>
                <c:pt idx="9">
                  <c:v>156080.47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56-4359-B619-A48395201F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37503224"/>
        <c:axId val="737505024"/>
      </c:barChart>
      <c:catAx>
        <c:axId val="73750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505024"/>
        <c:crosses val="autoZero"/>
        <c:auto val="1"/>
        <c:lblAlgn val="ctr"/>
        <c:lblOffset val="100"/>
        <c:noMultiLvlLbl val="0"/>
      </c:catAx>
      <c:valAx>
        <c:axId val="737505024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73750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>
                <a:solidFill>
                  <a:schemeClr val="tx1"/>
                </a:solidFill>
                <a:effectLst/>
              </a:rPr>
              <a:t>Profit per Customer by Industry</a:t>
            </a:r>
            <a:endParaRPr lang="en-US" sz="100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25495667502472374"/>
          <c:y val="6.766217077292575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671711351124055E-2"/>
          <c:y val="0.14364092804794104"/>
          <c:w val="0.90733312438190605"/>
          <c:h val="0.5084135511877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'Avg&amp;Tot Profit by Industry'!$I$3</c:f>
              <c:strCache>
                <c:ptCount val="1"/>
                <c:pt idx="0">
                  <c:v>Profit per customer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'Avg&amp;Tot Profit by Industry'!$F$4:$F$13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'Avg&amp;Tot Profit by Industry'!$I$4:$I$13</c:f>
              <c:numCache>
                <c:formatCode>"$"#,##0.00</c:formatCode>
                <c:ptCount val="10"/>
                <c:pt idx="0">
                  <c:v>527.62738493723782</c:v>
                </c:pt>
                <c:pt idx="1">
                  <c:v>556.41916955017246</c:v>
                </c:pt>
                <c:pt idx="2">
                  <c:v>571.10098503740801</c:v>
                </c:pt>
                <c:pt idx="3">
                  <c:v>538.87880351682111</c:v>
                </c:pt>
                <c:pt idx="4">
                  <c:v>542.99198943661918</c:v>
                </c:pt>
                <c:pt idx="5">
                  <c:v>544.04542300669675</c:v>
                </c:pt>
                <c:pt idx="6">
                  <c:v>555.39068503937096</c:v>
                </c:pt>
                <c:pt idx="7">
                  <c:v>544.9899814643195</c:v>
                </c:pt>
                <c:pt idx="8">
                  <c:v>564.21096153846213</c:v>
                </c:pt>
                <c:pt idx="9">
                  <c:v>551.52109540636047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3-4785-B143-F67EAB4D56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2590488"/>
        <c:axId val="572590848"/>
      </c:barChart>
      <c:catAx>
        <c:axId val="572590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590848"/>
        <c:crosses val="autoZero"/>
        <c:auto val="1"/>
        <c:lblAlgn val="ctr"/>
        <c:lblOffset val="100"/>
        <c:noMultiLvlLbl val="0"/>
      </c:catAx>
      <c:valAx>
        <c:axId val="57259084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572590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[KPMG_final_cleaned_dataset.xlsx]State who owns most cars!PivotTable9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 who owns most cars'!$B$3:$B$4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who owns most cars'!$A$5:$A$7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'State who owns most cars'!$B$5:$B$7</c:f>
              <c:numCache>
                <c:formatCode>General</c:formatCode>
                <c:ptCount val="3"/>
                <c:pt idx="0">
                  <c:v>4111</c:v>
                </c:pt>
                <c:pt idx="1">
                  <c:v>1724</c:v>
                </c:pt>
                <c:pt idx="2">
                  <c:v>2086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7-4EB4-903F-7CB33285064A}"/>
            </c:ext>
          </c:extLst>
        </c:ser>
        <c:ser>
          <c:idx val="1"/>
          <c:order val="1"/>
          <c:tx>
            <c:strRef>
              <c:f>'State who owns most cars'!$C$3:$C$4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who owns most cars'!$A$5:$A$7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'State who owns most cars'!$C$5:$C$7</c:f>
              <c:numCache>
                <c:formatCode>General</c:formatCode>
                <c:ptCount val="3"/>
                <c:pt idx="0">
                  <c:v>4418</c:v>
                </c:pt>
                <c:pt idx="1">
                  <c:v>1716</c:v>
                </c:pt>
                <c:pt idx="2">
                  <c:v>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7-4EB4-903F-7CB3328506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2586528"/>
        <c:axId val="572586888"/>
      </c:barChart>
      <c:catAx>
        <c:axId val="57258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586888"/>
        <c:crosses val="autoZero"/>
        <c:auto val="1"/>
        <c:lblAlgn val="ctr"/>
        <c:lblOffset val="100"/>
        <c:noMultiLvlLbl val="0"/>
      </c:catAx>
      <c:valAx>
        <c:axId val="572586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car owned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58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No. of Bike Purchases by Age in Last 3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owned in last 3 years'!$E$3</c:f>
              <c:strCache>
                <c:ptCount val="1"/>
                <c:pt idx="0">
                  <c:v>Sum of past_3_years_bike_related_purchases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owned in last 3 years'!$D$4:$D$9</c:f>
              <c:strCache>
                <c:ptCount val="6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71+</c:v>
                </c:pt>
              </c:strCache>
            </c:strRef>
          </c:cat>
          <c:val>
            <c:numRef>
              <c:f>'Bike owned in last 3 years'!$E$4:$E$9</c:f>
              <c:numCache>
                <c:formatCode>General</c:formatCode>
                <c:ptCount val="6"/>
                <c:pt idx="0">
                  <c:v>120734</c:v>
                </c:pt>
                <c:pt idx="1">
                  <c:v>141040</c:v>
                </c:pt>
                <c:pt idx="2">
                  <c:v>277566</c:v>
                </c:pt>
                <c:pt idx="3">
                  <c:v>140182</c:v>
                </c:pt>
                <c:pt idx="4">
                  <c:v>114463</c:v>
                </c:pt>
                <c:pt idx="5">
                  <c:v>1329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1-415B-A9F6-2AF0891EE7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9453040"/>
        <c:axId val="729450880"/>
      </c:barChart>
      <c:catAx>
        <c:axId val="72945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450880"/>
        <c:crosses val="autoZero"/>
        <c:auto val="1"/>
        <c:lblAlgn val="ctr"/>
        <c:lblOffset val="100"/>
        <c:noMultiLvlLbl val="0"/>
      </c:catAx>
      <c:valAx>
        <c:axId val="729450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94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[KPMG_final_cleaned_dataset.xlsx]Bike owned in last 3 years!PivotTable13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i="0" baseline="0" dirty="0">
                <a:effectLst/>
              </a:rPr>
              <a:t>No. of Bike Purchases by Industry in Last 3 Years</a:t>
            </a:r>
            <a:endParaRPr lang="en-US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'Bike owned in last 3 years'!$B$20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'Bike owned in last 3 years'!$A$21:$A$30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'Bike owned in last 3 years'!$B$21:$B$30</c:f>
              <c:numCache>
                <c:formatCode>General</c:formatCode>
                <c:ptCount val="10"/>
                <c:pt idx="0">
                  <c:v>25284</c:v>
                </c:pt>
                <c:pt idx="1">
                  <c:v>27277</c:v>
                </c:pt>
                <c:pt idx="2">
                  <c:v>158469</c:v>
                </c:pt>
                <c:pt idx="3">
                  <c:v>131497</c:v>
                </c:pt>
                <c:pt idx="4">
                  <c:v>28264</c:v>
                </c:pt>
                <c:pt idx="5">
                  <c:v>161318</c:v>
                </c:pt>
                <c:pt idx="6">
                  <c:v>126688</c:v>
                </c:pt>
                <c:pt idx="7">
                  <c:v>54320</c:v>
                </c:pt>
                <c:pt idx="8">
                  <c:v>70196</c:v>
                </c:pt>
                <c:pt idx="9">
                  <c:v>12001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DA-4AD0-B623-88CEE0428B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29453760"/>
        <c:axId val="729451960"/>
      </c:barChart>
      <c:catAx>
        <c:axId val="72945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451960"/>
        <c:crosses val="autoZero"/>
        <c:auto val="1"/>
        <c:lblAlgn val="ctr"/>
        <c:lblOffset val="100"/>
        <c:noMultiLvlLbl val="0"/>
      </c:catAx>
      <c:valAx>
        <c:axId val="729451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945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1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3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601" y="-34013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</a:t>
            </a:r>
            <a:r>
              <a:rPr lang="en-US" dirty="0"/>
              <a:t>A</a:t>
            </a:r>
            <a:r>
              <a:rPr dirty="0"/>
              <a:t>nalytics </a:t>
            </a:r>
            <a:r>
              <a:rPr lang="en-US" dirty="0"/>
              <a:t>A</a:t>
            </a:r>
            <a:r>
              <a:rPr dirty="0"/>
              <a:t>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Neha Patil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Bike purchased in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90056" y="3671162"/>
            <a:ext cx="8563888" cy="1277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Financial, Health, and Manufacturing 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</a:rPr>
              <a:t>I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ndustries have accounted for the majority of bike purchases in the last three years.</a:t>
            </a:r>
          </a:p>
          <a:p>
            <a:pPr algn="l"/>
            <a:endParaRPr lang="en-US" sz="11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telecommunications industry makes the fewest purchases.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When compared to other age groups, the </a:t>
            </a:r>
            <a:r>
              <a:rPr lang="en-US" sz="1100" dirty="0">
                <a:solidFill>
                  <a:schemeClr val="tx1"/>
                </a:solidFill>
                <a:latin typeface="Open Sans" panose="020B0606030504020204" pitchFamily="34" charset="0"/>
              </a:rPr>
              <a:t>41-50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age group has the most bike-related purchases.</a:t>
            </a:r>
          </a:p>
          <a:p>
            <a:pPr algn="l"/>
            <a:endParaRPr lang="en-US" sz="11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other age groups account for nearly half of the highest age group.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83A6B7-1834-5F9F-FAFE-DAAAF4D70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393469"/>
              </p:ext>
            </p:extLst>
          </p:nvPr>
        </p:nvGraphicFramePr>
        <p:xfrm>
          <a:off x="145312" y="1336132"/>
          <a:ext cx="3540642" cy="2179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2D95F5-FE9C-D9F5-D43D-1E5C9849C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376738"/>
              </p:ext>
            </p:extLst>
          </p:nvPr>
        </p:nvGraphicFramePr>
        <p:xfrm>
          <a:off x="3745667" y="1336132"/>
          <a:ext cx="5313273" cy="2179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26616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for Customer Segmentation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373183" y="3854638"/>
            <a:ext cx="8563888" cy="12464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is used to determine which customers a business should target to increase its revenue and value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RFM (Recency, Frequency and Monetary) model classifies customer with different levels of engagement with business within these three categories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customers who are more recent, purchase frequently and spend more money are recognized high value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2D93D-710C-4152-9529-806CB5F13B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70" y="1312935"/>
            <a:ext cx="4318909" cy="24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920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22890B-D6CE-4628-B2DC-9D8B7118C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37183"/>
              </p:ext>
            </p:extLst>
          </p:nvPr>
        </p:nvGraphicFramePr>
        <p:xfrm>
          <a:off x="969925" y="1582708"/>
          <a:ext cx="7035800" cy="17811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4573">
                  <a:extLst>
                    <a:ext uri="{9D8B030D-6E8A-4147-A177-3AD203B41FA5}">
                      <a16:colId xmlns:a16="http://schemas.microsoft.com/office/drawing/2014/main" val="462052830"/>
                    </a:ext>
                  </a:extLst>
                </a:gridCol>
                <a:gridCol w="4974294">
                  <a:extLst>
                    <a:ext uri="{9D8B030D-6E8A-4147-A177-3AD203B41FA5}">
                      <a16:colId xmlns:a16="http://schemas.microsoft.com/office/drawing/2014/main" val="934115997"/>
                    </a:ext>
                  </a:extLst>
                </a:gridCol>
                <a:gridCol w="736933">
                  <a:extLst>
                    <a:ext uri="{9D8B030D-6E8A-4147-A177-3AD203B41FA5}">
                      <a16:colId xmlns:a16="http://schemas.microsoft.com/office/drawing/2014/main" val="1169414161"/>
                    </a:ext>
                  </a:extLst>
                </a:gridCol>
              </a:tblGrid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Customer Category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RFM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75705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Platinum Customer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Most recent purchase, buys often and spends large amt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&gt;433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4359780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Very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Most recent purchase, buys often and spends good amount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&lt;=433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1007446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Becoming Loyal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Relatively recent purchase, bought more than once and spends good amount of money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&lt;=413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5866404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Recent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Bought recently, not very often, average money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966359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Potential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Bought recently, never bought before, spent small amount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&lt;=324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727654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Late Bloomer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 purchases recently, but RFM value is larger than 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&lt;=311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757564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Losing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Purchases was a while ago, below average RFM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&lt;=233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4147198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High Risk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Purchases was long time ago, frequency is quite high, amount spent is 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206545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Almost Lost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Very low recency, low frequency, but high amount spent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&lt;=132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5354337"/>
                  </a:ext>
                </a:extLst>
              </a:tr>
              <a:tr h="160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Lost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Very low RFM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&lt;=112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520994"/>
                  </a:ext>
                </a:extLst>
              </a:tr>
            </a:tbl>
          </a:graphicData>
        </a:graphic>
      </p:graphicFrame>
      <p:sp>
        <p:nvSpPr>
          <p:cNvPr id="9" name="Shape 90">
            <a:extLst>
              <a:ext uri="{FF2B5EF4-FFF2-40B4-BE49-F238E27FC236}">
                <a16:creationId xmlns:a16="http://schemas.microsoft.com/office/drawing/2014/main" id="{21D3156E-C3C0-44E9-922A-616CB163F63B}"/>
              </a:ext>
            </a:extLst>
          </p:cNvPr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/>
              <a:t>Customer Segmentation Definition table</a:t>
            </a:r>
          </a:p>
        </p:txBody>
      </p:sp>
    </p:spTree>
    <p:extLst>
      <p:ext uri="{BB962C8B-B14F-4D97-AF65-F5344CB8AC3E}">
        <p14:creationId xmlns:p14="http://schemas.microsoft.com/office/powerpoint/2010/main" val="18797838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Segmentation using 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791D31-5DF9-E8AB-DAC1-0B8A39466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968144"/>
              </p:ext>
            </p:extLst>
          </p:nvPr>
        </p:nvGraphicFramePr>
        <p:xfrm>
          <a:off x="389860" y="1379220"/>
          <a:ext cx="8179982" cy="376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8291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5268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Final 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40612" y="1201833"/>
            <a:ext cx="8862775" cy="376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majority of customers between the ages of 41 and 50 should be targeted.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Females have made slightly more bike-related purchases in the last three years than males.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Solex</a:t>
            </a:r>
            <a:r>
              <a:rPr lang="en-US" sz="1200" dirty="0"/>
              <a:t> is the most popular brand among both males and females.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all age categories, the largest number of customers are categorized as 'Mass Customer.’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Financial, Entertainment, and Retail industries provide the most profit per customer for the business.</a:t>
            </a:r>
          </a:p>
          <a:p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Financial and Manufacturing are the company's most profitable industries. In addition, Health Industry is not far behind.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Victoria (VIC) is a state where the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number of people who do not own a car is slightly higher than the number of people who do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 should start targeting customers which fall under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following three categories:- </a:t>
            </a:r>
            <a:r>
              <a:rPr lang="en-US" sz="1200" i="0" u="none" strike="noStrike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Platinum Customer, Very Loyal and Becoming Loyal</a:t>
            </a:r>
            <a:endParaRPr lang="en-US" sz="1200" i="0" u="none" strike="noStrike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350498" y="75538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Stage 1: Data Quality Assessment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 Overview</a:t>
            </a:r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69273" y="1301408"/>
            <a:ext cx="3428999" cy="3110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Key Issues for Data Quality Assessment:-</a:t>
            </a:r>
          </a:p>
          <a:p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Accuracy: Correct values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Completeness: Data fields with values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Consistency: Values free from Contradiction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Currency: Values up to Date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Relevancy: Data items with value meta-data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Validity: Data containing allowable values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Uniqueness: Records that are duplicated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5045B-8E4C-4CFC-94DD-3B1516963F3C}"/>
              </a:ext>
            </a:extLst>
          </p:cNvPr>
          <p:cNvSpPr txBox="1"/>
          <p:nvPr/>
        </p:nvSpPr>
        <p:spPr>
          <a:xfrm>
            <a:off x="5924590" y="4701168"/>
            <a:ext cx="1094509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Summary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CA4E8-3D98-493A-94CC-5551882A357E}"/>
              </a:ext>
            </a:extLst>
          </p:cNvPr>
          <p:cNvSpPr txBox="1"/>
          <p:nvPr/>
        </p:nvSpPr>
        <p:spPr>
          <a:xfrm>
            <a:off x="69273" y="4684315"/>
            <a:ext cx="606829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100" dirty="0"/>
              <a:t>An email with a detailed analysis for the above mentioned issues has been sent.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3D9B2-E013-6994-55C4-B13BE48D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12" y="1271710"/>
            <a:ext cx="5142990" cy="34111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84369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Identify Top 1000 Potential Customers to Target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295272"/>
            <a:ext cx="4134600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Outline of problem:-</a:t>
            </a:r>
          </a:p>
          <a:p>
            <a:endParaRPr lang="en-US" sz="12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 </a:t>
            </a:r>
            <a:r>
              <a:rPr lang="en-US" sz="1200" dirty="0"/>
              <a:t>is a company that specializes in high quality bikes and cycling accessories.</a:t>
            </a:r>
          </a:p>
          <a:p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Their marketing department is evaluating offered data in order to raise business sales. 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goal is to analyze and view the trends in the three datasets provided and then recommend 1000 high-value customers from a list to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 targeted to drive the most value for the organization.</a:t>
            </a: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5ABAB-E6D9-4ACE-BA31-F88A1FBB3974}"/>
              </a:ext>
            </a:extLst>
          </p:cNvPr>
          <p:cNvSpPr txBox="1"/>
          <p:nvPr/>
        </p:nvSpPr>
        <p:spPr>
          <a:xfrm>
            <a:off x="5123122" y="1369224"/>
            <a:ext cx="3815853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of Data Analysis:-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Age Distribution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Gender Distribution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 Distribution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Distribution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Cars owned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 of Bike purchased in last 3 years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RFM Analysis and Customer Segmentation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E94DD-C2A6-4784-A2DF-95E224819AB5}"/>
              </a:ext>
            </a:extLst>
          </p:cNvPr>
          <p:cNvSpPr txBox="1"/>
          <p:nvPr/>
        </p:nvSpPr>
        <p:spPr>
          <a:xfrm>
            <a:off x="414286" y="4595578"/>
            <a:ext cx="863417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Open Sans" panose="020B0606030504020204" pitchFamily="34" charset="0"/>
              </a:rPr>
              <a:t>The proposed strategy is broken down into three stages: Data Exploration, Model Development and Interpretation</a:t>
            </a:r>
            <a:endParaRPr lang="en-US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 Distribution by Age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120782" y="3684339"/>
            <a:ext cx="8902435" cy="1277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 large proportion of our customers are between the ages of 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41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50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1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After the age group 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31-40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, there is a noticeable steep increase of customers, followed by a steep decline since the age group 41-50.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1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Customers in the age groups 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21-30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31-40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are quite similar, and the same is true in the age groups 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51-60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61-70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100" b="0" i="0" dirty="0">
              <a:solidFill>
                <a:srgbClr val="252525"/>
              </a:solidFill>
              <a:effectLst/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Customers aged </a:t>
            </a:r>
            <a:r>
              <a:rPr lang="en-US" sz="1100" dirty="0">
                <a:solidFill>
                  <a:srgbClr val="252525"/>
                </a:solidFill>
                <a:latin typeface="Open Sans" panose="020B0606030504020204" pitchFamily="34" charset="0"/>
              </a:rPr>
              <a:t>70+ </a:t>
            </a:r>
            <a:r>
              <a:rPr lang="en-US" sz="1100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make up a small percentage of the total. 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F8D62F-2284-85C7-4DA7-158CCE784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918526"/>
              </p:ext>
            </p:extLst>
          </p:nvPr>
        </p:nvGraphicFramePr>
        <p:xfrm>
          <a:off x="1948990" y="1400993"/>
          <a:ext cx="5246017" cy="244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Customer Distribution by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90056" y="3630478"/>
            <a:ext cx="856388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Female customers 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surpass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male customers by a 2% margin.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u="none" strike="noStrike" cap="none" spc="0" normalizeH="0" baseline="0" dirty="0">
              <a:ln>
                <a:noFill/>
              </a:ln>
              <a:solidFill>
                <a:schemeClr val="tx1"/>
              </a:solidFill>
              <a:uFillTx/>
              <a:latin typeface="Open Sans" panose="020B0606030504020204" pitchFamily="34" charset="0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Solex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Brand is the most popular among both genders, however females outnumber males in total purchases.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Female purchase numbers are higher than male purchase numbers in all brands.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A1C42A-D0C7-DA74-F1E9-BA047A88D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774573"/>
              </p:ext>
            </p:extLst>
          </p:nvPr>
        </p:nvGraphicFramePr>
        <p:xfrm>
          <a:off x="205026" y="1336852"/>
          <a:ext cx="3055625" cy="216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98D68D-BAF6-DF4E-6E57-8BFAC08F1E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352749"/>
              </p:ext>
            </p:extLst>
          </p:nvPr>
        </p:nvGraphicFramePr>
        <p:xfrm>
          <a:off x="3332843" y="1336853"/>
          <a:ext cx="5251558" cy="216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37432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Profit Distribution of Age Group by Wealth Segment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90056" y="3630478"/>
            <a:ext cx="8563888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biggest number of customers are categorized as 'Mass Customer' in all age groups.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 Mass Customer,' the second best category is 'High Net Worth.’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u="none" strike="noStrike" cap="none" spc="0" normalizeH="0" baseline="0" dirty="0">
              <a:ln>
                <a:noFill/>
              </a:ln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In some age groups, such as the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21-30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and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41-50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‘Affluent Customer’ customers have exceed ‘High Net Worth’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4EA168-D217-334E-6FA1-9703CE2EE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036505"/>
              </p:ext>
            </p:extLst>
          </p:nvPr>
        </p:nvGraphicFramePr>
        <p:xfrm>
          <a:off x="1775372" y="1336853"/>
          <a:ext cx="4916052" cy="224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988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Profit Distribution by Job Industry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247190" y="3435342"/>
            <a:ext cx="8563888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</a:t>
            </a: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inancial, Entertainment, and Retail industries 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provide the most profit per customer for the business.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Despite the fact that the total profit from the Retail and Entertainment industries is not the highest, we still have a high profit per customer value.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the health industry is the third most profitable, its profit per customer is slightly low when compared to other profitable industries.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 and Manufacturing are the company's most profitable industries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the highest profit numbers. In Addition, Health Industry is not far behind.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6F310E-A2F8-4549-971F-3B25B1389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63429"/>
              </p:ext>
            </p:extLst>
          </p:nvPr>
        </p:nvGraphicFramePr>
        <p:xfrm>
          <a:off x="122042" y="1276235"/>
          <a:ext cx="4320290" cy="193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1F4ED8-48D1-FF9F-2313-544C3B863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820075"/>
              </p:ext>
            </p:extLst>
          </p:nvPr>
        </p:nvGraphicFramePr>
        <p:xfrm>
          <a:off x="4701670" y="1336853"/>
          <a:ext cx="4109408" cy="187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59028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1440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/>
              <a:t>Distribution of customers owning a car by states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82708"/>
            <a:ext cx="4237307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915D3-B473-4580-878C-792ABCE82244}"/>
              </a:ext>
            </a:extLst>
          </p:cNvPr>
          <p:cNvSpPr txBox="1"/>
          <p:nvPr/>
        </p:nvSpPr>
        <p:spPr>
          <a:xfrm>
            <a:off x="55418" y="3683536"/>
            <a:ext cx="9088582" cy="1138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state with the most car owners is New South Wales (NSW).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South Wales (NSW) appears to have a larger population from which the data was obtained.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Queensland (QLD) 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almost equally split. Both of these figures are much lower than those in New South Wales.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 number of </a:t>
            </a: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</a:rPr>
              <a:t>people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who do not own a car in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Victoria (VIC)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is slightly higher than the number of people who do.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37DE29-1184-2E4C-6134-A0E5BA062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78585"/>
              </p:ext>
            </p:extLst>
          </p:nvPr>
        </p:nvGraphicFramePr>
        <p:xfrm>
          <a:off x="1696516" y="1422367"/>
          <a:ext cx="4887787" cy="240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34783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1123</Words>
  <Application>Microsoft Office PowerPoint</Application>
  <PresentationFormat>On-screen Show (16:9)</PresentationFormat>
  <Paragraphs>172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</dc:creator>
  <cp:lastModifiedBy>Neha MaheshPatil</cp:lastModifiedBy>
  <cp:revision>6</cp:revision>
  <dcterms:modified xsi:type="dcterms:W3CDTF">2023-03-05T12:05:50Z</dcterms:modified>
</cp:coreProperties>
</file>