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9" r:id="rId4"/>
    <p:sldId id="261" r:id="rId5"/>
    <p:sldId id="262" r:id="rId6"/>
    <p:sldId id="264" r:id="rId7"/>
    <p:sldId id="266" r:id="rId8"/>
    <p:sldId id="267" r:id="rId9"/>
    <p:sldId id="270" r:id="rId10"/>
    <p:sldId id="271" r:id="rId11"/>
    <p:sldId id="275" r:id="rId12"/>
    <p:sldId id="276" r:id="rId13"/>
    <p:sldId id="278" r:id="rId14"/>
    <p:sldId id="279" r:id="rId15"/>
    <p:sldId id="282" r:id="rId16"/>
    <p:sldId id="283" r:id="rId17"/>
    <p:sldId id="277" r:id="rId18"/>
    <p:sldId id="280" r:id="rId19"/>
    <p:sldId id="281" r:id="rId20"/>
    <p:sldId id="284" r:id="rId21"/>
    <p:sldId id="286"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81C30"/>
    <a:srgbClr val="195E9E"/>
    <a:srgbClr val="217ED3"/>
    <a:srgbClr val="195F9E"/>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91D7D9-8A6F-4294-8EFC-93BA60EC06F3}" v="200" dt="2023-05-06T05:53:45.213"/>
    <p1510:client id="{48D01FD2-7397-4CD6-826B-8A12A88A4D1F}" v="1504" dt="2023-05-07T16:04:27.501"/>
    <p1510:client id="{972BB9F0-876F-48A4-A45A-88E757170D93}" v="2158" dt="2023-05-07T18:41:05.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xmlns=""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A81F44ED-7973-4A99-B2CA-A8962BCE0D5D}"/>
              </a:ext>
            </a:extLst>
          </p:cNvPr>
          <p:cNvSpPr>
            <a:spLocks noGrp="1"/>
          </p:cNvSpPr>
          <p:nvPr>
            <p:ph type="dt" sz="half" idx="10"/>
          </p:nvPr>
        </p:nvSpPr>
        <p:spPr/>
        <p:txBody>
          <a:bodyPr/>
          <a:lstStyle/>
          <a:p>
            <a:fld id="{3CADBD16-5BFB-4D9F-9646-C75D1B53BBB6}" type="datetimeFigureOut">
              <a:rPr lang="en-US" smtClean="0"/>
              <a:pPr/>
              <a:t>5/8/2023</a:t>
            </a:fld>
            <a:endParaRPr lang="en-US" dirty="0"/>
          </a:p>
        </p:txBody>
      </p:sp>
      <p:sp>
        <p:nvSpPr>
          <p:cNvPr id="5" name="Footer Placeholder 4">
            <a:extLst>
              <a:ext uri="{FF2B5EF4-FFF2-40B4-BE49-F238E27FC236}">
                <a16:creationId xmlns:a16="http://schemas.microsoft.com/office/drawing/2014/main" xmlns="" id="{08DF96F2-D6BE-49AC-A605-5AE87C3F2F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817FC50-B13C-4B63-AE64-F71A6EDE63B6}"/>
              </a:ext>
            </a:extLst>
          </p:cNvPr>
          <p:cNvSpPr>
            <a:spLocks noGrp="1"/>
          </p:cNvSpPr>
          <p:nvPr>
            <p:ph type="sldNum" sz="quarter" idx="12"/>
          </p:nvPr>
        </p:nvSpPr>
        <p:spPr/>
        <p:txBody>
          <a:bodyPr/>
          <a:lstStyle/>
          <a:p>
            <a:fld id="{C0722274-0FAA-4649-AA4E-4210F4F32167}" type="slidenum">
              <a:rPr lang="en-US" smtClean="0"/>
              <a:pPr/>
              <a:t>‹#›</a:t>
            </a:fld>
            <a:endParaRPr lang="en-US" dirty="0"/>
          </a:p>
        </p:txBody>
      </p:sp>
      <p:cxnSp>
        <p:nvCxnSpPr>
          <p:cNvPr id="12" name="Straight Connector 11">
            <a:extLst>
              <a:ext uri="{FF2B5EF4-FFF2-40B4-BE49-F238E27FC236}">
                <a16:creationId xmlns:a16="http://schemas.microsoft.com/office/drawing/2014/main" xmlns=""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05823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C9E516-382B-4845-93BF-20C16EE0DB05}"/>
              </a:ext>
            </a:extLst>
          </p:cNvPr>
          <p:cNvSpPr>
            <a:spLocks noGrp="1"/>
          </p:cNvSpPr>
          <p:nvPr>
            <p:ph type="dt" sz="half" idx="10"/>
          </p:nvPr>
        </p:nvSpPr>
        <p:spPr/>
        <p:txBody>
          <a:bodyPr/>
          <a:lstStyle/>
          <a:p>
            <a:fld id="{3CADBD16-5BFB-4D9F-9646-C75D1B53BBB6}" type="datetimeFigureOut">
              <a:rPr lang="en-US" smtClean="0"/>
              <a:pPr/>
              <a:t>5/8/2023</a:t>
            </a:fld>
            <a:endParaRPr lang="en-US" dirty="0"/>
          </a:p>
        </p:txBody>
      </p:sp>
      <p:sp>
        <p:nvSpPr>
          <p:cNvPr id="5" name="Footer Placeholder 4">
            <a:extLst>
              <a:ext uri="{FF2B5EF4-FFF2-40B4-BE49-F238E27FC236}">
                <a16:creationId xmlns:a16="http://schemas.microsoft.com/office/drawing/2014/main" xmlns="" id="{EAB96E16-F168-442A-843C-5D490D54B0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9A61BEA-A969-437A-BD8B-CB1B709AD430}"/>
              </a:ext>
            </a:extLst>
          </p:cNvPr>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319666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xmlns=""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FA22F89-E1F5-45D7-945A-8A2886C4BA59}"/>
              </a:ext>
            </a:extLst>
          </p:cNvPr>
          <p:cNvSpPr>
            <a:spLocks noGrp="1"/>
          </p:cNvSpPr>
          <p:nvPr>
            <p:ph type="dt" sz="half" idx="10"/>
          </p:nvPr>
        </p:nvSpPr>
        <p:spPr/>
        <p:txBody>
          <a:bodyPr/>
          <a:lstStyle/>
          <a:p>
            <a:fld id="{3CADBD16-5BFB-4D9F-9646-C75D1B53BBB6}" type="datetimeFigureOut">
              <a:rPr lang="en-US" smtClean="0"/>
              <a:pPr/>
              <a:t>5/8/2023</a:t>
            </a:fld>
            <a:endParaRPr lang="en-US" dirty="0"/>
          </a:p>
        </p:txBody>
      </p:sp>
      <p:sp>
        <p:nvSpPr>
          <p:cNvPr id="5" name="Footer Placeholder 4">
            <a:extLst>
              <a:ext uri="{FF2B5EF4-FFF2-40B4-BE49-F238E27FC236}">
                <a16:creationId xmlns:a16="http://schemas.microsoft.com/office/drawing/2014/main" xmlns="" id="{637E7E82-5FB8-4289-AD0C-0BA788E147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45A4046-1A2C-41F5-A177-1C3919C20569}"/>
              </a:ext>
            </a:extLst>
          </p:cNvPr>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260797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103962F-B413-4C4C-A490-724DDB9E7DB9}"/>
              </a:ext>
            </a:extLst>
          </p:cNvPr>
          <p:cNvSpPr>
            <a:spLocks noGrp="1"/>
          </p:cNvSpPr>
          <p:nvPr>
            <p:ph type="dt" sz="half" idx="10"/>
          </p:nvPr>
        </p:nvSpPr>
        <p:spPr/>
        <p:txBody>
          <a:bodyPr/>
          <a:lstStyle/>
          <a:p>
            <a:fld id="{3CADBD16-5BFB-4D9F-9646-C75D1B53BBB6}" type="datetimeFigureOut">
              <a:rPr lang="en-US" smtClean="0"/>
              <a:pPr/>
              <a:t>5/8/2023</a:t>
            </a:fld>
            <a:endParaRPr lang="en-US" dirty="0"/>
          </a:p>
        </p:txBody>
      </p:sp>
      <p:sp>
        <p:nvSpPr>
          <p:cNvPr id="5" name="Footer Placeholder 4">
            <a:extLst>
              <a:ext uri="{FF2B5EF4-FFF2-40B4-BE49-F238E27FC236}">
                <a16:creationId xmlns:a16="http://schemas.microsoft.com/office/drawing/2014/main" xmlns="" id="{02871813-4E87-4C04-835D-76246010B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A922BA3-033C-491E-A045-F0052AC19A8C}"/>
              </a:ext>
            </a:extLst>
          </p:cNvPr>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188159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CEF0D16-9D87-4D76-A5A5-534E24B7DD25}"/>
              </a:ext>
            </a:extLst>
          </p:cNvPr>
          <p:cNvSpPr>
            <a:spLocks noGrp="1"/>
          </p:cNvSpPr>
          <p:nvPr>
            <p:ph type="dt" sz="half" idx="10"/>
          </p:nvPr>
        </p:nvSpPr>
        <p:spPr/>
        <p:txBody>
          <a:bodyPr/>
          <a:lstStyle/>
          <a:p>
            <a:fld id="{3CADBD16-5BFB-4D9F-9646-C75D1B53BBB6}" type="datetimeFigureOut">
              <a:rPr lang="en-US" smtClean="0"/>
              <a:pPr/>
              <a:t>5/8/2023</a:t>
            </a:fld>
            <a:endParaRPr lang="en-US" dirty="0"/>
          </a:p>
        </p:txBody>
      </p:sp>
      <p:sp>
        <p:nvSpPr>
          <p:cNvPr id="5" name="Footer Placeholder 4">
            <a:extLst>
              <a:ext uri="{FF2B5EF4-FFF2-40B4-BE49-F238E27FC236}">
                <a16:creationId xmlns:a16="http://schemas.microsoft.com/office/drawing/2014/main" xmlns="" id="{5965F387-5AAC-45D0-ABCE-B1CF4BC7E0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98AF6FE-0006-4F40-A7FB-E0FDBADF7548}"/>
              </a:ext>
            </a:extLst>
          </p:cNvPr>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335541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7F8F678E-59B5-4DF9-ABCB-506B9CB701CC}"/>
              </a:ext>
            </a:extLst>
          </p:cNvPr>
          <p:cNvSpPr>
            <a:spLocks noGrp="1"/>
          </p:cNvSpPr>
          <p:nvPr>
            <p:ph type="dt" sz="half" idx="10"/>
          </p:nvPr>
        </p:nvSpPr>
        <p:spPr/>
        <p:txBody>
          <a:bodyPr/>
          <a:lstStyle/>
          <a:p>
            <a:fld id="{3CADBD16-5BFB-4D9F-9646-C75D1B53BBB6}" type="datetimeFigureOut">
              <a:rPr lang="en-US" smtClean="0"/>
              <a:pPr/>
              <a:t>5/8/2023</a:t>
            </a:fld>
            <a:endParaRPr lang="en-US" dirty="0"/>
          </a:p>
        </p:txBody>
      </p:sp>
      <p:sp>
        <p:nvSpPr>
          <p:cNvPr id="6" name="Footer Placeholder 5">
            <a:extLst>
              <a:ext uri="{FF2B5EF4-FFF2-40B4-BE49-F238E27FC236}">
                <a16:creationId xmlns:a16="http://schemas.microsoft.com/office/drawing/2014/main" xmlns="" id="{18B50A53-317B-444A-9BA2-F69CDBF5DA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0B269A1-B0FB-4C8F-B6AA-0718C92D3D22}"/>
              </a:ext>
            </a:extLst>
          </p:cNvPr>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6260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8421587F-6AFC-4906-86EB-6B0A86EEF300}"/>
              </a:ext>
            </a:extLst>
          </p:cNvPr>
          <p:cNvSpPr>
            <a:spLocks noGrp="1"/>
          </p:cNvSpPr>
          <p:nvPr>
            <p:ph type="dt" sz="half" idx="10"/>
          </p:nvPr>
        </p:nvSpPr>
        <p:spPr/>
        <p:txBody>
          <a:bodyPr/>
          <a:lstStyle/>
          <a:p>
            <a:fld id="{3CADBD16-5BFB-4D9F-9646-C75D1B53BBB6}" type="datetimeFigureOut">
              <a:rPr lang="en-US" smtClean="0"/>
              <a:pPr/>
              <a:t>5/8/2023</a:t>
            </a:fld>
            <a:endParaRPr lang="en-US" dirty="0"/>
          </a:p>
        </p:txBody>
      </p:sp>
      <p:sp>
        <p:nvSpPr>
          <p:cNvPr id="8" name="Footer Placeholder 7">
            <a:extLst>
              <a:ext uri="{FF2B5EF4-FFF2-40B4-BE49-F238E27FC236}">
                <a16:creationId xmlns:a16="http://schemas.microsoft.com/office/drawing/2014/main" xmlns="" id="{354BE2C5-583B-49BC-9864-B01EEF79874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B39B236-45F5-4CC6-8D53-A6903A1CC8B3}"/>
              </a:ext>
            </a:extLst>
          </p:cNvPr>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54743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xmlns="" id="{E6D5FCB8-AFD3-4801-BBD6-9548F4CF7C86}"/>
              </a:ext>
            </a:extLst>
          </p:cNvPr>
          <p:cNvSpPr>
            <a:spLocks noGrp="1"/>
          </p:cNvSpPr>
          <p:nvPr>
            <p:ph type="dt" sz="half" idx="10"/>
          </p:nvPr>
        </p:nvSpPr>
        <p:spPr/>
        <p:txBody>
          <a:bodyPr/>
          <a:lstStyle/>
          <a:p>
            <a:fld id="{3CADBD16-5BFB-4D9F-9646-C75D1B53BBB6}" type="datetimeFigureOut">
              <a:rPr lang="en-US" smtClean="0"/>
              <a:pPr/>
              <a:t>5/8/2023</a:t>
            </a:fld>
            <a:endParaRPr lang="en-US" dirty="0"/>
          </a:p>
        </p:txBody>
      </p:sp>
      <p:sp>
        <p:nvSpPr>
          <p:cNvPr id="4" name="Footer Placeholder 3">
            <a:extLst>
              <a:ext uri="{FF2B5EF4-FFF2-40B4-BE49-F238E27FC236}">
                <a16:creationId xmlns:a16="http://schemas.microsoft.com/office/drawing/2014/main" xmlns="" id="{0F6DACF8-CBC0-416B-B28E-EE18C42383B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770C7421-FF49-4CE9-87D0-2B4FFE0E3DC4}"/>
              </a:ext>
            </a:extLst>
          </p:cNvPr>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3241121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19CBFE-15AA-4447-9F9C-D8B0BEB242DA}"/>
              </a:ext>
            </a:extLst>
          </p:cNvPr>
          <p:cNvSpPr>
            <a:spLocks noGrp="1"/>
          </p:cNvSpPr>
          <p:nvPr>
            <p:ph type="dt" sz="half" idx="10"/>
          </p:nvPr>
        </p:nvSpPr>
        <p:spPr/>
        <p:txBody>
          <a:bodyPr/>
          <a:lstStyle/>
          <a:p>
            <a:fld id="{3CADBD16-5BFB-4D9F-9646-C75D1B53BBB6}" type="datetimeFigureOut">
              <a:rPr lang="en-US" smtClean="0"/>
              <a:pPr/>
              <a:t>5/8/2023</a:t>
            </a:fld>
            <a:endParaRPr lang="en-US" dirty="0"/>
          </a:p>
        </p:txBody>
      </p:sp>
      <p:sp>
        <p:nvSpPr>
          <p:cNvPr id="3" name="Footer Placeholder 2">
            <a:extLst>
              <a:ext uri="{FF2B5EF4-FFF2-40B4-BE49-F238E27FC236}">
                <a16:creationId xmlns:a16="http://schemas.microsoft.com/office/drawing/2014/main" xmlns="" id="{C6B48227-EC1E-4063-9682-891A2DB1A84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D22C6A63-C3F4-4563-A542-9A41AC946C32}"/>
              </a:ext>
            </a:extLst>
          </p:cNvPr>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266307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xmlns=""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D5A2726-EB8E-4DF7-9A1B-F03BD8C7179E}"/>
              </a:ext>
            </a:extLst>
          </p:cNvPr>
          <p:cNvSpPr>
            <a:spLocks noGrp="1"/>
          </p:cNvSpPr>
          <p:nvPr>
            <p:ph type="dt" sz="half" idx="10"/>
          </p:nvPr>
        </p:nvSpPr>
        <p:spPr/>
        <p:txBody>
          <a:bodyPr/>
          <a:lstStyle/>
          <a:p>
            <a:fld id="{3CADBD16-5BFB-4D9F-9646-C75D1B53BBB6}" type="datetimeFigureOut">
              <a:rPr lang="en-US" smtClean="0"/>
              <a:pPr/>
              <a:t>5/8/2023</a:t>
            </a:fld>
            <a:endParaRPr lang="en-US" dirty="0"/>
          </a:p>
        </p:txBody>
      </p:sp>
      <p:sp>
        <p:nvSpPr>
          <p:cNvPr id="6" name="Footer Placeholder 5">
            <a:extLst>
              <a:ext uri="{FF2B5EF4-FFF2-40B4-BE49-F238E27FC236}">
                <a16:creationId xmlns:a16="http://schemas.microsoft.com/office/drawing/2014/main" xmlns="" id="{8D9929BE-611C-4FE6-B0A5-E0FF9DF969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7B90B32-1D0E-4BCD-8850-59EA235F7EB4}"/>
              </a:ext>
            </a:extLst>
          </p:cNvPr>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314568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0721568-4870-46F2-9F7E-F410702012D9}"/>
              </a:ext>
            </a:extLst>
          </p:cNvPr>
          <p:cNvSpPr>
            <a:spLocks noGrp="1"/>
          </p:cNvSpPr>
          <p:nvPr>
            <p:ph type="dt" sz="half" idx="10"/>
          </p:nvPr>
        </p:nvSpPr>
        <p:spPr/>
        <p:txBody>
          <a:bodyPr/>
          <a:lstStyle/>
          <a:p>
            <a:fld id="{3CADBD16-5BFB-4D9F-9646-C75D1B53BBB6}" type="datetimeFigureOut">
              <a:rPr lang="en-US" smtClean="0"/>
              <a:pPr/>
              <a:t>5/8/2023</a:t>
            </a:fld>
            <a:endParaRPr lang="en-US" dirty="0"/>
          </a:p>
        </p:txBody>
      </p:sp>
      <p:sp>
        <p:nvSpPr>
          <p:cNvPr id="6" name="Footer Placeholder 5">
            <a:extLst>
              <a:ext uri="{FF2B5EF4-FFF2-40B4-BE49-F238E27FC236}">
                <a16:creationId xmlns:a16="http://schemas.microsoft.com/office/drawing/2014/main" xmlns="" id="{0BB3CC65-0E73-45A1-9D4F-3F4559B3B6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58C58CD-9BC3-431E-A7B4-D596A7F06C5E}"/>
              </a:ext>
            </a:extLst>
          </p:cNvPr>
          <p:cNvSpPr>
            <a:spLocks noGrp="1"/>
          </p:cNvSpPr>
          <p:nvPr>
            <p:ph type="sldNum" sz="quarter" idx="12"/>
          </p:nvPr>
        </p:nvSpPr>
        <p:spPr/>
        <p:txBody>
          <a:bodyPr/>
          <a:lstStyle/>
          <a:p>
            <a:fld id="{C0722274-0FAA-4649-AA4E-4210F4F32167}" type="slidenum">
              <a:rPr lang="en-US" smtClean="0"/>
              <a:pPr/>
              <a:t>‹#›</a:t>
            </a:fld>
            <a:endParaRPr lang="en-US" dirty="0"/>
          </a:p>
        </p:txBody>
      </p:sp>
      <p:sp>
        <p:nvSpPr>
          <p:cNvPr id="2" name="Title 1">
            <a:extLst>
              <a:ext uri="{FF2B5EF4-FFF2-40B4-BE49-F238E27FC236}">
                <a16:creationId xmlns:a16="http://schemas.microsoft.com/office/drawing/2014/main" xmlns=""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xmlns="" val="328679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xmlns=""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2" name="Straight Connector 11">
            <a:extLst>
              <a:ext uri="{FF2B5EF4-FFF2-40B4-BE49-F238E27FC236}">
                <a16:creationId xmlns:a16="http://schemas.microsoft.com/office/drawing/2014/main" xmlns=""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xmlns=""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5/8/2023</a:t>
            </a:fld>
            <a:endParaRPr lang="en-US" dirty="0"/>
          </a:p>
        </p:txBody>
      </p:sp>
      <p:sp>
        <p:nvSpPr>
          <p:cNvPr id="5" name="Footer Placeholder 4">
            <a:extLst>
              <a:ext uri="{FF2B5EF4-FFF2-40B4-BE49-F238E27FC236}">
                <a16:creationId xmlns:a16="http://schemas.microsoft.com/office/drawing/2014/main" xmlns=""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xmlns="" val="764678693"/>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893" r:id="rId6"/>
    <p:sldLayoutId id="2147483889" r:id="rId7"/>
    <p:sldLayoutId id="2147483890" r:id="rId8"/>
    <p:sldLayoutId id="2147483891" r:id="rId9"/>
    <p:sldLayoutId id="2147483892" r:id="rId10"/>
    <p:sldLayoutId id="2147483894"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8">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0" name="Straight Connector 10">
            <a:extLst>
              <a:ext uri="{FF2B5EF4-FFF2-40B4-BE49-F238E27FC236}">
                <a16:creationId xmlns:a16="http://schemas.microsoft.com/office/drawing/2014/main" xmlns="" id="{4C75A547-BCD1-42BE-966E-53CA0AB9316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12">
            <a:extLst>
              <a:ext uri="{FF2B5EF4-FFF2-40B4-BE49-F238E27FC236}">
                <a16:creationId xmlns:a16="http://schemas.microsoft.com/office/drawing/2014/main" xmlns="" id="{00C04237-153A-4A4F-A7E9-6926B66F84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A picture containing indoor&#10;&#10;Description automatically generated">
            <a:extLst>
              <a:ext uri="{FF2B5EF4-FFF2-40B4-BE49-F238E27FC236}">
                <a16:creationId xmlns:a16="http://schemas.microsoft.com/office/drawing/2014/main" xmlns="" id="{B4DA3BED-626C-0677-D7BA-DCCA4928755B}"/>
              </a:ext>
            </a:extLst>
          </p:cNvPr>
          <p:cNvPicPr>
            <a:picLocks noChangeAspect="1"/>
          </p:cNvPicPr>
          <p:nvPr/>
        </p:nvPicPr>
        <p:blipFill rotWithShape="1">
          <a:blip r:embed="rId2"/>
          <a:srcRect t="442"/>
          <a:stretch/>
        </p:blipFill>
        <p:spPr>
          <a:xfrm>
            <a:off x="20" y="1"/>
            <a:ext cx="12191980" cy="6857999"/>
          </a:xfrm>
          <a:prstGeom prst="rect">
            <a:avLst/>
          </a:prstGeom>
        </p:spPr>
      </p:pic>
      <p:sp>
        <p:nvSpPr>
          <p:cNvPr id="22" name="Freeform: Shape 14">
            <a:extLst>
              <a:ext uri="{FF2B5EF4-FFF2-40B4-BE49-F238E27FC236}">
                <a16:creationId xmlns:a16="http://schemas.microsoft.com/office/drawing/2014/main" xmlns="" id="{D19975AA-D532-4570-9193-6482D3F22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flipV="1">
            <a:off x="2235450" y="-2235450"/>
            <a:ext cx="6858000" cy="11328901"/>
          </a:xfrm>
          <a:custGeom>
            <a:avLst/>
            <a:gdLst>
              <a:gd name="connsiteX0" fmla="*/ 0 w 6858000"/>
              <a:gd name="connsiteY0" fmla="*/ 2229335 h 11328901"/>
              <a:gd name="connsiteX1" fmla="*/ 0 w 6858000"/>
              <a:gd name="connsiteY1" fmla="*/ 0 h 11328901"/>
              <a:gd name="connsiteX2" fmla="*/ 6858000 w 6858000"/>
              <a:gd name="connsiteY2" fmla="*/ 6010593 h 11328901"/>
              <a:gd name="connsiteX3" fmla="*/ 6858000 w 6858000"/>
              <a:gd name="connsiteY3" fmla="*/ 6052915 h 11328901"/>
              <a:gd name="connsiteX4" fmla="*/ 6858000 w 6858000"/>
              <a:gd name="connsiteY4" fmla="*/ 6052915 h 11328901"/>
              <a:gd name="connsiteX5" fmla="*/ 6858000 w 6858000"/>
              <a:gd name="connsiteY5" fmla="*/ 9053844 h 11328901"/>
              <a:gd name="connsiteX6" fmla="*/ 6858000 w 6858000"/>
              <a:gd name="connsiteY6" fmla="*/ 11328901 h 11328901"/>
              <a:gd name="connsiteX7" fmla="*/ 1 w 6858000"/>
              <a:gd name="connsiteY7" fmla="*/ 11328901 h 11328901"/>
              <a:gd name="connsiteX8" fmla="*/ 1 w 6858000"/>
              <a:gd name="connsiteY8" fmla="*/ 9359065 h 11328901"/>
              <a:gd name="connsiteX9" fmla="*/ 0 w 6858000"/>
              <a:gd name="connsiteY9" fmla="*/ 9359065 h 11328901"/>
              <a:gd name="connsiteX10" fmla="*/ 0 w 6858000"/>
              <a:gd name="connsiteY10" fmla="*/ 6535740 h 11328901"/>
              <a:gd name="connsiteX11" fmla="*/ 1 w 6858000"/>
              <a:gd name="connsiteY11" fmla="*/ 6535740 h 11328901"/>
              <a:gd name="connsiteX12" fmla="*/ 1 w 6858000"/>
              <a:gd name="connsiteY12" fmla="*/ 2229336 h 1132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11328901">
                <a:moveTo>
                  <a:pt x="0" y="2229335"/>
                </a:moveTo>
                <a:lnTo>
                  <a:pt x="0" y="0"/>
                </a:lnTo>
                <a:lnTo>
                  <a:pt x="6858000" y="6010593"/>
                </a:lnTo>
                <a:lnTo>
                  <a:pt x="6858000" y="6052915"/>
                </a:lnTo>
                <a:lnTo>
                  <a:pt x="6858000" y="6052915"/>
                </a:lnTo>
                <a:lnTo>
                  <a:pt x="6858000" y="9053844"/>
                </a:lnTo>
                <a:lnTo>
                  <a:pt x="6858000" y="11328901"/>
                </a:lnTo>
                <a:lnTo>
                  <a:pt x="1" y="11328901"/>
                </a:lnTo>
                <a:lnTo>
                  <a:pt x="1" y="9359065"/>
                </a:lnTo>
                <a:lnTo>
                  <a:pt x="0" y="9359065"/>
                </a:lnTo>
                <a:lnTo>
                  <a:pt x="0" y="6535740"/>
                </a:lnTo>
                <a:lnTo>
                  <a:pt x="1" y="6535740"/>
                </a:lnTo>
                <a:lnTo>
                  <a:pt x="1" y="2229336"/>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6">
            <a:extLst>
              <a:ext uri="{FF2B5EF4-FFF2-40B4-BE49-F238E27FC236}">
                <a16:creationId xmlns:a16="http://schemas.microsoft.com/office/drawing/2014/main" xmlns="" id="{D7CA8974-7BA7-4828-89E2-6DAD7353BC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143001" y="1181101"/>
            <a:ext cx="6657108" cy="2832404"/>
          </a:xfrm>
        </p:spPr>
        <p:txBody>
          <a:bodyPr vert="horz" lIns="91440" tIns="45720" rIns="91440" bIns="45720" rtlCol="0" anchor="t">
            <a:normAutofit/>
          </a:bodyPr>
          <a:lstStyle/>
          <a:p>
            <a:pPr>
              <a:lnSpc>
                <a:spcPct val="90000"/>
              </a:lnSpc>
            </a:pPr>
            <a:r>
              <a:rPr lang="en-US" sz="3700" cap="all" spc="300" dirty="0">
                <a:solidFill>
                  <a:srgbClr val="FFFFFF"/>
                </a:solidFill>
                <a:latin typeface="Cambria" pitchFamily="18" charset="0"/>
                <a:ea typeface="Cambria" pitchFamily="18" charset="0"/>
              </a:rPr>
              <a:t>COMPARISON OF IMPACT OF IMPLEMENTATION OF GST IN KERALA, MANIPUR, MAHARASHTRA</a:t>
            </a:r>
          </a:p>
        </p:txBody>
      </p:sp>
      <p:sp>
        <p:nvSpPr>
          <p:cNvPr id="3" name="Subtitle 2"/>
          <p:cNvSpPr>
            <a:spLocks noGrp="1"/>
          </p:cNvSpPr>
          <p:nvPr>
            <p:ph idx="1"/>
          </p:nvPr>
        </p:nvSpPr>
        <p:spPr>
          <a:xfrm>
            <a:off x="1143001" y="4442909"/>
            <a:ext cx="4122137" cy="1382358"/>
          </a:xfrm>
        </p:spPr>
        <p:txBody>
          <a:bodyPr vert="horz" lIns="91440" tIns="45720" rIns="91440" bIns="45720" rtlCol="0" anchor="b">
            <a:normAutofit/>
          </a:bodyPr>
          <a:lstStyle/>
          <a:p>
            <a:pPr marL="0" indent="0">
              <a:lnSpc>
                <a:spcPct val="100000"/>
              </a:lnSpc>
              <a:buNone/>
            </a:pPr>
            <a:r>
              <a:rPr lang="en-US" sz="1800" dirty="0">
                <a:solidFill>
                  <a:srgbClr val="FFFFFF"/>
                </a:solidFill>
                <a:latin typeface="Cambria" pitchFamily="18" charset="0"/>
                <a:ea typeface="Cambria" pitchFamily="18" charset="0"/>
              </a:rPr>
              <a:t>GEOSPATIAL PROJECT ECONOMICS AND MANAGEMENT</a:t>
            </a:r>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xmlns="" id="{65E6FF2A-F191-6E19-F9F8-C89D00E7A2C6}"/>
              </a:ext>
            </a:extLst>
          </p:cNvPr>
          <p:cNvPicPr>
            <a:picLocks noChangeAspect="1"/>
          </p:cNvPicPr>
          <p:nvPr/>
        </p:nvPicPr>
        <p:blipFill>
          <a:blip r:embed="rId2"/>
          <a:stretch>
            <a:fillRect/>
          </a:stretch>
        </p:blipFill>
        <p:spPr>
          <a:xfrm>
            <a:off x="224288" y="1299473"/>
            <a:ext cx="11714671" cy="4474715"/>
          </a:xfrm>
          <a:prstGeom prst="rect">
            <a:avLst/>
          </a:prstGeom>
        </p:spPr>
      </p:pic>
    </p:spTree>
    <p:extLst>
      <p:ext uri="{BB962C8B-B14F-4D97-AF65-F5344CB8AC3E}">
        <p14:creationId xmlns:p14="http://schemas.microsoft.com/office/powerpoint/2010/main" xmlns="" val="1912407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xmlns="" id="{5C48BAA7-FB0F-A4AB-0AEE-EB8DB1966092}"/>
              </a:ext>
            </a:extLst>
          </p:cNvPr>
          <p:cNvPicPr>
            <a:picLocks noChangeAspect="1"/>
          </p:cNvPicPr>
          <p:nvPr/>
        </p:nvPicPr>
        <p:blipFill>
          <a:blip r:embed="rId2"/>
          <a:stretch>
            <a:fillRect/>
          </a:stretch>
        </p:blipFill>
        <p:spPr>
          <a:xfrm>
            <a:off x="224288" y="1170077"/>
            <a:ext cx="11757802" cy="4503470"/>
          </a:xfrm>
          <a:prstGeom prst="rect">
            <a:avLst/>
          </a:prstGeom>
        </p:spPr>
      </p:pic>
    </p:spTree>
    <p:extLst>
      <p:ext uri="{BB962C8B-B14F-4D97-AF65-F5344CB8AC3E}">
        <p14:creationId xmlns:p14="http://schemas.microsoft.com/office/powerpoint/2010/main" xmlns="" val="354176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xmlns="" id="{DDBAF3E6-3847-85DB-5E63-61DA0D18C1BC}"/>
              </a:ext>
            </a:extLst>
          </p:cNvPr>
          <p:cNvPicPr>
            <a:picLocks noChangeAspect="1"/>
          </p:cNvPicPr>
          <p:nvPr/>
        </p:nvPicPr>
        <p:blipFill>
          <a:blip r:embed="rId2"/>
          <a:stretch>
            <a:fillRect/>
          </a:stretch>
        </p:blipFill>
        <p:spPr>
          <a:xfrm>
            <a:off x="296174" y="1198832"/>
            <a:ext cx="11614029" cy="4460337"/>
          </a:xfrm>
          <a:prstGeom prst="rect">
            <a:avLst/>
          </a:prstGeom>
        </p:spPr>
      </p:pic>
    </p:spTree>
    <p:extLst>
      <p:ext uri="{BB962C8B-B14F-4D97-AF65-F5344CB8AC3E}">
        <p14:creationId xmlns:p14="http://schemas.microsoft.com/office/powerpoint/2010/main" xmlns="" val="15155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46A109-5DE3-A683-6D6D-3ADCB13D3552}"/>
              </a:ext>
            </a:extLst>
          </p:cNvPr>
          <p:cNvSpPr txBox="1"/>
          <p:nvPr/>
        </p:nvSpPr>
        <p:spPr>
          <a:xfrm>
            <a:off x="194930" y="194930"/>
            <a:ext cx="117489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ea typeface="+mn-lt"/>
                <a:cs typeface="+mn-lt"/>
              </a:rPr>
              <a:t>Population </a:t>
            </a:r>
            <a:r>
              <a:rPr lang="en-US" sz="2800" dirty="0"/>
              <a:t>density</a:t>
            </a:r>
            <a:endParaRPr lang="en-US" dirty="0"/>
          </a:p>
        </p:txBody>
      </p:sp>
      <p:pic>
        <p:nvPicPr>
          <p:cNvPr id="3" name="Picture 3" descr="Chart, line chart&#10;&#10;Description automatically generated">
            <a:extLst>
              <a:ext uri="{FF2B5EF4-FFF2-40B4-BE49-F238E27FC236}">
                <a16:creationId xmlns:a16="http://schemas.microsoft.com/office/drawing/2014/main" xmlns="" id="{BEC49369-D0BE-DDD3-8081-2CCCA2335F04}"/>
              </a:ext>
            </a:extLst>
          </p:cNvPr>
          <p:cNvPicPr>
            <a:picLocks noChangeAspect="1"/>
          </p:cNvPicPr>
          <p:nvPr/>
        </p:nvPicPr>
        <p:blipFill>
          <a:blip r:embed="rId2"/>
          <a:stretch>
            <a:fillRect/>
          </a:stretch>
        </p:blipFill>
        <p:spPr>
          <a:xfrm>
            <a:off x="641231" y="1350428"/>
            <a:ext cx="10521350" cy="4358426"/>
          </a:xfrm>
          <a:prstGeom prst="rect">
            <a:avLst/>
          </a:prstGeom>
        </p:spPr>
      </p:pic>
    </p:spTree>
    <p:extLst>
      <p:ext uri="{BB962C8B-B14F-4D97-AF65-F5344CB8AC3E}">
        <p14:creationId xmlns:p14="http://schemas.microsoft.com/office/powerpoint/2010/main" xmlns="" val="1531469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E390A-521D-F7CD-A6D0-63EFB6CC101E}"/>
              </a:ext>
            </a:extLst>
          </p:cNvPr>
          <p:cNvSpPr>
            <a:spLocks noGrp="1"/>
          </p:cNvSpPr>
          <p:nvPr>
            <p:ph type="title"/>
          </p:nvPr>
        </p:nvSpPr>
        <p:spPr/>
        <p:txBody>
          <a:bodyPr/>
          <a:lstStyle/>
          <a:p>
            <a:r>
              <a:rPr lang="en-US" dirty="0"/>
              <a:t>Calculation</a:t>
            </a:r>
          </a:p>
        </p:txBody>
      </p:sp>
      <p:sp>
        <p:nvSpPr>
          <p:cNvPr id="3" name="Content Placeholder 2">
            <a:extLst>
              <a:ext uri="{FF2B5EF4-FFF2-40B4-BE49-F238E27FC236}">
                <a16:creationId xmlns:a16="http://schemas.microsoft.com/office/drawing/2014/main" xmlns="" id="{CCB6F7ED-E41C-C64D-81BB-989A49DAA97F}"/>
              </a:ext>
            </a:extLst>
          </p:cNvPr>
          <p:cNvSpPr>
            <a:spLocks noGrp="1"/>
          </p:cNvSpPr>
          <p:nvPr>
            <p:ph idx="1"/>
          </p:nvPr>
        </p:nvSpPr>
        <p:spPr>
          <a:xfrm>
            <a:off x="1085491" y="1929460"/>
            <a:ext cx="10021017" cy="3984061"/>
          </a:xfrm>
          <a:solidFill>
            <a:srgbClr val="000000">
              <a:alpha val="46000"/>
            </a:srgbClr>
          </a:solidFill>
        </p:spPr>
        <p:txBody>
          <a:bodyPr vert="horz" lIns="91440" tIns="45720" rIns="91440" bIns="45720" rtlCol="0" anchor="t">
            <a:normAutofit fontScale="92500" lnSpcReduction="20000"/>
          </a:bodyPr>
          <a:lstStyle/>
          <a:p>
            <a:pPr marL="0" indent="0">
              <a:buNone/>
            </a:pPr>
            <a:endParaRPr lang="en-US" dirty="0"/>
          </a:p>
          <a:p>
            <a:pPr marL="0" indent="0">
              <a:buNone/>
            </a:pPr>
            <a:r>
              <a:rPr lang="en-US" dirty="0"/>
              <a:t>Urbanization index</a:t>
            </a:r>
            <a:r>
              <a:rPr lang="en-US" dirty="0">
                <a:solidFill>
                  <a:schemeClr val="tx2">
                    <a:lumMod val="75000"/>
                  </a:schemeClr>
                </a:solidFill>
              </a:rPr>
              <a:t> α</a:t>
            </a:r>
            <a:r>
              <a:rPr lang="en-US" dirty="0"/>
              <a:t> night time light average radiance</a:t>
            </a:r>
          </a:p>
          <a:p>
            <a:pPr>
              <a:buNone/>
            </a:pPr>
            <a:r>
              <a:rPr lang="en-US" dirty="0">
                <a:ea typeface="+mn-lt"/>
                <a:cs typeface="+mn-lt"/>
              </a:rPr>
              <a:t>Urbanization index</a:t>
            </a:r>
            <a:r>
              <a:rPr lang="en-US" dirty="0">
                <a:solidFill>
                  <a:schemeClr val="tx2">
                    <a:lumMod val="75000"/>
                  </a:schemeClr>
                </a:solidFill>
                <a:ea typeface="+mn-lt"/>
                <a:cs typeface="+mn-lt"/>
              </a:rPr>
              <a:t> α</a:t>
            </a:r>
            <a:r>
              <a:rPr lang="en-US" dirty="0">
                <a:ea typeface="+mn-lt"/>
                <a:cs typeface="+mn-lt"/>
              </a:rPr>
              <a:t> Build Up Index</a:t>
            </a:r>
          </a:p>
          <a:p>
            <a:pPr>
              <a:buNone/>
            </a:pPr>
            <a:r>
              <a:rPr lang="en-US" dirty="0">
                <a:ea typeface="+mn-lt"/>
                <a:cs typeface="+mn-lt"/>
              </a:rPr>
              <a:t>Urbanization index</a:t>
            </a:r>
            <a:r>
              <a:rPr lang="en-US" dirty="0">
                <a:solidFill>
                  <a:schemeClr val="tx2">
                    <a:lumMod val="75000"/>
                  </a:schemeClr>
                </a:solidFill>
                <a:ea typeface="+mn-lt"/>
                <a:cs typeface="+mn-lt"/>
              </a:rPr>
              <a:t> α</a:t>
            </a:r>
            <a:r>
              <a:rPr lang="en-US" dirty="0">
                <a:ea typeface="+mn-lt"/>
                <a:cs typeface="+mn-lt"/>
              </a:rPr>
              <a:t> Population density</a:t>
            </a:r>
          </a:p>
          <a:p>
            <a:pPr>
              <a:buNone/>
            </a:pPr>
            <a:r>
              <a:rPr lang="en-US" dirty="0"/>
              <a:t>Hence,</a:t>
            </a:r>
          </a:p>
          <a:p>
            <a:pPr>
              <a:buNone/>
            </a:pPr>
            <a:r>
              <a:rPr lang="en-US" dirty="0">
                <a:ea typeface="+mn-lt"/>
                <a:cs typeface="+mn-lt"/>
              </a:rPr>
              <a:t>Urbanization index</a:t>
            </a:r>
            <a:r>
              <a:rPr lang="en-US" dirty="0">
                <a:solidFill>
                  <a:schemeClr val="tx2">
                    <a:lumMod val="75000"/>
                  </a:schemeClr>
                </a:solidFill>
                <a:ea typeface="+mn-lt"/>
                <a:cs typeface="+mn-lt"/>
              </a:rPr>
              <a:t> α</a:t>
            </a:r>
            <a:r>
              <a:rPr lang="en-US" dirty="0">
                <a:ea typeface="+mn-lt"/>
                <a:cs typeface="+mn-lt"/>
              </a:rPr>
              <a:t> night time light average radiance</a:t>
            </a:r>
            <a:r>
              <a:rPr lang="en-US" dirty="0">
                <a:solidFill>
                  <a:srgbClr val="FFFFFF"/>
                </a:solidFill>
                <a:ea typeface="+mn-lt"/>
                <a:cs typeface="+mn-lt"/>
              </a:rPr>
              <a:t> </a:t>
            </a:r>
            <a:r>
              <a:rPr lang="en-US" dirty="0">
                <a:solidFill>
                  <a:schemeClr val="tx2">
                    <a:lumMod val="90000"/>
                  </a:schemeClr>
                </a:solidFill>
                <a:ea typeface="+mn-lt"/>
                <a:cs typeface="+mn-lt"/>
              </a:rPr>
              <a:t>× </a:t>
            </a:r>
            <a:r>
              <a:rPr lang="en-US" dirty="0">
                <a:solidFill>
                  <a:srgbClr val="FFFFFF"/>
                </a:solidFill>
                <a:ea typeface="+mn-lt"/>
                <a:cs typeface="+mn-lt"/>
              </a:rPr>
              <a:t>Build Up Index </a:t>
            </a:r>
            <a:r>
              <a:rPr lang="en-US" dirty="0">
                <a:solidFill>
                  <a:schemeClr val="tx2">
                    <a:lumMod val="90000"/>
                  </a:schemeClr>
                </a:solidFill>
                <a:ea typeface="+mn-lt"/>
                <a:cs typeface="+mn-lt"/>
              </a:rPr>
              <a:t>× </a:t>
            </a:r>
            <a:r>
              <a:rPr lang="en-US" dirty="0">
                <a:solidFill>
                  <a:srgbClr val="FFFFFF"/>
                </a:solidFill>
                <a:ea typeface="+mn-lt"/>
                <a:cs typeface="+mn-lt"/>
              </a:rPr>
              <a:t>Population                                                                                                                                                      density</a:t>
            </a:r>
          </a:p>
          <a:p>
            <a:pPr>
              <a:buNone/>
            </a:pPr>
            <a:r>
              <a:rPr lang="en-US" dirty="0"/>
              <a:t>Therefore,  UI = a </a:t>
            </a:r>
            <a:r>
              <a:rPr lang="en-US" dirty="0">
                <a:solidFill>
                  <a:schemeClr val="tx2">
                    <a:lumMod val="90000"/>
                  </a:schemeClr>
                </a:solidFill>
                <a:ea typeface="+mn-lt"/>
                <a:cs typeface="+mn-lt"/>
              </a:rPr>
              <a:t>× </a:t>
            </a:r>
            <a:r>
              <a:rPr lang="en-US" dirty="0">
                <a:ea typeface="+mn-lt"/>
                <a:cs typeface="+mn-lt"/>
              </a:rPr>
              <a:t>ntl</a:t>
            </a:r>
            <a:r>
              <a:rPr lang="en-US" dirty="0">
                <a:ea typeface="+mn-lt"/>
                <a:cs typeface="+mn-lt"/>
              </a:rPr>
              <a:t> </a:t>
            </a:r>
            <a:r>
              <a:rPr lang="en-US" dirty="0">
                <a:solidFill>
                  <a:schemeClr val="tx2">
                    <a:lumMod val="90000"/>
                  </a:schemeClr>
                </a:solidFill>
                <a:ea typeface="+mn-lt"/>
                <a:cs typeface="+mn-lt"/>
              </a:rPr>
              <a:t>× </a:t>
            </a:r>
            <a:r>
              <a:rPr lang="en-US" dirty="0">
                <a:ea typeface="+mn-lt"/>
                <a:cs typeface="+mn-lt"/>
              </a:rPr>
              <a:t>BUI</a:t>
            </a:r>
            <a:r>
              <a:rPr lang="en-US" dirty="0">
                <a:solidFill>
                  <a:schemeClr val="tx2">
                    <a:lumMod val="90000"/>
                  </a:schemeClr>
                </a:solidFill>
                <a:ea typeface="+mn-lt"/>
                <a:cs typeface="+mn-lt"/>
              </a:rPr>
              <a:t> × </a:t>
            </a:r>
            <a:r>
              <a:rPr lang="en-US" dirty="0">
                <a:ea typeface="+mn-lt"/>
                <a:cs typeface="+mn-lt"/>
              </a:rPr>
              <a:t>Pd</a:t>
            </a:r>
          </a:p>
          <a:p>
            <a:pPr>
              <a:buNone/>
            </a:pPr>
            <a:r>
              <a:rPr lang="en-US" dirty="0" smtClean="0">
                <a:ea typeface="+mn-lt"/>
                <a:cs typeface="+mn-lt"/>
              </a:rPr>
              <a:t>                   UI </a:t>
            </a:r>
            <a:r>
              <a:rPr lang="en-US" dirty="0">
                <a:ea typeface="+mn-lt"/>
                <a:cs typeface="+mn-lt"/>
              </a:rPr>
              <a:t>= </a:t>
            </a:r>
            <a:r>
              <a:rPr lang="en-US" dirty="0" smtClean="0">
                <a:ea typeface="+mn-lt"/>
                <a:cs typeface="+mn-lt"/>
              </a:rPr>
              <a:t>a</a:t>
            </a:r>
            <a:r>
              <a:rPr lang="en-US" dirty="0" smtClean="0">
                <a:solidFill>
                  <a:schemeClr val="tx2">
                    <a:lumMod val="90000"/>
                  </a:schemeClr>
                </a:solidFill>
                <a:ea typeface="+mn-lt"/>
                <a:cs typeface="+mn-lt"/>
              </a:rPr>
              <a:t>×</a:t>
            </a:r>
            <a:r>
              <a:rPr lang="en-US" dirty="0" smtClean="0">
                <a:ea typeface="+mn-lt"/>
                <a:cs typeface="+mn-lt"/>
              </a:rPr>
              <a:t>X</a:t>
            </a:r>
            <a:r>
              <a:rPr lang="en-US" dirty="0" smtClean="0">
                <a:ea typeface="+mn-lt"/>
                <a:cs typeface="+mn-lt"/>
              </a:rPr>
              <a:t>    ,</a:t>
            </a:r>
            <a:r>
              <a:rPr lang="en-US" dirty="0">
                <a:ea typeface="+mn-lt"/>
                <a:cs typeface="+mn-lt"/>
              </a:rPr>
              <a:t>     X = </a:t>
            </a:r>
            <a:r>
              <a:rPr lang="en-US" dirty="0">
                <a:ea typeface="+mn-lt"/>
                <a:cs typeface="+mn-lt"/>
              </a:rPr>
              <a:t>ntl</a:t>
            </a:r>
            <a:r>
              <a:rPr lang="en-US" dirty="0">
                <a:ea typeface="+mn-lt"/>
                <a:cs typeface="+mn-lt"/>
              </a:rPr>
              <a:t> </a:t>
            </a:r>
            <a:r>
              <a:rPr lang="en-US" dirty="0">
                <a:solidFill>
                  <a:schemeClr val="tx2">
                    <a:lumMod val="90000"/>
                  </a:schemeClr>
                </a:solidFill>
                <a:ea typeface="+mn-lt"/>
                <a:cs typeface="+mn-lt"/>
              </a:rPr>
              <a:t>× </a:t>
            </a:r>
            <a:r>
              <a:rPr lang="en-US" dirty="0">
                <a:ea typeface="+mn-lt"/>
                <a:cs typeface="+mn-lt"/>
              </a:rPr>
              <a:t>BUI</a:t>
            </a:r>
            <a:r>
              <a:rPr lang="en-US" dirty="0">
                <a:solidFill>
                  <a:schemeClr val="tx2">
                    <a:lumMod val="90000"/>
                  </a:schemeClr>
                </a:solidFill>
                <a:ea typeface="+mn-lt"/>
                <a:cs typeface="+mn-lt"/>
              </a:rPr>
              <a:t> × </a:t>
            </a:r>
            <a:r>
              <a:rPr lang="en-US" dirty="0">
                <a:ea typeface="+mn-lt"/>
                <a:cs typeface="+mn-lt"/>
              </a:rPr>
              <a:t>Pd</a:t>
            </a:r>
          </a:p>
          <a:p>
            <a:pPr>
              <a:buNone/>
            </a:pPr>
            <a:endParaRPr lang="en-US" dirty="0">
              <a:ea typeface="+mn-lt"/>
              <a:cs typeface="+mn-lt"/>
            </a:endParaRPr>
          </a:p>
          <a:p>
            <a:pPr>
              <a:buNone/>
            </a:pPr>
            <a:endParaRPr lang="en-US" dirty="0">
              <a:ea typeface="+mn-lt"/>
              <a:cs typeface="+mn-lt"/>
            </a:endParaRPr>
          </a:p>
        </p:txBody>
      </p:sp>
    </p:spTree>
    <p:extLst>
      <p:ext uri="{BB962C8B-B14F-4D97-AF65-F5344CB8AC3E}">
        <p14:creationId xmlns:p14="http://schemas.microsoft.com/office/powerpoint/2010/main" xmlns="" val="428407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xmlns="" id="{CBD8F780-2750-9C0B-9D5F-135E84D5D2BA}"/>
              </a:ext>
            </a:extLst>
          </p:cNvPr>
          <p:cNvPicPr>
            <a:picLocks noChangeAspect="1"/>
          </p:cNvPicPr>
          <p:nvPr/>
        </p:nvPicPr>
        <p:blipFill>
          <a:blip r:embed="rId2"/>
          <a:stretch>
            <a:fillRect/>
          </a:stretch>
        </p:blipFill>
        <p:spPr>
          <a:xfrm>
            <a:off x="166778" y="963055"/>
            <a:ext cx="11858444" cy="4931891"/>
          </a:xfrm>
          <a:prstGeom prst="rect">
            <a:avLst/>
          </a:prstGeom>
        </p:spPr>
      </p:pic>
    </p:spTree>
    <p:extLst>
      <p:ext uri="{BB962C8B-B14F-4D97-AF65-F5344CB8AC3E}">
        <p14:creationId xmlns:p14="http://schemas.microsoft.com/office/powerpoint/2010/main" xmlns="" val="4237018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E390A-521D-F7CD-A6D0-63EFB6CC101E}"/>
              </a:ext>
            </a:extLst>
          </p:cNvPr>
          <p:cNvSpPr>
            <a:spLocks noGrp="1"/>
          </p:cNvSpPr>
          <p:nvPr>
            <p:ph type="title"/>
          </p:nvPr>
        </p:nvSpPr>
        <p:spPr/>
        <p:txBody>
          <a:bodyPr/>
          <a:lstStyle/>
          <a:p>
            <a:r>
              <a:rPr lang="en-US" dirty="0"/>
              <a:t>Inference</a:t>
            </a:r>
          </a:p>
        </p:txBody>
      </p:sp>
      <p:sp>
        <p:nvSpPr>
          <p:cNvPr id="3" name="Content Placeholder 2">
            <a:extLst>
              <a:ext uri="{FF2B5EF4-FFF2-40B4-BE49-F238E27FC236}">
                <a16:creationId xmlns:a16="http://schemas.microsoft.com/office/drawing/2014/main" xmlns="" id="{CCB6F7ED-E41C-C64D-81BB-989A49DAA97F}"/>
              </a:ext>
            </a:extLst>
          </p:cNvPr>
          <p:cNvSpPr>
            <a:spLocks noGrp="1"/>
          </p:cNvSpPr>
          <p:nvPr>
            <p:ph idx="1"/>
          </p:nvPr>
        </p:nvSpPr>
        <p:spPr>
          <a:xfrm>
            <a:off x="1085491" y="1929460"/>
            <a:ext cx="10021017" cy="3984061"/>
          </a:xfrm>
          <a:solidFill>
            <a:srgbClr val="000000">
              <a:alpha val="46000"/>
            </a:srgbClr>
          </a:solidFill>
        </p:spPr>
        <p:txBody>
          <a:bodyPr vert="horz" lIns="91440" tIns="45720" rIns="91440" bIns="45720" rtlCol="0" anchor="t">
            <a:normAutofit/>
          </a:bodyPr>
          <a:lstStyle/>
          <a:p>
            <a:pPr marL="0" indent="0">
              <a:buNone/>
            </a:pPr>
            <a:endParaRPr lang="en-US" dirty="0"/>
          </a:p>
          <a:p>
            <a:pPr marL="342900" indent="-342900"/>
            <a:r>
              <a:rPr lang="en-US" dirty="0">
                <a:ea typeface="+mn-lt"/>
                <a:cs typeface="+mn-lt"/>
              </a:rPr>
              <a:t>Kerala had a large change and fluctuation in urbanization indicator X value, this is due to it's higher population index.</a:t>
            </a:r>
          </a:p>
          <a:p>
            <a:pPr marL="342900" indent="-342900"/>
            <a:r>
              <a:rPr lang="en-US" dirty="0">
                <a:ea typeface="+mn-lt"/>
                <a:cs typeface="+mn-lt"/>
              </a:rPr>
              <a:t>Manipur has comparatively lowest degree of change and fluctuation in urbanization indicator X value and it may be because of it's low population index and low degree of industrialization</a:t>
            </a:r>
          </a:p>
          <a:p>
            <a:r>
              <a:rPr lang="en-US" dirty="0">
                <a:ea typeface="+mn-lt"/>
                <a:cs typeface="+mn-lt"/>
              </a:rPr>
              <a:t> Maharashtra has a medium degree of change and fluctuation in urbanization indicator X value.</a:t>
            </a:r>
          </a:p>
          <a:p>
            <a:pPr marL="0" indent="0">
              <a:buNone/>
            </a:pPr>
            <a:endParaRPr lang="en-US" dirty="0">
              <a:ea typeface="+mn-lt"/>
              <a:cs typeface="+mn-lt"/>
            </a:endParaRPr>
          </a:p>
          <a:p>
            <a:endParaRPr lang="en-US" dirty="0">
              <a:ea typeface="+mn-lt"/>
              <a:cs typeface="+mn-lt"/>
            </a:endParaRPr>
          </a:p>
          <a:p>
            <a:pPr marL="0" indent="0">
              <a:buNone/>
            </a:pPr>
            <a:endParaRPr lang="en-US" dirty="0">
              <a:ea typeface="+mn-lt"/>
              <a:cs typeface="+mn-lt"/>
            </a:endParaRPr>
          </a:p>
          <a:p>
            <a:pPr>
              <a:buNone/>
            </a:pPr>
            <a:endParaRPr lang="en-US" dirty="0">
              <a:ea typeface="+mn-lt"/>
              <a:cs typeface="+mn-lt"/>
            </a:endParaRPr>
          </a:p>
          <a:p>
            <a:pPr>
              <a:buNone/>
            </a:pPr>
            <a:endParaRPr lang="en-US" dirty="0">
              <a:ea typeface="+mn-lt"/>
              <a:cs typeface="+mn-lt"/>
            </a:endParaRPr>
          </a:p>
        </p:txBody>
      </p:sp>
    </p:spTree>
    <p:extLst>
      <p:ext uri="{BB962C8B-B14F-4D97-AF65-F5344CB8AC3E}">
        <p14:creationId xmlns:p14="http://schemas.microsoft.com/office/powerpoint/2010/main" xmlns="" val="25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l="-3000" r="-3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94DFD4D-AAC5-CAE6-F775-3280F5DB13EF}"/>
              </a:ext>
            </a:extLst>
          </p:cNvPr>
          <p:cNvSpPr/>
          <p:nvPr/>
        </p:nvSpPr>
        <p:spPr>
          <a:xfrm>
            <a:off x="-1726" y="-1726"/>
            <a:ext cx="12192000" cy="6858000"/>
          </a:xfrm>
          <a:prstGeom prst="rect">
            <a:avLst/>
          </a:prstGeom>
          <a:solidFill>
            <a:srgbClr val="00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14EC8F95-207C-40F5-C946-34F69390B67F}"/>
              </a:ext>
            </a:extLst>
          </p:cNvPr>
          <p:cNvSpPr txBox="1"/>
          <p:nvPr/>
        </p:nvSpPr>
        <p:spPr>
          <a:xfrm>
            <a:off x="946092" y="1761851"/>
            <a:ext cx="10314816" cy="3931846"/>
          </a:xfrm>
          <a:prstGeom prst="rect">
            <a:avLst/>
          </a:prstGeom>
          <a:solidFill>
            <a:srgbClr val="000000">
              <a:alpha val="68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0000"/>
              </a:lnSpc>
              <a:spcAft>
                <a:spcPts val="600"/>
              </a:spcAft>
            </a:pPr>
            <a:endParaRPr lang="en-US" sz="1500" dirty="0">
              <a:latin typeface="Cambria"/>
              <a:ea typeface="Cambria"/>
              <a:cs typeface="Segoe UI"/>
            </a:endParaRPr>
          </a:p>
          <a:p>
            <a:pPr>
              <a:lnSpc>
                <a:spcPct val="110000"/>
              </a:lnSpc>
              <a:spcAft>
                <a:spcPts val="600"/>
              </a:spcAft>
            </a:pPr>
            <a:r>
              <a:rPr lang="en-US" sz="1500" dirty="0">
                <a:latin typeface="Cambria"/>
                <a:ea typeface="Cambria"/>
                <a:cs typeface="Segoe UI"/>
              </a:rPr>
              <a:t>By the parameters : </a:t>
            </a:r>
            <a:endParaRPr lang="en-US" dirty="0"/>
          </a:p>
          <a:p>
            <a:pPr>
              <a:lnSpc>
                <a:spcPct val="110000"/>
              </a:lnSpc>
              <a:spcAft>
                <a:spcPts val="600"/>
              </a:spcAft>
            </a:pPr>
            <a:endParaRPr lang="en-US" sz="1500" dirty="0">
              <a:latin typeface="Cambria"/>
              <a:ea typeface="Cambria"/>
              <a:cs typeface="Segoe UI"/>
            </a:endParaRPr>
          </a:p>
          <a:p>
            <a:pPr marL="285750" indent="-285750">
              <a:lnSpc>
                <a:spcPct val="110000"/>
              </a:lnSpc>
              <a:spcAft>
                <a:spcPts val="600"/>
              </a:spcAft>
              <a:buFont typeface="Wingdings,Sans-Serif"/>
              <a:buChar char="v"/>
            </a:pPr>
            <a:r>
              <a:rPr lang="en-US" sz="1500" dirty="0">
                <a:latin typeface="Cambria"/>
                <a:ea typeface="Cambria"/>
                <a:cs typeface="Arial"/>
              </a:rPr>
              <a:t>Night time light data</a:t>
            </a:r>
          </a:p>
          <a:p>
            <a:pPr marL="285750" indent="-285750">
              <a:lnSpc>
                <a:spcPct val="110000"/>
              </a:lnSpc>
              <a:spcAft>
                <a:spcPts val="600"/>
              </a:spcAft>
              <a:buFont typeface="Wingdings,Sans-Serif"/>
              <a:buChar char="v"/>
            </a:pPr>
            <a:r>
              <a:rPr lang="en-US" sz="1500" dirty="0">
                <a:latin typeface="Cambria"/>
                <a:ea typeface="Cambria"/>
                <a:cs typeface="Arial"/>
              </a:rPr>
              <a:t>Population density</a:t>
            </a:r>
          </a:p>
          <a:p>
            <a:pPr marL="285750" indent="-285750">
              <a:lnSpc>
                <a:spcPct val="110000"/>
              </a:lnSpc>
              <a:spcAft>
                <a:spcPts val="600"/>
              </a:spcAft>
              <a:buFont typeface="Wingdings,Sans-Serif"/>
              <a:buChar char="v"/>
            </a:pPr>
            <a:r>
              <a:rPr lang="en-US" sz="1500" dirty="0">
                <a:latin typeface="Cambria"/>
                <a:ea typeface="Cambria"/>
                <a:cs typeface="Arial"/>
              </a:rPr>
              <a:t>Build Up Index</a:t>
            </a:r>
          </a:p>
          <a:p>
            <a:pPr>
              <a:lnSpc>
                <a:spcPct val="110000"/>
              </a:lnSpc>
              <a:spcAft>
                <a:spcPts val="600"/>
              </a:spcAft>
            </a:pPr>
            <a:r>
              <a:rPr lang="en-US" sz="1500" dirty="0">
                <a:latin typeface="Cambria"/>
                <a:ea typeface="Cambria"/>
                <a:cs typeface="Segoe UI"/>
              </a:rPr>
              <a:t>We understood that the trend hadn't had much impact of implementation of GST.</a:t>
            </a:r>
          </a:p>
          <a:p>
            <a:pPr>
              <a:lnSpc>
                <a:spcPct val="110000"/>
              </a:lnSpc>
              <a:spcAft>
                <a:spcPts val="600"/>
              </a:spcAft>
            </a:pPr>
            <a:r>
              <a:rPr lang="en-US" sz="1500" dirty="0">
                <a:latin typeface="Cambria"/>
                <a:ea typeface="Cambria"/>
                <a:cs typeface="Segoe UI"/>
              </a:rPr>
              <a:t>But , as these data are only the indicators of urbanization and didn't give a direct data about the impact of implementation of GST, we should validate the statement using some real data. </a:t>
            </a:r>
          </a:p>
          <a:p>
            <a:pPr>
              <a:lnSpc>
                <a:spcPct val="110000"/>
              </a:lnSpc>
              <a:spcAft>
                <a:spcPts val="600"/>
              </a:spcAft>
            </a:pPr>
            <a:endParaRPr lang="en-US" sz="1500" dirty="0">
              <a:latin typeface="Cambria"/>
              <a:ea typeface="Cambria"/>
              <a:cs typeface="Segoe UI"/>
            </a:endParaRPr>
          </a:p>
          <a:p>
            <a:pPr>
              <a:lnSpc>
                <a:spcPct val="110000"/>
              </a:lnSpc>
              <a:spcAft>
                <a:spcPts val="600"/>
              </a:spcAft>
            </a:pPr>
            <a:r>
              <a:rPr lang="en-US" sz="1500" dirty="0">
                <a:latin typeface="Cambria"/>
                <a:ea typeface="Cambria"/>
                <a:cs typeface="Segoe UI"/>
              </a:rPr>
              <a:t>Eg</a:t>
            </a:r>
            <a:r>
              <a:rPr lang="en-US" sz="1500" dirty="0">
                <a:latin typeface="Cambria"/>
                <a:ea typeface="Cambria"/>
                <a:cs typeface="Segoe UI"/>
              </a:rPr>
              <a:t>: Gross state domestic product at constant prices.</a:t>
            </a:r>
          </a:p>
          <a:p>
            <a:pPr algn="l"/>
            <a:endParaRPr lang="en-US" dirty="0"/>
          </a:p>
        </p:txBody>
      </p:sp>
      <p:sp>
        <p:nvSpPr>
          <p:cNvPr id="4" name="TextBox 3">
            <a:extLst>
              <a:ext uri="{FF2B5EF4-FFF2-40B4-BE49-F238E27FC236}">
                <a16:creationId xmlns:a16="http://schemas.microsoft.com/office/drawing/2014/main" xmlns="" id="{F4E7119F-9E43-222F-2C5E-4674A002EE61}"/>
              </a:ext>
            </a:extLst>
          </p:cNvPr>
          <p:cNvSpPr txBox="1"/>
          <p:nvPr/>
        </p:nvSpPr>
        <p:spPr>
          <a:xfrm>
            <a:off x="2437899" y="615725"/>
            <a:ext cx="732182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Validation</a:t>
            </a:r>
          </a:p>
        </p:txBody>
      </p:sp>
    </p:spTree>
    <p:extLst>
      <p:ext uri="{BB962C8B-B14F-4D97-AF65-F5344CB8AC3E}">
        <p14:creationId xmlns:p14="http://schemas.microsoft.com/office/powerpoint/2010/main" xmlns="" val="415763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xmlns="" id="{12F47FFE-D87D-B15C-4E13-DD9307AF4410}"/>
              </a:ext>
            </a:extLst>
          </p:cNvPr>
          <p:cNvPicPr>
            <a:picLocks noChangeAspect="1"/>
          </p:cNvPicPr>
          <p:nvPr/>
        </p:nvPicPr>
        <p:blipFill>
          <a:blip r:embed="rId2"/>
          <a:stretch>
            <a:fillRect/>
          </a:stretch>
        </p:blipFill>
        <p:spPr>
          <a:xfrm>
            <a:off x="396815" y="814767"/>
            <a:ext cx="11412747" cy="5228464"/>
          </a:xfrm>
          <a:prstGeom prst="rect">
            <a:avLst/>
          </a:prstGeom>
        </p:spPr>
      </p:pic>
    </p:spTree>
    <p:extLst>
      <p:ext uri="{BB962C8B-B14F-4D97-AF65-F5344CB8AC3E}">
        <p14:creationId xmlns:p14="http://schemas.microsoft.com/office/powerpoint/2010/main" xmlns="" val="114519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cstate="prin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065FF0-944E-1AD8-6FDF-6F1E79F9554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24F53AFC-F088-1E2F-5198-EB0CBCD87475}"/>
              </a:ext>
            </a:extLst>
          </p:cNvPr>
          <p:cNvSpPr>
            <a:spLocks noGrp="1"/>
          </p:cNvSpPr>
          <p:nvPr>
            <p:ph idx="1"/>
          </p:nvPr>
        </p:nvSpPr>
        <p:spPr>
          <a:solidFill>
            <a:srgbClr val="000000">
              <a:alpha val="50000"/>
            </a:srgbClr>
          </a:solidFill>
        </p:spPr>
        <p:txBody>
          <a:bodyPr vert="horz" lIns="91440" tIns="45720" rIns="91440" bIns="45720" rtlCol="0" anchor="t">
            <a:normAutofit lnSpcReduction="10000"/>
          </a:bodyPr>
          <a:lstStyle/>
          <a:p>
            <a:r>
              <a:rPr lang="en-US" dirty="0"/>
              <a:t>By the above GDP graph, we observed a declining trend in GSDP and then a sudden hype.</a:t>
            </a:r>
          </a:p>
          <a:p>
            <a:r>
              <a:rPr lang="en-US" dirty="0"/>
              <a:t>During 2017-2018-2019-2020 period, there were a lot of other factors too like the flood, Covid 19, implementation of GST. All these factors together has influenced the declination trend in GDP.</a:t>
            </a:r>
          </a:p>
          <a:p>
            <a:r>
              <a:rPr lang="en-US" dirty="0"/>
              <a:t>So, the impact of implementation of GST has a mixed effect in Indian economy.</a:t>
            </a:r>
            <a:br>
              <a:rPr lang="en-US" dirty="0"/>
            </a:br>
            <a:r>
              <a:rPr lang="en-US" dirty="0"/>
              <a:t>But it hasn't affected much in the degree of urbanization happening in each state.</a:t>
            </a:r>
          </a:p>
          <a:p>
            <a:r>
              <a:rPr lang="en-US" dirty="0"/>
              <a:t>The urbanization was happening faster in Kerala than other but by the study we cannot conclude that it is because of GST implementation.</a:t>
            </a:r>
          </a:p>
          <a:p>
            <a:pPr marL="0" indent="0">
              <a:buNone/>
            </a:pPr>
            <a:endParaRPr lang="en-US" dirty="0"/>
          </a:p>
        </p:txBody>
      </p:sp>
    </p:spTree>
    <p:extLst>
      <p:ext uri="{BB962C8B-B14F-4D97-AF65-F5344CB8AC3E}">
        <p14:creationId xmlns:p14="http://schemas.microsoft.com/office/powerpoint/2010/main" xmlns="" val="75326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l="-4000" r="-4000"/>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16B6DBE2-947D-ED89-FD22-DDD712229853}"/>
              </a:ext>
            </a:extLst>
          </p:cNvPr>
          <p:cNvSpPr/>
          <p:nvPr/>
        </p:nvSpPr>
        <p:spPr>
          <a:xfrm>
            <a:off x="0" y="0"/>
            <a:ext cx="12192000" cy="6858000"/>
          </a:xfrm>
          <a:prstGeom prst="rect">
            <a:avLst/>
          </a:prstGeom>
          <a:solidFill>
            <a:srgbClr val="181C30">
              <a:alpha val="7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C15B427-54F6-640B-AFE8-39AC54D36510}"/>
              </a:ext>
            </a:extLst>
          </p:cNvPr>
          <p:cNvSpPr>
            <a:spLocks noGrp="1"/>
          </p:cNvSpPr>
          <p:nvPr>
            <p:ph type="title"/>
          </p:nvPr>
        </p:nvSpPr>
        <p:spPr>
          <a:xfrm>
            <a:off x="1574320" y="872935"/>
            <a:ext cx="9489056" cy="1360898"/>
          </a:xfrm>
        </p:spPr>
        <p:txBody>
          <a:bodyPr/>
          <a:lstStyle/>
          <a:p>
            <a:r>
              <a:rPr lang="en-US" dirty="0">
                <a:latin typeface="Cambria" pitchFamily="18" charset="0"/>
                <a:ea typeface="Cambria" pitchFamily="18" charset="0"/>
              </a:rPr>
              <a:t>Table of content</a:t>
            </a:r>
          </a:p>
        </p:txBody>
      </p:sp>
      <p:sp>
        <p:nvSpPr>
          <p:cNvPr id="3" name="Content Placeholder 2">
            <a:extLst>
              <a:ext uri="{FF2B5EF4-FFF2-40B4-BE49-F238E27FC236}">
                <a16:creationId xmlns:a16="http://schemas.microsoft.com/office/drawing/2014/main" xmlns="" id="{701C14F6-D154-D89E-FF0B-395C80AAACF5}"/>
              </a:ext>
            </a:extLst>
          </p:cNvPr>
          <p:cNvSpPr>
            <a:spLocks noGrp="1"/>
          </p:cNvSpPr>
          <p:nvPr>
            <p:ph idx="1"/>
          </p:nvPr>
        </p:nvSpPr>
        <p:spPr>
          <a:xfrm>
            <a:off x="1157377" y="2332026"/>
            <a:ext cx="9891622" cy="3754023"/>
          </a:xfrm>
        </p:spPr>
        <p:txBody>
          <a:bodyPr vert="horz" lIns="91440" tIns="45720" rIns="91440" bIns="45720" rtlCol="0" anchor="t">
            <a:normAutofit/>
          </a:bodyPr>
          <a:lstStyle/>
          <a:p>
            <a:pPr marL="0" indent="0">
              <a:lnSpc>
                <a:spcPct val="200000"/>
              </a:lnSpc>
              <a:buNone/>
            </a:pPr>
            <a:r>
              <a:rPr lang="en-US" dirty="0">
                <a:ea typeface="+mn-lt"/>
                <a:cs typeface="+mn-lt"/>
              </a:rPr>
              <a:t>  </a:t>
            </a:r>
            <a:r>
              <a:rPr lang="en-US" dirty="0">
                <a:solidFill>
                  <a:schemeClr val="bg2"/>
                </a:solidFill>
                <a:ea typeface="+mn-lt"/>
                <a:cs typeface="+mn-lt"/>
              </a:rPr>
              <a:t> </a:t>
            </a:r>
            <a:r>
              <a:rPr lang="en-US" dirty="0">
                <a:ea typeface="+mn-lt"/>
                <a:cs typeface="+mn-lt"/>
              </a:rPr>
              <a:t>Dataset used </a:t>
            </a:r>
            <a:endParaRPr lang="en-US" dirty="0"/>
          </a:p>
          <a:p>
            <a:pPr marL="0" indent="0">
              <a:lnSpc>
                <a:spcPct val="200000"/>
              </a:lnSpc>
              <a:buNone/>
            </a:pPr>
            <a:r>
              <a:rPr lang="en-US" dirty="0">
                <a:ea typeface="+mn-lt"/>
                <a:cs typeface="+mn-lt"/>
              </a:rPr>
              <a:t>   Location considered for analysis </a:t>
            </a:r>
            <a:endParaRPr lang="en-US" dirty="0"/>
          </a:p>
          <a:p>
            <a:pPr marL="0" indent="0">
              <a:lnSpc>
                <a:spcPct val="200000"/>
              </a:lnSpc>
              <a:buNone/>
            </a:pPr>
            <a:r>
              <a:rPr lang="en-US" dirty="0">
                <a:ea typeface="+mn-lt"/>
                <a:cs typeface="+mn-lt"/>
              </a:rPr>
              <a:t>   Analysis of parameter, inference</a:t>
            </a:r>
          </a:p>
          <a:p>
            <a:pPr marL="0" indent="0">
              <a:lnSpc>
                <a:spcPct val="200000"/>
              </a:lnSpc>
              <a:buNone/>
            </a:pPr>
            <a:r>
              <a:rPr lang="en-US" dirty="0">
                <a:ea typeface="+mn-lt"/>
                <a:cs typeface="+mn-lt"/>
              </a:rPr>
              <a:t>   Validation </a:t>
            </a:r>
            <a:endParaRPr lang="en-US" dirty="0"/>
          </a:p>
          <a:p>
            <a:pPr marL="0" indent="0">
              <a:lnSpc>
                <a:spcPct val="200000"/>
              </a:lnSpc>
              <a:buNone/>
            </a:pPr>
            <a:r>
              <a:rPr lang="en-US" dirty="0">
                <a:ea typeface="+mn-lt"/>
                <a:cs typeface="+mn-lt"/>
              </a:rPr>
              <a:t>   Conclusion</a:t>
            </a:r>
            <a:endParaRPr lang="en-US" dirty="0"/>
          </a:p>
        </p:txBody>
      </p:sp>
      <p:sp>
        <p:nvSpPr>
          <p:cNvPr id="6" name="Oval 5">
            <a:extLst>
              <a:ext uri="{FF2B5EF4-FFF2-40B4-BE49-F238E27FC236}">
                <a16:creationId xmlns:a16="http://schemas.microsoft.com/office/drawing/2014/main" xmlns="" id="{FF7B462E-A657-7297-E1F4-39319B7F6FE6}"/>
              </a:ext>
            </a:extLst>
          </p:cNvPr>
          <p:cNvSpPr/>
          <p:nvPr/>
        </p:nvSpPr>
        <p:spPr>
          <a:xfrm>
            <a:off x="638540" y="2326943"/>
            <a:ext cx="589472" cy="63260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4" descr="Database with solid fill">
            <a:extLst>
              <a:ext uri="{FF2B5EF4-FFF2-40B4-BE49-F238E27FC236}">
                <a16:creationId xmlns:a16="http://schemas.microsoft.com/office/drawing/2014/main" xmlns="" id="{B7D3CDC0-ECE7-B8F1-9284-F9ECB403B122}"/>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707367" y="2411081"/>
            <a:ext cx="497457" cy="468703"/>
          </a:xfrm>
          <a:prstGeom prst="rect">
            <a:avLst/>
          </a:prstGeom>
        </p:spPr>
      </p:pic>
      <p:sp>
        <p:nvSpPr>
          <p:cNvPr id="7" name="Oval 6">
            <a:extLst>
              <a:ext uri="{FF2B5EF4-FFF2-40B4-BE49-F238E27FC236}">
                <a16:creationId xmlns:a16="http://schemas.microsoft.com/office/drawing/2014/main" xmlns="" id="{44F55DC5-4776-78F2-4FF0-7A01465C51AD}"/>
              </a:ext>
            </a:extLst>
          </p:cNvPr>
          <p:cNvSpPr/>
          <p:nvPr/>
        </p:nvSpPr>
        <p:spPr>
          <a:xfrm>
            <a:off x="638539" y="3117697"/>
            <a:ext cx="589472" cy="63260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xmlns="" id="{133FF3D0-7B42-CFC5-37C9-0B6E8A6A4676}"/>
              </a:ext>
            </a:extLst>
          </p:cNvPr>
          <p:cNvSpPr/>
          <p:nvPr/>
        </p:nvSpPr>
        <p:spPr>
          <a:xfrm>
            <a:off x="638538" y="3879696"/>
            <a:ext cx="589472" cy="63260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xmlns="" id="{06E5E455-C711-74EA-11DE-8FE130345F67}"/>
              </a:ext>
            </a:extLst>
          </p:cNvPr>
          <p:cNvSpPr/>
          <p:nvPr/>
        </p:nvSpPr>
        <p:spPr>
          <a:xfrm>
            <a:off x="638537" y="4656073"/>
            <a:ext cx="589472" cy="63260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xmlns="" id="{854AB8F3-64B4-F2DA-ED37-7193D62F0370}"/>
              </a:ext>
            </a:extLst>
          </p:cNvPr>
          <p:cNvSpPr/>
          <p:nvPr/>
        </p:nvSpPr>
        <p:spPr>
          <a:xfrm>
            <a:off x="681670" y="5446828"/>
            <a:ext cx="589472" cy="63260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1" descr="Marker with solid fill">
            <a:extLst>
              <a:ext uri="{FF2B5EF4-FFF2-40B4-BE49-F238E27FC236}">
                <a16:creationId xmlns:a16="http://schemas.microsoft.com/office/drawing/2014/main" xmlns="" id="{82B6B25C-9764-2EC8-A70E-F1A10457EFE2}"/>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577969" y="3115573"/>
            <a:ext cx="698740" cy="641231"/>
          </a:xfrm>
          <a:prstGeom prst="rect">
            <a:avLst/>
          </a:prstGeom>
        </p:spPr>
      </p:pic>
      <p:pic>
        <p:nvPicPr>
          <p:cNvPr id="12" name="Graphic 12" descr="Statistics with solid fill">
            <a:extLst>
              <a:ext uri="{FF2B5EF4-FFF2-40B4-BE49-F238E27FC236}">
                <a16:creationId xmlns:a16="http://schemas.microsoft.com/office/drawing/2014/main" xmlns="" id="{C60FC473-29E7-D6E0-EC0F-79F141925E24}"/>
              </a:ext>
            </a:extLst>
          </p:cNvPr>
          <p:cNvPicPr>
            <a:picLocks noChangeAspect="1"/>
          </p:cNvPicPr>
          <p:nvPr/>
        </p:nvPicPr>
        <p:blipFill>
          <a:blip r:embed="rId7" cstate="print">
            <a:extLst>
              <a:ext uri="{96DAC541-7B7A-43D3-8B79-37D633B846F1}">
                <asvg:svgBlip xmlns:asvg="http://schemas.microsoft.com/office/drawing/2016/SVG/main" xmlns="" r:embed="rId8"/>
              </a:ext>
            </a:extLst>
          </a:blip>
          <a:stretch>
            <a:fillRect/>
          </a:stretch>
        </p:blipFill>
        <p:spPr>
          <a:xfrm>
            <a:off x="707366" y="3992590"/>
            <a:ext cx="454325" cy="454326"/>
          </a:xfrm>
          <a:prstGeom prst="rect">
            <a:avLst/>
          </a:prstGeom>
        </p:spPr>
      </p:pic>
      <p:pic>
        <p:nvPicPr>
          <p:cNvPr id="13" name="Graphic 13" descr="Gavel with solid fill">
            <a:extLst>
              <a:ext uri="{FF2B5EF4-FFF2-40B4-BE49-F238E27FC236}">
                <a16:creationId xmlns:a16="http://schemas.microsoft.com/office/drawing/2014/main" xmlns="" id="{70EC3E52-3995-93D9-806A-84EE3DF9108C}"/>
              </a:ext>
            </a:extLst>
          </p:cNvPr>
          <p:cNvPicPr>
            <a:picLocks noChangeAspect="1"/>
          </p:cNvPicPr>
          <p:nvPr/>
        </p:nvPicPr>
        <p:blipFill>
          <a:blip r:embed="rId9" cstate="print">
            <a:extLst>
              <a:ext uri="{96DAC541-7B7A-43D3-8B79-37D633B846F1}">
                <asvg:svgBlip xmlns:asvg="http://schemas.microsoft.com/office/drawing/2016/SVG/main" xmlns="" r:embed="rId10"/>
              </a:ext>
            </a:extLst>
          </a:blip>
          <a:stretch>
            <a:fillRect/>
          </a:stretch>
        </p:blipFill>
        <p:spPr>
          <a:xfrm>
            <a:off x="707365" y="4725838"/>
            <a:ext cx="454325" cy="511834"/>
          </a:xfrm>
          <a:prstGeom prst="rect">
            <a:avLst/>
          </a:prstGeom>
        </p:spPr>
      </p:pic>
      <p:pic>
        <p:nvPicPr>
          <p:cNvPr id="14" name="Graphic 14" descr="Lightbulb and gear with solid fill">
            <a:extLst>
              <a:ext uri="{FF2B5EF4-FFF2-40B4-BE49-F238E27FC236}">
                <a16:creationId xmlns:a16="http://schemas.microsoft.com/office/drawing/2014/main" xmlns="" id="{DE370CF0-26DB-0165-AD60-461F0F15D66B}"/>
              </a:ext>
            </a:extLst>
          </p:cNvPr>
          <p:cNvPicPr>
            <a:picLocks noChangeAspect="1"/>
          </p:cNvPicPr>
          <p:nvPr/>
        </p:nvPicPr>
        <p:blipFill>
          <a:blip r:embed="rId11" cstate="print">
            <a:extLst>
              <a:ext uri="{96DAC541-7B7A-43D3-8B79-37D633B846F1}">
                <asvg:svgBlip xmlns:asvg="http://schemas.microsoft.com/office/drawing/2016/SVG/main" xmlns="" r:embed="rId12"/>
              </a:ext>
            </a:extLst>
          </a:blip>
          <a:stretch>
            <a:fillRect/>
          </a:stretch>
        </p:blipFill>
        <p:spPr>
          <a:xfrm>
            <a:off x="707365" y="5502215"/>
            <a:ext cx="583721" cy="583721"/>
          </a:xfrm>
          <a:prstGeom prst="rect">
            <a:avLst/>
          </a:prstGeom>
        </p:spPr>
      </p:pic>
    </p:spTree>
    <p:extLst>
      <p:ext uri="{BB962C8B-B14F-4D97-AF65-F5344CB8AC3E}">
        <p14:creationId xmlns:p14="http://schemas.microsoft.com/office/powerpoint/2010/main" xmlns="" val="690726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0DE988-6F4E-1CD3-84F8-A094B9A66E15}"/>
              </a:ext>
            </a:extLst>
          </p:cNvPr>
          <p:cNvSpPr>
            <a:spLocks noGrp="1"/>
          </p:cNvSpPr>
          <p:nvPr>
            <p:ph type="title"/>
          </p:nvPr>
        </p:nvSpPr>
        <p:spPr>
          <a:xfrm>
            <a:off x="1143000" y="872935"/>
            <a:ext cx="9905999" cy="800182"/>
          </a:xfrm>
        </p:spPr>
        <p:txBody>
          <a:bodyPr/>
          <a:lstStyle/>
          <a:p>
            <a:r>
              <a:rPr lang="en-US" dirty="0"/>
              <a:t>Reference</a:t>
            </a:r>
          </a:p>
        </p:txBody>
      </p:sp>
      <p:sp>
        <p:nvSpPr>
          <p:cNvPr id="3" name="Content Placeholder 2">
            <a:extLst>
              <a:ext uri="{FF2B5EF4-FFF2-40B4-BE49-F238E27FC236}">
                <a16:creationId xmlns:a16="http://schemas.microsoft.com/office/drawing/2014/main" xmlns="" id="{9474210F-5D87-B4A1-2A2D-0D24607CABA3}"/>
              </a:ext>
            </a:extLst>
          </p:cNvPr>
          <p:cNvSpPr>
            <a:spLocks noGrp="1"/>
          </p:cNvSpPr>
          <p:nvPr>
            <p:ph idx="1"/>
          </p:nvPr>
        </p:nvSpPr>
        <p:spPr>
          <a:xfrm>
            <a:off x="1143000" y="2332026"/>
            <a:ext cx="9905999" cy="2186892"/>
          </a:xfrm>
        </p:spPr>
        <p:txBody>
          <a:bodyPr vert="horz" lIns="91440" tIns="45720" rIns="91440" bIns="45720" rtlCol="0" anchor="t">
            <a:normAutofit fontScale="70000" lnSpcReduction="20000"/>
          </a:bodyPr>
          <a:lstStyle/>
          <a:p>
            <a:r>
              <a:rPr lang="en-US" sz="2900" dirty="0"/>
              <a:t>Google Earth Engine.</a:t>
            </a:r>
          </a:p>
          <a:p>
            <a:r>
              <a:rPr lang="en-US" sz="2900" dirty="0">
                <a:ea typeface="+mn-lt"/>
                <a:cs typeface="+mn-lt"/>
              </a:rPr>
              <a:t>Directorate of Economics &amp; Statistics of respective State Governments, and for All-India -- Central Statistics Office.</a:t>
            </a:r>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xmlns="" id="{96EEC8F8-A72F-387A-5C9B-666D6480193D}"/>
              </a:ext>
            </a:extLst>
          </p:cNvPr>
          <p:cNvSpPr txBox="1"/>
          <p:nvPr/>
        </p:nvSpPr>
        <p:spPr>
          <a:xfrm>
            <a:off x="1308651" y="3975651"/>
            <a:ext cx="911086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dirty="0"/>
          </a:p>
        </p:txBody>
      </p:sp>
    </p:spTree>
    <p:extLst>
      <p:ext uri="{BB962C8B-B14F-4D97-AF65-F5344CB8AC3E}">
        <p14:creationId xmlns:p14="http://schemas.microsoft.com/office/powerpoint/2010/main" xmlns="" val="3287803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B196B-FBF0-79C9-9303-6DAC5451CEB9}"/>
              </a:ext>
            </a:extLst>
          </p:cNvPr>
          <p:cNvSpPr>
            <a:spLocks noGrp="1"/>
          </p:cNvSpPr>
          <p:nvPr>
            <p:ph type="title"/>
          </p:nvPr>
        </p:nvSpPr>
        <p:spPr/>
        <p:txBody>
          <a:bodyPr>
            <a:normAutofit/>
          </a:bodyPr>
          <a:lstStyle/>
          <a:p>
            <a:pPr>
              <a:spcBef>
                <a:spcPts val="0"/>
              </a:spcBef>
            </a:pPr>
            <a:r>
              <a:rPr lang="en-US" dirty="0">
                <a:latin typeface="Walbaum Display"/>
                <a:cs typeface="Segoe UI"/>
              </a:rPr>
              <a:t>Team Members</a:t>
            </a:r>
          </a:p>
          <a:p>
            <a:pPr>
              <a:spcBef>
                <a:spcPts val="0"/>
              </a:spcBef>
            </a:pPr>
            <a:endParaRPr lang="en-US" sz="1800" dirty="0">
              <a:latin typeface="Segoe UI"/>
              <a:cs typeface="Segoe UI"/>
            </a:endParaRPr>
          </a:p>
          <a:p>
            <a:pPr>
              <a:spcBef>
                <a:spcPts val="0"/>
              </a:spcBef>
            </a:pPr>
            <a:endParaRPr lang="en-US" sz="1800" dirty="0">
              <a:latin typeface="Segoe UI"/>
              <a:cs typeface="Segoe UI"/>
            </a:endParaRPr>
          </a:p>
        </p:txBody>
      </p:sp>
      <p:sp>
        <p:nvSpPr>
          <p:cNvPr id="3" name="Content Placeholder 2">
            <a:extLst>
              <a:ext uri="{FF2B5EF4-FFF2-40B4-BE49-F238E27FC236}">
                <a16:creationId xmlns:a16="http://schemas.microsoft.com/office/drawing/2014/main" xmlns="" id="{72870BAF-A656-D65F-BC26-788577DC0FA3}"/>
              </a:ext>
            </a:extLst>
          </p:cNvPr>
          <p:cNvSpPr>
            <a:spLocks noGrp="1"/>
          </p:cNvSpPr>
          <p:nvPr>
            <p:ph idx="1"/>
          </p:nvPr>
        </p:nvSpPr>
        <p:spPr/>
        <p:txBody>
          <a:bodyPr vert="horz" lIns="91440" tIns="45720" rIns="91440" bIns="45720" rtlCol="0" anchor="t">
            <a:normAutofit/>
          </a:bodyPr>
          <a:lstStyle/>
          <a:p>
            <a:pPr>
              <a:lnSpc>
                <a:spcPct val="100000"/>
              </a:lnSpc>
              <a:spcBef>
                <a:spcPts val="0"/>
              </a:spcBef>
            </a:pPr>
            <a:r>
              <a:rPr lang="en-US" dirty="0">
                <a:latin typeface="Walbaum Display"/>
                <a:cs typeface="Segoe UI"/>
              </a:rPr>
              <a:t>NEHAKRISHNA C K (B200527CE)</a:t>
            </a:r>
          </a:p>
          <a:p>
            <a:pPr>
              <a:lnSpc>
                <a:spcPct val="100000"/>
              </a:lnSpc>
              <a:spcBef>
                <a:spcPts val="0"/>
              </a:spcBef>
            </a:pPr>
            <a:r>
              <a:rPr lang="en-US" dirty="0">
                <a:latin typeface="Walbaum Display"/>
                <a:cs typeface="Segoe UI"/>
              </a:rPr>
              <a:t>RAJNIKANT PRAJAPAT  (B200641CE)</a:t>
            </a:r>
            <a:endParaRPr lang="en-US" sz="1800" dirty="0">
              <a:latin typeface="Walbaum Display"/>
            </a:endParaRPr>
          </a:p>
        </p:txBody>
      </p:sp>
    </p:spTree>
    <p:extLst>
      <p:ext uri="{BB962C8B-B14F-4D97-AF65-F5344CB8AC3E}">
        <p14:creationId xmlns:p14="http://schemas.microsoft.com/office/powerpoint/2010/main" xmlns="" val="2246612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E4B74-2888-E906-03D2-764CD09EFB4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xmlns="" val="266616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l="-3000" r="-3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07A8DE3-8383-1DFA-ABCB-7FD800DB52C5}"/>
              </a:ext>
            </a:extLst>
          </p:cNvPr>
          <p:cNvSpPr/>
          <p:nvPr/>
        </p:nvSpPr>
        <p:spPr>
          <a:xfrm>
            <a:off x="-2189" y="17190"/>
            <a:ext cx="12192001" cy="6843622"/>
          </a:xfrm>
          <a:prstGeom prst="rect">
            <a:avLst/>
          </a:prstGeom>
          <a:solidFill>
            <a:srgbClr val="181C30">
              <a:alpha val="7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1D9CF9F-ED39-50CE-C852-AC998D18449D}"/>
              </a:ext>
            </a:extLst>
          </p:cNvPr>
          <p:cNvSpPr>
            <a:spLocks noGrp="1"/>
          </p:cNvSpPr>
          <p:nvPr>
            <p:ph type="title"/>
          </p:nvPr>
        </p:nvSpPr>
        <p:spPr>
          <a:xfrm>
            <a:off x="1143000" y="872935"/>
            <a:ext cx="9905999" cy="728295"/>
          </a:xfrm>
        </p:spPr>
        <p:txBody>
          <a:bodyPr/>
          <a:lstStyle/>
          <a:p>
            <a:r>
              <a:rPr lang="en-US" dirty="0"/>
              <a:t>Dataset used</a:t>
            </a:r>
          </a:p>
        </p:txBody>
      </p:sp>
      <p:sp>
        <p:nvSpPr>
          <p:cNvPr id="3" name="Content Placeholder 2">
            <a:extLst>
              <a:ext uri="{FF2B5EF4-FFF2-40B4-BE49-F238E27FC236}">
                <a16:creationId xmlns:a16="http://schemas.microsoft.com/office/drawing/2014/main" xmlns="" id="{086D8918-39F2-B51A-ED94-8BB378516E0B}"/>
              </a:ext>
            </a:extLst>
          </p:cNvPr>
          <p:cNvSpPr>
            <a:spLocks noGrp="1"/>
          </p:cNvSpPr>
          <p:nvPr>
            <p:ph idx="1"/>
          </p:nvPr>
        </p:nvSpPr>
        <p:spPr>
          <a:xfrm>
            <a:off x="1143000" y="2447045"/>
            <a:ext cx="9905999" cy="3452099"/>
          </a:xfrm>
          <a:solidFill>
            <a:srgbClr val="000000">
              <a:alpha val="71000"/>
            </a:srgbClr>
          </a:solidFill>
        </p:spPr>
        <p:txBody>
          <a:bodyPr vert="horz" lIns="91440" tIns="45720" rIns="91440" bIns="45720" rtlCol="0" anchor="t">
            <a:normAutofit/>
          </a:bodyPr>
          <a:lstStyle/>
          <a:p>
            <a:pPr marL="0" indent="0">
              <a:buNone/>
            </a:pPr>
            <a:r>
              <a:rPr lang="en-US" sz="2400" dirty="0">
                <a:latin typeface="Cambria"/>
                <a:ea typeface="Cambria"/>
              </a:rPr>
              <a:t>Night</a:t>
            </a:r>
            <a:r>
              <a:rPr lang="en-US" sz="2400" dirty="0">
                <a:solidFill>
                  <a:srgbClr val="FFFFFF"/>
                </a:solidFill>
                <a:latin typeface="Cambria"/>
                <a:ea typeface="Cambria"/>
                <a:cs typeface="+mn-lt"/>
              </a:rPr>
              <a:t> time light data: </a:t>
            </a:r>
            <a:endParaRPr lang="en-US" sz="2400" dirty="0">
              <a:latin typeface="Cambria"/>
              <a:ea typeface="Cambria"/>
            </a:endParaRPr>
          </a:p>
          <a:p>
            <a:pPr marL="0" indent="0">
              <a:buNone/>
            </a:pPr>
            <a:r>
              <a:rPr lang="en-US" sz="1800" dirty="0">
                <a:solidFill>
                  <a:schemeClr val="bg2">
                    <a:lumMod val="50000"/>
                    <a:lumOff val="50000"/>
                  </a:schemeClr>
                </a:solidFill>
                <a:latin typeface="Cambria"/>
                <a:ea typeface="Cambria"/>
                <a:cs typeface="+mn-lt"/>
              </a:rPr>
              <a:t>Nighttime light data can be used as a proxy for economic activity, as areas with more nighttime lights tend to have higher levels of economic activity. The implementation of GST in India had a significant impact on the economy, and this impact is likely to be reflected in changes in economic activity, which can be detected through changes in nighttime light intensity.</a:t>
            </a:r>
          </a:p>
          <a:p>
            <a:pPr marL="0" indent="0">
              <a:buNone/>
            </a:pPr>
            <a:r>
              <a:rPr lang="en-US" sz="1800" dirty="0">
                <a:solidFill>
                  <a:schemeClr val="tx1">
                    <a:lumMod val="65000"/>
                  </a:schemeClr>
                </a:solidFill>
                <a:latin typeface="Cambria"/>
                <a:ea typeface="Cambria"/>
              </a:rPr>
              <a:t>VIIRS Stray Light Corrected Nightt</a:t>
            </a:r>
            <a:r>
              <a:rPr lang="en-US" sz="1800" dirty="0">
                <a:solidFill>
                  <a:schemeClr val="tx1">
                    <a:lumMod val="75000"/>
                  </a:schemeClr>
                </a:solidFill>
                <a:latin typeface="Cambria"/>
                <a:ea typeface="Cambria"/>
              </a:rPr>
              <a:t>i</a:t>
            </a:r>
            <a:r>
              <a:rPr lang="en-US" sz="1800" dirty="0">
                <a:solidFill>
                  <a:schemeClr val="tx1">
                    <a:lumMod val="65000"/>
                  </a:schemeClr>
                </a:solidFill>
                <a:latin typeface="Cambria"/>
                <a:ea typeface="Cambria"/>
              </a:rPr>
              <a:t>me Day/Night Band Composites Version 1</a:t>
            </a:r>
            <a:endParaRPr lang="en-US" sz="1800" dirty="0">
              <a:solidFill>
                <a:schemeClr val="tx1">
                  <a:lumMod val="65000"/>
                </a:schemeClr>
              </a:solidFill>
            </a:endParaRPr>
          </a:p>
          <a:p>
            <a:pPr marL="0" indent="0">
              <a:buNone/>
            </a:pPr>
            <a:endParaRPr lang="en-US" sz="1800" dirty="0">
              <a:solidFill>
                <a:schemeClr val="tx1">
                  <a:lumMod val="65000"/>
                </a:schemeClr>
              </a:solidFill>
              <a:latin typeface="Cambria"/>
            </a:endParaRPr>
          </a:p>
        </p:txBody>
      </p:sp>
    </p:spTree>
    <p:extLst>
      <p:ext uri="{BB962C8B-B14F-4D97-AF65-F5344CB8AC3E}">
        <p14:creationId xmlns:p14="http://schemas.microsoft.com/office/powerpoint/2010/main" xmlns="" val="292250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l="-3000" r="-3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07A8DE3-8383-1DFA-ABCB-7FD800DB52C5}"/>
              </a:ext>
            </a:extLst>
          </p:cNvPr>
          <p:cNvSpPr/>
          <p:nvPr/>
        </p:nvSpPr>
        <p:spPr>
          <a:xfrm>
            <a:off x="-2189" y="17190"/>
            <a:ext cx="12192001" cy="6843622"/>
          </a:xfrm>
          <a:prstGeom prst="rect">
            <a:avLst/>
          </a:prstGeom>
          <a:solidFill>
            <a:srgbClr val="181C30">
              <a:alpha val="7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1D9CF9F-ED39-50CE-C852-AC998D18449D}"/>
              </a:ext>
            </a:extLst>
          </p:cNvPr>
          <p:cNvSpPr>
            <a:spLocks noGrp="1"/>
          </p:cNvSpPr>
          <p:nvPr>
            <p:ph type="title"/>
          </p:nvPr>
        </p:nvSpPr>
        <p:spPr>
          <a:xfrm>
            <a:off x="1143000" y="872935"/>
            <a:ext cx="9905999" cy="728295"/>
          </a:xfrm>
        </p:spPr>
        <p:txBody>
          <a:bodyPr/>
          <a:lstStyle/>
          <a:p>
            <a:r>
              <a:rPr lang="en-US" dirty="0"/>
              <a:t>Dataset used</a:t>
            </a:r>
          </a:p>
        </p:txBody>
      </p:sp>
      <p:sp>
        <p:nvSpPr>
          <p:cNvPr id="3" name="Content Placeholder 2">
            <a:extLst>
              <a:ext uri="{FF2B5EF4-FFF2-40B4-BE49-F238E27FC236}">
                <a16:creationId xmlns:a16="http://schemas.microsoft.com/office/drawing/2014/main" xmlns="" id="{086D8918-39F2-B51A-ED94-8BB378516E0B}"/>
              </a:ext>
            </a:extLst>
          </p:cNvPr>
          <p:cNvSpPr>
            <a:spLocks noGrp="1"/>
          </p:cNvSpPr>
          <p:nvPr>
            <p:ph idx="1"/>
          </p:nvPr>
        </p:nvSpPr>
        <p:spPr>
          <a:xfrm>
            <a:off x="1143000" y="2447045"/>
            <a:ext cx="9905999" cy="3452099"/>
          </a:xfrm>
          <a:solidFill>
            <a:srgbClr val="000000">
              <a:alpha val="71000"/>
            </a:srgbClr>
          </a:solidFill>
        </p:spPr>
        <p:txBody>
          <a:bodyPr vert="horz" lIns="91440" tIns="45720" rIns="91440" bIns="45720" rtlCol="0" anchor="t">
            <a:normAutofit/>
          </a:bodyPr>
          <a:lstStyle/>
          <a:p>
            <a:pPr marL="0" indent="0">
              <a:buNone/>
            </a:pPr>
            <a:r>
              <a:rPr lang="en-US" sz="2400" dirty="0">
                <a:latin typeface="Cambria"/>
                <a:ea typeface="Cambria"/>
              </a:rPr>
              <a:t>Build Up Index (BUI): </a:t>
            </a:r>
          </a:p>
          <a:p>
            <a:pPr marL="0" indent="0">
              <a:buNone/>
            </a:pPr>
            <a:r>
              <a:rPr lang="en-US" sz="1800" dirty="0">
                <a:solidFill>
                  <a:schemeClr val="bg2">
                    <a:lumMod val="50000"/>
                    <a:lumOff val="50000"/>
                  </a:schemeClr>
                </a:solidFill>
                <a:latin typeface="Cambria"/>
                <a:ea typeface="+mn-lt"/>
                <a:cs typeface="+mn-lt"/>
              </a:rPr>
              <a:t>The Build Up Index (BUI) is a remote sensing index that measures the built-up density of an area. The index has been shown to be useful in quantifying the degree of urbanization in an area and is commonly used in urban studies and land-use change detection. The impact of the GST on the real estate industry, particularly in terms of building construction and development, can be studied using the BUI.</a:t>
            </a:r>
          </a:p>
          <a:p>
            <a:pPr>
              <a:buNone/>
            </a:pPr>
            <a:r>
              <a:rPr lang="en-US" dirty="0">
                <a:solidFill>
                  <a:schemeClr val="tx1">
                    <a:lumMod val="65000"/>
                  </a:schemeClr>
                </a:solidFill>
                <a:latin typeface="Cambria"/>
                <a:ea typeface="Cambria"/>
              </a:rPr>
              <a:t>USGS Landsat 7 Collection 2 Tier 1 and Real-Time data Raw Scenes</a:t>
            </a:r>
          </a:p>
          <a:p>
            <a:pPr marL="0" indent="0">
              <a:buNone/>
            </a:pPr>
            <a:endParaRPr lang="en-US" sz="1800" dirty="0">
              <a:solidFill>
                <a:schemeClr val="tx1">
                  <a:lumMod val="65000"/>
                </a:schemeClr>
              </a:solidFill>
              <a:latin typeface="Cambria"/>
            </a:endParaRPr>
          </a:p>
        </p:txBody>
      </p:sp>
    </p:spTree>
    <p:extLst>
      <p:ext uri="{BB962C8B-B14F-4D97-AF65-F5344CB8AC3E}">
        <p14:creationId xmlns:p14="http://schemas.microsoft.com/office/powerpoint/2010/main" xmlns="" val="379365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l="-3000" r="-3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07A8DE3-8383-1DFA-ABCB-7FD800DB52C5}"/>
              </a:ext>
            </a:extLst>
          </p:cNvPr>
          <p:cNvSpPr/>
          <p:nvPr/>
        </p:nvSpPr>
        <p:spPr>
          <a:xfrm>
            <a:off x="-2189" y="17190"/>
            <a:ext cx="12192001" cy="6843622"/>
          </a:xfrm>
          <a:prstGeom prst="rect">
            <a:avLst/>
          </a:prstGeom>
          <a:solidFill>
            <a:srgbClr val="181C30">
              <a:alpha val="7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1D9CF9F-ED39-50CE-C852-AC998D18449D}"/>
              </a:ext>
            </a:extLst>
          </p:cNvPr>
          <p:cNvSpPr>
            <a:spLocks noGrp="1"/>
          </p:cNvSpPr>
          <p:nvPr>
            <p:ph type="title"/>
          </p:nvPr>
        </p:nvSpPr>
        <p:spPr>
          <a:xfrm>
            <a:off x="1143000" y="872935"/>
            <a:ext cx="9905999" cy="728295"/>
          </a:xfrm>
        </p:spPr>
        <p:txBody>
          <a:bodyPr/>
          <a:lstStyle/>
          <a:p>
            <a:r>
              <a:rPr lang="en-US" dirty="0"/>
              <a:t>Dataset used</a:t>
            </a:r>
          </a:p>
        </p:txBody>
      </p:sp>
      <p:sp>
        <p:nvSpPr>
          <p:cNvPr id="3" name="Content Placeholder 2">
            <a:extLst>
              <a:ext uri="{FF2B5EF4-FFF2-40B4-BE49-F238E27FC236}">
                <a16:creationId xmlns:a16="http://schemas.microsoft.com/office/drawing/2014/main" xmlns="" id="{086D8918-39F2-B51A-ED94-8BB378516E0B}"/>
              </a:ext>
            </a:extLst>
          </p:cNvPr>
          <p:cNvSpPr>
            <a:spLocks noGrp="1"/>
          </p:cNvSpPr>
          <p:nvPr>
            <p:ph idx="1"/>
          </p:nvPr>
        </p:nvSpPr>
        <p:spPr>
          <a:xfrm>
            <a:off x="1143000" y="2447045"/>
            <a:ext cx="9905999" cy="3452099"/>
          </a:xfrm>
          <a:solidFill>
            <a:srgbClr val="000000">
              <a:alpha val="71000"/>
            </a:srgbClr>
          </a:solidFill>
        </p:spPr>
        <p:txBody>
          <a:bodyPr vert="horz" lIns="91440" tIns="45720" rIns="91440" bIns="45720" rtlCol="0" anchor="t">
            <a:normAutofit lnSpcReduction="10000"/>
          </a:bodyPr>
          <a:lstStyle/>
          <a:p>
            <a:pPr marL="0" indent="0">
              <a:buNone/>
            </a:pPr>
            <a:r>
              <a:rPr lang="en-US" sz="2400" dirty="0">
                <a:latin typeface="Cambria"/>
                <a:ea typeface="Cambria"/>
              </a:rPr>
              <a:t>Population Density: </a:t>
            </a:r>
          </a:p>
          <a:p>
            <a:pPr marL="0" indent="0">
              <a:buNone/>
            </a:pPr>
            <a:r>
              <a:rPr lang="en-US" sz="1800" dirty="0">
                <a:solidFill>
                  <a:schemeClr val="bg2">
                    <a:lumMod val="50000"/>
                    <a:lumOff val="50000"/>
                  </a:schemeClr>
                </a:solidFill>
                <a:latin typeface="Cambria"/>
                <a:ea typeface="+mn-lt"/>
                <a:cs typeface="+mn-lt"/>
              </a:rPr>
              <a:t>Implementation of GST can have a significant impact on the economic activity of a region. </a:t>
            </a:r>
            <a:r>
              <a:rPr lang="en-US" sz="1800" dirty="0">
                <a:solidFill>
                  <a:schemeClr val="bg2">
                    <a:lumMod val="50000"/>
                    <a:lumOff val="50000"/>
                  </a:schemeClr>
                </a:solidFill>
                <a:ea typeface="+mn-lt"/>
                <a:cs typeface="+mn-lt"/>
              </a:rPr>
              <a:t>GST can have a differential impact on rural and urban areas. Changes in population density can help identify whether there have been any shifts in the level of urbanization or the migration patterns of people, which can indicate the impact of GST on different regions.</a:t>
            </a:r>
            <a:r>
              <a:rPr lang="en-US" sz="1800" dirty="0">
                <a:solidFill>
                  <a:schemeClr val="bg2">
                    <a:lumMod val="50000"/>
                    <a:lumOff val="50000"/>
                  </a:schemeClr>
                </a:solidFill>
                <a:latin typeface="Walbaum Display"/>
                <a:ea typeface="+mn-lt"/>
                <a:cs typeface="+mn-lt"/>
              </a:rPr>
              <a:t> </a:t>
            </a:r>
            <a:r>
              <a:rPr lang="en-US" sz="1800" dirty="0">
                <a:solidFill>
                  <a:schemeClr val="bg2">
                    <a:lumMod val="50000"/>
                    <a:lumOff val="50000"/>
                  </a:schemeClr>
                </a:solidFill>
                <a:latin typeface="Cambria"/>
                <a:ea typeface="+mn-lt"/>
                <a:cs typeface="+mn-lt"/>
              </a:rPr>
              <a:t>Changes in population density can indicate shifts in economic activity and provide a rough estimate of the impact of GST implementation.</a:t>
            </a:r>
            <a:endParaRPr lang="en-US" sz="1800" dirty="0">
              <a:solidFill>
                <a:schemeClr val="bg2">
                  <a:lumMod val="50000"/>
                  <a:lumOff val="50000"/>
                </a:schemeClr>
              </a:solidFill>
              <a:latin typeface="Cambria"/>
            </a:endParaRPr>
          </a:p>
          <a:p>
            <a:pPr>
              <a:buNone/>
            </a:pPr>
            <a:r>
              <a:rPr lang="en-US" dirty="0">
                <a:solidFill>
                  <a:schemeClr val="tx1">
                    <a:lumMod val="65000"/>
                  </a:schemeClr>
                </a:solidFill>
                <a:latin typeface="Cambria"/>
                <a:ea typeface="+mn-lt"/>
                <a:cs typeface="+mn-lt"/>
              </a:rPr>
              <a:t>WorldPop</a:t>
            </a:r>
            <a:r>
              <a:rPr lang="en-US" dirty="0">
                <a:solidFill>
                  <a:schemeClr val="tx1">
                    <a:lumMod val="65000"/>
                  </a:schemeClr>
                </a:solidFill>
                <a:latin typeface="Cambria"/>
                <a:ea typeface="+mn-lt"/>
                <a:cs typeface="+mn-lt"/>
              </a:rPr>
              <a:t> Global Project Population Data: Estimated Residential Population per 100x100m Grid Square</a:t>
            </a:r>
            <a:endParaRPr lang="en-US" dirty="0">
              <a:solidFill>
                <a:schemeClr val="tx1">
                  <a:lumMod val="65000"/>
                </a:schemeClr>
              </a:solidFill>
              <a:latin typeface="Cambria"/>
            </a:endParaRPr>
          </a:p>
        </p:txBody>
      </p:sp>
    </p:spTree>
    <p:extLst>
      <p:ext uri="{BB962C8B-B14F-4D97-AF65-F5344CB8AC3E}">
        <p14:creationId xmlns:p14="http://schemas.microsoft.com/office/powerpoint/2010/main" xmlns="" val="132794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262ABC4B-37D8-4218-BDD8-6DF6A00C0C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6" name="Picture 6" descr="A picture containing outdoor, sky, building, factory&#10;&#10;Description automatically generated">
            <a:extLst>
              <a:ext uri="{FF2B5EF4-FFF2-40B4-BE49-F238E27FC236}">
                <a16:creationId xmlns:a16="http://schemas.microsoft.com/office/drawing/2014/main" xmlns="" id="{BC8AF72D-C2FC-2523-B89C-3FD7725E16CA}"/>
              </a:ext>
            </a:extLst>
          </p:cNvPr>
          <p:cNvPicPr>
            <a:picLocks noChangeAspect="1"/>
          </p:cNvPicPr>
          <p:nvPr/>
        </p:nvPicPr>
        <p:blipFill rotWithShape="1">
          <a:blip r:embed="rId2"/>
          <a:srcRect l="319" r="3294"/>
          <a:stretch/>
        </p:blipFill>
        <p:spPr>
          <a:xfrm>
            <a:off x="321730" y="321732"/>
            <a:ext cx="5674897" cy="3017405"/>
          </a:xfrm>
          <a:prstGeom prst="rect">
            <a:avLst/>
          </a:prstGeom>
        </p:spPr>
      </p:pic>
      <p:pic>
        <p:nvPicPr>
          <p:cNvPr id="5" name="Picture 5" descr="A picture containing grass, field, outdoor, green&#10;&#10;Description automatically generated">
            <a:extLst>
              <a:ext uri="{FF2B5EF4-FFF2-40B4-BE49-F238E27FC236}">
                <a16:creationId xmlns:a16="http://schemas.microsoft.com/office/drawing/2014/main" xmlns="" id="{DE1634C7-4940-5B82-3B1A-DBEB2EFA768D}"/>
              </a:ext>
            </a:extLst>
          </p:cNvPr>
          <p:cNvPicPr>
            <a:picLocks noChangeAspect="1"/>
          </p:cNvPicPr>
          <p:nvPr/>
        </p:nvPicPr>
        <p:blipFill rotWithShape="1">
          <a:blip r:embed="rId3"/>
          <a:srcRect t="26071" r="-2" b="-2"/>
          <a:stretch/>
        </p:blipFill>
        <p:spPr>
          <a:xfrm>
            <a:off x="321730" y="3510853"/>
            <a:ext cx="5674897" cy="2789954"/>
          </a:xfrm>
          <a:prstGeom prst="rect">
            <a:avLst/>
          </a:prstGeom>
        </p:spPr>
      </p:pic>
      <p:pic>
        <p:nvPicPr>
          <p:cNvPr id="4" name="Picture 4">
            <a:extLst>
              <a:ext uri="{FF2B5EF4-FFF2-40B4-BE49-F238E27FC236}">
                <a16:creationId xmlns:a16="http://schemas.microsoft.com/office/drawing/2014/main" xmlns="" id="{3C2A48E0-CDB6-0078-299D-FED04C157F4F}"/>
              </a:ext>
            </a:extLst>
          </p:cNvPr>
          <p:cNvPicPr>
            <a:picLocks noChangeAspect="1"/>
          </p:cNvPicPr>
          <p:nvPr/>
        </p:nvPicPr>
        <p:blipFill rotWithShape="1">
          <a:blip r:embed="rId4"/>
          <a:srcRect l="23285" r="5529" b="-1"/>
          <a:stretch/>
        </p:blipFill>
        <p:spPr>
          <a:xfrm>
            <a:off x="6195373" y="321733"/>
            <a:ext cx="5674897" cy="5979074"/>
          </a:xfrm>
          <a:prstGeom prst="rect">
            <a:avLst/>
          </a:prstGeom>
        </p:spPr>
      </p:pic>
      <p:sp>
        <p:nvSpPr>
          <p:cNvPr id="8" name="Rectangle 7">
            <a:extLst>
              <a:ext uri="{FF2B5EF4-FFF2-40B4-BE49-F238E27FC236}">
                <a16:creationId xmlns:a16="http://schemas.microsoft.com/office/drawing/2014/main" xmlns="" id="{BFC55533-8348-0EF8-32E9-C3108A78C908}"/>
              </a:ext>
            </a:extLst>
          </p:cNvPr>
          <p:cNvSpPr/>
          <p:nvPr/>
        </p:nvSpPr>
        <p:spPr>
          <a:xfrm>
            <a:off x="0" y="0"/>
            <a:ext cx="12192000" cy="6858000"/>
          </a:xfrm>
          <a:prstGeom prst="rect">
            <a:avLst/>
          </a:prstGeom>
          <a:solidFill>
            <a:srgbClr val="00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xmlns="" id="{EAD1DE0B-97EE-F975-8C00-61A42F0FC45E}"/>
              </a:ext>
            </a:extLst>
          </p:cNvPr>
          <p:cNvSpPr txBox="1"/>
          <p:nvPr/>
        </p:nvSpPr>
        <p:spPr>
          <a:xfrm>
            <a:off x="649111" y="592666"/>
            <a:ext cx="4938888" cy="21005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alibri"/>
                <a:ea typeface="Cambria"/>
                <a:cs typeface="Calibri"/>
              </a:rPr>
              <a:t>M</a:t>
            </a:r>
            <a:r>
              <a:rPr lang="en-US" sz="1600" dirty="0">
                <a:latin typeface="Calibri"/>
                <a:ea typeface="Cambria"/>
                <a:cs typeface="Calibri"/>
              </a:rPr>
              <a:t>aharashtra</a:t>
            </a:r>
          </a:p>
          <a:p>
            <a:endParaRPr lang="en-US" dirty="0">
              <a:solidFill>
                <a:schemeClr val="bg2">
                  <a:lumMod val="10000"/>
                  <a:lumOff val="90000"/>
                </a:schemeClr>
              </a:solidFill>
              <a:latin typeface="Calibri"/>
              <a:ea typeface="+mn-lt"/>
              <a:cs typeface="+mn-lt"/>
            </a:endParaRPr>
          </a:p>
          <a:p>
            <a:r>
              <a:rPr lang="en-US" sz="1050" dirty="0">
                <a:solidFill>
                  <a:schemeClr val="bg2">
                    <a:lumMod val="10000"/>
                    <a:lumOff val="90000"/>
                  </a:schemeClr>
                </a:solidFill>
                <a:latin typeface="Calibri"/>
                <a:ea typeface="+mn-lt"/>
                <a:cs typeface="+mn-lt"/>
              </a:rPr>
              <a:t>In Maharashtra, the impact of GST is expected to be significant due to the state's high concentration of businesses and industries. With the removal of the cascading effect of taxes and a simplified tax structure, businesses in Maharashtra are expected to benefit from increased efficiency and reduced compliance costs. This, in turn, is expected to result in increased competitiveness and growth for businesses in the state.</a:t>
            </a:r>
          </a:p>
          <a:p>
            <a:r>
              <a:rPr lang="en-US" sz="1050" dirty="0">
                <a:solidFill>
                  <a:schemeClr val="bg2">
                    <a:lumMod val="10000"/>
                    <a:lumOff val="90000"/>
                  </a:schemeClr>
                </a:solidFill>
                <a:latin typeface="Calibri"/>
                <a:ea typeface="+mn-lt"/>
                <a:cs typeface="+mn-lt"/>
              </a:rPr>
              <a:t>Additionally, Maharashtra has a large population and high population density in urban areas, which are key centers of economic activity. This makes the state an important market for goods and services, and any changes in the tax structure are likely to have a significant impact on the economy.</a:t>
            </a:r>
            <a:endParaRPr lang="en-US" sz="1050" dirty="0">
              <a:solidFill>
                <a:schemeClr val="bg2">
                  <a:lumMod val="10000"/>
                  <a:lumOff val="90000"/>
                </a:schemeClr>
              </a:solidFill>
              <a:latin typeface="Calibri"/>
            </a:endParaRPr>
          </a:p>
        </p:txBody>
      </p:sp>
      <p:sp>
        <p:nvSpPr>
          <p:cNvPr id="9" name="TextBox 8">
            <a:extLst>
              <a:ext uri="{FF2B5EF4-FFF2-40B4-BE49-F238E27FC236}">
                <a16:creationId xmlns:a16="http://schemas.microsoft.com/office/drawing/2014/main" xmlns="" id="{D8D3AA91-5036-13A9-DE9B-8B8D53CB2ABD}"/>
              </a:ext>
            </a:extLst>
          </p:cNvPr>
          <p:cNvSpPr txBox="1"/>
          <p:nvPr/>
        </p:nvSpPr>
        <p:spPr>
          <a:xfrm>
            <a:off x="652594" y="4006842"/>
            <a:ext cx="5197230" cy="17774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alibri"/>
                <a:cs typeface="Calibri"/>
              </a:rPr>
              <a:t>Manipur</a:t>
            </a:r>
          </a:p>
          <a:p>
            <a:endParaRPr lang="en-US" dirty="0">
              <a:solidFill>
                <a:srgbClr val="FFFFFF"/>
              </a:solidFill>
              <a:latin typeface="Calibri"/>
              <a:cs typeface="Calibri"/>
            </a:endParaRPr>
          </a:p>
          <a:p>
            <a:r>
              <a:rPr lang="en-US" sz="1050" dirty="0">
                <a:solidFill>
                  <a:schemeClr val="bg2">
                    <a:lumMod val="10000"/>
                    <a:lumOff val="90000"/>
                  </a:schemeClr>
                </a:solidFill>
                <a:latin typeface="Calibri"/>
                <a:ea typeface="+mn-lt"/>
                <a:cs typeface="+mn-lt"/>
              </a:rPr>
              <a:t>Manipur is a landlocked state in Northeast India, and it heavily relies on imports from other states for various goods and services. Manipur had lower tax rates for certain commodities due to its geographical location and lack of infrastructure. However, with the introduction of GST, the tax rates have become uniform across the country, which means that Manipur may have to pay higher taxes for imports. Manipur has a large informal sector that contributes significantly to its economy, and these businesses may find it difficult to comply with the new GST regulations. </a:t>
            </a:r>
            <a:endParaRPr lang="en-US" sz="1050" dirty="0">
              <a:solidFill>
                <a:schemeClr val="bg2">
                  <a:lumMod val="10000"/>
                  <a:lumOff val="90000"/>
                </a:schemeClr>
              </a:solidFill>
              <a:latin typeface="Calibri"/>
            </a:endParaRPr>
          </a:p>
        </p:txBody>
      </p:sp>
      <p:sp>
        <p:nvSpPr>
          <p:cNvPr id="12" name="TextBox 11">
            <a:extLst>
              <a:ext uri="{FF2B5EF4-FFF2-40B4-BE49-F238E27FC236}">
                <a16:creationId xmlns:a16="http://schemas.microsoft.com/office/drawing/2014/main" xmlns="" id="{D6EA0BD5-1136-7CEB-50AC-5E269244352D}"/>
              </a:ext>
            </a:extLst>
          </p:cNvPr>
          <p:cNvSpPr txBox="1"/>
          <p:nvPr/>
        </p:nvSpPr>
        <p:spPr>
          <a:xfrm>
            <a:off x="6509349" y="3910639"/>
            <a:ext cx="4907870" cy="18081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alibri"/>
                <a:cs typeface="Calibri"/>
              </a:rPr>
              <a:t>Kerala</a:t>
            </a:r>
          </a:p>
          <a:p>
            <a:endParaRPr lang="en-US" sz="2000" dirty="0">
              <a:solidFill>
                <a:srgbClr val="FFFFFF"/>
              </a:solidFill>
              <a:latin typeface="Calibri"/>
              <a:ea typeface="+mn-lt"/>
              <a:cs typeface="+mn-lt"/>
            </a:endParaRPr>
          </a:p>
          <a:p>
            <a:r>
              <a:rPr lang="en-US" sz="1050" dirty="0">
                <a:solidFill>
                  <a:schemeClr val="bg2">
                    <a:lumMod val="10000"/>
                    <a:lumOff val="90000"/>
                  </a:schemeClr>
                </a:solidFill>
                <a:latin typeface="Calibri"/>
                <a:ea typeface="+mn-lt"/>
                <a:cs typeface="+mn-lt"/>
              </a:rPr>
              <a:t>The implementation of GST has had mixed impacts on the economy of Kerala. It has led to a reduction in the overall tax burden on businesses, making it easier and less expensive to conduct business. GST could have had an impact on the agriculture sector. Kerala's tourism industry is a major contributor to the state's economy. GST could have affected this industry. The place has a growing manufacturing sector and a large number of small businesses which could have been affected by the compliance requirements and tax rates under GST.</a:t>
            </a:r>
            <a:endParaRPr lang="en-US" sz="1050" dirty="0">
              <a:solidFill>
                <a:schemeClr val="bg2">
                  <a:lumMod val="10000"/>
                  <a:lumOff val="90000"/>
                </a:schemeClr>
              </a:solidFill>
              <a:latin typeface="Calibri"/>
            </a:endParaRPr>
          </a:p>
        </p:txBody>
      </p:sp>
      <p:sp>
        <p:nvSpPr>
          <p:cNvPr id="14" name="Rectangle 13">
            <a:extLst>
              <a:ext uri="{FF2B5EF4-FFF2-40B4-BE49-F238E27FC236}">
                <a16:creationId xmlns:a16="http://schemas.microsoft.com/office/drawing/2014/main" xmlns="" id="{1A33CC3B-8030-6DC6-F0FA-08193A627290}"/>
              </a:ext>
            </a:extLst>
          </p:cNvPr>
          <p:cNvSpPr/>
          <p:nvPr/>
        </p:nvSpPr>
        <p:spPr>
          <a:xfrm>
            <a:off x="6021718" y="-3355"/>
            <a:ext cx="6167886" cy="35224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xmlns="" id="{E142AEF5-309F-B2B2-661B-37817427193F}"/>
              </a:ext>
            </a:extLst>
          </p:cNvPr>
          <p:cNvSpPr txBox="1"/>
          <p:nvPr/>
        </p:nvSpPr>
        <p:spPr>
          <a:xfrm>
            <a:off x="6816784" y="341703"/>
            <a:ext cx="525732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t>Location considered for analysis</a:t>
            </a:r>
          </a:p>
        </p:txBody>
      </p:sp>
    </p:spTree>
    <p:extLst>
      <p:ext uri="{BB962C8B-B14F-4D97-AF65-F5344CB8AC3E}">
        <p14:creationId xmlns:p14="http://schemas.microsoft.com/office/powerpoint/2010/main" xmlns="" val="191722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line chart&#10;&#10;Description automatically generated">
            <a:extLst>
              <a:ext uri="{FF2B5EF4-FFF2-40B4-BE49-F238E27FC236}">
                <a16:creationId xmlns:a16="http://schemas.microsoft.com/office/drawing/2014/main" xmlns="" id="{E3CD9770-980D-4B3A-D2CB-2DBCF1291800}"/>
              </a:ext>
            </a:extLst>
          </p:cNvPr>
          <p:cNvPicPr>
            <a:picLocks noChangeAspect="1"/>
          </p:cNvPicPr>
          <p:nvPr/>
        </p:nvPicPr>
        <p:blipFill>
          <a:blip r:embed="rId2"/>
          <a:stretch>
            <a:fillRect/>
          </a:stretch>
        </p:blipFill>
        <p:spPr>
          <a:xfrm>
            <a:off x="253043" y="1184454"/>
            <a:ext cx="11685916" cy="4474715"/>
          </a:xfrm>
          <a:prstGeom prst="rect">
            <a:avLst/>
          </a:prstGeom>
        </p:spPr>
      </p:pic>
    </p:spTree>
    <p:extLst>
      <p:ext uri="{BB962C8B-B14F-4D97-AF65-F5344CB8AC3E}">
        <p14:creationId xmlns:p14="http://schemas.microsoft.com/office/powerpoint/2010/main" xmlns="" val="60666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xmlns="" id="{A0224082-C5F0-B9BB-0467-553CE64D1887}"/>
              </a:ext>
            </a:extLst>
          </p:cNvPr>
          <p:cNvPicPr>
            <a:picLocks noChangeAspect="1"/>
          </p:cNvPicPr>
          <p:nvPr/>
        </p:nvPicPr>
        <p:blipFill>
          <a:blip r:embed="rId2"/>
          <a:stretch>
            <a:fillRect/>
          </a:stretch>
        </p:blipFill>
        <p:spPr>
          <a:xfrm>
            <a:off x="209909" y="1098190"/>
            <a:ext cx="11786558" cy="4503470"/>
          </a:xfrm>
          <a:prstGeom prst="rect">
            <a:avLst/>
          </a:prstGeom>
        </p:spPr>
      </p:pic>
    </p:spTree>
    <p:extLst>
      <p:ext uri="{BB962C8B-B14F-4D97-AF65-F5344CB8AC3E}">
        <p14:creationId xmlns:p14="http://schemas.microsoft.com/office/powerpoint/2010/main" xmlns="" val="313749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xmlns="" id="{596E931D-0985-47DD-76A0-AEF3B7A1ABE3}"/>
              </a:ext>
            </a:extLst>
          </p:cNvPr>
          <p:cNvPicPr>
            <a:picLocks noChangeAspect="1"/>
          </p:cNvPicPr>
          <p:nvPr/>
        </p:nvPicPr>
        <p:blipFill>
          <a:blip r:embed="rId2"/>
          <a:stretch>
            <a:fillRect/>
          </a:stretch>
        </p:blipFill>
        <p:spPr>
          <a:xfrm>
            <a:off x="281797" y="1198831"/>
            <a:ext cx="11628407" cy="4460338"/>
          </a:xfrm>
          <a:prstGeom prst="rect">
            <a:avLst/>
          </a:prstGeom>
        </p:spPr>
      </p:pic>
    </p:spTree>
    <p:extLst>
      <p:ext uri="{BB962C8B-B14F-4D97-AF65-F5344CB8AC3E}">
        <p14:creationId xmlns:p14="http://schemas.microsoft.com/office/powerpoint/2010/main" xmlns="" val="1488217482"/>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2</TotalTime>
  <Words>315</Words>
  <Application>Microsoft Office PowerPoint</Application>
  <PresentationFormat>Custom</PresentationFormat>
  <Paragraphs>75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RegattaVTI</vt:lpstr>
      <vt:lpstr>COMPARISON OF IMPACT OF IMPLEMENTATION OF GST IN KERALA, MANIPUR, MAHARASHTRA</vt:lpstr>
      <vt:lpstr>Table of content</vt:lpstr>
      <vt:lpstr>Dataset used</vt:lpstr>
      <vt:lpstr>Dataset used</vt:lpstr>
      <vt:lpstr>Dataset used</vt:lpstr>
      <vt:lpstr>Slide 6</vt:lpstr>
      <vt:lpstr>Slide 7</vt:lpstr>
      <vt:lpstr>Slide 8</vt:lpstr>
      <vt:lpstr>Slide 9</vt:lpstr>
      <vt:lpstr>Slide 10</vt:lpstr>
      <vt:lpstr>Slide 11</vt:lpstr>
      <vt:lpstr>Slide 12</vt:lpstr>
      <vt:lpstr>Slide 13</vt:lpstr>
      <vt:lpstr>Calculation</vt:lpstr>
      <vt:lpstr>Slide 15</vt:lpstr>
      <vt:lpstr>Inference</vt:lpstr>
      <vt:lpstr>Slide 17</vt:lpstr>
      <vt:lpstr>Slide 18</vt:lpstr>
      <vt:lpstr>Conclusion</vt:lpstr>
      <vt:lpstr>Reference</vt:lpstr>
      <vt:lpstr>Team Members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1157</cp:revision>
  <dcterms:created xsi:type="dcterms:W3CDTF">2023-05-06T05:40:00Z</dcterms:created>
  <dcterms:modified xsi:type="dcterms:W3CDTF">2023-05-07T18:44:52Z</dcterms:modified>
</cp:coreProperties>
</file>