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40" r:id="rId2"/>
    <p:sldId id="396" r:id="rId3"/>
    <p:sldId id="382" r:id="rId4"/>
    <p:sldId id="366" r:id="rId5"/>
    <p:sldId id="367" r:id="rId6"/>
    <p:sldId id="369" r:id="rId7"/>
    <p:sldId id="386" r:id="rId8"/>
    <p:sldId id="385" r:id="rId9"/>
    <p:sldId id="395" r:id="rId10"/>
    <p:sldId id="389" r:id="rId11"/>
    <p:sldId id="390" r:id="rId12"/>
    <p:sldId id="391" r:id="rId13"/>
    <p:sldId id="392" r:id="rId14"/>
    <p:sldId id="393" r:id="rId15"/>
    <p:sldId id="397" r:id="rId16"/>
    <p:sldId id="373" r:id="rId17"/>
    <p:sldId id="376" r:id="rId18"/>
    <p:sldId id="375" r:id="rId19"/>
    <p:sldId id="378" r:id="rId20"/>
    <p:sldId id="380" r:id="rId21"/>
    <p:sldId id="381" r:id="rId22"/>
    <p:sldId id="383" r:id="rId23"/>
    <p:sldId id="388" r:id="rId24"/>
  </p:sldIdLst>
  <p:sldSz cx="9144000" cy="6858000" type="screen4x3"/>
  <p:notesSz cx="6940550" cy="90805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2400" b="1" kern="1200">
        <a:solidFill>
          <a:srgbClr val="063DE8"/>
        </a:solidFill>
        <a:latin typeface="Arial" panose="020B0604020202020204" pitchFamily="34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2400" b="1" kern="1200">
        <a:solidFill>
          <a:srgbClr val="063DE8"/>
        </a:solidFill>
        <a:latin typeface="Arial" panose="020B0604020202020204" pitchFamily="34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2400" b="1" kern="1200">
        <a:solidFill>
          <a:srgbClr val="063DE8"/>
        </a:solidFill>
        <a:latin typeface="Arial" panose="020B0604020202020204" pitchFamily="34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2400" b="1" kern="1200">
        <a:solidFill>
          <a:srgbClr val="063DE8"/>
        </a:solidFill>
        <a:latin typeface="Arial" panose="020B0604020202020204" pitchFamily="34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2400" b="1" kern="1200">
        <a:solidFill>
          <a:srgbClr val="063DE8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063DE8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063DE8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063DE8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063DE8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9B03"/>
    <a:srgbClr val="FFC063"/>
    <a:srgbClr val="002081"/>
    <a:srgbClr val="001F7E"/>
    <a:srgbClr val="9EBAFE"/>
    <a:srgbClr val="00279F"/>
    <a:srgbClr val="063DE8"/>
    <a:srgbClr val="FFFD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85" autoAdjust="0"/>
    <p:restoredTop sz="75629" autoAdjust="0"/>
  </p:normalViewPr>
  <p:slideViewPr>
    <p:cSldViewPr>
      <p:cViewPr varScale="1">
        <p:scale>
          <a:sx n="58" d="100"/>
          <a:sy n="58" d="100"/>
        </p:scale>
        <p:origin x="-40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0"/>
    </p:cViewPr>
  </p:sorterViewPr>
  <p:notesViewPr>
    <p:cSldViewPr>
      <p:cViewPr varScale="1">
        <p:scale>
          <a:sx n="53" d="100"/>
          <a:sy n="53" d="100"/>
        </p:scale>
        <p:origin x="-1153" y="-123"/>
      </p:cViewPr>
      <p:guideLst>
        <p:guide orient="horz" pos="2160"/>
        <p:guide pos="288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EC01758-C17F-9BB4-3023-C089DF1F1A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83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" tIns="0" rIns="19044" bIns="0" numCol="1" anchor="t" anchorCtr="0" compatLnSpc="1">
            <a:prstTxWarp prst="textNoShape">
              <a:avLst/>
            </a:prstTxWarp>
          </a:bodyPr>
          <a:lstStyle>
            <a:lvl1pPr algn="l" defTabSz="901700">
              <a:spcBef>
                <a:spcPct val="0"/>
              </a:spcBef>
              <a:defRPr sz="1000" b="0" i="1">
                <a:solidFill>
                  <a:srgbClr val="FE9B03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D5A53AD-7AFA-AAB2-2260-D1B4F198B07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2238" y="0"/>
            <a:ext cx="30083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" tIns="0" rIns="19044" bIns="0" numCol="1" anchor="t" anchorCtr="0" compatLnSpc="1">
            <a:prstTxWarp prst="textNoShape">
              <a:avLst/>
            </a:prstTxWarp>
          </a:bodyPr>
          <a:lstStyle>
            <a:lvl1pPr algn="r" defTabSz="901700">
              <a:spcBef>
                <a:spcPct val="0"/>
              </a:spcBef>
              <a:defRPr sz="1000" b="0" i="1">
                <a:solidFill>
                  <a:srgbClr val="FE9B03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C1C0C25-9F3B-4472-F951-E855BEE7F9D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6475"/>
            <a:ext cx="30083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" tIns="0" rIns="19044" bIns="0" numCol="1" anchor="b" anchorCtr="0" compatLnSpc="1">
            <a:prstTxWarp prst="textNoShape">
              <a:avLst/>
            </a:prstTxWarp>
          </a:bodyPr>
          <a:lstStyle>
            <a:lvl1pPr algn="l" defTabSz="901700">
              <a:spcBef>
                <a:spcPct val="0"/>
              </a:spcBef>
              <a:defRPr sz="1000" b="0" i="1">
                <a:solidFill>
                  <a:srgbClr val="FE9B03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74F4066-BD8A-0C16-141D-1A6BEE63DF2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2238" y="8626475"/>
            <a:ext cx="30083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" tIns="0" rIns="19044" bIns="0" numCol="1" anchor="b" anchorCtr="0" compatLnSpc="1">
            <a:prstTxWarp prst="textNoShape">
              <a:avLst/>
            </a:prstTxWarp>
          </a:bodyPr>
          <a:lstStyle>
            <a:lvl1pPr algn="r" defTabSz="901700">
              <a:spcBef>
                <a:spcPct val="0"/>
              </a:spcBef>
              <a:defRPr sz="1000" b="0" i="1">
                <a:solidFill>
                  <a:srgbClr val="FE9B03"/>
                </a:solidFill>
                <a:latin typeface="Times New Roman" panose="02020603050405020304" pitchFamily="18" charset="0"/>
              </a:defRPr>
            </a:lvl1pPr>
          </a:lstStyle>
          <a:p>
            <a:fld id="{ECC39762-C840-4F51-B011-F0ED775C82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0F765A-03DB-F5FA-B38A-DDF877D7FAD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83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" tIns="0" rIns="19044" bIns="0" numCol="1" anchor="t" anchorCtr="0" compatLnSpc="1">
            <a:prstTxWarp prst="textNoShape">
              <a:avLst/>
            </a:prstTxWarp>
          </a:bodyPr>
          <a:lstStyle>
            <a:lvl1pPr algn="l" defTabSz="901700">
              <a:spcBef>
                <a:spcPct val="0"/>
              </a:spcBef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6EBA042-579A-F20F-B819-74785B1ED24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32238" y="0"/>
            <a:ext cx="30083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" tIns="0" rIns="19044" bIns="0" numCol="1" anchor="t" anchorCtr="0" compatLnSpc="1">
            <a:prstTxWarp prst="textNoShape">
              <a:avLst/>
            </a:prstTxWarp>
          </a:bodyPr>
          <a:lstStyle>
            <a:lvl1pPr algn="r" defTabSz="901700">
              <a:spcBef>
                <a:spcPct val="0"/>
              </a:spcBef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2FFC7FE-DE25-DAA1-39CF-6CC4770D0D3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6475"/>
            <a:ext cx="30083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" tIns="0" rIns="19044" bIns="0" numCol="1" anchor="b" anchorCtr="0" compatLnSpc="1">
            <a:prstTxWarp prst="textNoShape">
              <a:avLst/>
            </a:prstTxWarp>
          </a:bodyPr>
          <a:lstStyle>
            <a:lvl1pPr algn="l" defTabSz="901700">
              <a:spcBef>
                <a:spcPct val="0"/>
              </a:spcBef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5C575793-6564-08AE-2950-247C0762D5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2238" y="8626475"/>
            <a:ext cx="30083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" tIns="0" rIns="19044" bIns="0" numCol="1" anchor="b" anchorCtr="0" compatLnSpc="1">
            <a:prstTxWarp prst="textNoShape">
              <a:avLst/>
            </a:prstTxWarp>
          </a:bodyPr>
          <a:lstStyle>
            <a:lvl1pPr algn="r" defTabSz="901700">
              <a:spcBef>
                <a:spcPct val="0"/>
              </a:spcBef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478C9C32-8E27-455A-AD7A-1DEB67D342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8C439F6-0CDD-922F-8D27-05B8B6C667C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11650"/>
            <a:ext cx="5091113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61" tIns="44438" rIns="90461" bIns="444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7024B1CD-41E0-691D-9954-A601F9258DE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9675" y="687388"/>
            <a:ext cx="4521200" cy="3390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8905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47675" algn="l" defTabSz="8905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896938" algn="l" defTabSz="8905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44613" algn="l" defTabSz="8905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792288" algn="l" defTabSz="890588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CB44EB6E-E9DE-9E5D-B369-DDC0FF7294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DC366B-5B7C-4394-AC87-02783A8EBB1B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DE37F072-4A99-E341-C3AA-68A9DDD879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68CD3755-5273-CD73-E342-FC84581DEA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are the fundamental Scientific Questions?</a:t>
            </a:r>
          </a:p>
          <a:p>
            <a:pPr>
              <a:buFontTx/>
              <a:buChar char="-"/>
            </a:pPr>
            <a:r>
              <a:rPr lang="en-US" altLang="en-US"/>
              <a:t>How did the Universe start?</a:t>
            </a:r>
          </a:p>
          <a:p>
            <a:pPr>
              <a:buFontTx/>
              <a:buChar char="-"/>
            </a:pPr>
            <a:r>
              <a:rPr lang="en-US" altLang="en-US"/>
              <a:t>Genome</a:t>
            </a:r>
          </a:p>
          <a:p>
            <a:pPr>
              <a:buFontTx/>
              <a:buChar char="-"/>
            </a:pPr>
            <a:r>
              <a:rPr lang="en-US" altLang="en-US"/>
              <a:t>AI</a:t>
            </a:r>
          </a:p>
          <a:p>
            <a:pPr>
              <a:buFontTx/>
              <a:buChar char="-"/>
            </a:pPr>
            <a:r>
              <a:rPr lang="en-US" altLang="en-US"/>
              <a:t>Theory for each, except AI..</a:t>
            </a:r>
          </a:p>
          <a:p>
            <a:pPr>
              <a:buFontTx/>
              <a:buChar char="-"/>
            </a:pPr>
            <a:endParaRPr lang="en-US" altLang="en-US"/>
          </a:p>
          <a:p>
            <a:r>
              <a:rPr lang="en-US" altLang="en-US"/>
              <a:t>GO OVER SYLLABUS</a:t>
            </a:r>
          </a:p>
          <a:p>
            <a:endParaRPr lang="en-US" altLang="en-US"/>
          </a:p>
          <a:p>
            <a:r>
              <a:rPr lang="en-US" altLang="en-US"/>
              <a:t>HAND OUT SEATING CHART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39E4FB60-3D0C-5251-20E7-7A9778B46D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A52BB-0E16-43AA-8204-C34CDD2242A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CD68D506-1003-A2C4-05A0-3428B5298C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69D7A26F-18EC-7D15-4AF4-9251A7E501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Where did the </a:t>
            </a:r>
            <a:r>
              <a:rPr lang="en-US" altLang="en-US" b="1" i="1"/>
              <a:t>physical universe</a:t>
            </a:r>
            <a:r>
              <a:rPr lang="en-US" altLang="en-US"/>
              <a:t> come from?  And what laws guide its dynamics? </a:t>
            </a:r>
          </a:p>
          <a:p>
            <a:endParaRPr lang="en-US" altLang="en-US"/>
          </a:p>
          <a:p>
            <a:r>
              <a:rPr lang="en-US" altLang="en-US"/>
              <a:t>How did </a:t>
            </a:r>
            <a:r>
              <a:rPr lang="en-US" altLang="en-US" b="1" i="1"/>
              <a:t>biological life</a:t>
            </a:r>
            <a:r>
              <a:rPr lang="en-US" altLang="en-US"/>
              <a:t> evolve? And how do living organisms function?</a:t>
            </a:r>
          </a:p>
          <a:p>
            <a:endParaRPr lang="en-US" altLang="en-US"/>
          </a:p>
          <a:p>
            <a:r>
              <a:rPr lang="en-US" altLang="en-US"/>
              <a:t>What is the nature of </a:t>
            </a:r>
            <a:r>
              <a:rPr lang="en-US" altLang="en-US" b="1" i="1"/>
              <a:t>intelligent thought?</a:t>
            </a:r>
            <a:endParaRPr lang="en-US" altLang="en-US" sz="1000" b="1" i="1"/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5E376D55-7FB5-CDE4-29B8-1BF0AE57A5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3B04C7-AD14-4F09-B1B9-EA332738C01C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9085090B-8123-530D-8DAC-A92B5156CD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0C7FD7FF-B772-B6E5-62C3-A218CBB2AD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Ability to interact with world</a:t>
            </a:r>
          </a:p>
          <a:p>
            <a:r>
              <a:rPr lang="en-US" altLang="en-US"/>
              <a:t>Ability to PERCEIVE and ACT</a:t>
            </a:r>
          </a:p>
          <a:p>
            <a:r>
              <a:rPr lang="en-US" altLang="en-US"/>
              <a:t>Reasoning, Planning</a:t>
            </a:r>
          </a:p>
          <a:p>
            <a:r>
              <a:rPr lang="en-US" altLang="en-US"/>
              <a:t>Make decisions</a:t>
            </a:r>
          </a:p>
          <a:p>
            <a:r>
              <a:rPr lang="en-US" altLang="en-US"/>
              <a:t>Websters: “Capacity to learn and Understand Problems”</a:t>
            </a:r>
          </a:p>
          <a:p>
            <a:r>
              <a:rPr lang="en-US" altLang="en-US"/>
              <a:t>LEARNING and ADAPTATION: also major thrust at Microsoft Research!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7BA493B9-32AA-E83D-71F0-049CAF0E4B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BAE41-07CA-4B75-A908-37FAA821D6A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DEEE40C6-FAE0-3FCB-302E-C7E093BEA6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09675" y="687388"/>
            <a:ext cx="4521200" cy="3390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FEB7F24B-1872-73E6-45E5-72BE65C19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1650"/>
            <a:ext cx="5091113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3" tIns="45708" rIns="91413" bIns="45708"/>
          <a:lstStyle/>
          <a:p>
            <a:pPr marL="228600" indent="-228600">
              <a:buFontTx/>
              <a:buAutoNum type="arabicPeriod"/>
            </a:pPr>
            <a:r>
              <a:rPr lang="en-US" altLang="en-US"/>
              <a:t>Model HUMAN COGNITION</a:t>
            </a:r>
          </a:p>
          <a:p>
            <a:pPr marL="676275" lvl="1" indent="-228600">
              <a:buFontTx/>
              <a:buAutoNum type="arabicPeriod"/>
            </a:pPr>
            <a:r>
              <a:rPr lang="en-US" altLang="en-US"/>
              <a:t>Psychological level – errors and all</a:t>
            </a:r>
          </a:p>
          <a:p>
            <a:pPr marL="676275" lvl="1" indent="-228600">
              <a:buFontTx/>
              <a:buAutoNum type="arabicPeriod"/>
            </a:pPr>
            <a:r>
              <a:rPr lang="en-US" altLang="en-US"/>
              <a:t>Neural level</a:t>
            </a:r>
          </a:p>
          <a:p>
            <a:pPr marL="228600" indent="-228600">
              <a:buFontTx/>
              <a:buAutoNum type="arabicPeriod"/>
            </a:pPr>
            <a:r>
              <a:rPr lang="en-US" altLang="en-US"/>
              <a:t>Optimize PERFORMANCE on specific tasks – examples</a:t>
            </a:r>
          </a:p>
          <a:p>
            <a:pPr marL="676275" lvl="1" indent="-228600">
              <a:buFontTx/>
              <a:buAutoNum type="arabicPeriod"/>
            </a:pPr>
            <a:r>
              <a:rPr lang="en-US" altLang="en-US"/>
              <a:t>Games</a:t>
            </a:r>
          </a:p>
          <a:p>
            <a:pPr marL="676275" lvl="1" indent="-228600">
              <a:buFontTx/>
              <a:buAutoNum type="arabicPeriod"/>
            </a:pPr>
            <a:r>
              <a:rPr lang="en-US" altLang="en-US"/>
              <a:t>Expert systems – manufacturing</a:t>
            </a:r>
          </a:p>
          <a:p>
            <a:pPr marL="676275" lvl="1" indent="-228600">
              <a:buFontTx/>
              <a:buAutoNum type="arabicPeriod"/>
            </a:pPr>
            <a:r>
              <a:rPr lang="en-US" altLang="en-US"/>
              <a:t>Speech understanding, ETC</a:t>
            </a:r>
          </a:p>
          <a:p>
            <a:pPr marL="676275" lvl="1" indent="-228600">
              <a:buFontTx/>
              <a:buAutoNum type="arabicPeriod"/>
            </a:pPr>
            <a:endParaRPr lang="en-US" altLang="en-US"/>
          </a:p>
          <a:p>
            <a:pPr marL="676275" lvl="1" indent="-228600">
              <a:buFontTx/>
              <a:buAutoNum type="arabicPeriod"/>
            </a:pPr>
            <a:endParaRPr lang="en-US" altLang="en-US"/>
          </a:p>
          <a:p>
            <a:pPr marL="676275" lvl="1" indent="-228600">
              <a:buFontTx/>
              <a:buAutoNum type="arabicPeriod"/>
            </a:pPr>
            <a:r>
              <a:rPr lang="en-US" altLang="en-US"/>
              <a:t>The turing test…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50069201-4FB4-4C8E-235F-872B221B6B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5EFE4-3E75-4C7A-936D-30575C96A82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B9F67FB7-84D5-4CCF-F58C-AF35833E7A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BDA2D846-2BD9-0FA8-D8DC-66BBBBB1B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en-US" altLang="en-US"/>
              <a:t>Far fewer interconnections!</a:t>
            </a:r>
          </a:p>
          <a:p>
            <a:pPr marL="228600" indent="-228600">
              <a:buFontTx/>
              <a:buAutoNum type="arabicPeriod"/>
            </a:pPr>
            <a:r>
              <a:rPr lang="en-US" altLang="en-US"/>
              <a:t>Much faster update!</a:t>
            </a:r>
          </a:p>
          <a:p>
            <a:pPr marL="228600" indent="-228600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E4F30FA7-9391-3647-6951-80AF641BF8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C7C48C-8883-42C9-8A6C-5F22D6DBF9CB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DC09EA24-ED48-FA8A-F53B-C8ADD3F067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6E8B3CF2-B9B9-4052-1453-BC3A061298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altLang="en-US"/>
              <a:t>automatic translation only really successful in</a:t>
            </a:r>
          </a:p>
          <a:p>
            <a:pPr marL="228600" indent="-228600">
              <a:buFontTx/>
              <a:buAutoNum type="arabicPeriod"/>
            </a:pPr>
            <a:r>
              <a:rPr lang="en-US" altLang="en-US"/>
              <a:t>very limited domains – eg weather reports</a:t>
            </a:r>
          </a:p>
          <a:p>
            <a:pPr marL="228600" indent="-228600">
              <a:buFontTx/>
              <a:buAutoNum type="arabicPeriod"/>
            </a:pPr>
            <a:r>
              <a:rPr lang="en-US" altLang="en-US"/>
              <a:t>as a tool for human editors to extensively revise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F64FD2B3-1374-8006-A31E-90B8D22802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AA37-CE8D-433B-91DA-7AD70B77935A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1AADD94C-8DA4-47A6-86D0-E317430F82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09675" y="687388"/>
            <a:ext cx="4521200" cy="3390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571DC798-0F86-A2F2-3FF0-62905828D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4311650"/>
            <a:ext cx="5091113" cy="4086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13" tIns="45708" rIns="91413" bIns="45708"/>
          <a:lstStyle/>
          <a:p>
            <a:pPr marL="228600" indent="-228600"/>
            <a:r>
              <a:rPr lang="en-US" altLang="en-US"/>
              <a:t>What are different PARSES (groupings)?</a:t>
            </a:r>
          </a:p>
          <a:p>
            <a:pPr marL="228600" indent="-228600"/>
            <a:r>
              <a:rPr lang="en-US" altLang="en-US"/>
              <a:t>What kinds of knowledge needed to understand each?</a:t>
            </a:r>
          </a:p>
          <a:p>
            <a:pPr marL="228600" indent="-228600">
              <a:buFontTx/>
              <a:buAutoNum type="arabicPeriod"/>
            </a:pPr>
            <a:r>
              <a:rPr lang="en-US" altLang="en-US"/>
              <a:t>Syntactic – “fruit flies” could be a phrase, probably not “time flies”</a:t>
            </a:r>
          </a:p>
          <a:p>
            <a:pPr marL="228600" indent="-228600">
              <a:buFontTx/>
              <a:buAutoNum type="arabicPeriod"/>
            </a:pPr>
            <a:r>
              <a:rPr lang="en-US" altLang="en-US"/>
              <a:t>Semantics – rocks are not edible, bananas are</a:t>
            </a:r>
          </a:p>
          <a:p>
            <a:pPr marL="228600" indent="-228600">
              <a:buFontTx/>
              <a:buAutoNum type="arabicPeriod"/>
            </a:pPr>
            <a:r>
              <a:rPr lang="en-US" altLang="en-US"/>
              <a:t>Analogical – “time flies” makes “sense” because of our rich body of SPATIAL analogies</a:t>
            </a:r>
          </a:p>
          <a:p>
            <a:pPr marL="228600" indent="-228600">
              <a:buFontTx/>
              <a:buAutoNum type="arabicPeriod"/>
            </a:pPr>
            <a:r>
              <a:rPr lang="en-US" altLang="en-US"/>
              <a:t>Statistical – “flies like a rock” common phrase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84350400-8DA2-0779-81EB-119F846AEE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33291C-35E6-4A0F-80F7-526A5B7A917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470C8290-05E3-7753-509A-0F51513422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14051863-5CA2-D66A-5F5F-F37357247D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Machine learning – bootstrapping?</a:t>
            </a:r>
          </a:p>
          <a:p>
            <a:r>
              <a:rPr lang="en-US" altLang="en-US"/>
              <a:t>Data mining the web?</a:t>
            </a:r>
          </a:p>
          <a:p>
            <a:r>
              <a:rPr lang="en-US" altLang="en-US"/>
              <a:t>Reinforcement learning -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35E84-4267-3D77-A845-68C930F05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8A454-8E40-6865-C02B-B80AE8606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9D566-5A0F-03CA-5C60-60AEB01D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1E3E9-2DAD-2244-F429-3C6CE17D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EEA8F-6F4A-B3E9-DA2E-CED252EB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69A0E-00A3-4574-A44C-6777997B72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720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0166-5213-DDB4-CD98-E8AD893CE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3EA11-73F0-B655-3A6E-A4B151500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A678E-10A3-1744-EC92-27733646B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CA85D-142F-BEC4-9D2F-97706523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877E6-9DEB-428A-F1C8-2516E9B4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BCF2C5-1561-45EF-807D-098F3DDA91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436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A74AC8-D203-DF7E-8AB7-678913DFD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391275" y="230188"/>
            <a:ext cx="1797050" cy="5726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3FC31-F22B-C481-2146-F734CAFCD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96950" y="230188"/>
            <a:ext cx="5241925" cy="5726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029D4-764B-65BD-49F0-9EC8AFC62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3788B-064E-7296-5543-5772AAD6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3BCAB-85BB-8CBC-D08E-32488099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9BDCD0-3B98-4BAC-881F-D041D083A8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707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CA5C-C894-5A28-789C-256B6F89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08487-FB9E-0230-D893-A3F8E2354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2C82B-690F-6803-EDC6-4D7C17986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20C59-F105-EB57-FBBC-F866C403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DC9B2-EF3B-F6E4-1EEE-F517CC57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BE095-B8AC-46BE-AB90-16B5A3BA1E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653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CFBF-643A-8A95-7753-C50A54E1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5514D-ED87-9037-FD23-831CE7261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31E0E-8E81-97BD-3C2F-87D95751F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D98E3-AA1A-2417-FCE8-0C327883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F6125-65C5-23C6-6C56-0A06521E9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CD100-8DE7-4A9E-8D0F-788DC45041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82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011EA-99B9-6E9F-4F94-1C4132CE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A0CD7-9F5B-44F9-5895-04185CE16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6000" y="1841500"/>
            <a:ext cx="35052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EB386-6E79-B40B-17F9-E1A548964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3600" y="1841500"/>
            <a:ext cx="35052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253A3-BB16-550B-5B6A-62E20663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A90F6-C18F-1162-2466-91A69F3A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DF692-62E8-4993-A52D-3F8095B07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AF90AB-BC48-4341-89DA-58A5B90E98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054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84C2-E71D-6A69-8C85-C1DDD35F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2B8F8-C55B-AEDA-0C92-359A75EF4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823FC-38A1-DDD1-82E4-B63DA3E20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87EA75-9996-C1EC-1C4F-ABB49F719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A16F4-6460-491D-7603-66C7B6ED2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537B72-6C18-627B-CADB-A69318019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607F7-8659-B9BE-8C5D-0C9DC9987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32A2C-5087-9613-A146-AED220182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C00F4A-5A14-4D6F-AA65-70A1D9CAFE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005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88049-E7FD-B872-7357-F873D7789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34598-A4BD-AB35-FC97-8AA4D41A3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6CB8D-2C15-619E-47FC-9CB1AC67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111C0-9C15-CCCC-4D43-E7589673B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D48BB7-D85E-43A5-B42D-7CC2A74414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329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1BC8B9-9490-DF97-BBCB-F33519F8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1181E3-A052-7AAF-F232-A6A450327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1C925-0C24-25F7-D99C-FBFECE6FA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91787A-B2E2-4485-9959-0703D9C6F0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76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A8C82-1BE7-356F-43E5-7C68CCDF8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5B23A-AF66-AD69-D151-C594B77A8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CD62A-5216-AB15-0379-D6D740A72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8CA31-92BF-A1E8-E383-9DB659E3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0866F-7440-C477-97D8-E81556070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A00B-A35A-EAEA-80F5-CA4E0077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2B8C69-69F7-4D4B-9F52-AD0A5BC897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78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2BA08-A979-3A24-294A-BE6F9990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A646F2-224F-21B5-F2AB-3EFF89375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2E1BC-0D3A-7B68-FCFC-908057237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9743D-08CB-16C2-9C84-D94FB6DEC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1FA88-1069-C205-63DA-3579FEEF1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CE56F-464C-529C-5263-97029358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71DFF4-CDAE-46EA-BBDA-93769647FA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515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0F73F57-043B-C13F-49B8-6B7973E99D3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5A2B353-CA62-E7B7-88EB-AFACDB9FB26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D1B04-7289-DAC8-7820-2EF46C09ED4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38B478D0-7FCD-457C-8543-6365556E6A8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E558D6F2-9360-29AF-D343-4ECFF400148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27138"/>
            <a:ext cx="9131300" cy="0"/>
          </a:xfrm>
          <a:prstGeom prst="line">
            <a:avLst/>
          </a:prstGeom>
          <a:noFill/>
          <a:ln w="25400">
            <a:solidFill>
              <a:srgbClr val="001F7E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B2431C6-42A7-6C64-B393-2D8B0B184D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96950" y="230188"/>
            <a:ext cx="7191375" cy="901700"/>
          </a:xfrm>
          <a:prstGeom prst="rect">
            <a:avLst/>
          </a:prstGeom>
          <a:noFill/>
          <a:ln>
            <a:noFill/>
          </a:ln>
          <a:effectLst>
            <a:outerShdw dist="17961" dir="189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B80BD22-E98B-1923-E095-DD2C2883BA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841500"/>
            <a:ext cx="7162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anose="020B060402020202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anose="020B060402020202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anose="020B060402020202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anose="020B0604020202020204" pitchFamily="34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anose="020B0604020202020204" pitchFamily="34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anose="020B0604020202020204" pitchFamily="34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anose="020B0604020202020204" pitchFamily="34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panose="020B0604020202020204" pitchFamily="34" charset="0"/>
        </a:defRPr>
      </a:lvl9pPr>
    </p:titleStyle>
    <p:bodyStyle>
      <a:lvl1pPr marL="225425" indent="-225425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 kern="1200">
          <a:solidFill>
            <a:srgbClr val="063DE8"/>
          </a:solidFill>
          <a:latin typeface="+mn-lt"/>
          <a:ea typeface="+mn-ea"/>
          <a:cs typeface="+mn-cs"/>
        </a:defRPr>
      </a:lvl1pPr>
      <a:lvl2pPr marL="917575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 kern="1200">
          <a:solidFill>
            <a:srgbClr val="063DE8"/>
          </a:solidFill>
          <a:latin typeface="+mn-lt"/>
          <a:ea typeface="+mn-ea"/>
          <a:cs typeface="+mn-cs"/>
        </a:defRPr>
      </a:lvl2pPr>
      <a:lvl3pPr marL="1260475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 kern="1200">
          <a:solidFill>
            <a:srgbClr val="063DE8"/>
          </a:solidFill>
          <a:latin typeface="+mn-lt"/>
          <a:ea typeface="+mn-ea"/>
          <a:cs typeface="+mn-cs"/>
        </a:defRPr>
      </a:lvl3pPr>
      <a:lvl4pPr marL="1546225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+"/>
        <a:defRPr sz="1600" b="1" kern="1200">
          <a:solidFill>
            <a:srgbClr val="063DE8"/>
          </a:solidFill>
          <a:latin typeface="+mn-lt"/>
          <a:ea typeface="+mn-ea"/>
          <a:cs typeface="+mn-cs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1600" b="1" kern="1200">
          <a:solidFill>
            <a:srgbClr val="063DE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hyperlink" Target="http://www.intel.com/intel/intelis/museum/exhibit/hist_micro/hof/pent4.ht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1BE5B64-8964-CF10-EB92-49934ABCB0C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en-US" sz="3600"/>
              <a:t>Lecture 1</a:t>
            </a:r>
            <a:br>
              <a:rPr lang="en-US" altLang="en-US" sz="3600"/>
            </a:br>
            <a:r>
              <a:rPr lang="en-US" altLang="en-US" sz="3600"/>
              <a:t>What is AI?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01C348A9-7F30-7721-18F2-03DB2E89830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/>
              <a:t>CSE 473</a:t>
            </a:r>
          </a:p>
          <a:p>
            <a:r>
              <a:rPr lang="en-US" altLang="en-US" sz="3200"/>
              <a:t>Artificial Intelligence </a:t>
            </a:r>
          </a:p>
          <a:p>
            <a:r>
              <a:rPr lang="en-US" altLang="en-US"/>
              <a:t>Oren Etzioni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8A1FBA4-466C-F240-67DA-24F06D44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971C-7C02-4E2F-9D81-1FF704A86952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5C46932A-0BA9-C2BB-02A2-4A82412CD5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Classical AI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171F9057-F2B3-87EA-AE08-B9E7D4C4AB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sz="2000"/>
              <a:t>The </a:t>
            </a:r>
            <a:r>
              <a:rPr lang="en-US" altLang="en-US" sz="2000">
                <a:solidFill>
                  <a:schemeClr val="accent1"/>
                </a:solidFill>
              </a:rPr>
              <a:t>principles</a:t>
            </a:r>
            <a:r>
              <a:rPr lang="en-US" altLang="en-US" sz="2000"/>
              <a:t> of intelligence are separate from any hardware / software / wetware implementation</a:t>
            </a:r>
          </a:p>
          <a:p>
            <a:pPr marL="342900" indent="-342900"/>
            <a:endParaRPr lang="en-US" altLang="en-US" sz="2000"/>
          </a:p>
          <a:p>
            <a:pPr marL="342900" indent="-342900"/>
            <a:r>
              <a:rPr lang="en-US" altLang="en-US" sz="2000"/>
              <a:t>Look for these principles by studying how to </a:t>
            </a:r>
            <a:r>
              <a:rPr lang="en-US" altLang="en-US" sz="2000">
                <a:solidFill>
                  <a:schemeClr val="accent1"/>
                </a:solidFill>
              </a:rPr>
              <a:t>perform tasks</a:t>
            </a:r>
            <a:r>
              <a:rPr lang="en-US" altLang="en-US" sz="2000"/>
              <a:t> that require intelligence </a:t>
            </a:r>
          </a:p>
          <a:p>
            <a:pPr marL="342900" indent="-342900"/>
            <a:endParaRPr lang="en-US" altLang="en-US" sz="2000"/>
          </a:p>
          <a:p>
            <a:pPr marL="342900" indent="-342900"/>
            <a:r>
              <a:rPr lang="en-US" altLang="en-US" sz="2000"/>
              <a:t>Can we rely on simple tasks? (e.g., 8-puzzle, tic tac toe)</a:t>
            </a:r>
          </a:p>
        </p:txBody>
      </p:sp>
      <p:pic>
        <p:nvPicPr>
          <p:cNvPr id="119812" name="Picture 4">
            <a:extLst>
              <a:ext uri="{FF2B5EF4-FFF2-40B4-BE49-F238E27FC236}">
                <a16:creationId xmlns:a16="http://schemas.microsoft.com/office/drawing/2014/main" id="{9E5A31E6-95FD-250C-C31F-520DDDB71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"/>
            <a:ext cx="10271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903943B-FDB3-5F66-363D-40916F9DE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E8E3-F676-4D15-A0AF-4F62C3575DF1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E2CF694C-E6AB-635D-590A-871F9377F7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Success Story: Medical Expert Systems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21B82BD3-8456-3889-55CE-5C539CA8AB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362200"/>
            <a:ext cx="8458200" cy="4267200"/>
          </a:xfrm>
        </p:spPr>
        <p:txBody>
          <a:bodyPr/>
          <a:lstStyle/>
          <a:p>
            <a:pPr marL="342900" indent="-342900"/>
            <a:r>
              <a:rPr lang="en-US" altLang="en-US" sz="2000"/>
              <a:t>Mycin (1980) </a:t>
            </a:r>
          </a:p>
          <a:p>
            <a:pPr marL="742950" lvl="1" indent="-285750"/>
            <a:r>
              <a:rPr lang="en-US" altLang="en-US"/>
              <a:t>Expert level performance in diagnosis of blood infections</a:t>
            </a:r>
          </a:p>
          <a:p>
            <a:pPr marL="342900" indent="-342900"/>
            <a:r>
              <a:rPr lang="en-US" altLang="en-US" sz="2000"/>
              <a:t>Today: 1,000’s of systems </a:t>
            </a:r>
          </a:p>
          <a:p>
            <a:pPr marL="742950" lvl="1" indent="-285750"/>
            <a:r>
              <a:rPr lang="en-US" altLang="en-US"/>
              <a:t>Everything from diagnosing cancer to designing dentures</a:t>
            </a:r>
          </a:p>
          <a:p>
            <a:pPr marL="742950" lvl="1" indent="-285750"/>
            <a:r>
              <a:rPr lang="en-US" altLang="en-US"/>
              <a:t>Often outperform doctors in clinical trials</a:t>
            </a:r>
          </a:p>
          <a:p>
            <a:pPr marL="742950" lvl="1" indent="-285750"/>
            <a:r>
              <a:rPr lang="en-US" altLang="en-US"/>
              <a:t>Major hurdle today – non-expert part – doctor/machine interaction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ADF7E09-00FD-6AE2-C19A-84679DB1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404B-5950-4E5E-B971-712E3904A264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FF1324A0-6E18-D2C8-47FE-B0AE14BD3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914400"/>
            <a:ext cx="3352800" cy="5105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16430318-E95B-A35A-A55B-BF6A8D7AB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Success Story:</a:t>
            </a:r>
            <a:br>
              <a:rPr lang="en-US" altLang="en-US"/>
            </a:br>
            <a:r>
              <a:rPr lang="en-US" altLang="en-US"/>
              <a:t>Chess</a:t>
            </a:r>
          </a:p>
        </p:txBody>
      </p:sp>
      <p:pic>
        <p:nvPicPr>
          <p:cNvPr id="121860" name="Picture 4">
            <a:extLst>
              <a:ext uri="{FF2B5EF4-FFF2-40B4-BE49-F238E27FC236}">
                <a16:creationId xmlns:a16="http://schemas.microsoft.com/office/drawing/2014/main" id="{A77334AB-DAD2-644D-1241-26B1EEB88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3122613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861" name="Text Box 5">
            <a:extLst>
              <a:ext uri="{FF2B5EF4-FFF2-40B4-BE49-F238E27FC236}">
                <a16:creationId xmlns:a16="http://schemas.microsoft.com/office/drawing/2014/main" id="{2DE865EB-B8AB-A434-F616-17B083D4FCD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4878388" y="2298700"/>
            <a:ext cx="2808287" cy="17526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" lvl="1" indent="0" algn="ctr">
              <a:lnSpc>
                <a:spcPct val="80000"/>
              </a:lnSpc>
              <a:buFontTx/>
              <a:buNone/>
            </a:pPr>
            <a:r>
              <a:rPr lang="en-US" altLang="en-US" i="1">
                <a:solidFill>
                  <a:schemeClr val="accent1"/>
                </a:solidFill>
              </a:rPr>
              <a:t>I could feel – I could smell – a new kind of intelligence across the table</a:t>
            </a:r>
            <a:br>
              <a:rPr lang="en-US" altLang="en-US">
                <a:solidFill>
                  <a:schemeClr val="accent1"/>
                </a:solidFill>
              </a:rPr>
            </a:br>
            <a:r>
              <a:rPr lang="en-US" altLang="en-US">
                <a:solidFill>
                  <a:schemeClr val="accent1"/>
                </a:solidFill>
              </a:rPr>
              <a:t>- Kasparov</a:t>
            </a:r>
            <a:endParaRPr lang="en-US" altLang="en-US" sz="1800">
              <a:solidFill>
                <a:schemeClr val="accent1"/>
              </a:solidFill>
            </a:endParaRPr>
          </a:p>
          <a:p>
            <a:pPr marL="0" indent="0" algn="ctr">
              <a:spcBef>
                <a:spcPct val="50000"/>
              </a:spcBef>
            </a:pP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121862" name="Text Box 6">
            <a:extLst>
              <a:ext uri="{FF2B5EF4-FFF2-40B4-BE49-F238E27FC236}">
                <a16:creationId xmlns:a16="http://schemas.microsoft.com/office/drawing/2014/main" id="{45EA65C4-ECD0-48CA-6307-B6FB68956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800600"/>
            <a:ext cx="480060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buFontTx/>
              <a:buChar char="•"/>
            </a:pPr>
            <a:r>
              <a:rPr lang="en-US" altLang="en-US" b="0">
                <a:solidFill>
                  <a:schemeClr val="tx1"/>
                </a:solidFill>
                <a:latin typeface="Comic Sans MS" panose="030F0702030302020204" pitchFamily="66" charset="0"/>
              </a:rPr>
              <a:t>Examines 5 billion positions / second</a:t>
            </a:r>
          </a:p>
          <a:p>
            <a:pPr algn="l" eaLnBrk="1" hangingPunct="1">
              <a:buFontTx/>
              <a:buChar char="•"/>
            </a:pPr>
            <a:r>
              <a:rPr lang="en-US" altLang="en-US" b="0">
                <a:solidFill>
                  <a:schemeClr val="tx1"/>
                </a:solidFill>
                <a:latin typeface="Comic Sans MS" panose="030F0702030302020204" pitchFamily="66" charset="0"/>
              </a:rPr>
              <a:t>Intelligent behavior </a:t>
            </a:r>
            <a:r>
              <a:rPr lang="en-US" altLang="en-US" b="0">
                <a:solidFill>
                  <a:schemeClr val="accent1"/>
                </a:solidFill>
                <a:latin typeface="Comic Sans MS" panose="030F0702030302020204" pitchFamily="66" charset="0"/>
              </a:rPr>
              <a:t>emerges</a:t>
            </a:r>
            <a:r>
              <a:rPr lang="en-US" altLang="en-US" b="0">
                <a:solidFill>
                  <a:schemeClr val="tx1"/>
                </a:solidFill>
                <a:latin typeface="Comic Sans MS" panose="030F0702030302020204" pitchFamily="66" charset="0"/>
              </a:rPr>
              <a:t> from brute-force search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1BCB232-129B-C7E0-5978-34731E52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7FC9-40A3-4434-A18C-76007DB88B0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80797000-F8B3-FF77-8A87-3D98D242C4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/>
              <a:t>Autonomous Systems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C68DCA82-B7A7-39DF-15BC-4F4211FAC2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marL="342900" indent="-342900"/>
            <a:r>
              <a:rPr lang="en-US" altLang="en-US" sz="2000"/>
              <a:t>In the 1990’s there was a growing concern that work in classical AI ignored crucial scientific questions:</a:t>
            </a:r>
          </a:p>
          <a:p>
            <a:pPr marL="742950" lvl="1" indent="-285750"/>
            <a:r>
              <a:rPr lang="en-US" altLang="en-US"/>
              <a:t>How do we </a:t>
            </a:r>
            <a:r>
              <a:rPr lang="en-US" altLang="en-US">
                <a:solidFill>
                  <a:schemeClr val="accent1"/>
                </a:solidFill>
              </a:rPr>
              <a:t>integrate</a:t>
            </a:r>
            <a:r>
              <a:rPr lang="en-US" altLang="en-US"/>
              <a:t> </a:t>
            </a:r>
            <a:r>
              <a:rPr lang="en-US" altLang="en-US">
                <a:solidFill>
                  <a:schemeClr val="accent1"/>
                </a:solidFill>
              </a:rPr>
              <a:t>the components</a:t>
            </a:r>
            <a:r>
              <a:rPr lang="en-US" altLang="en-US"/>
              <a:t> of intelligence (</a:t>
            </a:r>
            <a:r>
              <a:rPr lang="en-US" altLang="en-US" i="1"/>
              <a:t>e.g.</a:t>
            </a:r>
            <a:r>
              <a:rPr lang="en-US" altLang="en-US"/>
              <a:t> learning &amp; planning)?</a:t>
            </a:r>
          </a:p>
          <a:p>
            <a:pPr marL="742950" lvl="1" indent="-285750"/>
            <a:r>
              <a:rPr lang="en-US" altLang="en-US"/>
              <a:t>How does </a:t>
            </a:r>
            <a:r>
              <a:rPr lang="en-US" altLang="en-US">
                <a:solidFill>
                  <a:schemeClr val="accent1"/>
                </a:solidFill>
              </a:rPr>
              <a:t>perception </a:t>
            </a:r>
            <a:r>
              <a:rPr lang="en-US" altLang="en-US"/>
              <a:t>interact with reasoning?</a:t>
            </a:r>
          </a:p>
          <a:p>
            <a:pPr marL="742950" lvl="1" indent="-285750"/>
            <a:r>
              <a:rPr lang="en-US" altLang="en-US"/>
              <a:t>How does the demand for  </a:t>
            </a:r>
            <a:r>
              <a:rPr lang="en-US" altLang="en-US">
                <a:solidFill>
                  <a:schemeClr val="accent1"/>
                </a:solidFill>
              </a:rPr>
              <a:t>real-time performance</a:t>
            </a:r>
            <a:r>
              <a:rPr lang="en-US" altLang="en-US"/>
              <a:t> in a complex, changing environment affect the </a:t>
            </a:r>
            <a:r>
              <a:rPr lang="en-US" altLang="en-US">
                <a:solidFill>
                  <a:schemeClr val="accent1"/>
                </a:solidFill>
              </a:rPr>
              <a:t>architecture</a:t>
            </a:r>
            <a:r>
              <a:rPr lang="en-US" altLang="en-US"/>
              <a:t> of intelligence?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2DC46322-F397-13EE-384F-D6B06034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53262-3B8E-4532-ADDF-24069F031133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AED6C628-EE0D-70B7-9FE2-590C20743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00200"/>
            <a:ext cx="4724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lnSpc>
                <a:spcPct val="90000"/>
              </a:lnSpc>
              <a:spcBef>
                <a:spcPct val="30000"/>
              </a:spcBef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rgbClr val="063DE8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b="1">
                <a:solidFill>
                  <a:srgbClr val="063DE8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+"/>
              <a:defRPr sz="1600" b="1">
                <a:solidFill>
                  <a:srgbClr val="063DE8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defRPr sz="1600" b="1">
                <a:solidFill>
                  <a:srgbClr val="063DE8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600" b="1">
                <a:solidFill>
                  <a:srgbClr val="063DE8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600" b="1">
                <a:solidFill>
                  <a:srgbClr val="063DE8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600" b="1">
                <a:solidFill>
                  <a:srgbClr val="063DE8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defRPr sz="1600" b="1">
                <a:solidFill>
                  <a:srgbClr val="063DE8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Provide a standard problem where a wide range of technologies can be integrated and examined</a:t>
            </a:r>
          </a:p>
          <a:p>
            <a:r>
              <a:rPr lang="en-US" altLang="en-US" sz="2000"/>
              <a:t>By 2050, develop a team of fully autonomous humanoid robots that can win against the human world champion team in soccer.</a:t>
            </a:r>
          </a:p>
        </p:txBody>
      </p:sp>
      <p:pic>
        <p:nvPicPr>
          <p:cNvPr id="123907" name="Picture 3">
            <a:extLst>
              <a:ext uri="{FF2B5EF4-FFF2-40B4-BE49-F238E27FC236}">
                <a16:creationId xmlns:a16="http://schemas.microsoft.com/office/drawing/2014/main" id="{A444654C-6336-5EFE-0883-1D580B235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0"/>
            <a:ext cx="28194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908" name="Picture 4">
            <a:extLst>
              <a:ext uri="{FF2B5EF4-FFF2-40B4-BE49-F238E27FC236}">
                <a16:creationId xmlns:a16="http://schemas.microsoft.com/office/drawing/2014/main" id="{119FC72A-44CB-2B5C-EC0A-D300615DA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971800"/>
            <a:ext cx="3200400" cy="227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A3D8FC4-F709-3D6E-14BC-0FAE8F1C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47B2E-83AC-41D4-9D99-74628C55FA8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5274930D-BCC8-1175-C993-9FDDCD22F2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Software Robots (softbots)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A1185D37-4B8F-5DFE-498A-77BBEC35E5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Softbots: ‘intelligent’ program that uses software tools on a person’s behalf.</a:t>
            </a:r>
          </a:p>
          <a:p>
            <a:endParaRPr lang="en-US" altLang="en-US"/>
          </a:p>
          <a:p>
            <a:pPr>
              <a:buFontTx/>
              <a:buChar char="•"/>
            </a:pPr>
            <a:r>
              <a:rPr lang="en-US" altLang="en-US">
                <a:solidFill>
                  <a:schemeClr val="accent2"/>
                </a:solidFill>
              </a:rPr>
              <a:t>Sensors = LS, Google, etc.</a:t>
            </a:r>
          </a:p>
          <a:p>
            <a:pPr>
              <a:buFontTx/>
              <a:buChar char="•"/>
            </a:pPr>
            <a:r>
              <a:rPr lang="en-US" altLang="en-US">
                <a:solidFill>
                  <a:schemeClr val="hlink"/>
                </a:solidFill>
              </a:rPr>
              <a:t>Effectors = RM, ftp, Amazon.com</a:t>
            </a:r>
          </a:p>
          <a:p>
            <a:endParaRPr lang="en-US" altLang="en-US">
              <a:solidFill>
                <a:schemeClr val="hlink"/>
              </a:solidFill>
            </a:endParaRPr>
          </a:p>
          <a:p>
            <a:r>
              <a:rPr lang="en-US" altLang="en-US"/>
              <a:t>Software: not physical but not simulated.</a:t>
            </a:r>
          </a:p>
          <a:p>
            <a:r>
              <a:rPr lang="en-US" altLang="en-US"/>
              <a:t>Active: not a help system (softbot safety!)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25CD49E-EE49-FEB1-4D30-5BA22044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CFC7-7780-41AD-ADDF-8A783AF435AB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96258" name="Rectangle 1026">
            <a:extLst>
              <a:ext uri="{FF2B5EF4-FFF2-40B4-BE49-F238E27FC236}">
                <a16:creationId xmlns:a16="http://schemas.microsoft.com/office/drawing/2014/main" id="{FE25DCCE-DDD1-12F6-A8EF-9947C1FED8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 Hard Problem for AI</a:t>
            </a:r>
          </a:p>
        </p:txBody>
      </p:sp>
      <p:sp>
        <p:nvSpPr>
          <p:cNvPr id="96259" name="Rectangle 1027">
            <a:extLst>
              <a:ext uri="{FF2B5EF4-FFF2-40B4-BE49-F238E27FC236}">
                <a16:creationId xmlns:a16="http://schemas.microsoft.com/office/drawing/2014/main" id="{AD549F49-ABA0-2717-617B-A6C7D181F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447800"/>
            <a:ext cx="7162800" cy="4800600"/>
          </a:xfrm>
        </p:spPr>
        <p:txBody>
          <a:bodyPr/>
          <a:lstStyle/>
          <a:p>
            <a:r>
              <a:rPr lang="en-US" altLang="en-US"/>
              <a:t>Today’s successful AI systems </a:t>
            </a:r>
          </a:p>
          <a:p>
            <a:pPr lvl="1"/>
            <a:r>
              <a:rPr lang="en-US" altLang="en-US"/>
              <a:t>operate in well-defined domains</a:t>
            </a:r>
          </a:p>
          <a:p>
            <a:pPr lvl="1"/>
            <a:r>
              <a:rPr lang="en-US" altLang="en-US"/>
              <a:t>employ narrow, specialize knowledge</a:t>
            </a:r>
          </a:p>
          <a:p>
            <a:endParaRPr lang="en-US" altLang="en-US" i="1"/>
          </a:p>
          <a:p>
            <a:r>
              <a:rPr lang="en-US" altLang="en-US" i="1">
                <a:solidFill>
                  <a:schemeClr val="hlink"/>
                </a:solidFill>
              </a:rPr>
              <a:t>Commonsense Knowledge</a:t>
            </a:r>
          </a:p>
          <a:p>
            <a:pPr lvl="1"/>
            <a:r>
              <a:rPr lang="en-US" altLang="en-US"/>
              <a:t>needed to operate in messy, complex, open-ended worlds</a:t>
            </a:r>
          </a:p>
          <a:p>
            <a:pPr lvl="2"/>
            <a:r>
              <a:rPr lang="en-US" altLang="en-US"/>
              <a:t>Your kitchen vs. GM factory floor</a:t>
            </a:r>
          </a:p>
          <a:p>
            <a:pPr lvl="1"/>
            <a:r>
              <a:rPr lang="en-US" altLang="en-US"/>
              <a:t>understand unconstrained Natural Language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DB56C0E-DA8E-3D3C-D202-5EF542E7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C860-A0A8-495D-BFF4-33EED6BC1857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26DE1B6E-05B3-EDAF-3ECC-A5159DAEC9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Role of Knowledge in Natural Language Understanding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D011AACB-C1E6-454C-817F-DF40DB60C2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16000" y="1841500"/>
            <a:ext cx="8128000" cy="4114800"/>
          </a:xfrm>
        </p:spPr>
        <p:txBody>
          <a:bodyPr/>
          <a:lstStyle/>
          <a:p>
            <a:r>
              <a:rPr lang="en-US" altLang="en-US"/>
              <a:t>Speech Recognition</a:t>
            </a:r>
          </a:p>
          <a:p>
            <a:pPr lvl="1"/>
            <a:r>
              <a:rPr lang="en-US" altLang="en-US"/>
              <a:t>“word spotting” feasible today</a:t>
            </a:r>
          </a:p>
          <a:p>
            <a:pPr lvl="1"/>
            <a:r>
              <a:rPr lang="en-US" altLang="en-US"/>
              <a:t>continuous speech – rapid progress</a:t>
            </a:r>
          </a:p>
          <a:p>
            <a:pPr lvl="1"/>
            <a:r>
              <a:rPr lang="en-US" altLang="en-US"/>
              <a:t>turns out that “low level” signal not as ambiguous as we once thought</a:t>
            </a:r>
          </a:p>
          <a:p>
            <a:r>
              <a:rPr lang="en-US" altLang="en-US"/>
              <a:t>Translation / Understanding</a:t>
            </a:r>
          </a:p>
          <a:p>
            <a:pPr lvl="1"/>
            <a:r>
              <a:rPr lang="en-US" altLang="en-US"/>
              <a:t>very limited progress</a:t>
            </a:r>
          </a:p>
          <a:p>
            <a:pPr lvl="1">
              <a:buFontTx/>
              <a:buNone/>
            </a:pPr>
            <a:r>
              <a:rPr lang="en-US" altLang="en-US" b="0" i="1">
                <a:solidFill>
                  <a:schemeClr val="hlink"/>
                </a:solidFill>
              </a:rPr>
              <a:t>The spirit is willing but the flesh is weak. (English)</a:t>
            </a:r>
          </a:p>
          <a:p>
            <a:pPr lvl="1">
              <a:buFontTx/>
              <a:buNone/>
            </a:pPr>
            <a:r>
              <a:rPr lang="en-US" altLang="en-US" b="0" i="1">
                <a:solidFill>
                  <a:schemeClr val="hlink"/>
                </a:solidFill>
              </a:rPr>
              <a:t>The vodka is good but the meat is rotten. (Russian)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FF3F805-0BA1-EA1D-FAD3-6EA127921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505E-3596-4ACC-9C62-A99782411E2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9D430FA8-AE61-58F6-7F53-C994B9850F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Syntactic, Semantic, Analogical Knowledge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03F65FB9-12E0-08B3-B2F9-1F9050E618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Time flies like an arrow.</a:t>
            </a:r>
          </a:p>
          <a:p>
            <a:endParaRPr lang="en-US" altLang="en-US"/>
          </a:p>
          <a:p>
            <a:r>
              <a:rPr lang="en-US" altLang="en-US"/>
              <a:t>Fruit flies like a banana.</a:t>
            </a:r>
          </a:p>
          <a:p>
            <a:endParaRPr lang="en-US" altLang="en-US"/>
          </a:p>
          <a:p>
            <a:r>
              <a:rPr lang="en-US" altLang="en-US"/>
              <a:t>Fruit flies like a rock.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6D5810E-64A9-71E4-4F20-78A51DFC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26916-0FB7-472E-B5D3-5091110EADE8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122ED2EE-0BD4-947F-41EA-21C5A8A41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Get Commonsense?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1C625407-38B2-8B28-CD04-26A9A38B52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CYC Project </a:t>
            </a:r>
            <a:r>
              <a:rPr lang="en-US" altLang="en-US" sz="1800"/>
              <a:t>(Doug Lenat, Cycorp)</a:t>
            </a:r>
          </a:p>
          <a:p>
            <a:pPr lvl="1"/>
            <a:r>
              <a:rPr lang="en-US" altLang="en-US"/>
              <a:t>Encoding 1,000,000 commonsense facts about the world by hand</a:t>
            </a:r>
          </a:p>
          <a:p>
            <a:pPr lvl="1"/>
            <a:r>
              <a:rPr lang="en-US" altLang="en-US"/>
              <a:t>Coverage still too spotty for use!</a:t>
            </a:r>
          </a:p>
          <a:p>
            <a:pPr lvl="1"/>
            <a:endParaRPr lang="en-US" altLang="en-US"/>
          </a:p>
          <a:p>
            <a:r>
              <a:rPr lang="en-US" altLang="en-US"/>
              <a:t>Alternatives?</a:t>
            </a:r>
          </a:p>
          <a:p>
            <a:pPr>
              <a:buFontTx/>
              <a:buChar char="•"/>
            </a:pPr>
            <a:r>
              <a:rPr lang="en-US" altLang="en-US"/>
              <a:t>	Open Mind</a:t>
            </a:r>
          </a:p>
          <a:p>
            <a:pPr>
              <a:buFontTx/>
              <a:buChar char="•"/>
            </a:pPr>
            <a:r>
              <a:rPr lang="en-US" altLang="en-US"/>
              <a:t>	KnowItAll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2A129AF-650B-7D32-1CE0-CE401FFA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E7E3-CF58-404E-ADC0-518551A5AB5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9C3E485B-C471-C9D6-F94D-3DFFB1ABE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6700" y="290513"/>
            <a:ext cx="6111875" cy="481012"/>
          </a:xfrm>
        </p:spPr>
        <p:txBody>
          <a:bodyPr/>
          <a:lstStyle/>
          <a:p>
            <a:r>
              <a:rPr lang="en-US" altLang="en-US"/>
              <a:t>AI as Science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5161530A-724B-C4C5-2A98-B9A6D5C1E9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610600" cy="1905000"/>
          </a:xfrm>
        </p:spPr>
        <p:txBody>
          <a:bodyPr/>
          <a:lstStyle/>
          <a:p>
            <a:pPr marL="342900" indent="-342900"/>
            <a:r>
              <a:rPr lang="en-US" altLang="en-US" sz="4000" b="0" i="1"/>
              <a:t>What are the most fundamental scientific questions?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CD5B30E-C719-B85F-45F5-FE2DB544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3AB3-7C2B-45DD-97DD-0757658846F0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B30535A8-EEE8-4774-91E6-0977973BA2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Historical Perspective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B749D63E-7297-339A-0262-CCABFEA990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162800" cy="5105400"/>
          </a:xfrm>
        </p:spPr>
        <p:txBody>
          <a:bodyPr/>
          <a:lstStyle/>
          <a:p>
            <a:r>
              <a:rPr lang="en-US" altLang="en-US"/>
              <a:t>(4</a:t>
            </a:r>
            <a:r>
              <a:rPr lang="en-US" altLang="en-US" baseline="30000"/>
              <a:t>th</a:t>
            </a:r>
            <a:r>
              <a:rPr lang="en-US" altLang="en-US"/>
              <a:t> C BC+) Aristotle, George Boole, Gottlob Frege, Alfred Tarski</a:t>
            </a:r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formalizing the laws of human thought</a:t>
            </a:r>
          </a:p>
          <a:p>
            <a:r>
              <a:rPr lang="en-US" altLang="en-US"/>
              <a:t>(16</a:t>
            </a:r>
            <a:r>
              <a:rPr lang="en-US" altLang="en-US" baseline="30000"/>
              <a:t>th</a:t>
            </a:r>
            <a:r>
              <a:rPr lang="en-US" altLang="en-US"/>
              <a:t> C+) Gerolamo Cardano, Pierre Femat, James Bernoulli, Thomas Bayes</a:t>
            </a:r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formalizing probabilistic reasoning</a:t>
            </a:r>
          </a:p>
          <a:p>
            <a:r>
              <a:rPr lang="en-US" altLang="en-US"/>
              <a:t>(1950+) Alan Turing, John von Neumann, Claude Shannon</a:t>
            </a:r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thinking as computation</a:t>
            </a:r>
          </a:p>
          <a:p>
            <a:r>
              <a:rPr lang="en-US" altLang="en-US"/>
              <a:t>(1956) John McCarthy, Marvin Minsky, Herbert Simon, Allen Newell</a:t>
            </a:r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start of the field of AI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9E86D23-5795-C16A-EE8E-8BAAD699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EBB8-8C99-427C-A661-6C7E61F55819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F8256582-65E6-78CC-88F0-B3D25759A5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Recurrent Themes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C60D81CB-C792-604B-5254-F97968DDCF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7162800" cy="5105400"/>
          </a:xfrm>
        </p:spPr>
        <p:txBody>
          <a:bodyPr/>
          <a:lstStyle/>
          <a:p>
            <a:r>
              <a:rPr lang="en-US" altLang="en-US" sz="2000">
                <a:solidFill>
                  <a:schemeClr val="hlink"/>
                </a:solidFill>
              </a:rPr>
              <a:t>Neural nets vs AI</a:t>
            </a:r>
          </a:p>
          <a:p>
            <a:pPr lvl="1"/>
            <a:r>
              <a:rPr lang="en-US" altLang="en-US" sz="2000"/>
              <a:t>McCulloch &amp; Pitts 1943</a:t>
            </a:r>
          </a:p>
          <a:p>
            <a:pPr lvl="1"/>
            <a:r>
              <a:rPr lang="en-US" altLang="en-US" sz="2000"/>
              <a:t>Died out in 1960’s, revived in 1980’s</a:t>
            </a:r>
          </a:p>
          <a:p>
            <a:pPr lvl="2"/>
            <a:r>
              <a:rPr lang="en-US" altLang="en-US" sz="1600"/>
              <a:t>Neural nets vastly simplified model of real neurons, but still useful &amp; practical – massive parallelism</a:t>
            </a:r>
          </a:p>
          <a:p>
            <a:pPr lvl="2"/>
            <a:r>
              <a:rPr lang="en-US" altLang="en-US" sz="1600"/>
              <a:t>particular family of learning and representation techniques</a:t>
            </a:r>
          </a:p>
          <a:p>
            <a:r>
              <a:rPr lang="en-US" altLang="en-US" sz="2000">
                <a:solidFill>
                  <a:schemeClr val="hlink"/>
                </a:solidFill>
              </a:rPr>
              <a:t>Logic vs Probability</a:t>
            </a:r>
          </a:p>
          <a:p>
            <a:pPr lvl="1"/>
            <a:r>
              <a:rPr lang="en-US" altLang="en-US" sz="2000"/>
              <a:t>In 1950’s logic seemed more computationally &amp; expressively attractive (McCarthy, Newell)</a:t>
            </a:r>
          </a:p>
          <a:p>
            <a:pPr lvl="2"/>
            <a:r>
              <a:rPr lang="en-US" altLang="en-US" sz="1600"/>
              <a:t>attempts to extend logic “just a little” to deal with the fact that the world is uncertain!</a:t>
            </a:r>
          </a:p>
          <a:p>
            <a:pPr lvl="1"/>
            <a:r>
              <a:rPr lang="en-US" altLang="en-US" sz="2000"/>
              <a:t>1988 – Judea Pearl’s work on Bayes nets </a:t>
            </a:r>
          </a:p>
          <a:p>
            <a:pPr lvl="2"/>
            <a:r>
              <a:rPr lang="en-US" altLang="en-US" sz="1600"/>
              <a:t>provided efficient computational framework </a:t>
            </a:r>
          </a:p>
          <a:p>
            <a:pPr lvl="1"/>
            <a:r>
              <a:rPr lang="en-US" altLang="en-US" sz="2000"/>
              <a:t>Today – no longer rivals</a:t>
            </a:r>
          </a:p>
          <a:p>
            <a:pPr lvl="2"/>
            <a:r>
              <a:rPr lang="en-US" altLang="en-US" sz="1600"/>
              <a:t>hot topic: combining probability &amp; first-order logic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81BC669-54C7-5B7A-8E62-1B285045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2101-A3D5-476F-8ECD-7F91CBDAC637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BE0199FD-E84C-17CA-1077-3D32FE8F63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Recurrent Themes, cont.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4B272D19-0F07-040F-C725-53A53D50A8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>
                <a:solidFill>
                  <a:schemeClr val="hlink"/>
                </a:solidFill>
              </a:rPr>
              <a:t>Weak vs Strong Methods</a:t>
            </a:r>
          </a:p>
          <a:p>
            <a:pPr lvl="1"/>
            <a:r>
              <a:rPr lang="en-US" altLang="en-US" sz="2000"/>
              <a:t>Weak – general search methods</a:t>
            </a:r>
          </a:p>
          <a:p>
            <a:pPr lvl="2"/>
            <a:r>
              <a:rPr lang="en-US" altLang="en-US" sz="1600"/>
              <a:t>A* search, constraint propagation, ...</a:t>
            </a:r>
          </a:p>
          <a:p>
            <a:pPr lvl="1"/>
            <a:r>
              <a:rPr lang="en-US" altLang="en-US" sz="2000"/>
              <a:t>Rise of “knowledge intensive” approach</a:t>
            </a:r>
          </a:p>
          <a:p>
            <a:pPr lvl="2"/>
            <a:r>
              <a:rPr lang="en-US" altLang="en-US" sz="1600"/>
              <a:t>expert systems</a:t>
            </a:r>
          </a:p>
          <a:p>
            <a:pPr lvl="2"/>
            <a:r>
              <a:rPr lang="en-US" altLang="en-US" sz="1600"/>
              <a:t>more knowledge, less computation</a:t>
            </a:r>
          </a:p>
          <a:p>
            <a:pPr lvl="1"/>
            <a:r>
              <a:rPr lang="en-US" altLang="en-US" sz="2000"/>
              <a:t>Today: resurgence of weak methods</a:t>
            </a:r>
          </a:p>
          <a:p>
            <a:pPr lvl="2"/>
            <a:r>
              <a:rPr lang="en-US" altLang="en-US" sz="1600"/>
              <a:t>desktop supercomputers</a:t>
            </a:r>
          </a:p>
          <a:p>
            <a:pPr lvl="2"/>
            <a:r>
              <a:rPr lang="en-US" altLang="en-US" sz="1600"/>
              <a:t>in highly competitive domains (Chess) </a:t>
            </a:r>
            <a:r>
              <a:rPr lang="en-US" altLang="en-US" sz="1600">
                <a:solidFill>
                  <a:schemeClr val="hlink"/>
                </a:solidFill>
              </a:rPr>
              <a:t>exceptions</a:t>
            </a:r>
            <a:r>
              <a:rPr lang="en-US" altLang="en-US" sz="1600"/>
              <a:t> to the general rules are most important!</a:t>
            </a:r>
          </a:p>
          <a:p>
            <a:pPr lvl="1"/>
            <a:r>
              <a:rPr lang="en-US" altLang="en-US" sz="2000">
                <a:solidFill>
                  <a:schemeClr val="hlink"/>
                </a:solidFill>
              </a:rPr>
              <a:t>How to combine weak and strong methods seamlessly?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655DD12-82DB-42F3-F511-665BE58F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770DC-21A8-482E-89B5-4A5910BDC0C0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F2E13CCF-C634-4DDB-010A-D1D54442CC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(Re-)Current Themes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55C4D8D7-442F-C2FD-8486-DDE41A9DBA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Combinatorial Explosion</a:t>
            </a:r>
          </a:p>
          <a:p>
            <a:pPr>
              <a:buFontTx/>
              <a:buChar char="•"/>
            </a:pPr>
            <a:r>
              <a:rPr lang="en-US" altLang="en-US"/>
              <a:t>Micro-world successes don’t scale up.</a:t>
            </a:r>
          </a:p>
          <a:p>
            <a:pPr>
              <a:buFontTx/>
              <a:buChar char="•"/>
            </a:pPr>
            <a:r>
              <a:rPr lang="en-US" altLang="en-US"/>
              <a:t>How to Organize and accumulate large amounts of knowledge?</a:t>
            </a:r>
          </a:p>
          <a:p>
            <a:pPr>
              <a:buFontTx/>
              <a:buChar char="•"/>
            </a:pPr>
            <a:r>
              <a:rPr lang="en-US" altLang="en-US"/>
              <a:t>How to translate from informal, ill-structured statements to formal reasoning (e.g., understand a story)?</a:t>
            </a:r>
          </a:p>
          <a:p>
            <a:pPr>
              <a:buFontTx/>
              <a:buChar char="•"/>
            </a:pPr>
            <a:r>
              <a:rPr lang="en-US" altLang="en-US"/>
              <a:t>What are reasonable simplifying assumptions?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14FFCA8-9241-52B9-211E-1994A7F0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AE4DB-E246-4302-A589-8056FFAF230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09570" name="Rectangle 1026">
            <a:extLst>
              <a:ext uri="{FF2B5EF4-FFF2-40B4-BE49-F238E27FC236}">
                <a16:creationId xmlns:a16="http://schemas.microsoft.com/office/drawing/2014/main" id="{0D3896DD-9679-E7D3-6ADD-D041EB9DA5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Goals of this Course</a:t>
            </a:r>
          </a:p>
        </p:txBody>
      </p:sp>
      <p:sp>
        <p:nvSpPr>
          <p:cNvPr id="109571" name="Rectangle 1027">
            <a:extLst>
              <a:ext uri="{FF2B5EF4-FFF2-40B4-BE49-F238E27FC236}">
                <a16:creationId xmlns:a16="http://schemas.microsoft.com/office/drawing/2014/main" id="{83357541-A45B-0A7A-D479-7047C61740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To teach you the main ideas of AI.</a:t>
            </a:r>
          </a:p>
          <a:p>
            <a:pPr lvl="1"/>
            <a:r>
              <a:rPr lang="en-US" altLang="en-US"/>
              <a:t>Give you AI “</a:t>
            </a:r>
            <a:r>
              <a:rPr lang="en-US" altLang="en-US">
                <a:solidFill>
                  <a:schemeClr val="accent2"/>
                </a:solidFill>
              </a:rPr>
              <a:t>color</a:t>
            </a:r>
            <a:r>
              <a:rPr lang="en-US" altLang="en-US"/>
              <a:t>”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To introduce you to a set of key techniques and algorithms from AI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To introduce you to the applicability and limitations of these methods (problem sets)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CF3C33D3-D8C6-ACB4-A6A8-2F9D98BC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53EC-5B65-4A1D-9B5D-4235C8FF0DD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759646D6-39D9-2594-4E30-AF2FE858A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Intelligence?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7D3CD88B-4B68-FA4F-C2A9-54C85439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6DB3-1ADD-4892-9B61-46C221A1605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48D6C54C-F080-F17F-05C7-215934C7EA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</a:t>
            </a:r>
            <a:r>
              <a:rPr lang="en-US" altLang="en-US">
                <a:solidFill>
                  <a:srgbClr val="001F7E"/>
                </a:solidFill>
              </a:rPr>
              <a:t>Artificial</a:t>
            </a:r>
            <a:r>
              <a:rPr lang="en-US" altLang="en-US"/>
              <a:t> Intelligence?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9393C4D4-AAC6-3D95-C827-0C6F9221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92E-86F2-4447-B864-BE3B11FF398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C6ADE6AA-FC8E-5ECF-A625-B94A5503A2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Hardware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438EBA0D-5559-5A40-BFFC-4FFEFDADF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288" y="-806450"/>
            <a:ext cx="4475162" cy="847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86020" name="Picture 4">
            <a:extLst>
              <a:ext uri="{FF2B5EF4-FFF2-40B4-BE49-F238E27FC236}">
                <a16:creationId xmlns:a16="http://schemas.microsoft.com/office/drawing/2014/main" id="{2308E71E-CE89-5A94-34DA-2F4F4A8CC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3035300" cy="172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021" name="Text Box 5">
            <a:extLst>
              <a:ext uri="{FF2B5EF4-FFF2-40B4-BE49-F238E27FC236}">
                <a16:creationId xmlns:a16="http://schemas.microsoft.com/office/drawing/2014/main" id="{76907BE7-6CF3-786F-1600-1503ED19A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905000"/>
            <a:ext cx="3352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b="0"/>
              <a:t>10</a:t>
            </a:r>
            <a:r>
              <a:rPr lang="en-US" altLang="en-US" b="0" baseline="30000"/>
              <a:t>11</a:t>
            </a:r>
            <a:r>
              <a:rPr lang="en-US" altLang="en-US" b="0"/>
              <a:t> neurons</a:t>
            </a:r>
            <a:br>
              <a:rPr lang="en-US" altLang="en-US" b="0"/>
            </a:br>
            <a:r>
              <a:rPr lang="en-US" altLang="en-US" b="0"/>
              <a:t>10</a:t>
            </a:r>
            <a:r>
              <a:rPr lang="en-US" altLang="en-US" b="0" baseline="30000"/>
              <a:t>14</a:t>
            </a:r>
            <a:r>
              <a:rPr lang="en-US" altLang="en-US" b="0"/>
              <a:t> synapses</a:t>
            </a:r>
            <a:br>
              <a:rPr lang="en-US" altLang="en-US" b="0"/>
            </a:br>
            <a:r>
              <a:rPr lang="en-US" altLang="en-US" b="0">
                <a:solidFill>
                  <a:schemeClr val="hlink"/>
                </a:solidFill>
              </a:rPr>
              <a:t>cycle time: 10</a:t>
            </a:r>
            <a:r>
              <a:rPr lang="en-US" altLang="en-US" b="0" baseline="30000">
                <a:solidFill>
                  <a:schemeClr val="hlink"/>
                </a:solidFill>
              </a:rPr>
              <a:t>-3</a:t>
            </a:r>
            <a:r>
              <a:rPr lang="en-US" altLang="en-US" b="0">
                <a:solidFill>
                  <a:schemeClr val="hlink"/>
                </a:solidFill>
              </a:rPr>
              <a:t> sec</a:t>
            </a:r>
          </a:p>
        </p:txBody>
      </p:sp>
      <p:sp>
        <p:nvSpPr>
          <p:cNvPr id="86022" name="Text Box 6">
            <a:extLst>
              <a:ext uri="{FF2B5EF4-FFF2-40B4-BE49-F238E27FC236}">
                <a16:creationId xmlns:a16="http://schemas.microsoft.com/office/drawing/2014/main" id="{6FD602BB-EA5C-6596-B8DA-D8B52561D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419600"/>
            <a:ext cx="3352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b="0"/>
              <a:t>10</a:t>
            </a:r>
            <a:r>
              <a:rPr lang="en-US" altLang="en-US" b="0" baseline="30000"/>
              <a:t>7</a:t>
            </a:r>
            <a:r>
              <a:rPr lang="en-US" altLang="en-US" b="0"/>
              <a:t> transistors</a:t>
            </a:r>
            <a:br>
              <a:rPr lang="en-US" altLang="en-US" b="0"/>
            </a:br>
            <a:r>
              <a:rPr lang="en-US" altLang="en-US" b="0"/>
              <a:t>10</a:t>
            </a:r>
            <a:r>
              <a:rPr lang="en-US" altLang="en-US" b="0" baseline="30000"/>
              <a:t>10</a:t>
            </a:r>
            <a:r>
              <a:rPr lang="en-US" altLang="en-US" b="0"/>
              <a:t> bits of RAM</a:t>
            </a:r>
            <a:br>
              <a:rPr lang="en-US" altLang="en-US" b="0"/>
            </a:br>
            <a:r>
              <a:rPr lang="en-US" altLang="en-US" b="0">
                <a:solidFill>
                  <a:schemeClr val="hlink"/>
                </a:solidFill>
              </a:rPr>
              <a:t>cycle time: 10</a:t>
            </a:r>
            <a:r>
              <a:rPr lang="en-US" altLang="en-US" b="0" baseline="30000">
                <a:solidFill>
                  <a:schemeClr val="hlink"/>
                </a:solidFill>
              </a:rPr>
              <a:t>-9</a:t>
            </a:r>
            <a:r>
              <a:rPr lang="en-US" altLang="en-US" b="0">
                <a:solidFill>
                  <a:schemeClr val="hlink"/>
                </a:solidFill>
              </a:rPr>
              <a:t> sec</a:t>
            </a:r>
          </a:p>
        </p:txBody>
      </p:sp>
      <p:grpSp>
        <p:nvGrpSpPr>
          <p:cNvPr id="86026" name="Group 10">
            <a:extLst>
              <a:ext uri="{FF2B5EF4-FFF2-40B4-BE49-F238E27FC236}">
                <a16:creationId xmlns:a16="http://schemas.microsoft.com/office/drawing/2014/main" id="{9A6798ED-2DDC-FA4F-83E8-B5B4BE94FBCA}"/>
              </a:ext>
            </a:extLst>
          </p:cNvPr>
          <p:cNvGrpSpPr>
            <a:grpSpLocks/>
          </p:cNvGrpSpPr>
          <p:nvPr/>
        </p:nvGrpSpPr>
        <p:grpSpPr bwMode="auto">
          <a:xfrm>
            <a:off x="2874963" y="2863850"/>
            <a:ext cx="3394075" cy="1128713"/>
            <a:chOff x="0" y="0"/>
            <a:chExt cx="2138" cy="711"/>
          </a:xfrm>
        </p:grpSpPr>
        <p:sp>
          <p:nvSpPr>
            <p:cNvPr id="86023" name="Rectangle 7">
              <a:extLst>
                <a:ext uri="{FF2B5EF4-FFF2-40B4-BE49-F238E27FC236}">
                  <a16:creationId xmlns:a16="http://schemas.microsoft.com/office/drawing/2014/main" id="{3A125EDC-DA9C-22B8-63BB-847CE43AB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38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6024" name="Rectangle 8">
              <a:extLst>
                <a:ext uri="{FF2B5EF4-FFF2-40B4-BE49-F238E27FC236}">
                  <a16:creationId xmlns:a16="http://schemas.microsoft.com/office/drawing/2014/main" id="{8FA3EDC1-EE5E-D1CC-EB30-837644BB2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38" cy="7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1" hangingPunct="1">
                <a:spcBef>
                  <a:spcPct val="0"/>
                </a:spcBef>
              </a:pPr>
              <a:r>
                <a:rPr lang="en-US" altLang="en-US" b="0">
                  <a:solidFill>
                    <a:schemeClr val="tx1"/>
                  </a:solidFill>
                  <a:latin typeface="Times New Roman" panose="02020603050405020304" pitchFamily="18" charset="0"/>
                  <a:hlinkClick r:id="rId4"/>
                </a:rPr>
                <a:t>  </a:t>
              </a:r>
              <a:r>
                <a:rPr lang="en-US" altLang="en-US" sz="68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 </a:t>
              </a:r>
              <a:r>
                <a:rPr lang="en-US" altLang="en-US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             </a:t>
              </a:r>
            </a:p>
          </p:txBody>
        </p:sp>
      </p:grpSp>
      <p:pic>
        <p:nvPicPr>
          <p:cNvPr id="86025" name="Picture 9">
            <a:hlinkClick r:id="rId4"/>
            <a:extLst>
              <a:ext uri="{FF2B5EF4-FFF2-40B4-BE49-F238E27FC236}">
                <a16:creationId xmlns:a16="http://schemas.microsoft.com/office/drawing/2014/main" id="{43EC211A-17CB-ADCE-74C9-1CCFA672D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14800"/>
            <a:ext cx="108585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4351A6-1EB7-91CA-3D05-939C68B5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8C9-E38B-441A-8CF9-FC1A36087C63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37A32C99-E3C3-5344-2D48-E7E625CE3E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altLang="en-US"/>
              <a:t>Computer vs. Brain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CDF767E1-E65C-B53F-630B-B605E0AF06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14692" name="Picture 4">
            <a:extLst>
              <a:ext uri="{FF2B5EF4-FFF2-40B4-BE49-F238E27FC236}">
                <a16:creationId xmlns:a16="http://schemas.microsoft.com/office/drawing/2014/main" id="{799266DD-3133-3BD0-B1D5-8FF49477D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684847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512B90D-83ED-CF61-894B-C7B78323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7E87-D2FE-43E2-8B68-678E7915F77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8179C4C5-1EE0-F3C1-78D7-756832F690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01A83736-8605-CE60-B8E4-FD0C5D45C4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/>
            <a:r>
              <a:rPr lang="en-US" altLang="en-US" sz="2000">
                <a:solidFill>
                  <a:schemeClr val="hlink"/>
                </a:solidFill>
              </a:rPr>
              <a:t>Conclusion</a:t>
            </a:r>
          </a:p>
          <a:p>
            <a:pPr lvl="1"/>
            <a:r>
              <a:rPr lang="en-US" altLang="en-US" sz="2000"/>
              <a:t>In near future we can have computers with as many processing elements as our brain, but:</a:t>
            </a:r>
          </a:p>
          <a:p>
            <a:pPr lvl="1">
              <a:buFontTx/>
              <a:buNone/>
            </a:pPr>
            <a:r>
              <a:rPr lang="en-US" altLang="en-US" sz="2000"/>
              <a:t>   far fewer interconnections (wires or synapses)</a:t>
            </a:r>
          </a:p>
          <a:p>
            <a:pPr lvl="1">
              <a:buFontTx/>
              <a:buNone/>
            </a:pPr>
            <a:r>
              <a:rPr lang="en-US" altLang="en-US" sz="2000"/>
              <a:t>   much faster updates.</a:t>
            </a:r>
          </a:p>
          <a:p>
            <a:pPr marL="0" indent="0"/>
            <a:endParaRPr lang="en-US" altLang="en-US" sz="2000">
              <a:solidFill>
                <a:schemeClr val="hlink"/>
              </a:solidFill>
            </a:endParaRPr>
          </a:p>
          <a:p>
            <a:pPr marL="0" indent="0"/>
            <a:r>
              <a:rPr lang="en-US" altLang="en-US" sz="2000">
                <a:solidFill>
                  <a:schemeClr val="hlink"/>
                </a:solidFill>
              </a:rPr>
              <a:t>Fundamentally different hardware may</a:t>
            </a:r>
          </a:p>
          <a:p>
            <a:pPr marL="0" indent="0"/>
            <a:r>
              <a:rPr lang="en-US" altLang="en-US" sz="2000">
                <a:solidFill>
                  <a:schemeClr val="hlink"/>
                </a:solidFill>
              </a:rPr>
              <a:t>require fundamentally different algorithms!</a:t>
            </a:r>
          </a:p>
          <a:p>
            <a:pPr lvl="1"/>
            <a:r>
              <a:rPr lang="en-US" altLang="en-US" sz="2000"/>
              <a:t> Very much an open question.</a:t>
            </a:r>
          </a:p>
          <a:p>
            <a:pPr lvl="1"/>
            <a:r>
              <a:rPr lang="en-US" altLang="en-US" sz="2000"/>
              <a:t> Neural net research.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8A544C9-5356-2290-2E28-9051A9BC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DA90E-45AD-44EF-92C4-3903A0D5BBA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8BDBCB17-0BDB-74DB-9AAF-3231BE18FD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Level of Abstraction?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9E416A68-3C8B-9BF2-4E75-1339FCD587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Hardware (build brains)</a:t>
            </a:r>
          </a:p>
          <a:p>
            <a:pPr>
              <a:buFontTx/>
              <a:buChar char="•"/>
            </a:pPr>
            <a:r>
              <a:rPr lang="en-US" altLang="en-US"/>
              <a:t>“network” (neural networks?)</a:t>
            </a:r>
          </a:p>
          <a:p>
            <a:pPr>
              <a:buFontTx/>
              <a:buChar char="•"/>
            </a:pPr>
            <a:r>
              <a:rPr lang="en-US" altLang="en-US"/>
              <a:t>Algorithm + representation</a:t>
            </a:r>
          </a:p>
          <a:p>
            <a:pPr>
              <a:buFontTx/>
              <a:buChar char="•"/>
            </a:pPr>
            <a:r>
              <a:rPr lang="en-US" altLang="en-US"/>
              <a:t>Intermediate Behavior (cognitive modeling)</a:t>
            </a:r>
          </a:p>
          <a:p>
            <a:pPr>
              <a:buFontTx/>
              <a:buChar char="•"/>
            </a:pPr>
            <a:r>
              <a:rPr lang="en-US" altLang="en-US"/>
              <a:t>Task Performance (Deep Blue, Turing Test)</a:t>
            </a:r>
          </a:p>
          <a:p>
            <a:pPr>
              <a:buFontTx/>
              <a:buChar char="•"/>
            </a:pPr>
            <a:r>
              <a:rPr lang="en-US" altLang="en-US"/>
              <a:t>Task Competence (Idealized view)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TAS Slides(WB)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ITAS Slides(WB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rgbClr val="063DE8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rgbClr val="063DE8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ITAS Slides(WB)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AS Slides(WB)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AS Slides(WB)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AS Slides(WB)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AS Slides(WB)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AS Slides(WB)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AS Slides(WB)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Bosco:Desktop Folder:ITAS Slides(WB).ppt</Template>
  <TotalTime>1490426312</TotalTime>
  <Pages>45</Pages>
  <Words>965</Words>
  <Application>Microsoft Office PowerPoint</Application>
  <PresentationFormat>On-screen Show (4:3)</PresentationFormat>
  <Paragraphs>184</Paragraphs>
  <Slides>23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ITAS Slides(WB)</vt:lpstr>
      <vt:lpstr>Lecture 1 What is AI?</vt:lpstr>
      <vt:lpstr>AI as Science</vt:lpstr>
      <vt:lpstr>Goals of this Course</vt:lpstr>
      <vt:lpstr>What is Intelligence?</vt:lpstr>
      <vt:lpstr>What is Artificial Intelligence?</vt:lpstr>
      <vt:lpstr>Hardware</vt:lpstr>
      <vt:lpstr>Computer vs. Brain</vt:lpstr>
      <vt:lpstr>PowerPoint Presentation</vt:lpstr>
      <vt:lpstr>What Level of Abstraction?</vt:lpstr>
      <vt:lpstr>Classical AI</vt:lpstr>
      <vt:lpstr>Success Story: Medical Expert Systems</vt:lpstr>
      <vt:lpstr>Success Story: Chess</vt:lpstr>
      <vt:lpstr>Autonomous Systems</vt:lpstr>
      <vt:lpstr>PowerPoint Presentation</vt:lpstr>
      <vt:lpstr>Software Robots (softbots)</vt:lpstr>
      <vt:lpstr>Key Hard Problem for AI</vt:lpstr>
      <vt:lpstr>Role of Knowledge in Natural Language Understanding</vt:lpstr>
      <vt:lpstr>Syntactic, Semantic, Analogical Knowledge</vt:lpstr>
      <vt:lpstr>How to Get Commonsense?</vt:lpstr>
      <vt:lpstr>Historical Perspective</vt:lpstr>
      <vt:lpstr>Recurrent Themes</vt:lpstr>
      <vt:lpstr>Recurrent Themes, cont.</vt:lpstr>
      <vt:lpstr>(Re-)Current Themes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573 lecture 1 - what is AI?</dc:title>
  <dc:subject/>
  <dc:creator>Henry Kautz</dc:creator>
  <cp:keywords/>
  <dc:description>updated 4/16/96</dc:description>
  <cp:lastModifiedBy>etzioni</cp:lastModifiedBy>
  <cp:revision>200</cp:revision>
  <cp:lastPrinted>1997-08-21T20:07:16Z</cp:lastPrinted>
  <dcterms:created xsi:type="dcterms:W3CDTF">1997-06-05T18:05:21Z</dcterms:created>
  <dcterms:modified xsi:type="dcterms:W3CDTF">2025-07-24T06:24:41Z</dcterms:modified>
</cp:coreProperties>
</file>