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259" r:id="rId2"/>
    <p:sldId id="309" r:id="rId3"/>
    <p:sldId id="308" r:id="rId4"/>
    <p:sldId id="311" r:id="rId5"/>
    <p:sldId id="341" r:id="rId6"/>
    <p:sldId id="342" r:id="rId7"/>
    <p:sldId id="348" r:id="rId8"/>
    <p:sldId id="349" r:id="rId9"/>
    <p:sldId id="350" r:id="rId10"/>
    <p:sldId id="351" r:id="rId11"/>
    <p:sldId id="352" r:id="rId12"/>
    <p:sldId id="353" r:id="rId13"/>
    <p:sldId id="354" r:id="rId14"/>
    <p:sldId id="355" r:id="rId15"/>
    <p:sldId id="356" r:id="rId16"/>
    <p:sldId id="357" r:id="rId17"/>
    <p:sldId id="358" r:id="rId18"/>
    <p:sldId id="369" r:id="rId19"/>
    <p:sldId id="359" r:id="rId20"/>
    <p:sldId id="360" r:id="rId21"/>
    <p:sldId id="361" r:id="rId22"/>
    <p:sldId id="362" r:id="rId23"/>
    <p:sldId id="363" r:id="rId24"/>
    <p:sldId id="364" r:id="rId25"/>
    <p:sldId id="365" r:id="rId26"/>
    <p:sldId id="366" r:id="rId27"/>
    <p:sldId id="367" r:id="rId28"/>
    <p:sldId id="368" r:id="rId29"/>
  </p:sldIdLst>
  <p:sldSz cx="9144000" cy="6858000" type="screen4x3"/>
  <p:notesSz cx="6781800" cy="9067800"/>
  <p:defaultTex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56">
          <p15:clr>
            <a:srgbClr val="A4A3A4"/>
          </p15:clr>
        </p15:guide>
        <p15:guide id="2" pos="21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DB0A0"/>
    <a:srgbClr val="991E37"/>
    <a:srgbClr val="537F70"/>
    <a:srgbClr val="6E6075"/>
    <a:srgbClr val="9933FF"/>
    <a:srgbClr val="913B37"/>
    <a:srgbClr val="661923"/>
    <a:srgbClr val="674B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399" autoAdjust="0"/>
    <p:restoredTop sz="80386" autoAdjust="0"/>
  </p:normalViewPr>
  <p:slideViewPr>
    <p:cSldViewPr>
      <p:cViewPr>
        <p:scale>
          <a:sx n="75" d="100"/>
          <a:sy n="75" d="100"/>
        </p:scale>
        <p:origin x="-384" y="-3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52"/>
    </p:cViewPr>
  </p:sorterViewPr>
  <p:notesViewPr>
    <p:cSldViewPr>
      <p:cViewPr>
        <p:scale>
          <a:sx n="75" d="100"/>
          <a:sy n="75" d="100"/>
        </p:scale>
        <p:origin x="-1709" y="-58"/>
      </p:cViewPr>
      <p:guideLst>
        <p:guide orient="horz" pos="2856"/>
        <p:guide pos="213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44EA52C2-10DF-1B54-E67F-7047E636AF21}"/>
              </a:ext>
            </a:extLst>
          </p:cNvPr>
          <p:cNvSpPr>
            <a:spLocks noGrp="1" noChangeArrowheads="1"/>
          </p:cNvSpPr>
          <p:nvPr>
            <p:ph type="hdr" sz="quarter"/>
          </p:nvPr>
        </p:nvSpPr>
        <p:spPr bwMode="auto">
          <a:xfrm>
            <a:off x="0" y="0"/>
            <a:ext cx="2938463"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en-US" altLang="en-US"/>
          </a:p>
        </p:txBody>
      </p:sp>
      <p:sp>
        <p:nvSpPr>
          <p:cNvPr id="83971" name="Rectangle 3">
            <a:extLst>
              <a:ext uri="{FF2B5EF4-FFF2-40B4-BE49-F238E27FC236}">
                <a16:creationId xmlns:a16="http://schemas.microsoft.com/office/drawing/2014/main" id="{68C57F1D-C7E3-3184-AF46-97BF667416D1}"/>
              </a:ext>
            </a:extLst>
          </p:cNvPr>
          <p:cNvSpPr>
            <a:spLocks noGrp="1" noChangeArrowheads="1"/>
          </p:cNvSpPr>
          <p:nvPr>
            <p:ph type="dt" sz="quarter" idx="1"/>
          </p:nvPr>
        </p:nvSpPr>
        <p:spPr bwMode="auto">
          <a:xfrm>
            <a:off x="3841750" y="0"/>
            <a:ext cx="2938463"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83972" name="Rectangle 4">
            <a:extLst>
              <a:ext uri="{FF2B5EF4-FFF2-40B4-BE49-F238E27FC236}">
                <a16:creationId xmlns:a16="http://schemas.microsoft.com/office/drawing/2014/main" id="{EAD80A76-7BC6-0D1E-75E7-F0D1BE032EAC}"/>
              </a:ext>
            </a:extLst>
          </p:cNvPr>
          <p:cNvSpPr>
            <a:spLocks noGrp="1" noChangeArrowheads="1"/>
          </p:cNvSpPr>
          <p:nvPr>
            <p:ph type="ftr" sz="quarter" idx="2"/>
          </p:nvPr>
        </p:nvSpPr>
        <p:spPr bwMode="auto">
          <a:xfrm>
            <a:off x="0" y="8612188"/>
            <a:ext cx="2938463"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US" altLang="en-US"/>
          </a:p>
        </p:txBody>
      </p:sp>
      <p:sp>
        <p:nvSpPr>
          <p:cNvPr id="83973" name="Rectangle 5">
            <a:extLst>
              <a:ext uri="{FF2B5EF4-FFF2-40B4-BE49-F238E27FC236}">
                <a16:creationId xmlns:a16="http://schemas.microsoft.com/office/drawing/2014/main" id="{E981165F-490A-7827-CC89-C322513FD179}"/>
              </a:ext>
            </a:extLst>
          </p:cNvPr>
          <p:cNvSpPr>
            <a:spLocks noGrp="1" noChangeArrowheads="1"/>
          </p:cNvSpPr>
          <p:nvPr>
            <p:ph type="sldNum" sz="quarter" idx="3"/>
          </p:nvPr>
        </p:nvSpPr>
        <p:spPr bwMode="auto">
          <a:xfrm>
            <a:off x="3841750" y="8612188"/>
            <a:ext cx="2938463"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E72E2CFF-3AB9-4193-A508-04712115430B}"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75D49448-4FE6-4778-FB4C-6051ED463A6D}"/>
              </a:ext>
            </a:extLst>
          </p:cNvPr>
          <p:cNvSpPr>
            <a:spLocks noGrp="1" noChangeArrowheads="1"/>
          </p:cNvSpPr>
          <p:nvPr>
            <p:ph type="hdr" sz="quarter"/>
          </p:nvPr>
        </p:nvSpPr>
        <p:spPr bwMode="auto">
          <a:xfrm>
            <a:off x="0" y="0"/>
            <a:ext cx="2938463"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62" tIns="45281" rIns="90562" bIns="45281" numCol="1" anchor="t" anchorCtr="0" compatLnSpc="1">
            <a:prstTxWarp prst="textNoShape">
              <a:avLst/>
            </a:prstTxWarp>
          </a:bodyPr>
          <a:lstStyle>
            <a:lvl1pPr algn="l" defTabSz="904875">
              <a:defRPr sz="1200"/>
            </a:lvl1pPr>
          </a:lstStyle>
          <a:p>
            <a:endParaRPr lang="en-US" altLang="en-US"/>
          </a:p>
        </p:txBody>
      </p:sp>
      <p:sp>
        <p:nvSpPr>
          <p:cNvPr id="30723" name="Rectangle 3">
            <a:extLst>
              <a:ext uri="{FF2B5EF4-FFF2-40B4-BE49-F238E27FC236}">
                <a16:creationId xmlns:a16="http://schemas.microsoft.com/office/drawing/2014/main" id="{BAD67BB5-EED2-1EEC-DD5D-3C0DBF22CA1E}"/>
              </a:ext>
            </a:extLst>
          </p:cNvPr>
          <p:cNvSpPr>
            <a:spLocks noGrp="1" noChangeArrowheads="1"/>
          </p:cNvSpPr>
          <p:nvPr>
            <p:ph type="dt" idx="1"/>
          </p:nvPr>
        </p:nvSpPr>
        <p:spPr bwMode="auto">
          <a:xfrm>
            <a:off x="3841750" y="0"/>
            <a:ext cx="2938463"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62" tIns="45281" rIns="90562" bIns="45281" numCol="1" anchor="t" anchorCtr="0" compatLnSpc="1">
            <a:prstTxWarp prst="textNoShape">
              <a:avLst/>
            </a:prstTxWarp>
          </a:bodyPr>
          <a:lstStyle>
            <a:lvl1pPr algn="r" defTabSz="904875">
              <a:defRPr sz="1200"/>
            </a:lvl1pPr>
          </a:lstStyle>
          <a:p>
            <a:endParaRPr lang="en-US" altLang="en-US"/>
          </a:p>
        </p:txBody>
      </p:sp>
      <p:sp>
        <p:nvSpPr>
          <p:cNvPr id="30724" name="Rectangle 4">
            <a:extLst>
              <a:ext uri="{FF2B5EF4-FFF2-40B4-BE49-F238E27FC236}">
                <a16:creationId xmlns:a16="http://schemas.microsoft.com/office/drawing/2014/main" id="{7F979766-27E2-4875-F4D0-11BB10DEACF7}"/>
              </a:ext>
            </a:extLst>
          </p:cNvPr>
          <p:cNvSpPr>
            <a:spLocks noGrp="1" noRot="1" noChangeAspect="1" noChangeArrowheads="1" noTextEdit="1"/>
          </p:cNvSpPr>
          <p:nvPr>
            <p:ph type="sldImg" idx="2"/>
          </p:nvPr>
        </p:nvSpPr>
        <p:spPr bwMode="auto">
          <a:xfrm>
            <a:off x="1123950" y="679450"/>
            <a:ext cx="4533900" cy="340042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25" name="Rectangle 5">
            <a:extLst>
              <a:ext uri="{FF2B5EF4-FFF2-40B4-BE49-F238E27FC236}">
                <a16:creationId xmlns:a16="http://schemas.microsoft.com/office/drawing/2014/main" id="{1187E8F0-4B31-370A-C8BC-CA54ECB61823}"/>
              </a:ext>
            </a:extLst>
          </p:cNvPr>
          <p:cNvSpPr>
            <a:spLocks noGrp="1" noChangeArrowheads="1"/>
          </p:cNvSpPr>
          <p:nvPr>
            <p:ph type="body" sz="quarter" idx="3"/>
          </p:nvPr>
        </p:nvSpPr>
        <p:spPr bwMode="auto">
          <a:xfrm>
            <a:off x="677863" y="4306888"/>
            <a:ext cx="5426075" cy="4081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62" tIns="45281" rIns="90562" bIns="4528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0726" name="Rectangle 6">
            <a:extLst>
              <a:ext uri="{FF2B5EF4-FFF2-40B4-BE49-F238E27FC236}">
                <a16:creationId xmlns:a16="http://schemas.microsoft.com/office/drawing/2014/main" id="{95DA1CEC-FFC0-384F-13E8-A2AB03BEF97C}"/>
              </a:ext>
            </a:extLst>
          </p:cNvPr>
          <p:cNvSpPr>
            <a:spLocks noGrp="1" noChangeArrowheads="1"/>
          </p:cNvSpPr>
          <p:nvPr>
            <p:ph type="ftr" sz="quarter" idx="4"/>
          </p:nvPr>
        </p:nvSpPr>
        <p:spPr bwMode="auto">
          <a:xfrm>
            <a:off x="0" y="8612188"/>
            <a:ext cx="2938463"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62" tIns="45281" rIns="90562" bIns="45281" numCol="1" anchor="b" anchorCtr="0" compatLnSpc="1">
            <a:prstTxWarp prst="textNoShape">
              <a:avLst/>
            </a:prstTxWarp>
          </a:bodyPr>
          <a:lstStyle>
            <a:lvl1pPr algn="l" defTabSz="904875">
              <a:defRPr sz="1200"/>
            </a:lvl1pPr>
          </a:lstStyle>
          <a:p>
            <a:endParaRPr lang="en-US" altLang="en-US"/>
          </a:p>
        </p:txBody>
      </p:sp>
      <p:sp>
        <p:nvSpPr>
          <p:cNvPr id="30727" name="Rectangle 7">
            <a:extLst>
              <a:ext uri="{FF2B5EF4-FFF2-40B4-BE49-F238E27FC236}">
                <a16:creationId xmlns:a16="http://schemas.microsoft.com/office/drawing/2014/main" id="{3BE770E4-D01B-2D52-63FC-D51D4AC6706A}"/>
              </a:ext>
            </a:extLst>
          </p:cNvPr>
          <p:cNvSpPr>
            <a:spLocks noGrp="1" noChangeArrowheads="1"/>
          </p:cNvSpPr>
          <p:nvPr>
            <p:ph type="sldNum" sz="quarter" idx="5"/>
          </p:nvPr>
        </p:nvSpPr>
        <p:spPr bwMode="auto">
          <a:xfrm>
            <a:off x="3841750" y="8612188"/>
            <a:ext cx="2938463"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62" tIns="45281" rIns="90562" bIns="45281" numCol="1" anchor="b" anchorCtr="0" compatLnSpc="1">
            <a:prstTxWarp prst="textNoShape">
              <a:avLst/>
            </a:prstTxWarp>
          </a:bodyPr>
          <a:lstStyle>
            <a:lvl1pPr algn="r" defTabSz="904875">
              <a:defRPr sz="1200"/>
            </a:lvl1pPr>
          </a:lstStyle>
          <a:p>
            <a:fld id="{561F8F00-360D-4DF8-9665-689F74AB99B5}"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image" Target="../media/image3.emf"/></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image" Target="../media/image3.emf"/></Relationships>
</file>

<file path=ppt/notesSlides/_rels/note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image" Target="../media/image3.emf"/></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C733F0E-6158-75EF-21CB-AAD6CC567ED9}"/>
              </a:ext>
            </a:extLst>
          </p:cNvPr>
          <p:cNvSpPr>
            <a:spLocks noGrp="1" noChangeArrowheads="1"/>
          </p:cNvSpPr>
          <p:nvPr>
            <p:ph type="sldNum" sz="quarter" idx="5"/>
          </p:nvPr>
        </p:nvSpPr>
        <p:spPr>
          <a:ln/>
        </p:spPr>
        <p:txBody>
          <a:bodyPr/>
          <a:lstStyle/>
          <a:p>
            <a:fld id="{C065680C-7E4D-462B-A5CC-60ED810817B9}" type="slidenum">
              <a:rPr lang="en-US" altLang="en-US"/>
              <a:pPr/>
              <a:t>1</a:t>
            </a:fld>
            <a:endParaRPr lang="en-US" altLang="en-US"/>
          </a:p>
        </p:txBody>
      </p:sp>
      <p:sp>
        <p:nvSpPr>
          <p:cNvPr id="31746" name="Rectangle 2">
            <a:extLst>
              <a:ext uri="{FF2B5EF4-FFF2-40B4-BE49-F238E27FC236}">
                <a16:creationId xmlns:a16="http://schemas.microsoft.com/office/drawing/2014/main" id="{33AA9681-766C-60DB-4105-9B996B59CF19}"/>
              </a:ext>
            </a:extLst>
          </p:cNvPr>
          <p:cNvSpPr>
            <a:spLocks noGrp="1" noRot="1" noChangeAspect="1" noChangeArrowheads="1" noTextEdit="1"/>
          </p:cNvSpPr>
          <p:nvPr>
            <p:ph type="sldImg"/>
          </p:nvPr>
        </p:nvSpPr>
        <p:spPr>
          <a:ln/>
        </p:spPr>
      </p:sp>
      <p:sp>
        <p:nvSpPr>
          <p:cNvPr id="31748" name="Rectangle 4">
            <a:extLst>
              <a:ext uri="{FF2B5EF4-FFF2-40B4-BE49-F238E27FC236}">
                <a16:creationId xmlns:a16="http://schemas.microsoft.com/office/drawing/2014/main" id="{03492DD4-3B66-8869-C84B-C1DD94134F9A}"/>
              </a:ext>
            </a:extLst>
          </p:cNvPr>
          <p:cNvSpPr>
            <a:spLocks noGrp="1" noChangeArrowheads="1"/>
          </p:cNvSpPr>
          <p:nvPr>
            <p:ph type="body" idx="1"/>
          </p:nvPr>
        </p:nvSpPr>
        <p:spPr>
          <a:xfrm>
            <a:off x="723900" y="4533900"/>
            <a:ext cx="5410200" cy="3854450"/>
          </a:xfrm>
        </p:spPr>
        <p:txBody>
          <a:bodyPr/>
          <a:lstStyle/>
          <a:p>
            <a:pPr>
              <a:lnSpc>
                <a:spcPct val="90000"/>
              </a:lnSpc>
            </a:pPr>
            <a:r>
              <a:rPr lang="en-US" altLang="en-US" sz="1000">
                <a:latin typeface="Times New Roman" panose="02020603050405020304" pitchFamily="18" charset="0"/>
              </a:rPr>
              <a:t>Information Technology – all forms of technology used to create, store, exchange, and use information in its various forms, and, the design and use of computers and communications to improve the way we live, learn, work and play.</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F48F1E6-3D69-C109-1E9D-BF54FA56F62B}"/>
              </a:ext>
            </a:extLst>
          </p:cNvPr>
          <p:cNvSpPr>
            <a:spLocks noGrp="1" noChangeArrowheads="1"/>
          </p:cNvSpPr>
          <p:nvPr>
            <p:ph type="sldNum" sz="quarter" idx="5"/>
          </p:nvPr>
        </p:nvSpPr>
        <p:spPr>
          <a:ln/>
        </p:spPr>
        <p:txBody>
          <a:bodyPr/>
          <a:lstStyle/>
          <a:p>
            <a:fld id="{B698897B-92FC-4A03-B9A7-32C60B0310C5}" type="slidenum">
              <a:rPr lang="en-US" altLang="en-US"/>
              <a:pPr/>
              <a:t>10</a:t>
            </a:fld>
            <a:endParaRPr lang="en-US" altLang="en-US"/>
          </a:p>
        </p:txBody>
      </p:sp>
      <p:sp>
        <p:nvSpPr>
          <p:cNvPr id="285698" name="Rectangle 2">
            <a:extLst>
              <a:ext uri="{FF2B5EF4-FFF2-40B4-BE49-F238E27FC236}">
                <a16:creationId xmlns:a16="http://schemas.microsoft.com/office/drawing/2014/main" id="{D65B17C5-A350-F8CD-E77F-29C4CE5A4641}"/>
              </a:ext>
            </a:extLst>
          </p:cNvPr>
          <p:cNvSpPr>
            <a:spLocks noGrp="1" noRot="1" noChangeAspect="1" noChangeArrowheads="1" noTextEdit="1"/>
          </p:cNvSpPr>
          <p:nvPr>
            <p:ph type="sldImg"/>
          </p:nvPr>
        </p:nvSpPr>
        <p:spPr>
          <a:ln/>
        </p:spPr>
      </p:sp>
      <p:sp>
        <p:nvSpPr>
          <p:cNvPr id="285699" name="Rectangle 3">
            <a:extLst>
              <a:ext uri="{FF2B5EF4-FFF2-40B4-BE49-F238E27FC236}">
                <a16:creationId xmlns:a16="http://schemas.microsoft.com/office/drawing/2014/main" id="{CB8A37DE-5BFA-C7E9-E395-B21D02AC8F5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52F9314-77AF-D942-9387-BF3433ADD055}"/>
              </a:ext>
            </a:extLst>
          </p:cNvPr>
          <p:cNvSpPr>
            <a:spLocks noGrp="1" noChangeArrowheads="1"/>
          </p:cNvSpPr>
          <p:nvPr>
            <p:ph type="sldNum" sz="quarter" idx="5"/>
          </p:nvPr>
        </p:nvSpPr>
        <p:spPr>
          <a:ln/>
        </p:spPr>
        <p:txBody>
          <a:bodyPr/>
          <a:lstStyle/>
          <a:p>
            <a:fld id="{09C29845-C537-4840-9605-F538FC061175}" type="slidenum">
              <a:rPr lang="en-US" altLang="en-US"/>
              <a:pPr/>
              <a:t>11</a:t>
            </a:fld>
            <a:endParaRPr lang="en-US" altLang="en-US"/>
          </a:p>
        </p:txBody>
      </p:sp>
      <p:sp>
        <p:nvSpPr>
          <p:cNvPr id="286722" name="Rectangle 2">
            <a:extLst>
              <a:ext uri="{FF2B5EF4-FFF2-40B4-BE49-F238E27FC236}">
                <a16:creationId xmlns:a16="http://schemas.microsoft.com/office/drawing/2014/main" id="{F0B40C8F-1386-1624-AFA6-750A3FEB9D0C}"/>
              </a:ext>
            </a:extLst>
          </p:cNvPr>
          <p:cNvSpPr>
            <a:spLocks noGrp="1" noRot="1" noChangeAspect="1" noChangeArrowheads="1" noTextEdit="1"/>
          </p:cNvSpPr>
          <p:nvPr>
            <p:ph type="sldImg"/>
          </p:nvPr>
        </p:nvSpPr>
        <p:spPr>
          <a:ln/>
        </p:spPr>
      </p:sp>
      <p:sp>
        <p:nvSpPr>
          <p:cNvPr id="286723" name="Rectangle 3">
            <a:extLst>
              <a:ext uri="{FF2B5EF4-FFF2-40B4-BE49-F238E27FC236}">
                <a16:creationId xmlns:a16="http://schemas.microsoft.com/office/drawing/2014/main" id="{5028C46B-83AE-A0F4-9FCA-FA0B67F325C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FD348C6-F7EC-5EEE-280E-4C02A7A6EB43}"/>
              </a:ext>
            </a:extLst>
          </p:cNvPr>
          <p:cNvSpPr>
            <a:spLocks noGrp="1" noChangeArrowheads="1"/>
          </p:cNvSpPr>
          <p:nvPr>
            <p:ph type="sldNum" sz="quarter" idx="5"/>
          </p:nvPr>
        </p:nvSpPr>
        <p:spPr>
          <a:ln/>
        </p:spPr>
        <p:txBody>
          <a:bodyPr/>
          <a:lstStyle/>
          <a:p>
            <a:fld id="{B6EF4AD8-0CA5-440D-839C-E313CB25CCA2}" type="slidenum">
              <a:rPr lang="en-US" altLang="en-US"/>
              <a:pPr/>
              <a:t>12</a:t>
            </a:fld>
            <a:endParaRPr lang="en-US" altLang="en-US"/>
          </a:p>
        </p:txBody>
      </p:sp>
      <p:sp>
        <p:nvSpPr>
          <p:cNvPr id="287746" name="Rectangle 2">
            <a:extLst>
              <a:ext uri="{FF2B5EF4-FFF2-40B4-BE49-F238E27FC236}">
                <a16:creationId xmlns:a16="http://schemas.microsoft.com/office/drawing/2014/main" id="{ED610C0D-9A94-5E09-236E-89DCF8D1F8C1}"/>
              </a:ext>
            </a:extLst>
          </p:cNvPr>
          <p:cNvSpPr>
            <a:spLocks noGrp="1" noRot="1" noChangeAspect="1" noChangeArrowheads="1" noTextEdit="1"/>
          </p:cNvSpPr>
          <p:nvPr>
            <p:ph type="sldImg"/>
          </p:nvPr>
        </p:nvSpPr>
        <p:spPr>
          <a:ln/>
        </p:spPr>
      </p:sp>
      <p:sp>
        <p:nvSpPr>
          <p:cNvPr id="287747" name="Rectangle 3">
            <a:extLst>
              <a:ext uri="{FF2B5EF4-FFF2-40B4-BE49-F238E27FC236}">
                <a16:creationId xmlns:a16="http://schemas.microsoft.com/office/drawing/2014/main" id="{1B72453C-1002-66AB-C399-D20118AB408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868CC5F-4DEA-C17E-AD1E-AB5706681CE4}"/>
              </a:ext>
            </a:extLst>
          </p:cNvPr>
          <p:cNvSpPr>
            <a:spLocks noGrp="1" noChangeArrowheads="1"/>
          </p:cNvSpPr>
          <p:nvPr>
            <p:ph type="sldNum" sz="quarter" idx="5"/>
          </p:nvPr>
        </p:nvSpPr>
        <p:spPr>
          <a:ln/>
        </p:spPr>
        <p:txBody>
          <a:bodyPr/>
          <a:lstStyle/>
          <a:p>
            <a:fld id="{F7A37D40-00F1-4F97-BC31-3CCA4508C054}" type="slidenum">
              <a:rPr lang="en-US" altLang="en-US"/>
              <a:pPr/>
              <a:t>13</a:t>
            </a:fld>
            <a:endParaRPr lang="en-US" altLang="en-US"/>
          </a:p>
        </p:txBody>
      </p:sp>
      <p:sp>
        <p:nvSpPr>
          <p:cNvPr id="288770" name="Rectangle 2">
            <a:extLst>
              <a:ext uri="{FF2B5EF4-FFF2-40B4-BE49-F238E27FC236}">
                <a16:creationId xmlns:a16="http://schemas.microsoft.com/office/drawing/2014/main" id="{1FF03CD3-27C9-12AC-1C9F-2BDD97042BE1}"/>
              </a:ext>
            </a:extLst>
          </p:cNvPr>
          <p:cNvSpPr>
            <a:spLocks noGrp="1" noRot="1" noChangeAspect="1" noChangeArrowheads="1" noTextEdit="1"/>
          </p:cNvSpPr>
          <p:nvPr>
            <p:ph type="sldImg"/>
          </p:nvPr>
        </p:nvSpPr>
        <p:spPr>
          <a:ln/>
        </p:spPr>
      </p:sp>
      <p:sp>
        <p:nvSpPr>
          <p:cNvPr id="288771" name="Rectangle 3">
            <a:extLst>
              <a:ext uri="{FF2B5EF4-FFF2-40B4-BE49-F238E27FC236}">
                <a16:creationId xmlns:a16="http://schemas.microsoft.com/office/drawing/2014/main" id="{0E751511-1F3C-BA84-89C3-7109787838C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45FDDBC-39AF-310B-2966-3934F832ECA7}"/>
              </a:ext>
            </a:extLst>
          </p:cNvPr>
          <p:cNvSpPr>
            <a:spLocks noGrp="1" noChangeArrowheads="1"/>
          </p:cNvSpPr>
          <p:nvPr>
            <p:ph type="sldNum" sz="quarter" idx="5"/>
          </p:nvPr>
        </p:nvSpPr>
        <p:spPr>
          <a:ln/>
        </p:spPr>
        <p:txBody>
          <a:bodyPr/>
          <a:lstStyle/>
          <a:p>
            <a:fld id="{BA45C92E-5D2B-49A9-8AC8-C4862FF1B66F}" type="slidenum">
              <a:rPr lang="en-US" altLang="en-US"/>
              <a:pPr/>
              <a:t>14</a:t>
            </a:fld>
            <a:endParaRPr lang="en-US" altLang="en-US"/>
          </a:p>
        </p:txBody>
      </p:sp>
      <p:sp>
        <p:nvSpPr>
          <p:cNvPr id="289794" name="Rectangle 2">
            <a:extLst>
              <a:ext uri="{FF2B5EF4-FFF2-40B4-BE49-F238E27FC236}">
                <a16:creationId xmlns:a16="http://schemas.microsoft.com/office/drawing/2014/main" id="{F4F82C9F-0995-7765-585D-8974CCC788E9}"/>
              </a:ext>
            </a:extLst>
          </p:cNvPr>
          <p:cNvSpPr>
            <a:spLocks noGrp="1" noRot="1" noChangeAspect="1" noChangeArrowheads="1" noTextEdit="1"/>
          </p:cNvSpPr>
          <p:nvPr>
            <p:ph type="sldImg"/>
          </p:nvPr>
        </p:nvSpPr>
        <p:spPr>
          <a:ln/>
        </p:spPr>
      </p:sp>
      <p:sp>
        <p:nvSpPr>
          <p:cNvPr id="289795" name="Rectangle 3">
            <a:extLst>
              <a:ext uri="{FF2B5EF4-FFF2-40B4-BE49-F238E27FC236}">
                <a16:creationId xmlns:a16="http://schemas.microsoft.com/office/drawing/2014/main" id="{9748C31F-35EB-2755-1C82-D7C0C0C69A3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182856E-26CD-80FC-2940-3ACBF1D17F4F}"/>
              </a:ext>
            </a:extLst>
          </p:cNvPr>
          <p:cNvSpPr>
            <a:spLocks noGrp="1" noChangeArrowheads="1"/>
          </p:cNvSpPr>
          <p:nvPr>
            <p:ph type="sldNum" sz="quarter" idx="5"/>
          </p:nvPr>
        </p:nvSpPr>
        <p:spPr>
          <a:ln/>
        </p:spPr>
        <p:txBody>
          <a:bodyPr/>
          <a:lstStyle/>
          <a:p>
            <a:fld id="{697020E9-3FF6-40E2-811D-859685202418}" type="slidenum">
              <a:rPr lang="en-US" altLang="en-US"/>
              <a:pPr/>
              <a:t>15</a:t>
            </a:fld>
            <a:endParaRPr lang="en-US" altLang="en-US"/>
          </a:p>
        </p:txBody>
      </p:sp>
      <p:sp>
        <p:nvSpPr>
          <p:cNvPr id="290818" name="Rectangle 2">
            <a:extLst>
              <a:ext uri="{FF2B5EF4-FFF2-40B4-BE49-F238E27FC236}">
                <a16:creationId xmlns:a16="http://schemas.microsoft.com/office/drawing/2014/main" id="{B92D306B-A6E0-AF26-E9C1-E7EE906EA718}"/>
              </a:ext>
            </a:extLst>
          </p:cNvPr>
          <p:cNvSpPr>
            <a:spLocks noGrp="1" noRot="1" noChangeAspect="1" noChangeArrowheads="1" noTextEdit="1"/>
          </p:cNvSpPr>
          <p:nvPr>
            <p:ph type="sldImg"/>
          </p:nvPr>
        </p:nvSpPr>
        <p:spPr>
          <a:ln/>
        </p:spPr>
      </p:sp>
      <p:sp>
        <p:nvSpPr>
          <p:cNvPr id="290819" name="Rectangle 3">
            <a:extLst>
              <a:ext uri="{FF2B5EF4-FFF2-40B4-BE49-F238E27FC236}">
                <a16:creationId xmlns:a16="http://schemas.microsoft.com/office/drawing/2014/main" id="{F5032AC1-6A96-3425-37EC-039B99F4172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5277BD-9921-F20C-C3A4-83C31A714ED5}"/>
              </a:ext>
            </a:extLst>
          </p:cNvPr>
          <p:cNvSpPr>
            <a:spLocks noGrp="1" noChangeArrowheads="1"/>
          </p:cNvSpPr>
          <p:nvPr>
            <p:ph type="sldNum" sz="quarter" idx="5"/>
          </p:nvPr>
        </p:nvSpPr>
        <p:spPr>
          <a:ln/>
        </p:spPr>
        <p:txBody>
          <a:bodyPr/>
          <a:lstStyle/>
          <a:p>
            <a:fld id="{1E742945-35A9-4676-A13C-88F3E6A6254E}" type="slidenum">
              <a:rPr lang="en-US" altLang="en-US"/>
              <a:pPr/>
              <a:t>16</a:t>
            </a:fld>
            <a:endParaRPr lang="en-US" altLang="en-US"/>
          </a:p>
        </p:txBody>
      </p:sp>
      <p:sp>
        <p:nvSpPr>
          <p:cNvPr id="291842" name="Rectangle 2">
            <a:extLst>
              <a:ext uri="{FF2B5EF4-FFF2-40B4-BE49-F238E27FC236}">
                <a16:creationId xmlns:a16="http://schemas.microsoft.com/office/drawing/2014/main" id="{2E38A2A4-9F99-03E9-8D37-A2FB836461A9}"/>
              </a:ext>
            </a:extLst>
          </p:cNvPr>
          <p:cNvSpPr>
            <a:spLocks noGrp="1" noRot="1" noChangeAspect="1" noChangeArrowheads="1" noTextEdit="1"/>
          </p:cNvSpPr>
          <p:nvPr>
            <p:ph type="sldImg"/>
          </p:nvPr>
        </p:nvSpPr>
        <p:spPr>
          <a:ln/>
        </p:spPr>
      </p:sp>
      <p:sp>
        <p:nvSpPr>
          <p:cNvPr id="291843" name="Rectangle 3">
            <a:extLst>
              <a:ext uri="{FF2B5EF4-FFF2-40B4-BE49-F238E27FC236}">
                <a16:creationId xmlns:a16="http://schemas.microsoft.com/office/drawing/2014/main" id="{B4036D53-72F6-492E-35B0-A242B96E975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9352C2B-71F5-D7FE-7FD7-4F4C156C0543}"/>
              </a:ext>
            </a:extLst>
          </p:cNvPr>
          <p:cNvSpPr>
            <a:spLocks noGrp="1" noChangeArrowheads="1"/>
          </p:cNvSpPr>
          <p:nvPr>
            <p:ph type="sldNum" sz="quarter" idx="5"/>
          </p:nvPr>
        </p:nvSpPr>
        <p:spPr>
          <a:ln/>
        </p:spPr>
        <p:txBody>
          <a:bodyPr/>
          <a:lstStyle/>
          <a:p>
            <a:fld id="{4C83D70B-C3DE-4E82-829E-C54F33A19B01}" type="slidenum">
              <a:rPr lang="en-US" altLang="en-US"/>
              <a:pPr/>
              <a:t>17</a:t>
            </a:fld>
            <a:endParaRPr lang="en-US" altLang="en-US"/>
          </a:p>
        </p:txBody>
      </p:sp>
      <p:sp>
        <p:nvSpPr>
          <p:cNvPr id="292866" name="Rectangle 2">
            <a:extLst>
              <a:ext uri="{FF2B5EF4-FFF2-40B4-BE49-F238E27FC236}">
                <a16:creationId xmlns:a16="http://schemas.microsoft.com/office/drawing/2014/main" id="{F2D69011-E22F-BAA3-6396-83D76E238058}"/>
              </a:ext>
            </a:extLst>
          </p:cNvPr>
          <p:cNvSpPr>
            <a:spLocks noGrp="1" noRot="1" noChangeAspect="1" noChangeArrowheads="1" noTextEdit="1"/>
          </p:cNvSpPr>
          <p:nvPr>
            <p:ph type="sldImg"/>
          </p:nvPr>
        </p:nvSpPr>
        <p:spPr>
          <a:ln/>
        </p:spPr>
      </p:sp>
      <p:sp>
        <p:nvSpPr>
          <p:cNvPr id="292867" name="Rectangle 3">
            <a:extLst>
              <a:ext uri="{FF2B5EF4-FFF2-40B4-BE49-F238E27FC236}">
                <a16:creationId xmlns:a16="http://schemas.microsoft.com/office/drawing/2014/main" id="{2CFBF003-BDFE-7D55-DC06-84E891FF3DB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DC4019D-EA3B-0474-B75E-3A6586651FAD}"/>
              </a:ext>
            </a:extLst>
          </p:cNvPr>
          <p:cNvSpPr>
            <a:spLocks noGrp="1" noChangeArrowheads="1"/>
          </p:cNvSpPr>
          <p:nvPr>
            <p:ph type="sldNum" sz="quarter" idx="5"/>
          </p:nvPr>
        </p:nvSpPr>
        <p:spPr>
          <a:ln/>
        </p:spPr>
        <p:txBody>
          <a:bodyPr/>
          <a:lstStyle/>
          <a:p>
            <a:fld id="{3D796F0A-51E7-495A-90C7-F97D8794C107}" type="slidenum">
              <a:rPr lang="en-US" altLang="en-US"/>
              <a:pPr/>
              <a:t>18</a:t>
            </a:fld>
            <a:endParaRPr lang="en-US" altLang="en-US"/>
          </a:p>
        </p:txBody>
      </p:sp>
      <p:sp>
        <p:nvSpPr>
          <p:cNvPr id="305154" name="Rectangle 2">
            <a:extLst>
              <a:ext uri="{FF2B5EF4-FFF2-40B4-BE49-F238E27FC236}">
                <a16:creationId xmlns:a16="http://schemas.microsoft.com/office/drawing/2014/main" id="{8E0BA65C-FB61-DD37-E009-FE48EF76F2D6}"/>
              </a:ext>
            </a:extLst>
          </p:cNvPr>
          <p:cNvSpPr>
            <a:spLocks noGrp="1" noRot="1" noChangeAspect="1" noChangeArrowheads="1" noTextEdit="1"/>
          </p:cNvSpPr>
          <p:nvPr>
            <p:ph type="sldImg"/>
          </p:nvPr>
        </p:nvSpPr>
        <p:spPr>
          <a:ln/>
        </p:spPr>
      </p:sp>
      <p:sp>
        <p:nvSpPr>
          <p:cNvPr id="305155" name="Rectangle 3">
            <a:extLst>
              <a:ext uri="{FF2B5EF4-FFF2-40B4-BE49-F238E27FC236}">
                <a16:creationId xmlns:a16="http://schemas.microsoft.com/office/drawing/2014/main" id="{35631C19-4EBC-FD53-6B3E-9CB0CD0B1BA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53DA921-832D-FB7C-9323-EF26BAEED579}"/>
              </a:ext>
            </a:extLst>
          </p:cNvPr>
          <p:cNvSpPr>
            <a:spLocks noGrp="1" noChangeArrowheads="1"/>
          </p:cNvSpPr>
          <p:nvPr>
            <p:ph type="sldNum" sz="quarter" idx="5"/>
          </p:nvPr>
        </p:nvSpPr>
        <p:spPr>
          <a:ln/>
        </p:spPr>
        <p:txBody>
          <a:bodyPr/>
          <a:lstStyle/>
          <a:p>
            <a:fld id="{82F7F0D7-808F-4675-B042-AD8901674846}" type="slidenum">
              <a:rPr lang="en-US" altLang="en-US"/>
              <a:pPr/>
              <a:t>19</a:t>
            </a:fld>
            <a:endParaRPr lang="en-US" altLang="en-US"/>
          </a:p>
        </p:txBody>
      </p:sp>
      <p:sp>
        <p:nvSpPr>
          <p:cNvPr id="293890" name="Rectangle 2">
            <a:extLst>
              <a:ext uri="{FF2B5EF4-FFF2-40B4-BE49-F238E27FC236}">
                <a16:creationId xmlns:a16="http://schemas.microsoft.com/office/drawing/2014/main" id="{5E907455-29EE-DC0F-3D4B-425E90A82F24}"/>
              </a:ext>
            </a:extLst>
          </p:cNvPr>
          <p:cNvSpPr>
            <a:spLocks noGrp="1" noRot="1" noChangeAspect="1" noChangeArrowheads="1" noTextEdit="1"/>
          </p:cNvSpPr>
          <p:nvPr>
            <p:ph type="sldImg"/>
          </p:nvPr>
        </p:nvSpPr>
        <p:spPr>
          <a:ln/>
        </p:spPr>
      </p:sp>
      <p:sp>
        <p:nvSpPr>
          <p:cNvPr id="293891" name="Rectangle 3">
            <a:extLst>
              <a:ext uri="{FF2B5EF4-FFF2-40B4-BE49-F238E27FC236}">
                <a16:creationId xmlns:a16="http://schemas.microsoft.com/office/drawing/2014/main" id="{07C48BB3-6B29-1C4B-B6E9-15351B19ACB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3671449-B189-5275-E9D5-63D1BE76F113}"/>
              </a:ext>
            </a:extLst>
          </p:cNvPr>
          <p:cNvSpPr>
            <a:spLocks noGrp="1" noChangeArrowheads="1"/>
          </p:cNvSpPr>
          <p:nvPr>
            <p:ph type="sldNum" sz="quarter" idx="5"/>
          </p:nvPr>
        </p:nvSpPr>
        <p:spPr>
          <a:ln/>
        </p:spPr>
        <p:txBody>
          <a:bodyPr/>
          <a:lstStyle/>
          <a:p>
            <a:fld id="{B7E25776-F559-4CC4-989B-06F38E49586A}" type="slidenum">
              <a:rPr lang="en-US" altLang="en-US"/>
              <a:pPr/>
              <a:t>2</a:t>
            </a:fld>
            <a:endParaRPr lang="en-US" altLang="en-US"/>
          </a:p>
        </p:txBody>
      </p:sp>
      <p:sp>
        <p:nvSpPr>
          <p:cNvPr id="222210" name="Rectangle 2">
            <a:extLst>
              <a:ext uri="{FF2B5EF4-FFF2-40B4-BE49-F238E27FC236}">
                <a16:creationId xmlns:a16="http://schemas.microsoft.com/office/drawing/2014/main" id="{6A9BA247-CF66-C6A1-2429-66D1B8B06674}"/>
              </a:ext>
            </a:extLst>
          </p:cNvPr>
          <p:cNvSpPr>
            <a:spLocks noGrp="1" noRot="1" noChangeAspect="1" noChangeArrowheads="1" noTextEdit="1"/>
          </p:cNvSpPr>
          <p:nvPr>
            <p:ph type="sldImg"/>
          </p:nvPr>
        </p:nvSpPr>
        <p:spPr>
          <a:ln/>
        </p:spPr>
      </p:sp>
      <p:sp>
        <p:nvSpPr>
          <p:cNvPr id="222211" name="Rectangle 3">
            <a:extLst>
              <a:ext uri="{FF2B5EF4-FFF2-40B4-BE49-F238E27FC236}">
                <a16:creationId xmlns:a16="http://schemas.microsoft.com/office/drawing/2014/main" id="{BC74C7A9-E1B3-927D-73A0-F0FBE05933C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CBF89AA-8CBF-3EBF-8AEC-089D4DD3C511}"/>
              </a:ext>
            </a:extLst>
          </p:cNvPr>
          <p:cNvSpPr>
            <a:spLocks noGrp="1" noChangeArrowheads="1"/>
          </p:cNvSpPr>
          <p:nvPr>
            <p:ph type="sldNum" sz="quarter" idx="5"/>
          </p:nvPr>
        </p:nvSpPr>
        <p:spPr>
          <a:ln/>
        </p:spPr>
        <p:txBody>
          <a:bodyPr/>
          <a:lstStyle/>
          <a:p>
            <a:fld id="{F2D1E432-5D89-43F1-93D6-DCF90BC5784F}" type="slidenum">
              <a:rPr lang="en-US" altLang="en-US"/>
              <a:pPr/>
              <a:t>20</a:t>
            </a:fld>
            <a:endParaRPr lang="en-US" altLang="en-US"/>
          </a:p>
        </p:txBody>
      </p:sp>
      <p:sp>
        <p:nvSpPr>
          <p:cNvPr id="294914" name="Rectangle 2">
            <a:extLst>
              <a:ext uri="{FF2B5EF4-FFF2-40B4-BE49-F238E27FC236}">
                <a16:creationId xmlns:a16="http://schemas.microsoft.com/office/drawing/2014/main" id="{2A2D306D-489B-E5AF-F463-053A647F7508}"/>
              </a:ext>
            </a:extLst>
          </p:cNvPr>
          <p:cNvSpPr>
            <a:spLocks noGrp="1" noRot="1" noChangeAspect="1" noChangeArrowheads="1" noTextEdit="1"/>
          </p:cNvSpPr>
          <p:nvPr>
            <p:ph type="sldImg"/>
          </p:nvPr>
        </p:nvSpPr>
        <p:spPr>
          <a:ln/>
        </p:spPr>
      </p:sp>
      <p:sp>
        <p:nvSpPr>
          <p:cNvPr id="294915" name="Rectangle 3">
            <a:extLst>
              <a:ext uri="{FF2B5EF4-FFF2-40B4-BE49-F238E27FC236}">
                <a16:creationId xmlns:a16="http://schemas.microsoft.com/office/drawing/2014/main" id="{9DB0E158-1E48-EE02-ED95-0F972EA9287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42CBF71-470B-7E19-E9F5-4EBD2770702F}"/>
              </a:ext>
            </a:extLst>
          </p:cNvPr>
          <p:cNvSpPr>
            <a:spLocks noGrp="1" noChangeArrowheads="1"/>
          </p:cNvSpPr>
          <p:nvPr>
            <p:ph type="sldNum" sz="quarter" idx="5"/>
          </p:nvPr>
        </p:nvSpPr>
        <p:spPr>
          <a:ln/>
        </p:spPr>
        <p:txBody>
          <a:bodyPr/>
          <a:lstStyle/>
          <a:p>
            <a:fld id="{7E41DA76-40A7-4343-BEC7-47DAD5E42211}" type="slidenum">
              <a:rPr lang="en-US" altLang="en-US"/>
              <a:pPr/>
              <a:t>21</a:t>
            </a:fld>
            <a:endParaRPr lang="en-US" altLang="en-US"/>
          </a:p>
        </p:txBody>
      </p:sp>
      <p:sp>
        <p:nvSpPr>
          <p:cNvPr id="295938" name="Rectangle 2">
            <a:extLst>
              <a:ext uri="{FF2B5EF4-FFF2-40B4-BE49-F238E27FC236}">
                <a16:creationId xmlns:a16="http://schemas.microsoft.com/office/drawing/2014/main" id="{17213331-F605-756A-BFFF-DEB494B3471E}"/>
              </a:ext>
            </a:extLst>
          </p:cNvPr>
          <p:cNvSpPr>
            <a:spLocks noGrp="1" noRot="1" noChangeAspect="1" noChangeArrowheads="1" noTextEdit="1"/>
          </p:cNvSpPr>
          <p:nvPr>
            <p:ph type="sldImg"/>
          </p:nvPr>
        </p:nvSpPr>
        <p:spPr>
          <a:ln/>
        </p:spPr>
      </p:sp>
      <p:sp>
        <p:nvSpPr>
          <p:cNvPr id="295939" name="Rectangle 3">
            <a:extLst>
              <a:ext uri="{FF2B5EF4-FFF2-40B4-BE49-F238E27FC236}">
                <a16:creationId xmlns:a16="http://schemas.microsoft.com/office/drawing/2014/main" id="{0A49CB87-F51D-CBDA-8692-2B60CA3DFB6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E5683EF-F354-55BB-0C27-A8BB5A1E9F37}"/>
              </a:ext>
            </a:extLst>
          </p:cNvPr>
          <p:cNvSpPr>
            <a:spLocks noGrp="1" noChangeArrowheads="1"/>
          </p:cNvSpPr>
          <p:nvPr>
            <p:ph type="sldNum" sz="quarter" idx="5"/>
          </p:nvPr>
        </p:nvSpPr>
        <p:spPr>
          <a:ln/>
        </p:spPr>
        <p:txBody>
          <a:bodyPr/>
          <a:lstStyle/>
          <a:p>
            <a:fld id="{42350DE2-6B30-4D0A-8FEB-6F92EA812F4D}" type="slidenum">
              <a:rPr lang="en-US" altLang="en-US"/>
              <a:pPr/>
              <a:t>22</a:t>
            </a:fld>
            <a:endParaRPr lang="en-US" altLang="en-US"/>
          </a:p>
        </p:txBody>
      </p:sp>
      <p:sp>
        <p:nvSpPr>
          <p:cNvPr id="296962" name="Rectangle 2">
            <a:extLst>
              <a:ext uri="{FF2B5EF4-FFF2-40B4-BE49-F238E27FC236}">
                <a16:creationId xmlns:a16="http://schemas.microsoft.com/office/drawing/2014/main" id="{332E8675-BBB9-C6EB-D40A-DC1E5B3ECEEE}"/>
              </a:ext>
            </a:extLst>
          </p:cNvPr>
          <p:cNvSpPr>
            <a:spLocks noGrp="1" noRot="1" noChangeAspect="1" noChangeArrowheads="1" noTextEdit="1"/>
          </p:cNvSpPr>
          <p:nvPr>
            <p:ph type="sldImg"/>
          </p:nvPr>
        </p:nvSpPr>
        <p:spPr>
          <a:ln/>
        </p:spPr>
      </p:sp>
      <p:sp>
        <p:nvSpPr>
          <p:cNvPr id="296963" name="Rectangle 3">
            <a:extLst>
              <a:ext uri="{FF2B5EF4-FFF2-40B4-BE49-F238E27FC236}">
                <a16:creationId xmlns:a16="http://schemas.microsoft.com/office/drawing/2014/main" id="{97C26D1F-8815-A964-44C1-E06AF247FDE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5FB3375-492F-5915-7565-0B548EA7236F}"/>
              </a:ext>
            </a:extLst>
          </p:cNvPr>
          <p:cNvSpPr>
            <a:spLocks noGrp="1" noChangeArrowheads="1"/>
          </p:cNvSpPr>
          <p:nvPr>
            <p:ph type="sldNum" sz="quarter" idx="5"/>
          </p:nvPr>
        </p:nvSpPr>
        <p:spPr>
          <a:ln/>
        </p:spPr>
        <p:txBody>
          <a:bodyPr/>
          <a:lstStyle/>
          <a:p>
            <a:fld id="{B175E6C4-C735-4242-AC24-13B8C1DFDA0E}" type="slidenum">
              <a:rPr lang="en-US" altLang="en-US"/>
              <a:pPr/>
              <a:t>23</a:t>
            </a:fld>
            <a:endParaRPr lang="en-US" altLang="en-US"/>
          </a:p>
        </p:txBody>
      </p:sp>
      <p:sp>
        <p:nvSpPr>
          <p:cNvPr id="297986" name="Rectangle 2">
            <a:extLst>
              <a:ext uri="{FF2B5EF4-FFF2-40B4-BE49-F238E27FC236}">
                <a16:creationId xmlns:a16="http://schemas.microsoft.com/office/drawing/2014/main" id="{4BD044B3-66DD-6FD8-ABC8-6A7F6A0139B9}"/>
              </a:ext>
            </a:extLst>
          </p:cNvPr>
          <p:cNvSpPr>
            <a:spLocks noGrp="1" noRot="1" noChangeAspect="1" noChangeArrowheads="1" noTextEdit="1"/>
          </p:cNvSpPr>
          <p:nvPr>
            <p:ph type="sldImg"/>
          </p:nvPr>
        </p:nvSpPr>
        <p:spPr>
          <a:ln/>
        </p:spPr>
      </p:sp>
      <p:sp>
        <p:nvSpPr>
          <p:cNvPr id="297987" name="Rectangle 3">
            <a:extLst>
              <a:ext uri="{FF2B5EF4-FFF2-40B4-BE49-F238E27FC236}">
                <a16:creationId xmlns:a16="http://schemas.microsoft.com/office/drawing/2014/main" id="{AC7789D7-479F-56D1-1432-8E207EBD3F2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12A9842-59AF-EC6F-C9BF-98532B6D899F}"/>
              </a:ext>
            </a:extLst>
          </p:cNvPr>
          <p:cNvSpPr>
            <a:spLocks noGrp="1" noChangeArrowheads="1"/>
          </p:cNvSpPr>
          <p:nvPr>
            <p:ph type="sldNum" sz="quarter" idx="5"/>
          </p:nvPr>
        </p:nvSpPr>
        <p:spPr>
          <a:ln/>
        </p:spPr>
        <p:txBody>
          <a:bodyPr/>
          <a:lstStyle/>
          <a:p>
            <a:fld id="{B5ADD309-0FDA-482A-9736-A706A6008973}" type="slidenum">
              <a:rPr lang="en-US" altLang="en-US"/>
              <a:pPr/>
              <a:t>24</a:t>
            </a:fld>
            <a:endParaRPr lang="en-US" altLang="en-US"/>
          </a:p>
        </p:txBody>
      </p:sp>
      <p:sp>
        <p:nvSpPr>
          <p:cNvPr id="299010" name="Rectangle 2">
            <a:extLst>
              <a:ext uri="{FF2B5EF4-FFF2-40B4-BE49-F238E27FC236}">
                <a16:creationId xmlns:a16="http://schemas.microsoft.com/office/drawing/2014/main" id="{5293528B-C057-CCAE-D33E-809F79A474F5}"/>
              </a:ext>
            </a:extLst>
          </p:cNvPr>
          <p:cNvSpPr>
            <a:spLocks noGrp="1" noRot="1" noChangeAspect="1" noChangeArrowheads="1" noTextEdit="1"/>
          </p:cNvSpPr>
          <p:nvPr>
            <p:ph type="sldImg"/>
          </p:nvPr>
        </p:nvSpPr>
        <p:spPr>
          <a:ln/>
        </p:spPr>
      </p:sp>
      <p:sp>
        <p:nvSpPr>
          <p:cNvPr id="299011" name="Rectangle 3">
            <a:extLst>
              <a:ext uri="{FF2B5EF4-FFF2-40B4-BE49-F238E27FC236}">
                <a16:creationId xmlns:a16="http://schemas.microsoft.com/office/drawing/2014/main" id="{0ED9EF3F-789F-E54F-D33D-0EE66FC2C33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B79E774-A519-AD83-E77C-E2BDB68376C9}"/>
              </a:ext>
            </a:extLst>
          </p:cNvPr>
          <p:cNvSpPr>
            <a:spLocks noGrp="1" noChangeArrowheads="1"/>
          </p:cNvSpPr>
          <p:nvPr>
            <p:ph type="sldNum" sz="quarter" idx="5"/>
          </p:nvPr>
        </p:nvSpPr>
        <p:spPr>
          <a:ln/>
        </p:spPr>
        <p:txBody>
          <a:bodyPr/>
          <a:lstStyle/>
          <a:p>
            <a:fld id="{6F702ECF-ECA4-463C-9DE3-8CEAD6812E0C}" type="slidenum">
              <a:rPr lang="en-US" altLang="en-US"/>
              <a:pPr/>
              <a:t>25</a:t>
            </a:fld>
            <a:endParaRPr lang="en-US" altLang="en-US"/>
          </a:p>
        </p:txBody>
      </p:sp>
      <p:sp>
        <p:nvSpPr>
          <p:cNvPr id="300034" name="Rectangle 2">
            <a:extLst>
              <a:ext uri="{FF2B5EF4-FFF2-40B4-BE49-F238E27FC236}">
                <a16:creationId xmlns:a16="http://schemas.microsoft.com/office/drawing/2014/main" id="{2DB4C0A1-A525-B6CA-2A72-2515DA80BEFC}"/>
              </a:ext>
            </a:extLst>
          </p:cNvPr>
          <p:cNvSpPr>
            <a:spLocks noGrp="1" noRot="1" noChangeAspect="1" noChangeArrowheads="1" noTextEdit="1"/>
          </p:cNvSpPr>
          <p:nvPr>
            <p:ph type="sldImg"/>
          </p:nvPr>
        </p:nvSpPr>
        <p:spPr>
          <a:ln/>
        </p:spPr>
      </p:sp>
      <p:sp>
        <p:nvSpPr>
          <p:cNvPr id="300035" name="Rectangle 3">
            <a:extLst>
              <a:ext uri="{FF2B5EF4-FFF2-40B4-BE49-F238E27FC236}">
                <a16:creationId xmlns:a16="http://schemas.microsoft.com/office/drawing/2014/main" id="{4232DB47-9463-1FA9-FAF8-50083729031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5922341-C88E-4B42-73D1-33EACF735588}"/>
              </a:ext>
            </a:extLst>
          </p:cNvPr>
          <p:cNvSpPr>
            <a:spLocks noGrp="1" noChangeArrowheads="1"/>
          </p:cNvSpPr>
          <p:nvPr>
            <p:ph type="sldNum" sz="quarter" idx="5"/>
          </p:nvPr>
        </p:nvSpPr>
        <p:spPr>
          <a:ln/>
        </p:spPr>
        <p:txBody>
          <a:bodyPr/>
          <a:lstStyle/>
          <a:p>
            <a:fld id="{A99F94A6-F3EE-4724-BBE5-DB5BDEDCCC11}" type="slidenum">
              <a:rPr lang="en-US" altLang="en-US"/>
              <a:pPr/>
              <a:t>26</a:t>
            </a:fld>
            <a:endParaRPr lang="en-US" altLang="en-US"/>
          </a:p>
        </p:txBody>
      </p:sp>
      <p:sp>
        <p:nvSpPr>
          <p:cNvPr id="301058" name="Rectangle 2">
            <a:extLst>
              <a:ext uri="{FF2B5EF4-FFF2-40B4-BE49-F238E27FC236}">
                <a16:creationId xmlns:a16="http://schemas.microsoft.com/office/drawing/2014/main" id="{4BA5AB2A-2983-0F96-689C-54A74ED549F1}"/>
              </a:ext>
            </a:extLst>
          </p:cNvPr>
          <p:cNvSpPr>
            <a:spLocks noGrp="1" noRot="1" noChangeAspect="1" noChangeArrowheads="1" noTextEdit="1"/>
          </p:cNvSpPr>
          <p:nvPr>
            <p:ph type="sldImg"/>
          </p:nvPr>
        </p:nvSpPr>
        <p:spPr>
          <a:ln/>
        </p:spPr>
      </p:sp>
      <p:sp>
        <p:nvSpPr>
          <p:cNvPr id="301059" name="Rectangle 3">
            <a:extLst>
              <a:ext uri="{FF2B5EF4-FFF2-40B4-BE49-F238E27FC236}">
                <a16:creationId xmlns:a16="http://schemas.microsoft.com/office/drawing/2014/main" id="{88E2825A-6336-8C0C-0F8B-356FF74A601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78E1F68-393B-CB4A-25C1-D3141384B32E}"/>
              </a:ext>
            </a:extLst>
          </p:cNvPr>
          <p:cNvSpPr>
            <a:spLocks noGrp="1" noChangeArrowheads="1"/>
          </p:cNvSpPr>
          <p:nvPr>
            <p:ph type="sldNum" sz="quarter" idx="5"/>
          </p:nvPr>
        </p:nvSpPr>
        <p:spPr>
          <a:ln/>
        </p:spPr>
        <p:txBody>
          <a:bodyPr/>
          <a:lstStyle/>
          <a:p>
            <a:fld id="{08A59CF0-18DC-46D1-B0A1-5509BA43E3ED}" type="slidenum">
              <a:rPr lang="en-US" altLang="en-US"/>
              <a:pPr/>
              <a:t>27</a:t>
            </a:fld>
            <a:endParaRPr lang="en-US" altLang="en-US"/>
          </a:p>
        </p:txBody>
      </p:sp>
      <p:sp>
        <p:nvSpPr>
          <p:cNvPr id="302082" name="Rectangle 2">
            <a:extLst>
              <a:ext uri="{FF2B5EF4-FFF2-40B4-BE49-F238E27FC236}">
                <a16:creationId xmlns:a16="http://schemas.microsoft.com/office/drawing/2014/main" id="{6AFFEAD9-5F0B-929C-24AF-AA2A2ED0BE6C}"/>
              </a:ext>
            </a:extLst>
          </p:cNvPr>
          <p:cNvSpPr>
            <a:spLocks noGrp="1" noRot="1" noChangeAspect="1" noChangeArrowheads="1" noTextEdit="1"/>
          </p:cNvSpPr>
          <p:nvPr>
            <p:ph type="sldImg"/>
          </p:nvPr>
        </p:nvSpPr>
        <p:spPr>
          <a:ln/>
        </p:spPr>
      </p:sp>
      <p:sp>
        <p:nvSpPr>
          <p:cNvPr id="302083" name="Rectangle 3">
            <a:extLst>
              <a:ext uri="{FF2B5EF4-FFF2-40B4-BE49-F238E27FC236}">
                <a16:creationId xmlns:a16="http://schemas.microsoft.com/office/drawing/2014/main" id="{83B367DE-D8AF-24EB-4ED9-5D42909F3AE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3EDFD32-C663-129D-D65D-A46A09AED867}"/>
              </a:ext>
            </a:extLst>
          </p:cNvPr>
          <p:cNvSpPr>
            <a:spLocks noGrp="1" noChangeArrowheads="1"/>
          </p:cNvSpPr>
          <p:nvPr>
            <p:ph type="sldNum" sz="quarter" idx="5"/>
          </p:nvPr>
        </p:nvSpPr>
        <p:spPr>
          <a:ln/>
        </p:spPr>
        <p:txBody>
          <a:bodyPr/>
          <a:lstStyle/>
          <a:p>
            <a:fld id="{C319AF93-1535-4679-B095-1EC6929ECC26}" type="slidenum">
              <a:rPr lang="en-US" altLang="en-US"/>
              <a:pPr/>
              <a:t>28</a:t>
            </a:fld>
            <a:endParaRPr lang="en-US" altLang="en-US"/>
          </a:p>
        </p:txBody>
      </p:sp>
      <p:sp>
        <p:nvSpPr>
          <p:cNvPr id="303106" name="Rectangle 2">
            <a:extLst>
              <a:ext uri="{FF2B5EF4-FFF2-40B4-BE49-F238E27FC236}">
                <a16:creationId xmlns:a16="http://schemas.microsoft.com/office/drawing/2014/main" id="{966B4597-0A1F-1BEB-1BE2-4EACFC3ECAD9}"/>
              </a:ext>
            </a:extLst>
          </p:cNvPr>
          <p:cNvSpPr>
            <a:spLocks noGrp="1" noRot="1" noChangeAspect="1" noChangeArrowheads="1" noTextEdit="1"/>
          </p:cNvSpPr>
          <p:nvPr>
            <p:ph type="sldImg"/>
          </p:nvPr>
        </p:nvSpPr>
        <p:spPr>
          <a:ln/>
        </p:spPr>
      </p:sp>
      <p:sp>
        <p:nvSpPr>
          <p:cNvPr id="303107" name="Rectangle 3">
            <a:extLst>
              <a:ext uri="{FF2B5EF4-FFF2-40B4-BE49-F238E27FC236}">
                <a16:creationId xmlns:a16="http://schemas.microsoft.com/office/drawing/2014/main" id="{DFBAB6BA-EB5A-715B-1A9F-C954D54FD11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6E7B948-5D5F-196C-9E4B-026C93FA4C07}"/>
              </a:ext>
            </a:extLst>
          </p:cNvPr>
          <p:cNvSpPr>
            <a:spLocks noGrp="1" noChangeArrowheads="1"/>
          </p:cNvSpPr>
          <p:nvPr>
            <p:ph type="sldNum" sz="quarter" idx="5"/>
          </p:nvPr>
        </p:nvSpPr>
        <p:spPr>
          <a:ln/>
        </p:spPr>
        <p:txBody>
          <a:bodyPr/>
          <a:lstStyle/>
          <a:p>
            <a:fld id="{C374823E-A4BE-49E9-A523-C9E675A693E7}" type="slidenum">
              <a:rPr lang="en-US" altLang="en-US"/>
              <a:pPr/>
              <a:t>3</a:t>
            </a:fld>
            <a:endParaRPr lang="en-US" altLang="en-US"/>
          </a:p>
        </p:txBody>
      </p:sp>
      <p:sp>
        <p:nvSpPr>
          <p:cNvPr id="141314" name="Rectangle 2">
            <a:extLst>
              <a:ext uri="{FF2B5EF4-FFF2-40B4-BE49-F238E27FC236}">
                <a16:creationId xmlns:a16="http://schemas.microsoft.com/office/drawing/2014/main" id="{0FED0F53-5318-928E-FBF8-44DE8DB40871}"/>
              </a:ext>
            </a:extLst>
          </p:cNvPr>
          <p:cNvSpPr>
            <a:spLocks noGrp="1" noRot="1" noChangeAspect="1" noChangeArrowheads="1" noTextEdit="1"/>
          </p:cNvSpPr>
          <p:nvPr>
            <p:ph type="sldImg"/>
          </p:nvPr>
        </p:nvSpPr>
        <p:spPr>
          <a:ln/>
        </p:spPr>
      </p:sp>
      <p:sp>
        <p:nvSpPr>
          <p:cNvPr id="141315" name="Rectangle 3">
            <a:extLst>
              <a:ext uri="{FF2B5EF4-FFF2-40B4-BE49-F238E27FC236}">
                <a16:creationId xmlns:a16="http://schemas.microsoft.com/office/drawing/2014/main" id="{B6141C7F-92DF-88BB-8709-32C8E7BA4C46}"/>
              </a:ext>
            </a:extLst>
          </p:cNvPr>
          <p:cNvSpPr>
            <a:spLocks noGrp="1" noChangeArrowheads="1"/>
          </p:cNvSpPr>
          <p:nvPr>
            <p:ph type="body" idx="1"/>
          </p:nvPr>
        </p:nvSpPr>
        <p:spPr>
          <a:xfrm>
            <a:off x="419100" y="4229100"/>
            <a:ext cx="6096000" cy="4159250"/>
          </a:xfrm>
        </p:spPr>
        <p:txBody>
          <a:bodyPr/>
          <a:lstStyle/>
          <a:p>
            <a:r>
              <a:rPr lang="en-US" altLang="en-US" sz="1000">
                <a:latin typeface="Times New Roman" panose="02020603050405020304" pitchFamily="18" charset="0"/>
              </a:rPr>
              <a:t>Usual caveats about counting – all statistics depend upon that which you include in the definition of “information technology” degrees, jobs, etc. Distinguish between literacy and fluency – we’re not talking about usage here, we’re talking about innovation.</a:t>
            </a:r>
          </a:p>
          <a:p>
            <a:endParaRPr lang="en-US" altLang="en-US" sz="1000">
              <a:latin typeface="Times New Roman" panose="02020603050405020304" pitchFamily="18" charset="0"/>
            </a:endParaRPr>
          </a:p>
          <a:p>
            <a:r>
              <a:rPr lang="en-US" altLang="en-US" sz="1000">
                <a:latin typeface="Times New Roman" panose="02020603050405020304" pitchFamily="18" charset="0"/>
              </a:rPr>
              <a:t>In 2003, girls represented 15% of AP Computer Science </a:t>
            </a:r>
            <a:r>
              <a:rPr lang="en-US" altLang="en-US" sz="1000" b="1">
                <a:latin typeface="Times New Roman" panose="02020603050405020304" pitchFamily="18" charset="0"/>
              </a:rPr>
              <a:t>A</a:t>
            </a:r>
            <a:r>
              <a:rPr lang="en-US" altLang="en-US" sz="1000">
                <a:latin typeface="Times New Roman" panose="02020603050405020304" pitchFamily="18" charset="0"/>
              </a:rPr>
              <a:t>; 9% of CS </a:t>
            </a:r>
            <a:r>
              <a:rPr lang="en-US" altLang="en-US" sz="1000" b="1">
                <a:latin typeface="Times New Roman" panose="02020603050405020304" pitchFamily="18" charset="0"/>
              </a:rPr>
              <a:t>AB</a:t>
            </a:r>
            <a:r>
              <a:rPr lang="en-US" altLang="en-US" sz="1000">
                <a:latin typeface="Times New Roman" panose="02020603050405020304" pitchFamily="18" charset="0"/>
              </a:rPr>
              <a:t>. Combined, that is only 13%.  Perspective: girls represented </a:t>
            </a:r>
            <a:r>
              <a:rPr lang="en-US" altLang="en-US" sz="1000" b="1">
                <a:latin typeface="Times New Roman" panose="02020603050405020304" pitchFamily="18" charset="0"/>
              </a:rPr>
              <a:t>49%</a:t>
            </a:r>
            <a:r>
              <a:rPr lang="en-US" altLang="en-US" sz="1000">
                <a:latin typeface="Times New Roman" panose="02020603050405020304" pitchFamily="18" charset="0"/>
              </a:rPr>
              <a:t> of all AP calculus test takers in 2003; </a:t>
            </a:r>
            <a:r>
              <a:rPr lang="en-US" altLang="en-US" sz="1000" b="1">
                <a:latin typeface="Times New Roman" panose="02020603050405020304" pitchFamily="18" charset="0"/>
              </a:rPr>
              <a:t>59% </a:t>
            </a:r>
            <a:r>
              <a:rPr lang="en-US" altLang="en-US" sz="1000">
                <a:latin typeface="Times New Roman" panose="02020603050405020304" pitchFamily="18" charset="0"/>
              </a:rPr>
              <a:t>of statistics; 37% of Physics.  It looks like a decrease over time, though I don’t have the figures for the prior years.</a:t>
            </a:r>
          </a:p>
          <a:p>
            <a:endParaRPr lang="en-US" altLang="en-US" sz="1000">
              <a:latin typeface="Times New Roman" panose="02020603050405020304" pitchFamily="18" charset="0"/>
            </a:endParaRPr>
          </a:p>
          <a:p>
            <a:r>
              <a:rPr lang="en-US" altLang="en-US" sz="1000">
                <a:latin typeface="Times New Roman" panose="02020603050405020304" pitchFamily="18" charset="0"/>
              </a:rPr>
              <a:t>Re: % of women CS bachelors: this, in spite of the facts that more women than men earn associates, bachelors, and masters degrees and the number of women receiving all types of degrees is increasing at a faster rate than for men (source: National Center for Ed Statistics, 2004 annual report)</a:t>
            </a:r>
          </a:p>
          <a:p>
            <a:endParaRPr lang="en-US" altLang="en-US" sz="1000">
              <a:latin typeface="Times New Roman" panose="02020603050405020304" pitchFamily="18" charset="0"/>
            </a:endParaRPr>
          </a:p>
          <a:p>
            <a:r>
              <a:rPr lang="en-US" altLang="en-US" sz="1000">
                <a:latin typeface="Times New Roman" panose="02020603050405020304" pitchFamily="18" charset="0"/>
              </a:rPr>
              <a:t>[1] National Science Foundation, 2000, [2] National Center for Education Statistics, 2000, [3] New York Times, “3 women and 3 paths, 10 years later”, 8/21/03, Katie Hafner, [4] White House Council of Economic Advisors, 2000., [5] “Leadership Careers in Hi-tech: Wired for Success,”  Catalyst, 2001</a:t>
            </a:r>
          </a:p>
          <a:p>
            <a:r>
              <a:rPr lang="en-US" altLang="en-US" sz="1000">
                <a:latin typeface="Times New Roman" panose="02020603050405020304" pitchFamily="18" charset="0"/>
              </a:rPr>
              <a:t>[6] J Cohoon data below</a:t>
            </a:r>
          </a:p>
          <a:p>
            <a:endParaRPr lang="en-US" altLang="en-US" sz="1000">
              <a:latin typeface="Times New Roman" panose="02020603050405020304" pitchFamily="18" charset="0"/>
            </a:endParaRPr>
          </a:p>
          <a:p>
            <a:endParaRPr lang="en-US" altLang="en-US" sz="1000">
              <a:latin typeface="Times New Roman" panose="02020603050405020304" pitchFamily="18" charset="0"/>
            </a:endParaRPr>
          </a:p>
          <a:p>
            <a:endParaRPr lang="en-US" altLang="en-US" sz="1000">
              <a:latin typeface="Times New Roman" panose="02020603050405020304" pitchFamily="18" charset="0"/>
            </a:endParaRPr>
          </a:p>
          <a:p>
            <a:endParaRPr lang="en-US" altLang="en-US" sz="1000">
              <a:latin typeface="Times New Roman" panose="02020603050405020304" pitchFamily="18" charset="0"/>
            </a:endParaRPr>
          </a:p>
        </p:txBody>
      </p:sp>
      <p:graphicFrame>
        <p:nvGraphicFramePr>
          <p:cNvPr id="141316" name="Object 4">
            <a:extLst>
              <a:ext uri="{FF2B5EF4-FFF2-40B4-BE49-F238E27FC236}">
                <a16:creationId xmlns:a16="http://schemas.microsoft.com/office/drawing/2014/main" id="{5EA7738D-28DB-FD54-A31C-C4F8BC78EDCF}"/>
              </a:ext>
            </a:extLst>
          </p:cNvPr>
          <p:cNvGraphicFramePr>
            <a:graphicFrameLocks noChangeAspect="1"/>
          </p:cNvGraphicFramePr>
          <p:nvPr/>
        </p:nvGraphicFramePr>
        <p:xfrm>
          <a:off x="1943100" y="6896100"/>
          <a:ext cx="2895600" cy="1946275"/>
        </p:xfrm>
        <a:graphic>
          <a:graphicData uri="http://schemas.openxmlformats.org/presentationml/2006/ole">
            <mc:AlternateContent xmlns:mc="http://schemas.openxmlformats.org/markup-compatibility/2006">
              <mc:Choice xmlns:v="urn:schemas-microsoft-com:vml" Requires="v">
                <p:oleObj name="Chart" r:id="rId3" imgW="7772349" imgH="4267316" progId="MSGraph.Chart.8">
                  <p:embed/>
                </p:oleObj>
              </mc:Choice>
              <mc:Fallback>
                <p:oleObj name="Chart" r:id="rId3" imgW="7772349" imgH="4267316" progId="MSGraph.Chart.8">
                  <p:embed/>
                  <p:pic>
                    <p:nvPicPr>
                      <p:cNvPr id="141316" name="Object 4">
                        <a:extLst>
                          <a:ext uri="{FF2B5EF4-FFF2-40B4-BE49-F238E27FC236}">
                            <a16:creationId xmlns:a16="http://schemas.microsoft.com/office/drawing/2014/main" id="{5EA7738D-28DB-FD54-A31C-C4F8BC78ED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3100" y="6896100"/>
                        <a:ext cx="2895600" cy="1946275"/>
                      </a:xfrm>
                      <a:prstGeom prst="rect">
                        <a:avLst/>
                      </a:prstGeom>
                      <a:noFill/>
                      <a:ln>
                        <a:noFill/>
                      </a:ln>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05CCE87-48A2-E030-BA49-A5185CDB2EBF}"/>
              </a:ext>
            </a:extLst>
          </p:cNvPr>
          <p:cNvSpPr>
            <a:spLocks noGrp="1" noChangeArrowheads="1"/>
          </p:cNvSpPr>
          <p:nvPr>
            <p:ph type="sldNum" sz="quarter" idx="5"/>
          </p:nvPr>
        </p:nvSpPr>
        <p:spPr>
          <a:ln/>
        </p:spPr>
        <p:txBody>
          <a:bodyPr/>
          <a:lstStyle/>
          <a:p>
            <a:fld id="{8E48DDD1-29C6-4B02-B13A-1AD245D7453C}" type="slidenum">
              <a:rPr lang="en-US" altLang="en-US"/>
              <a:pPr/>
              <a:t>4</a:t>
            </a:fld>
            <a:endParaRPr lang="en-US" altLang="en-US"/>
          </a:p>
        </p:txBody>
      </p:sp>
      <p:sp>
        <p:nvSpPr>
          <p:cNvPr id="223234" name="Rectangle 2">
            <a:extLst>
              <a:ext uri="{FF2B5EF4-FFF2-40B4-BE49-F238E27FC236}">
                <a16:creationId xmlns:a16="http://schemas.microsoft.com/office/drawing/2014/main" id="{E4AB2538-4A51-8BDF-E1B8-A765E1068A72}"/>
              </a:ext>
            </a:extLst>
          </p:cNvPr>
          <p:cNvSpPr>
            <a:spLocks noGrp="1" noRot="1" noChangeAspect="1" noChangeArrowheads="1" noTextEdit="1"/>
          </p:cNvSpPr>
          <p:nvPr>
            <p:ph type="sldImg"/>
          </p:nvPr>
        </p:nvSpPr>
        <p:spPr>
          <a:ln/>
        </p:spPr>
      </p:sp>
      <p:sp>
        <p:nvSpPr>
          <p:cNvPr id="223235" name="Rectangle 3">
            <a:extLst>
              <a:ext uri="{FF2B5EF4-FFF2-40B4-BE49-F238E27FC236}">
                <a16:creationId xmlns:a16="http://schemas.microsoft.com/office/drawing/2014/main" id="{3981E051-252C-7959-06DE-A2DB2FC740C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6947F77-2F29-A622-F5F1-813F827F3C42}"/>
              </a:ext>
            </a:extLst>
          </p:cNvPr>
          <p:cNvSpPr>
            <a:spLocks noGrp="1" noChangeArrowheads="1"/>
          </p:cNvSpPr>
          <p:nvPr>
            <p:ph type="sldNum" sz="quarter" idx="5"/>
          </p:nvPr>
        </p:nvSpPr>
        <p:spPr>
          <a:ln/>
        </p:spPr>
        <p:txBody>
          <a:bodyPr/>
          <a:lstStyle/>
          <a:p>
            <a:fld id="{69DD81D1-1C05-47B2-82E9-ABA065F143FA}" type="slidenum">
              <a:rPr lang="en-US" altLang="en-US"/>
              <a:pPr/>
              <a:t>5</a:t>
            </a:fld>
            <a:endParaRPr lang="en-US" altLang="en-US"/>
          </a:p>
        </p:txBody>
      </p:sp>
      <p:sp>
        <p:nvSpPr>
          <p:cNvPr id="219138" name="Rectangle 2">
            <a:extLst>
              <a:ext uri="{FF2B5EF4-FFF2-40B4-BE49-F238E27FC236}">
                <a16:creationId xmlns:a16="http://schemas.microsoft.com/office/drawing/2014/main" id="{F8361177-4C0F-CF8E-6E7D-1136FBECDD5C}"/>
              </a:ext>
            </a:extLst>
          </p:cNvPr>
          <p:cNvSpPr>
            <a:spLocks noGrp="1" noRot="1" noChangeAspect="1" noChangeArrowheads="1" noTextEdit="1"/>
          </p:cNvSpPr>
          <p:nvPr>
            <p:ph type="sldImg"/>
          </p:nvPr>
        </p:nvSpPr>
        <p:spPr>
          <a:ln/>
        </p:spPr>
      </p:sp>
      <p:sp>
        <p:nvSpPr>
          <p:cNvPr id="219139" name="Rectangle 3">
            <a:extLst>
              <a:ext uri="{FF2B5EF4-FFF2-40B4-BE49-F238E27FC236}">
                <a16:creationId xmlns:a16="http://schemas.microsoft.com/office/drawing/2014/main" id="{E640DAEA-8B5F-56AC-38E9-6DAC9E5CF9A7}"/>
              </a:ext>
            </a:extLst>
          </p:cNvPr>
          <p:cNvSpPr>
            <a:spLocks noGrp="1" noChangeArrowheads="1"/>
          </p:cNvSpPr>
          <p:nvPr>
            <p:ph type="body" idx="1"/>
          </p:nvPr>
        </p:nvSpPr>
        <p:spPr>
          <a:xfrm>
            <a:off x="419100" y="4229100"/>
            <a:ext cx="6096000" cy="4159250"/>
          </a:xfrm>
        </p:spPr>
        <p:txBody>
          <a:bodyPr/>
          <a:lstStyle/>
          <a:p>
            <a:r>
              <a:rPr lang="en-US" altLang="en-US" sz="900">
                <a:latin typeface="Times New Roman" panose="02020603050405020304" pitchFamily="18" charset="0"/>
              </a:rPr>
              <a:t>Usual caveats about counting – all statistics depend upon that which you include in the definition of “information technology” degrees, jobs, etc. Distinguish between literacy and fluency – we’re not talking about usage here, we’re talking about innovation.</a:t>
            </a:r>
          </a:p>
          <a:p>
            <a:endParaRPr lang="en-US" altLang="en-US" sz="900">
              <a:latin typeface="Times New Roman" panose="02020603050405020304" pitchFamily="18" charset="0"/>
            </a:endParaRPr>
          </a:p>
          <a:p>
            <a:r>
              <a:rPr lang="en-US" altLang="en-US" sz="900">
                <a:latin typeface="Times New Roman" panose="02020603050405020304" pitchFamily="18" charset="0"/>
              </a:rPr>
              <a:t>In 2003, girls represented 15% of AP Computer Science </a:t>
            </a:r>
            <a:r>
              <a:rPr lang="en-US" altLang="en-US" sz="900" b="1">
                <a:latin typeface="Times New Roman" panose="02020603050405020304" pitchFamily="18" charset="0"/>
              </a:rPr>
              <a:t>A</a:t>
            </a:r>
            <a:r>
              <a:rPr lang="en-US" altLang="en-US" sz="900">
                <a:latin typeface="Times New Roman" panose="02020603050405020304" pitchFamily="18" charset="0"/>
              </a:rPr>
              <a:t>; 9% of CS </a:t>
            </a:r>
            <a:r>
              <a:rPr lang="en-US" altLang="en-US" sz="900" b="1">
                <a:latin typeface="Times New Roman" panose="02020603050405020304" pitchFamily="18" charset="0"/>
              </a:rPr>
              <a:t>AB</a:t>
            </a:r>
            <a:r>
              <a:rPr lang="en-US" altLang="en-US" sz="900">
                <a:latin typeface="Times New Roman" panose="02020603050405020304" pitchFamily="18" charset="0"/>
              </a:rPr>
              <a:t>. Combined, that is only 13%.  Perspective: girls represented </a:t>
            </a:r>
            <a:r>
              <a:rPr lang="en-US" altLang="en-US" sz="900" b="1">
                <a:latin typeface="Times New Roman" panose="02020603050405020304" pitchFamily="18" charset="0"/>
              </a:rPr>
              <a:t>49%</a:t>
            </a:r>
            <a:r>
              <a:rPr lang="en-US" altLang="en-US" sz="900">
                <a:latin typeface="Times New Roman" panose="02020603050405020304" pitchFamily="18" charset="0"/>
              </a:rPr>
              <a:t> of all AP calculus test takers in 2003; </a:t>
            </a:r>
            <a:r>
              <a:rPr lang="en-US" altLang="en-US" sz="900" b="1">
                <a:latin typeface="Times New Roman" panose="02020603050405020304" pitchFamily="18" charset="0"/>
              </a:rPr>
              <a:t>59% </a:t>
            </a:r>
            <a:r>
              <a:rPr lang="en-US" altLang="en-US" sz="900">
                <a:latin typeface="Times New Roman" panose="02020603050405020304" pitchFamily="18" charset="0"/>
              </a:rPr>
              <a:t>of statistics; 37% of Physics.  It looks like a decrease over time, though I don’t have the figures for the prior years.</a:t>
            </a:r>
          </a:p>
          <a:p>
            <a:endParaRPr lang="en-US" altLang="en-US" sz="900">
              <a:latin typeface="Times New Roman" panose="02020603050405020304" pitchFamily="18" charset="0"/>
            </a:endParaRPr>
          </a:p>
          <a:p>
            <a:r>
              <a:rPr lang="en-US" altLang="en-US" sz="900">
                <a:latin typeface="Times New Roman" panose="02020603050405020304" pitchFamily="18" charset="0"/>
              </a:rPr>
              <a:t>Re: % of women CS bachelors: this, in spite of the facts that more women than men earn associates, bachelors, and masters degrees and the number of women receiving all types of degrees is increasing at a faster rate than for men (source: National Center for Ed Statistics, 2004 annual report)</a:t>
            </a:r>
          </a:p>
          <a:p>
            <a:endParaRPr lang="en-US" altLang="en-US" sz="900">
              <a:latin typeface="Times New Roman" panose="02020603050405020304" pitchFamily="18" charset="0"/>
            </a:endParaRPr>
          </a:p>
          <a:p>
            <a:r>
              <a:rPr lang="en-US" altLang="en-US" sz="900">
                <a:latin typeface="Times New Roman" panose="02020603050405020304" pitchFamily="18" charset="0"/>
              </a:rPr>
              <a:t>[1] National Science Foundation, 2000, [2] National Center for Education Statistics, 2000, [3] New York Times, “3 women and 3 paths, 10 years later”, 8/21/03, Katie Hafner, [4] White House Council of Economic Advisors, 2000., [5] “Leadership Careers in Hi-tech: Wired for Success,”  Catalyst, 2001</a:t>
            </a:r>
          </a:p>
          <a:p>
            <a:r>
              <a:rPr lang="en-US" altLang="en-US" sz="900">
                <a:latin typeface="Times New Roman" panose="02020603050405020304" pitchFamily="18" charset="0"/>
              </a:rPr>
              <a:t>[6] J Cohoon data below</a:t>
            </a:r>
          </a:p>
          <a:p>
            <a:endParaRPr lang="en-US" altLang="en-US" sz="900">
              <a:latin typeface="Times New Roman" panose="02020603050405020304" pitchFamily="18" charset="0"/>
            </a:endParaRPr>
          </a:p>
          <a:p>
            <a:endParaRPr lang="en-US" altLang="en-US" sz="900">
              <a:latin typeface="Times New Roman" panose="02020603050405020304" pitchFamily="18" charset="0"/>
            </a:endParaRPr>
          </a:p>
          <a:p>
            <a:endParaRPr lang="en-US" altLang="en-US" sz="900">
              <a:latin typeface="Times New Roman" panose="02020603050405020304" pitchFamily="18" charset="0"/>
            </a:endParaRPr>
          </a:p>
          <a:p>
            <a:endParaRPr lang="en-US" altLang="en-US" sz="900">
              <a:latin typeface="Times New Roman" panose="02020603050405020304" pitchFamily="18" charset="0"/>
            </a:endParaRPr>
          </a:p>
        </p:txBody>
      </p:sp>
      <p:graphicFrame>
        <p:nvGraphicFramePr>
          <p:cNvPr id="219140" name="Object 4">
            <a:extLst>
              <a:ext uri="{FF2B5EF4-FFF2-40B4-BE49-F238E27FC236}">
                <a16:creationId xmlns:a16="http://schemas.microsoft.com/office/drawing/2014/main" id="{6B87B980-B579-3F3D-A0AE-5FFEA91C7CCD}"/>
              </a:ext>
            </a:extLst>
          </p:cNvPr>
          <p:cNvGraphicFramePr>
            <a:graphicFrameLocks noChangeAspect="1"/>
          </p:cNvGraphicFramePr>
          <p:nvPr/>
        </p:nvGraphicFramePr>
        <p:xfrm>
          <a:off x="1943100" y="6896100"/>
          <a:ext cx="2895600" cy="1946275"/>
        </p:xfrm>
        <a:graphic>
          <a:graphicData uri="http://schemas.openxmlformats.org/presentationml/2006/ole">
            <mc:AlternateContent xmlns:mc="http://schemas.openxmlformats.org/markup-compatibility/2006">
              <mc:Choice xmlns:v="urn:schemas-microsoft-com:vml" Requires="v">
                <p:oleObj name="Chart" r:id="rId3" imgW="7772349" imgH="4267316" progId="MSGraph.Chart.8">
                  <p:embed/>
                </p:oleObj>
              </mc:Choice>
              <mc:Fallback>
                <p:oleObj name="Chart" r:id="rId3" imgW="7772349" imgH="4267316" progId="MSGraph.Chart.8">
                  <p:embed/>
                  <p:pic>
                    <p:nvPicPr>
                      <p:cNvPr id="219140" name="Object 4">
                        <a:extLst>
                          <a:ext uri="{FF2B5EF4-FFF2-40B4-BE49-F238E27FC236}">
                            <a16:creationId xmlns:a16="http://schemas.microsoft.com/office/drawing/2014/main" id="{6B87B980-B579-3F3D-A0AE-5FFEA91C7C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3100" y="6896100"/>
                        <a:ext cx="2895600" cy="1946275"/>
                      </a:xfrm>
                      <a:prstGeom prst="rect">
                        <a:avLst/>
                      </a:prstGeom>
                      <a:noFill/>
                      <a:ln>
                        <a:noFill/>
                      </a:ln>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5E9B1F2-2169-86C1-941A-05ECFA269A1C}"/>
              </a:ext>
            </a:extLst>
          </p:cNvPr>
          <p:cNvSpPr>
            <a:spLocks noGrp="1" noChangeArrowheads="1"/>
          </p:cNvSpPr>
          <p:nvPr>
            <p:ph type="sldNum" sz="quarter" idx="5"/>
          </p:nvPr>
        </p:nvSpPr>
        <p:spPr>
          <a:ln/>
        </p:spPr>
        <p:txBody>
          <a:bodyPr/>
          <a:lstStyle/>
          <a:p>
            <a:fld id="{2F60697F-C48A-45EB-94B0-129C0FF93145}" type="slidenum">
              <a:rPr lang="en-US" altLang="en-US"/>
              <a:pPr/>
              <a:t>6</a:t>
            </a:fld>
            <a:endParaRPr lang="en-US" altLang="en-US"/>
          </a:p>
        </p:txBody>
      </p:sp>
      <p:sp>
        <p:nvSpPr>
          <p:cNvPr id="221186" name="Rectangle 2">
            <a:extLst>
              <a:ext uri="{FF2B5EF4-FFF2-40B4-BE49-F238E27FC236}">
                <a16:creationId xmlns:a16="http://schemas.microsoft.com/office/drawing/2014/main" id="{1EA102C8-72F5-B2F8-26BD-9658EF13DF01}"/>
              </a:ext>
            </a:extLst>
          </p:cNvPr>
          <p:cNvSpPr>
            <a:spLocks noGrp="1" noRot="1" noChangeAspect="1" noChangeArrowheads="1" noTextEdit="1"/>
          </p:cNvSpPr>
          <p:nvPr>
            <p:ph type="sldImg"/>
          </p:nvPr>
        </p:nvSpPr>
        <p:spPr>
          <a:ln/>
        </p:spPr>
      </p:sp>
      <p:sp>
        <p:nvSpPr>
          <p:cNvPr id="221187" name="Rectangle 3">
            <a:extLst>
              <a:ext uri="{FF2B5EF4-FFF2-40B4-BE49-F238E27FC236}">
                <a16:creationId xmlns:a16="http://schemas.microsoft.com/office/drawing/2014/main" id="{F9F6C3EF-054C-6789-DB38-44CA6E8911CA}"/>
              </a:ext>
            </a:extLst>
          </p:cNvPr>
          <p:cNvSpPr>
            <a:spLocks noGrp="1" noChangeArrowheads="1"/>
          </p:cNvSpPr>
          <p:nvPr>
            <p:ph type="body" idx="1"/>
          </p:nvPr>
        </p:nvSpPr>
        <p:spPr>
          <a:xfrm>
            <a:off x="419100" y="4229100"/>
            <a:ext cx="6096000" cy="4159250"/>
          </a:xfrm>
        </p:spPr>
        <p:txBody>
          <a:bodyPr/>
          <a:lstStyle/>
          <a:p>
            <a:r>
              <a:rPr lang="en-US" altLang="en-US" sz="800">
                <a:latin typeface="Times New Roman" panose="02020603050405020304" pitchFamily="18" charset="0"/>
              </a:rPr>
              <a:t>Usual caveats about counting – all statistics depend upon that which you include in the definition of “information technology” degrees, jobs, etc. Distinguish between literacy and fluency – we’re not talking about usage here, we’re talking about innovation.</a:t>
            </a:r>
          </a:p>
          <a:p>
            <a:endParaRPr lang="en-US" altLang="en-US" sz="800">
              <a:latin typeface="Times New Roman" panose="02020603050405020304" pitchFamily="18" charset="0"/>
            </a:endParaRPr>
          </a:p>
          <a:p>
            <a:r>
              <a:rPr lang="en-US" altLang="en-US" sz="800">
                <a:latin typeface="Times New Roman" panose="02020603050405020304" pitchFamily="18" charset="0"/>
              </a:rPr>
              <a:t>In 2003, girls represented 15% of AP Computer Science </a:t>
            </a:r>
            <a:r>
              <a:rPr lang="en-US" altLang="en-US" sz="800" b="1">
                <a:latin typeface="Times New Roman" panose="02020603050405020304" pitchFamily="18" charset="0"/>
              </a:rPr>
              <a:t>A</a:t>
            </a:r>
            <a:r>
              <a:rPr lang="en-US" altLang="en-US" sz="800">
                <a:latin typeface="Times New Roman" panose="02020603050405020304" pitchFamily="18" charset="0"/>
              </a:rPr>
              <a:t>; 9% of CS </a:t>
            </a:r>
            <a:r>
              <a:rPr lang="en-US" altLang="en-US" sz="800" b="1">
                <a:latin typeface="Times New Roman" panose="02020603050405020304" pitchFamily="18" charset="0"/>
              </a:rPr>
              <a:t>AB</a:t>
            </a:r>
            <a:r>
              <a:rPr lang="en-US" altLang="en-US" sz="800">
                <a:latin typeface="Times New Roman" panose="02020603050405020304" pitchFamily="18" charset="0"/>
              </a:rPr>
              <a:t>. Combined, that is only 13%.  Perspective: girls represented </a:t>
            </a:r>
            <a:r>
              <a:rPr lang="en-US" altLang="en-US" sz="800" b="1">
                <a:latin typeface="Times New Roman" panose="02020603050405020304" pitchFamily="18" charset="0"/>
              </a:rPr>
              <a:t>49%</a:t>
            </a:r>
            <a:r>
              <a:rPr lang="en-US" altLang="en-US" sz="800">
                <a:latin typeface="Times New Roman" panose="02020603050405020304" pitchFamily="18" charset="0"/>
              </a:rPr>
              <a:t> of all AP calculus test takers in 2003; </a:t>
            </a:r>
            <a:r>
              <a:rPr lang="en-US" altLang="en-US" sz="800" b="1">
                <a:latin typeface="Times New Roman" panose="02020603050405020304" pitchFamily="18" charset="0"/>
              </a:rPr>
              <a:t>59% </a:t>
            </a:r>
            <a:r>
              <a:rPr lang="en-US" altLang="en-US" sz="800">
                <a:latin typeface="Times New Roman" panose="02020603050405020304" pitchFamily="18" charset="0"/>
              </a:rPr>
              <a:t>of statistics; 37% of Physics.  It looks like a decrease over time, though I don’t have the figures for the prior years.</a:t>
            </a:r>
          </a:p>
          <a:p>
            <a:endParaRPr lang="en-US" altLang="en-US" sz="800">
              <a:latin typeface="Times New Roman" panose="02020603050405020304" pitchFamily="18" charset="0"/>
            </a:endParaRPr>
          </a:p>
          <a:p>
            <a:r>
              <a:rPr lang="en-US" altLang="en-US" sz="800">
                <a:latin typeface="Times New Roman" panose="02020603050405020304" pitchFamily="18" charset="0"/>
              </a:rPr>
              <a:t>Re: % of women CS bachelors: this, in spite of the facts that more women than men earn associates, bachelors, and masters degrees and the number of women receiving all types of degrees is increasing at a faster rate than for men (source: National Center for Ed Statistics, 2004 annual report)</a:t>
            </a:r>
          </a:p>
          <a:p>
            <a:endParaRPr lang="en-US" altLang="en-US" sz="800">
              <a:latin typeface="Times New Roman" panose="02020603050405020304" pitchFamily="18" charset="0"/>
            </a:endParaRPr>
          </a:p>
          <a:p>
            <a:r>
              <a:rPr lang="en-US" altLang="en-US" sz="800">
                <a:latin typeface="Times New Roman" panose="02020603050405020304" pitchFamily="18" charset="0"/>
              </a:rPr>
              <a:t>[1] National Science Foundation, 2000, [2] National Center for Education Statistics, 2000, [3] New York Times, “3 women and 3 paths, 10 years later”, 8/21/03, Katie Hafner, [4] White House Council of Economic Advisors, 2000., [5] “Leadership Careers in Hi-tech: Wired for Success,”  Catalyst, 2001</a:t>
            </a:r>
          </a:p>
          <a:p>
            <a:r>
              <a:rPr lang="en-US" altLang="en-US" sz="800">
                <a:latin typeface="Times New Roman" panose="02020603050405020304" pitchFamily="18" charset="0"/>
              </a:rPr>
              <a:t>[6] J Cohoon data below</a:t>
            </a:r>
          </a:p>
          <a:p>
            <a:endParaRPr lang="en-US" altLang="en-US" sz="800">
              <a:latin typeface="Times New Roman" panose="02020603050405020304" pitchFamily="18" charset="0"/>
            </a:endParaRPr>
          </a:p>
          <a:p>
            <a:endParaRPr lang="en-US" altLang="en-US" sz="800">
              <a:latin typeface="Times New Roman" panose="02020603050405020304" pitchFamily="18" charset="0"/>
            </a:endParaRPr>
          </a:p>
          <a:p>
            <a:endParaRPr lang="en-US" altLang="en-US" sz="800">
              <a:latin typeface="Times New Roman" panose="02020603050405020304" pitchFamily="18" charset="0"/>
            </a:endParaRPr>
          </a:p>
          <a:p>
            <a:endParaRPr lang="en-US" altLang="en-US" sz="800">
              <a:latin typeface="Times New Roman" panose="02020603050405020304" pitchFamily="18" charset="0"/>
            </a:endParaRPr>
          </a:p>
        </p:txBody>
      </p:sp>
      <p:graphicFrame>
        <p:nvGraphicFramePr>
          <p:cNvPr id="221188" name="Object 4">
            <a:extLst>
              <a:ext uri="{FF2B5EF4-FFF2-40B4-BE49-F238E27FC236}">
                <a16:creationId xmlns:a16="http://schemas.microsoft.com/office/drawing/2014/main" id="{32E5384A-C348-EA1D-A17F-CA8C0416E792}"/>
              </a:ext>
            </a:extLst>
          </p:cNvPr>
          <p:cNvGraphicFramePr>
            <a:graphicFrameLocks noChangeAspect="1"/>
          </p:cNvGraphicFramePr>
          <p:nvPr/>
        </p:nvGraphicFramePr>
        <p:xfrm>
          <a:off x="1943100" y="6896100"/>
          <a:ext cx="2895600" cy="1946275"/>
        </p:xfrm>
        <a:graphic>
          <a:graphicData uri="http://schemas.openxmlformats.org/presentationml/2006/ole">
            <mc:AlternateContent xmlns:mc="http://schemas.openxmlformats.org/markup-compatibility/2006">
              <mc:Choice xmlns:v="urn:schemas-microsoft-com:vml" Requires="v">
                <p:oleObj name="Chart" r:id="rId3" imgW="7772349" imgH="4267316" progId="MSGraph.Chart.8">
                  <p:embed/>
                </p:oleObj>
              </mc:Choice>
              <mc:Fallback>
                <p:oleObj name="Chart" r:id="rId3" imgW="7772349" imgH="4267316" progId="MSGraph.Chart.8">
                  <p:embed/>
                  <p:pic>
                    <p:nvPicPr>
                      <p:cNvPr id="221188" name="Object 4">
                        <a:extLst>
                          <a:ext uri="{FF2B5EF4-FFF2-40B4-BE49-F238E27FC236}">
                            <a16:creationId xmlns:a16="http://schemas.microsoft.com/office/drawing/2014/main" id="{32E5384A-C348-EA1D-A17F-CA8C0416E7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3100" y="6896100"/>
                        <a:ext cx="2895600" cy="1946275"/>
                      </a:xfrm>
                      <a:prstGeom prst="rect">
                        <a:avLst/>
                      </a:prstGeom>
                      <a:noFill/>
                      <a:ln>
                        <a:noFill/>
                      </a:ln>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0C5725C-358A-1C60-3F7B-1EF4AAF0D65F}"/>
              </a:ext>
            </a:extLst>
          </p:cNvPr>
          <p:cNvSpPr>
            <a:spLocks noGrp="1" noChangeArrowheads="1"/>
          </p:cNvSpPr>
          <p:nvPr>
            <p:ph type="sldNum" sz="quarter" idx="5"/>
          </p:nvPr>
        </p:nvSpPr>
        <p:spPr>
          <a:ln/>
        </p:spPr>
        <p:txBody>
          <a:bodyPr/>
          <a:lstStyle/>
          <a:p>
            <a:fld id="{CE7AEF38-AD1D-4611-8AB9-8D2034DC467D}" type="slidenum">
              <a:rPr lang="en-US" altLang="en-US"/>
              <a:pPr/>
              <a:t>7</a:t>
            </a:fld>
            <a:endParaRPr lang="en-US" altLang="en-US"/>
          </a:p>
        </p:txBody>
      </p:sp>
      <p:sp>
        <p:nvSpPr>
          <p:cNvPr id="282626" name="Rectangle 2">
            <a:extLst>
              <a:ext uri="{FF2B5EF4-FFF2-40B4-BE49-F238E27FC236}">
                <a16:creationId xmlns:a16="http://schemas.microsoft.com/office/drawing/2014/main" id="{249DA774-12D3-C701-BD08-8D626388425F}"/>
              </a:ext>
            </a:extLst>
          </p:cNvPr>
          <p:cNvSpPr>
            <a:spLocks noGrp="1" noRot="1" noChangeAspect="1" noChangeArrowheads="1" noTextEdit="1"/>
          </p:cNvSpPr>
          <p:nvPr>
            <p:ph type="sldImg"/>
          </p:nvPr>
        </p:nvSpPr>
        <p:spPr>
          <a:ln/>
        </p:spPr>
      </p:sp>
      <p:sp>
        <p:nvSpPr>
          <p:cNvPr id="282627" name="Rectangle 3">
            <a:extLst>
              <a:ext uri="{FF2B5EF4-FFF2-40B4-BE49-F238E27FC236}">
                <a16:creationId xmlns:a16="http://schemas.microsoft.com/office/drawing/2014/main" id="{A98CFD23-AE5F-7CA8-CCD0-FAD32B07641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F2FC374-C646-AED0-87FA-DF8432FA3AED}"/>
              </a:ext>
            </a:extLst>
          </p:cNvPr>
          <p:cNvSpPr>
            <a:spLocks noGrp="1" noChangeArrowheads="1"/>
          </p:cNvSpPr>
          <p:nvPr>
            <p:ph type="sldNum" sz="quarter" idx="5"/>
          </p:nvPr>
        </p:nvSpPr>
        <p:spPr>
          <a:ln/>
        </p:spPr>
        <p:txBody>
          <a:bodyPr/>
          <a:lstStyle/>
          <a:p>
            <a:fld id="{CCE3AF6E-42CF-4907-909B-81489DED2C12}" type="slidenum">
              <a:rPr lang="en-US" altLang="en-US"/>
              <a:pPr/>
              <a:t>8</a:t>
            </a:fld>
            <a:endParaRPr lang="en-US" altLang="en-US"/>
          </a:p>
        </p:txBody>
      </p:sp>
      <p:sp>
        <p:nvSpPr>
          <p:cNvPr id="283650" name="Rectangle 2">
            <a:extLst>
              <a:ext uri="{FF2B5EF4-FFF2-40B4-BE49-F238E27FC236}">
                <a16:creationId xmlns:a16="http://schemas.microsoft.com/office/drawing/2014/main" id="{7695FC52-5E1C-1BF7-6348-5304499721FD}"/>
              </a:ext>
            </a:extLst>
          </p:cNvPr>
          <p:cNvSpPr>
            <a:spLocks noGrp="1" noRot="1" noChangeAspect="1" noChangeArrowheads="1" noTextEdit="1"/>
          </p:cNvSpPr>
          <p:nvPr>
            <p:ph type="sldImg"/>
          </p:nvPr>
        </p:nvSpPr>
        <p:spPr>
          <a:ln/>
        </p:spPr>
      </p:sp>
      <p:sp>
        <p:nvSpPr>
          <p:cNvPr id="283651" name="Rectangle 3">
            <a:extLst>
              <a:ext uri="{FF2B5EF4-FFF2-40B4-BE49-F238E27FC236}">
                <a16:creationId xmlns:a16="http://schemas.microsoft.com/office/drawing/2014/main" id="{4C5D31A3-802B-76C5-42C5-10661F74C91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8B0D8D4-7429-4622-D9D3-3E5E8980A69B}"/>
              </a:ext>
            </a:extLst>
          </p:cNvPr>
          <p:cNvSpPr>
            <a:spLocks noGrp="1" noChangeArrowheads="1"/>
          </p:cNvSpPr>
          <p:nvPr>
            <p:ph type="sldNum" sz="quarter" idx="5"/>
          </p:nvPr>
        </p:nvSpPr>
        <p:spPr>
          <a:ln/>
        </p:spPr>
        <p:txBody>
          <a:bodyPr/>
          <a:lstStyle/>
          <a:p>
            <a:fld id="{C17054E0-9CB1-4EA3-AD01-46306E7F63E9}" type="slidenum">
              <a:rPr lang="en-US" altLang="en-US"/>
              <a:pPr/>
              <a:t>9</a:t>
            </a:fld>
            <a:endParaRPr lang="en-US" altLang="en-US"/>
          </a:p>
        </p:txBody>
      </p:sp>
      <p:sp>
        <p:nvSpPr>
          <p:cNvPr id="284674" name="Rectangle 2">
            <a:extLst>
              <a:ext uri="{FF2B5EF4-FFF2-40B4-BE49-F238E27FC236}">
                <a16:creationId xmlns:a16="http://schemas.microsoft.com/office/drawing/2014/main" id="{FF97BDE1-AEA1-AF07-AE6D-73B6C5DFE6E9}"/>
              </a:ext>
            </a:extLst>
          </p:cNvPr>
          <p:cNvSpPr>
            <a:spLocks noGrp="1" noRot="1" noChangeAspect="1" noChangeArrowheads="1" noTextEdit="1"/>
          </p:cNvSpPr>
          <p:nvPr>
            <p:ph type="sldImg"/>
          </p:nvPr>
        </p:nvSpPr>
        <p:spPr>
          <a:ln/>
        </p:spPr>
      </p:sp>
      <p:sp>
        <p:nvSpPr>
          <p:cNvPr id="284675" name="Rectangle 3">
            <a:extLst>
              <a:ext uri="{FF2B5EF4-FFF2-40B4-BE49-F238E27FC236}">
                <a16:creationId xmlns:a16="http://schemas.microsoft.com/office/drawing/2014/main" id="{6000CB8D-1313-211F-628D-0CC41A8E46DD}"/>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D9261-2292-82DA-49FA-7282D0101E6F}"/>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CC46CB8-2C56-3B9E-6040-BE20FA889D85}"/>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837534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A4802-626F-70DF-91EB-F88968DC3A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B04C8AD-62EB-A2D2-E526-F37059043D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0723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1E6347-A4A9-09F9-640F-B24587411443}"/>
              </a:ext>
            </a:extLst>
          </p:cNvPr>
          <p:cNvSpPr>
            <a:spLocks noGrp="1"/>
          </p:cNvSpPr>
          <p:nvPr>
            <p:ph type="title" orient="vert"/>
          </p:nvPr>
        </p:nvSpPr>
        <p:spPr>
          <a:xfrm>
            <a:off x="6629400" y="1295400"/>
            <a:ext cx="2209800" cy="53340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42D8BC-B084-1A3F-3BA9-A3BB68208FF8}"/>
              </a:ext>
            </a:extLst>
          </p:cNvPr>
          <p:cNvSpPr>
            <a:spLocks noGrp="1"/>
          </p:cNvSpPr>
          <p:nvPr>
            <p:ph type="body" orient="vert" idx="1"/>
          </p:nvPr>
        </p:nvSpPr>
        <p:spPr>
          <a:xfrm>
            <a:off x="0" y="1295400"/>
            <a:ext cx="6477000" cy="5334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8135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06670-19E1-AABC-0A81-94C1559CC0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F402F5-2CE6-1CED-82A4-4DDC8D6023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1392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CA46D-5C6B-B55D-F7EE-CEDCDA9AC5AC}"/>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FF58EFD-CF5C-22F4-E906-32BC052CFD78}"/>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564522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8C312-59AD-CEE8-2619-BFEEC4A454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D70969-BF86-8AD5-6B3E-6EC76AA217D8}"/>
              </a:ext>
            </a:extLst>
          </p:cNvPr>
          <p:cNvSpPr>
            <a:spLocks noGrp="1"/>
          </p:cNvSpPr>
          <p:nvPr>
            <p:ph sz="half" idx="1"/>
          </p:nvPr>
        </p:nvSpPr>
        <p:spPr>
          <a:xfrm>
            <a:off x="990600" y="2590800"/>
            <a:ext cx="35052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A39C8B-30BE-F09D-F8DD-8E13436075B0}"/>
              </a:ext>
            </a:extLst>
          </p:cNvPr>
          <p:cNvSpPr>
            <a:spLocks noGrp="1"/>
          </p:cNvSpPr>
          <p:nvPr>
            <p:ph sz="half" idx="2"/>
          </p:nvPr>
        </p:nvSpPr>
        <p:spPr>
          <a:xfrm>
            <a:off x="4648200" y="2590800"/>
            <a:ext cx="35052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64447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DE6E6-62FE-9840-4A7F-F30067200B14}"/>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C5AD756-A352-ECF7-3B86-F2064DE6C5B0}"/>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462160-6B7F-C452-F3D5-F6B14986109E}"/>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2BC38E-7005-26C0-EFFF-27B8877D4351}"/>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12EAD8-1179-A3C9-8F6B-11FCB0DAA921}"/>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399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B0DEE-7374-EEB7-6EDB-73294ACBDE55}"/>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5386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733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2647D-C32D-E03E-1D04-F9EEA14E7C93}"/>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822BA3F-A12C-CDD7-1FF0-D1894B67E1EF}"/>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C7275F-0719-2DEF-3301-89C5218FBF8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768552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475EA-D730-0809-1FB6-BC01837F94A0}"/>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14599BB-DA26-B7CA-3038-612FB7809968}"/>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9BA73F-E710-15FD-B688-42FA438400E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855208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913B37">
                <a:gamma/>
                <a:shade val="46275"/>
                <a:invGamma/>
              </a:srgbClr>
            </a:gs>
            <a:gs pos="100000">
              <a:srgbClr val="913B37"/>
            </a:gs>
          </a:gsLst>
          <a:lin ang="5400000" scaled="1"/>
        </a:gradFill>
        <a:effectLst/>
      </p:bgPr>
    </p:bg>
    <p:spTree>
      <p:nvGrpSpPr>
        <p:cNvPr id="1" name=""/>
        <p:cNvGrpSpPr/>
        <p:nvPr/>
      </p:nvGrpSpPr>
      <p:grpSpPr>
        <a:xfrm>
          <a:off x="0" y="0"/>
          <a:ext cx="0" cy="0"/>
          <a:chOff x="0" y="0"/>
          <a:chExt cx="0" cy="0"/>
        </a:xfrm>
      </p:grpSpPr>
      <p:sp>
        <p:nvSpPr>
          <p:cNvPr id="1035" name="Rectangle 11">
            <a:extLst>
              <a:ext uri="{FF2B5EF4-FFF2-40B4-BE49-F238E27FC236}">
                <a16:creationId xmlns:a16="http://schemas.microsoft.com/office/drawing/2014/main" id="{E25141A6-D55D-CFE4-063B-AA5CF118F77C}"/>
              </a:ext>
            </a:extLst>
          </p:cNvPr>
          <p:cNvSpPr>
            <a:spLocks noChangeArrowheads="1"/>
          </p:cNvSpPr>
          <p:nvPr userDrawn="1"/>
        </p:nvSpPr>
        <p:spPr bwMode="auto">
          <a:xfrm>
            <a:off x="0" y="0"/>
            <a:ext cx="9144000" cy="838200"/>
          </a:xfrm>
          <a:prstGeom prst="rect">
            <a:avLst/>
          </a:prstGeom>
          <a:solidFill>
            <a:srgbClr val="66192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2" name="Rectangle 8">
            <a:extLst>
              <a:ext uri="{FF2B5EF4-FFF2-40B4-BE49-F238E27FC236}">
                <a16:creationId xmlns:a16="http://schemas.microsoft.com/office/drawing/2014/main" id="{9521F5E3-8CE5-3A5F-8E1C-155126A0196F}"/>
              </a:ext>
            </a:extLst>
          </p:cNvPr>
          <p:cNvSpPr>
            <a:spLocks noGrp="1" noChangeArrowheads="1"/>
          </p:cNvSpPr>
          <p:nvPr>
            <p:ph type="title"/>
          </p:nvPr>
        </p:nvSpPr>
        <p:spPr bwMode="auto">
          <a:xfrm>
            <a:off x="0" y="1295400"/>
            <a:ext cx="8839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pic>
        <p:nvPicPr>
          <p:cNvPr id="1034" name="Picture 10">
            <a:extLst>
              <a:ext uri="{FF2B5EF4-FFF2-40B4-BE49-F238E27FC236}">
                <a16:creationId xmlns:a16="http://schemas.microsoft.com/office/drawing/2014/main" id="{971306A5-D3FA-0AC1-E513-AFD7F12BB27D}"/>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228600" y="152400"/>
            <a:ext cx="911225" cy="914400"/>
          </a:xfrm>
          <a:prstGeom prst="rect">
            <a:avLst/>
          </a:prstGeom>
          <a:noFill/>
          <a:extLst>
            <a:ext uri="{909E8E84-426E-40DD-AFC4-6F175D3DCCD1}">
              <a14:hiddenFill xmlns:a14="http://schemas.microsoft.com/office/drawing/2010/main">
                <a:solidFill>
                  <a:srgbClr val="FFFFFF"/>
                </a:solidFill>
              </a14:hiddenFill>
            </a:ext>
          </a:extLst>
        </p:spPr>
      </p:pic>
      <p:sp>
        <p:nvSpPr>
          <p:cNvPr id="1037" name="Rectangle 13">
            <a:extLst>
              <a:ext uri="{FF2B5EF4-FFF2-40B4-BE49-F238E27FC236}">
                <a16:creationId xmlns:a16="http://schemas.microsoft.com/office/drawing/2014/main" id="{02CA8159-88C6-24A1-8E1D-F6AC541C32FD}"/>
              </a:ext>
            </a:extLst>
          </p:cNvPr>
          <p:cNvSpPr>
            <a:spLocks noChangeArrowheads="1"/>
          </p:cNvSpPr>
          <p:nvPr userDrawn="1"/>
        </p:nvSpPr>
        <p:spPr bwMode="auto">
          <a:xfrm>
            <a:off x="1219200" y="193675"/>
            <a:ext cx="60452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b="1">
                <a:solidFill>
                  <a:schemeClr val="bg1"/>
                </a:solidFill>
                <a:latin typeface="Times" panose="02020603050405020304" pitchFamily="18" charset="0"/>
              </a:rPr>
              <a:t>The National Center for Women &amp; Information Technology</a:t>
            </a:r>
            <a:endParaRPr lang="en-US" altLang="en-US" sz="1200">
              <a:solidFill>
                <a:schemeClr val="bg1"/>
              </a:solidFill>
              <a:latin typeface="Zurich Cn BT" charset="0"/>
            </a:endParaRPr>
          </a:p>
          <a:p>
            <a:pPr algn="l"/>
            <a:r>
              <a:rPr lang="en-US" altLang="en-US" sz="1200">
                <a:solidFill>
                  <a:schemeClr val="bg1"/>
                </a:solidFill>
                <a:latin typeface="Helvetica" panose="020B0604020202020204" pitchFamily="34" charset="0"/>
              </a:rPr>
              <a:t>Bridging knowledge gaps • Advocating for change • Educating everyone</a:t>
            </a:r>
            <a:endParaRPr lang="en-US" altLang="en-US" sz="1400">
              <a:solidFill>
                <a:schemeClr val="bg1"/>
              </a:solidFill>
              <a:latin typeface="Zurich Cn BT" charset="0"/>
            </a:endParaRPr>
          </a:p>
        </p:txBody>
      </p:sp>
      <p:sp>
        <p:nvSpPr>
          <p:cNvPr id="1038" name="Rectangle 14">
            <a:extLst>
              <a:ext uri="{FF2B5EF4-FFF2-40B4-BE49-F238E27FC236}">
                <a16:creationId xmlns:a16="http://schemas.microsoft.com/office/drawing/2014/main" id="{9E124BCB-3B7A-B61E-78BF-30D84CEAD887}"/>
              </a:ext>
            </a:extLst>
          </p:cNvPr>
          <p:cNvSpPr>
            <a:spLocks noGrp="1" noChangeArrowheads="1"/>
          </p:cNvSpPr>
          <p:nvPr>
            <p:ph type="body" idx="1"/>
          </p:nvPr>
        </p:nvSpPr>
        <p:spPr bwMode="auto">
          <a:xfrm>
            <a:off x="990600" y="2590800"/>
            <a:ext cx="71628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3200" kern="1200">
          <a:solidFill>
            <a:schemeClr val="bg1"/>
          </a:solidFill>
          <a:latin typeface="+mj-lt"/>
          <a:ea typeface="+mj-ea"/>
          <a:cs typeface="+mj-cs"/>
        </a:defRPr>
      </a:lvl1pPr>
      <a:lvl2pPr algn="l" rtl="0" fontAlgn="base">
        <a:spcBef>
          <a:spcPct val="0"/>
        </a:spcBef>
        <a:spcAft>
          <a:spcPct val="0"/>
        </a:spcAft>
        <a:defRPr sz="3200">
          <a:solidFill>
            <a:schemeClr val="bg1"/>
          </a:solidFill>
          <a:latin typeface="Arial" panose="020B0604020202020204" pitchFamily="34" charset="0"/>
        </a:defRPr>
      </a:lvl2pPr>
      <a:lvl3pPr algn="l" rtl="0" fontAlgn="base">
        <a:spcBef>
          <a:spcPct val="0"/>
        </a:spcBef>
        <a:spcAft>
          <a:spcPct val="0"/>
        </a:spcAft>
        <a:defRPr sz="3200">
          <a:solidFill>
            <a:schemeClr val="bg1"/>
          </a:solidFill>
          <a:latin typeface="Arial" panose="020B0604020202020204" pitchFamily="34" charset="0"/>
        </a:defRPr>
      </a:lvl3pPr>
      <a:lvl4pPr algn="l" rtl="0" fontAlgn="base">
        <a:spcBef>
          <a:spcPct val="0"/>
        </a:spcBef>
        <a:spcAft>
          <a:spcPct val="0"/>
        </a:spcAft>
        <a:defRPr sz="3200">
          <a:solidFill>
            <a:schemeClr val="bg1"/>
          </a:solidFill>
          <a:latin typeface="Arial" panose="020B0604020202020204" pitchFamily="34" charset="0"/>
        </a:defRPr>
      </a:lvl4pPr>
      <a:lvl5pPr algn="l" rtl="0" fontAlgn="base">
        <a:spcBef>
          <a:spcPct val="0"/>
        </a:spcBef>
        <a:spcAft>
          <a:spcPct val="0"/>
        </a:spcAft>
        <a:defRPr sz="3200">
          <a:solidFill>
            <a:schemeClr val="bg1"/>
          </a:solidFill>
          <a:latin typeface="Arial" panose="020B0604020202020204" pitchFamily="34" charset="0"/>
        </a:defRPr>
      </a:lvl5pPr>
      <a:lvl6pPr marL="457200" algn="l" rtl="0" fontAlgn="base">
        <a:spcBef>
          <a:spcPct val="0"/>
        </a:spcBef>
        <a:spcAft>
          <a:spcPct val="0"/>
        </a:spcAft>
        <a:defRPr sz="3200">
          <a:solidFill>
            <a:schemeClr val="bg1"/>
          </a:solidFill>
          <a:latin typeface="Arial" panose="020B0604020202020204" pitchFamily="34" charset="0"/>
        </a:defRPr>
      </a:lvl6pPr>
      <a:lvl7pPr marL="914400" algn="l" rtl="0" fontAlgn="base">
        <a:spcBef>
          <a:spcPct val="0"/>
        </a:spcBef>
        <a:spcAft>
          <a:spcPct val="0"/>
        </a:spcAft>
        <a:defRPr sz="3200">
          <a:solidFill>
            <a:schemeClr val="bg1"/>
          </a:solidFill>
          <a:latin typeface="Arial" panose="020B0604020202020204" pitchFamily="34" charset="0"/>
        </a:defRPr>
      </a:lvl7pPr>
      <a:lvl8pPr marL="1371600" algn="l" rtl="0" fontAlgn="base">
        <a:spcBef>
          <a:spcPct val="0"/>
        </a:spcBef>
        <a:spcAft>
          <a:spcPct val="0"/>
        </a:spcAft>
        <a:defRPr sz="3200">
          <a:solidFill>
            <a:schemeClr val="bg1"/>
          </a:solidFill>
          <a:latin typeface="Arial" panose="020B0604020202020204" pitchFamily="34" charset="0"/>
        </a:defRPr>
      </a:lvl8pPr>
      <a:lvl9pPr marL="1828800" algn="l" rtl="0" fontAlgn="base">
        <a:spcBef>
          <a:spcPct val="0"/>
        </a:spcBef>
        <a:spcAft>
          <a:spcPct val="0"/>
        </a:spcAft>
        <a:defRPr sz="3200">
          <a:solidFill>
            <a:schemeClr val="bg1"/>
          </a:solidFill>
          <a:latin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bg1"/>
          </a:solidFill>
          <a:latin typeface="+mn-lt"/>
          <a:ea typeface="+mn-ea"/>
          <a:cs typeface="+mn-cs"/>
        </a:defRPr>
      </a:lvl1pPr>
      <a:lvl2pPr marL="742950" indent="-285750" algn="l" rtl="0" fontAlgn="base">
        <a:spcBef>
          <a:spcPct val="20000"/>
        </a:spcBef>
        <a:spcAft>
          <a:spcPct val="0"/>
        </a:spcAft>
        <a:buChar char="–"/>
        <a:defRPr sz="2800" kern="1200">
          <a:solidFill>
            <a:schemeClr val="bg1"/>
          </a:solidFill>
          <a:latin typeface="+mn-lt"/>
          <a:ea typeface="+mn-ea"/>
          <a:cs typeface="+mn-cs"/>
        </a:defRPr>
      </a:lvl2pPr>
      <a:lvl3pPr marL="1143000" indent="-228600" algn="l" rtl="0" fontAlgn="base">
        <a:spcBef>
          <a:spcPct val="20000"/>
        </a:spcBef>
        <a:spcAft>
          <a:spcPct val="0"/>
        </a:spcAft>
        <a:buChar char="•"/>
        <a:defRPr sz="2400" kern="1200">
          <a:solidFill>
            <a:schemeClr val="bg1"/>
          </a:solidFill>
          <a:latin typeface="+mn-lt"/>
          <a:ea typeface="+mn-ea"/>
          <a:cs typeface="+mn-cs"/>
        </a:defRPr>
      </a:lvl3pPr>
      <a:lvl4pPr marL="1600200" indent="-228600" algn="l" rtl="0" fontAlgn="base">
        <a:spcBef>
          <a:spcPct val="20000"/>
        </a:spcBef>
        <a:spcAft>
          <a:spcPct val="0"/>
        </a:spcAft>
        <a:buChar char="–"/>
        <a:defRPr sz="2000" kern="1200">
          <a:solidFill>
            <a:schemeClr val="bg1"/>
          </a:solidFill>
          <a:latin typeface="+mn-lt"/>
          <a:ea typeface="+mn-ea"/>
          <a:cs typeface="+mn-cs"/>
        </a:defRPr>
      </a:lvl4pPr>
      <a:lvl5pPr marL="2057400" indent="-228600" algn="l" rtl="0" fontAlgn="base">
        <a:spcBef>
          <a:spcPct val="20000"/>
        </a:spcBef>
        <a:spcAft>
          <a:spcPct val="0"/>
        </a:spcAft>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2" name="Text Box 6">
            <a:extLst>
              <a:ext uri="{FF2B5EF4-FFF2-40B4-BE49-F238E27FC236}">
                <a16:creationId xmlns:a16="http://schemas.microsoft.com/office/drawing/2014/main" id="{922EE328-F39E-B7F7-468F-A58CC96DA8E2}"/>
              </a:ext>
            </a:extLst>
          </p:cNvPr>
          <p:cNvSpPr txBox="1">
            <a:spLocks noChangeArrowheads="1"/>
          </p:cNvSpPr>
          <p:nvPr/>
        </p:nvSpPr>
        <p:spPr bwMode="auto">
          <a:xfrm>
            <a:off x="228600" y="990600"/>
            <a:ext cx="8610600" cy="1135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3000"/>
              </a:lnSpc>
            </a:pPr>
            <a:r>
              <a:rPr lang="en-US" altLang="en-US" sz="3600" b="1">
                <a:solidFill>
                  <a:schemeClr val="bg1"/>
                </a:solidFill>
                <a:latin typeface="Times" panose="02020603050405020304" pitchFamily="18" charset="0"/>
              </a:rPr>
              <a:t>What can computer science learn from fine arts approach to teaching?</a:t>
            </a:r>
            <a:endParaRPr lang="en-US" altLang="en-US" sz="2800" b="1">
              <a:solidFill>
                <a:schemeClr val="bg1"/>
              </a:solidFill>
              <a:latin typeface="Hoefler Text" charset="0"/>
            </a:endParaRPr>
          </a:p>
          <a:p>
            <a:pPr>
              <a:lnSpc>
                <a:spcPct val="23000"/>
              </a:lnSpc>
            </a:pPr>
            <a:endParaRPr lang="en-US" altLang="en-US" sz="3600" b="1">
              <a:solidFill>
                <a:schemeClr val="bg1"/>
              </a:solidFill>
              <a:latin typeface="Frutiger 45" pitchFamily="34" charset="0"/>
            </a:endParaRPr>
          </a:p>
        </p:txBody>
      </p:sp>
      <p:pic>
        <p:nvPicPr>
          <p:cNvPr id="29703" name="Picture 7">
            <a:extLst>
              <a:ext uri="{FF2B5EF4-FFF2-40B4-BE49-F238E27FC236}">
                <a16:creationId xmlns:a16="http://schemas.microsoft.com/office/drawing/2014/main" id="{53AB50D2-9FA2-79AC-53BF-F4033BEECD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5410200"/>
            <a:ext cx="1295400" cy="1163638"/>
          </a:xfrm>
          <a:prstGeom prst="rect">
            <a:avLst/>
          </a:prstGeom>
          <a:noFill/>
          <a:extLst>
            <a:ext uri="{909E8E84-426E-40DD-AFC4-6F175D3DCCD1}">
              <a14:hiddenFill xmlns:a14="http://schemas.microsoft.com/office/drawing/2010/main">
                <a:solidFill>
                  <a:srgbClr val="FFFFFF"/>
                </a:solidFill>
              </a14:hiddenFill>
            </a:ext>
          </a:extLst>
        </p:spPr>
      </p:pic>
      <p:sp>
        <p:nvSpPr>
          <p:cNvPr id="29705" name="Rectangle 9">
            <a:extLst>
              <a:ext uri="{FF2B5EF4-FFF2-40B4-BE49-F238E27FC236}">
                <a16:creationId xmlns:a16="http://schemas.microsoft.com/office/drawing/2014/main" id="{DE151BDC-A818-5F8C-C6C2-1777BDF0FC26}"/>
              </a:ext>
            </a:extLst>
          </p:cNvPr>
          <p:cNvSpPr>
            <a:spLocks noChangeArrowheads="1"/>
          </p:cNvSpPr>
          <p:nvPr/>
        </p:nvSpPr>
        <p:spPr bwMode="auto">
          <a:xfrm>
            <a:off x="1811338" y="6248400"/>
            <a:ext cx="5837237"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70000"/>
              </a:lnSpc>
            </a:pPr>
            <a:r>
              <a:rPr lang="en-US" altLang="en-US" sz="1400">
                <a:solidFill>
                  <a:schemeClr val="bg1"/>
                </a:solidFill>
                <a:latin typeface="Helvetica" panose="020B0604020202020204" pitchFamily="34" charset="0"/>
              </a:rPr>
              <a:t>Bridging knowledge gaps </a:t>
            </a:r>
            <a:r>
              <a:rPr lang="en-US" altLang="en-US" sz="1200">
                <a:solidFill>
                  <a:schemeClr val="bg1"/>
                </a:solidFill>
                <a:latin typeface="Helvetica" panose="020B0604020202020204" pitchFamily="34" charset="0"/>
              </a:rPr>
              <a:t>•</a:t>
            </a:r>
            <a:r>
              <a:rPr lang="en-US" altLang="en-US" sz="1400">
                <a:solidFill>
                  <a:schemeClr val="bg1"/>
                </a:solidFill>
                <a:latin typeface="Helvetica" panose="020B0604020202020204" pitchFamily="34" charset="0"/>
              </a:rPr>
              <a:t> Advocating for change </a:t>
            </a:r>
            <a:r>
              <a:rPr lang="en-US" altLang="en-US" sz="1200">
                <a:solidFill>
                  <a:schemeClr val="bg1"/>
                </a:solidFill>
                <a:latin typeface="Helvetica" panose="020B0604020202020204" pitchFamily="34" charset="0"/>
              </a:rPr>
              <a:t>•</a:t>
            </a:r>
            <a:r>
              <a:rPr lang="en-US" altLang="en-US" sz="1400">
                <a:solidFill>
                  <a:schemeClr val="bg1"/>
                </a:solidFill>
                <a:latin typeface="Helvetica" panose="020B0604020202020204" pitchFamily="34" charset="0"/>
              </a:rPr>
              <a:t> Educating everyone</a:t>
            </a:r>
            <a:endParaRPr lang="en-US" altLang="en-US" sz="1400">
              <a:solidFill>
                <a:schemeClr val="bg1"/>
              </a:solidFill>
              <a:latin typeface="Zurich Cn BT" charset="0"/>
            </a:endParaRPr>
          </a:p>
        </p:txBody>
      </p:sp>
      <p:sp>
        <p:nvSpPr>
          <p:cNvPr id="29706" name="Text Box 10">
            <a:extLst>
              <a:ext uri="{FF2B5EF4-FFF2-40B4-BE49-F238E27FC236}">
                <a16:creationId xmlns:a16="http://schemas.microsoft.com/office/drawing/2014/main" id="{78309B59-F299-EDAC-CEF0-78E3C97C7D21}"/>
              </a:ext>
            </a:extLst>
          </p:cNvPr>
          <p:cNvSpPr txBox="1">
            <a:spLocks noChangeArrowheads="1"/>
          </p:cNvSpPr>
          <p:nvPr/>
        </p:nvSpPr>
        <p:spPr bwMode="auto">
          <a:xfrm>
            <a:off x="1143000" y="3352800"/>
            <a:ext cx="6934200" cy="2239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000">
                <a:solidFill>
                  <a:schemeClr val="bg1"/>
                </a:solidFill>
              </a:rPr>
              <a:t>Lecia Barker and Kathy Garvin-Doxas University of Colorado</a:t>
            </a:r>
          </a:p>
          <a:p>
            <a:pPr>
              <a:spcBef>
                <a:spcPct val="50000"/>
              </a:spcBef>
            </a:pPr>
            <a:endParaRPr lang="en-US" altLang="en-US" sz="1400">
              <a:solidFill>
                <a:schemeClr val="bg1"/>
              </a:solidFill>
            </a:endParaRPr>
          </a:p>
          <a:p>
            <a:r>
              <a:rPr lang="en-US" altLang="en-US" sz="3000">
                <a:solidFill>
                  <a:schemeClr val="bg1"/>
                </a:solidFill>
              </a:rPr>
              <a:t>Eric Roberts</a:t>
            </a:r>
          </a:p>
          <a:p>
            <a:r>
              <a:rPr lang="en-US" altLang="en-US" sz="3000">
                <a:solidFill>
                  <a:schemeClr val="bg1"/>
                </a:solidFill>
              </a:rPr>
              <a:t>Stanford University</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a:extLst>
              <a:ext uri="{FF2B5EF4-FFF2-40B4-BE49-F238E27FC236}">
                <a16:creationId xmlns:a16="http://schemas.microsoft.com/office/drawing/2014/main" id="{9E11C7B5-4FEB-1B3D-7A7B-640CA095FB37}"/>
              </a:ext>
            </a:extLst>
          </p:cNvPr>
          <p:cNvSpPr>
            <a:spLocks noGrp="1" noChangeArrowheads="1"/>
          </p:cNvSpPr>
          <p:nvPr>
            <p:ph type="title"/>
          </p:nvPr>
        </p:nvSpPr>
        <p:spPr/>
        <p:txBody>
          <a:bodyPr/>
          <a:lstStyle/>
          <a:p>
            <a:r>
              <a:rPr lang="en-US" altLang="en-US"/>
              <a:t>Content analysis of field notes &amp; interviews</a:t>
            </a:r>
          </a:p>
        </p:txBody>
      </p:sp>
      <p:sp>
        <p:nvSpPr>
          <p:cNvPr id="260099" name="Rectangle 3">
            <a:extLst>
              <a:ext uri="{FF2B5EF4-FFF2-40B4-BE49-F238E27FC236}">
                <a16:creationId xmlns:a16="http://schemas.microsoft.com/office/drawing/2014/main" id="{F824DF1E-36EB-BA70-0070-C7160427F9A1}"/>
              </a:ext>
            </a:extLst>
          </p:cNvPr>
          <p:cNvSpPr>
            <a:spLocks noGrp="1" noChangeArrowheads="1"/>
          </p:cNvSpPr>
          <p:nvPr>
            <p:ph type="body" idx="1"/>
          </p:nvPr>
        </p:nvSpPr>
        <p:spPr>
          <a:xfrm>
            <a:off x="609600" y="2362200"/>
            <a:ext cx="7924800" cy="4038600"/>
          </a:xfrm>
        </p:spPr>
        <p:txBody>
          <a:bodyPr/>
          <a:lstStyle/>
          <a:p>
            <a:pPr>
              <a:lnSpc>
                <a:spcPct val="90000"/>
              </a:lnSpc>
            </a:pPr>
            <a:r>
              <a:rPr lang="en-US" altLang="en-US"/>
              <a:t>Read through, search for patterns</a:t>
            </a:r>
          </a:p>
          <a:p>
            <a:pPr>
              <a:lnSpc>
                <a:spcPct val="90000"/>
              </a:lnSpc>
            </a:pPr>
            <a:r>
              <a:rPr lang="en-US" altLang="en-US"/>
              <a:t>Identify themes recurring across courses, observers</a:t>
            </a:r>
          </a:p>
          <a:p>
            <a:pPr>
              <a:lnSpc>
                <a:spcPct val="90000"/>
              </a:lnSpc>
            </a:pPr>
            <a:r>
              <a:rPr lang="en-US" altLang="en-US"/>
              <a:t>Code data to understand </a:t>
            </a:r>
          </a:p>
          <a:p>
            <a:pPr lvl="1">
              <a:lnSpc>
                <a:spcPct val="90000"/>
              </a:lnSpc>
            </a:pPr>
            <a:r>
              <a:rPr lang="en-US" altLang="en-US"/>
              <a:t>frequency of occurrence</a:t>
            </a:r>
          </a:p>
          <a:p>
            <a:pPr lvl="1">
              <a:lnSpc>
                <a:spcPct val="90000"/>
              </a:lnSpc>
            </a:pPr>
            <a:r>
              <a:rPr lang="en-US" altLang="en-US"/>
              <a:t>importance in the social context</a:t>
            </a:r>
          </a:p>
          <a:p>
            <a:pPr>
              <a:lnSpc>
                <a:spcPct val="90000"/>
              </a:lnSpc>
            </a:pPr>
            <a:r>
              <a:rPr lang="en-US" altLang="en-US"/>
              <a:t>Ask insiders if interpretations are accurate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a:extLst>
              <a:ext uri="{FF2B5EF4-FFF2-40B4-BE49-F238E27FC236}">
                <a16:creationId xmlns:a16="http://schemas.microsoft.com/office/drawing/2014/main" id="{59EA5663-16D9-B9A4-F989-5A5B21ECCB9D}"/>
              </a:ext>
            </a:extLst>
          </p:cNvPr>
          <p:cNvSpPr>
            <a:spLocks noGrp="1" noChangeArrowheads="1"/>
          </p:cNvSpPr>
          <p:nvPr>
            <p:ph type="title"/>
          </p:nvPr>
        </p:nvSpPr>
        <p:spPr/>
        <p:txBody>
          <a:bodyPr/>
          <a:lstStyle/>
          <a:p>
            <a:r>
              <a:rPr lang="en-US" altLang="en-US"/>
              <a:t>Data collected</a:t>
            </a:r>
          </a:p>
        </p:txBody>
      </p:sp>
      <p:sp>
        <p:nvSpPr>
          <p:cNvPr id="261123" name="Rectangle 3">
            <a:extLst>
              <a:ext uri="{FF2B5EF4-FFF2-40B4-BE49-F238E27FC236}">
                <a16:creationId xmlns:a16="http://schemas.microsoft.com/office/drawing/2014/main" id="{51D441EA-4C94-AB0B-E12B-C32B5E751D4D}"/>
              </a:ext>
            </a:extLst>
          </p:cNvPr>
          <p:cNvSpPr>
            <a:spLocks noGrp="1" noChangeArrowheads="1"/>
          </p:cNvSpPr>
          <p:nvPr>
            <p:ph type="body" idx="1"/>
          </p:nvPr>
        </p:nvSpPr>
        <p:spPr>
          <a:xfrm>
            <a:off x="762000" y="2209800"/>
            <a:ext cx="7543800" cy="4038600"/>
          </a:xfrm>
        </p:spPr>
        <p:txBody>
          <a:bodyPr/>
          <a:lstStyle/>
          <a:p>
            <a:r>
              <a:rPr lang="en-US" altLang="en-US"/>
              <a:t>&gt;600 hours classroom observation in introductory, mid-level, and project classes</a:t>
            </a:r>
          </a:p>
          <a:p>
            <a:r>
              <a:rPr lang="en-US" altLang="en-US"/>
              <a:t>Formal interviews with &gt;170 students</a:t>
            </a:r>
          </a:p>
          <a:p>
            <a:r>
              <a:rPr lang="en-US" altLang="en-US"/>
              <a:t>Many informal interviews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a:extLst>
              <a:ext uri="{FF2B5EF4-FFF2-40B4-BE49-F238E27FC236}">
                <a16:creationId xmlns:a16="http://schemas.microsoft.com/office/drawing/2014/main" id="{6A4FC8A9-AD41-D765-00A2-44B64E49CC59}"/>
              </a:ext>
            </a:extLst>
          </p:cNvPr>
          <p:cNvSpPr>
            <a:spLocks noChangeArrowheads="1"/>
          </p:cNvSpPr>
          <p:nvPr/>
        </p:nvSpPr>
        <p:spPr bwMode="auto">
          <a:xfrm>
            <a:off x="2019300" y="1638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pic>
        <p:nvPicPr>
          <p:cNvPr id="262147" name="Picture 3">
            <a:extLst>
              <a:ext uri="{FF2B5EF4-FFF2-40B4-BE49-F238E27FC236}">
                <a16:creationId xmlns:a16="http://schemas.microsoft.com/office/drawing/2014/main" id="{EC792F80-BABF-A48F-3C2B-71F2BD7D67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143000"/>
            <a:ext cx="8229600" cy="5340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a:extLst>
              <a:ext uri="{FF2B5EF4-FFF2-40B4-BE49-F238E27FC236}">
                <a16:creationId xmlns:a16="http://schemas.microsoft.com/office/drawing/2014/main" id="{F2A8284E-A5FB-07A4-CB32-D7C673384659}"/>
              </a:ext>
            </a:extLst>
          </p:cNvPr>
          <p:cNvSpPr>
            <a:spLocks noGrp="1" noChangeArrowheads="1"/>
          </p:cNvSpPr>
          <p:nvPr>
            <p:ph type="ctrTitle"/>
          </p:nvPr>
        </p:nvSpPr>
        <p:spPr>
          <a:xfrm>
            <a:off x="685800" y="2286000"/>
            <a:ext cx="7772400" cy="1143000"/>
          </a:xfrm>
        </p:spPr>
        <p:txBody>
          <a:bodyPr anchor="ctr"/>
          <a:lstStyle/>
          <a:p>
            <a:r>
              <a:rPr lang="en-US" altLang="en-US" sz="3200"/>
              <a:t>Findings</a:t>
            </a:r>
          </a:p>
        </p:txBody>
      </p:sp>
      <p:sp>
        <p:nvSpPr>
          <p:cNvPr id="263171" name="Rectangle 3">
            <a:extLst>
              <a:ext uri="{FF2B5EF4-FFF2-40B4-BE49-F238E27FC236}">
                <a16:creationId xmlns:a16="http://schemas.microsoft.com/office/drawing/2014/main" id="{8ABB1160-7886-33BC-AB78-CC2F7DDD8225}"/>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a:extLst>
              <a:ext uri="{FF2B5EF4-FFF2-40B4-BE49-F238E27FC236}">
                <a16:creationId xmlns:a16="http://schemas.microsoft.com/office/drawing/2014/main" id="{0DCA2C6E-1263-454E-5C5E-43FACBA8CC0B}"/>
              </a:ext>
            </a:extLst>
          </p:cNvPr>
          <p:cNvSpPr>
            <a:spLocks noGrp="1" noChangeArrowheads="1"/>
          </p:cNvSpPr>
          <p:nvPr>
            <p:ph type="title"/>
          </p:nvPr>
        </p:nvSpPr>
        <p:spPr/>
        <p:txBody>
          <a:bodyPr/>
          <a:lstStyle/>
          <a:p>
            <a:r>
              <a:rPr lang="en-US" altLang="en-US"/>
              <a:t>Key areas of difference</a:t>
            </a:r>
          </a:p>
        </p:txBody>
      </p:sp>
      <p:sp>
        <p:nvSpPr>
          <p:cNvPr id="264195" name="Rectangle 3">
            <a:extLst>
              <a:ext uri="{FF2B5EF4-FFF2-40B4-BE49-F238E27FC236}">
                <a16:creationId xmlns:a16="http://schemas.microsoft.com/office/drawing/2014/main" id="{4841CCEB-7A3D-C912-8ECA-39B0402A9065}"/>
              </a:ext>
            </a:extLst>
          </p:cNvPr>
          <p:cNvSpPr>
            <a:spLocks noGrp="1" noChangeArrowheads="1"/>
          </p:cNvSpPr>
          <p:nvPr>
            <p:ph type="body" idx="1"/>
          </p:nvPr>
        </p:nvSpPr>
        <p:spPr>
          <a:xfrm>
            <a:off x="533400" y="2362200"/>
            <a:ext cx="8001000" cy="4267200"/>
          </a:xfrm>
        </p:spPr>
        <p:txBody>
          <a:bodyPr/>
          <a:lstStyle/>
          <a:p>
            <a:r>
              <a:rPr lang="en-US" altLang="en-US"/>
              <a:t>Knowledge sharing</a:t>
            </a:r>
          </a:p>
          <a:p>
            <a:pPr>
              <a:buFontTx/>
              <a:buNone/>
            </a:pPr>
            <a:endParaRPr lang="en-US" altLang="en-US"/>
          </a:p>
          <a:p>
            <a:r>
              <a:rPr lang="en-US" altLang="en-US"/>
              <a:t>Assessment techniques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a:extLst>
              <a:ext uri="{FF2B5EF4-FFF2-40B4-BE49-F238E27FC236}">
                <a16:creationId xmlns:a16="http://schemas.microsoft.com/office/drawing/2014/main" id="{6220826D-6656-4A38-C01E-9EFA765C08F2}"/>
              </a:ext>
            </a:extLst>
          </p:cNvPr>
          <p:cNvSpPr>
            <a:spLocks noGrp="1" noChangeArrowheads="1"/>
          </p:cNvSpPr>
          <p:nvPr>
            <p:ph type="title"/>
          </p:nvPr>
        </p:nvSpPr>
        <p:spPr/>
        <p:txBody>
          <a:bodyPr/>
          <a:lstStyle/>
          <a:p>
            <a:r>
              <a:rPr lang="en-US" altLang="en-US"/>
              <a:t>Knowledge sharing</a:t>
            </a:r>
          </a:p>
        </p:txBody>
      </p:sp>
      <p:sp>
        <p:nvSpPr>
          <p:cNvPr id="265219" name="Text Box 3">
            <a:extLst>
              <a:ext uri="{FF2B5EF4-FFF2-40B4-BE49-F238E27FC236}">
                <a16:creationId xmlns:a16="http://schemas.microsoft.com/office/drawing/2014/main" id="{8457513D-876D-C1EC-4A6E-0D125CDA664C}"/>
              </a:ext>
            </a:extLst>
          </p:cNvPr>
          <p:cNvSpPr txBox="1">
            <a:spLocks noChangeArrowheads="1"/>
          </p:cNvSpPr>
          <p:nvPr/>
        </p:nvSpPr>
        <p:spPr bwMode="auto">
          <a:xfrm>
            <a:off x="914400" y="2590800"/>
            <a:ext cx="74676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endParaRPr lang="en-US" altLang="en-US" sz="2400">
              <a:latin typeface="Arial Unicode MS" panose="020B0604020202020204" pitchFamily="34" charset="-128"/>
            </a:endParaRPr>
          </a:p>
        </p:txBody>
      </p:sp>
      <p:sp>
        <p:nvSpPr>
          <p:cNvPr id="265220" name="Text Box 4">
            <a:extLst>
              <a:ext uri="{FF2B5EF4-FFF2-40B4-BE49-F238E27FC236}">
                <a16:creationId xmlns:a16="http://schemas.microsoft.com/office/drawing/2014/main" id="{59BA2ECC-89F6-8F6E-6946-5EFDB6B32172}"/>
              </a:ext>
            </a:extLst>
          </p:cNvPr>
          <p:cNvSpPr txBox="1">
            <a:spLocks noChangeArrowheads="1"/>
          </p:cNvSpPr>
          <p:nvPr/>
        </p:nvSpPr>
        <p:spPr bwMode="auto">
          <a:xfrm>
            <a:off x="762000" y="2057400"/>
            <a:ext cx="769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endParaRPr lang="en-US" altLang="en-US" sz="2400" i="1">
              <a:solidFill>
                <a:srgbClr val="FFCC00"/>
              </a:solidFill>
              <a:latin typeface="Lucida Sans" panose="020B0602030504020204" pitchFamily="34" charset="0"/>
            </a:endParaRPr>
          </a:p>
        </p:txBody>
      </p:sp>
      <p:sp>
        <p:nvSpPr>
          <p:cNvPr id="265221" name="Text Box 5">
            <a:extLst>
              <a:ext uri="{FF2B5EF4-FFF2-40B4-BE49-F238E27FC236}">
                <a16:creationId xmlns:a16="http://schemas.microsoft.com/office/drawing/2014/main" id="{24312406-1C89-21C9-385D-651C8B60AB10}"/>
              </a:ext>
            </a:extLst>
          </p:cNvPr>
          <p:cNvSpPr txBox="1">
            <a:spLocks noChangeArrowheads="1"/>
          </p:cNvSpPr>
          <p:nvPr/>
        </p:nvSpPr>
        <p:spPr bwMode="auto">
          <a:xfrm>
            <a:off x="914400" y="5486400"/>
            <a:ext cx="7467600" cy="825500"/>
          </a:xfrm>
          <a:prstGeom prst="rect">
            <a:avLst/>
          </a:prstGeom>
          <a:noFill/>
          <a:ln w="3175">
            <a:solidFill>
              <a:srgbClr val="FFFF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400" i="1">
                <a:solidFill>
                  <a:srgbClr val="FFCC00"/>
                </a:solidFill>
                <a:latin typeface="Lucida Sans" panose="020B0602030504020204" pitchFamily="34" charset="0"/>
              </a:rPr>
              <a:t>CS professor: I called a student by his name and he asked me, ‘why do you know my name?’.</a:t>
            </a:r>
          </a:p>
        </p:txBody>
      </p:sp>
      <p:sp>
        <p:nvSpPr>
          <p:cNvPr id="265222" name="Text Box 6">
            <a:extLst>
              <a:ext uri="{FF2B5EF4-FFF2-40B4-BE49-F238E27FC236}">
                <a16:creationId xmlns:a16="http://schemas.microsoft.com/office/drawing/2014/main" id="{C340A600-AFD8-A632-A18B-B18841DF9722}"/>
              </a:ext>
            </a:extLst>
          </p:cNvPr>
          <p:cNvSpPr txBox="1">
            <a:spLocks noChangeArrowheads="1"/>
          </p:cNvSpPr>
          <p:nvPr/>
        </p:nvSpPr>
        <p:spPr bwMode="auto">
          <a:xfrm>
            <a:off x="914400" y="2362200"/>
            <a:ext cx="7467600" cy="3016250"/>
          </a:xfrm>
          <a:prstGeom prst="rect">
            <a:avLst/>
          </a:prstGeom>
          <a:noFill/>
          <a:ln w="3175">
            <a:solidFill>
              <a:srgbClr val="FFFF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400" i="1">
                <a:solidFill>
                  <a:srgbClr val="FFCC00"/>
                </a:solidFill>
                <a:latin typeface="Lucida Sans" panose="020B0602030504020204" pitchFamily="34" charset="0"/>
                <a:cs typeface="Times New Roman" panose="02020603050405020304" pitchFamily="18" charset="0"/>
              </a:rPr>
              <a:t>Interviewer:  Are you more inclined to talk to the other students in recitation?   </a:t>
            </a:r>
          </a:p>
          <a:p>
            <a:pPr algn="l" eaLnBrk="0" hangingPunct="0">
              <a:spcBef>
                <a:spcPct val="50000"/>
              </a:spcBef>
            </a:pPr>
            <a:r>
              <a:rPr lang="en-US" altLang="en-US" sz="2400" i="1">
                <a:solidFill>
                  <a:srgbClr val="FFCC00"/>
                </a:solidFill>
                <a:latin typeface="Lucida Sans" panose="020B0602030504020204" pitchFamily="34" charset="0"/>
                <a:cs typeface="Times New Roman" panose="02020603050405020304" pitchFamily="18" charset="0"/>
              </a:rPr>
              <a:t>Student: A little bit.                       </a:t>
            </a:r>
          </a:p>
          <a:p>
            <a:pPr algn="l" eaLnBrk="0" hangingPunct="0">
              <a:spcBef>
                <a:spcPct val="50000"/>
              </a:spcBef>
            </a:pPr>
            <a:r>
              <a:rPr lang="en-US" altLang="en-US" sz="2400" i="1">
                <a:solidFill>
                  <a:srgbClr val="FFCC00"/>
                </a:solidFill>
                <a:latin typeface="Lucida Sans" panose="020B0602030504020204" pitchFamily="34" charset="0"/>
                <a:cs typeface="Times New Roman" panose="02020603050405020304" pitchFamily="18" charset="0"/>
              </a:rPr>
              <a:t>Another student:  Yeah, I've, I've talked to people in recitations.  I talk to NO ONE in the class.  I only talk to a couple of people in the recitation.</a:t>
            </a:r>
            <a:endParaRPr lang="en-US" altLang="en-US" sz="2400" i="1">
              <a:solidFill>
                <a:srgbClr val="FFCC00"/>
              </a:solidFill>
              <a:latin typeface="Lucida Sans" panose="020B0602030504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a:extLst>
              <a:ext uri="{FF2B5EF4-FFF2-40B4-BE49-F238E27FC236}">
                <a16:creationId xmlns:a16="http://schemas.microsoft.com/office/drawing/2014/main" id="{3575CC53-8992-97B0-EE85-F9BC43C4C3FE}"/>
              </a:ext>
            </a:extLst>
          </p:cNvPr>
          <p:cNvSpPr>
            <a:spLocks noGrp="1" noChangeArrowheads="1"/>
          </p:cNvSpPr>
          <p:nvPr>
            <p:ph type="title"/>
          </p:nvPr>
        </p:nvSpPr>
        <p:spPr/>
        <p:txBody>
          <a:bodyPr/>
          <a:lstStyle/>
          <a:p>
            <a:r>
              <a:rPr lang="en-US" altLang="en-US"/>
              <a:t>Interviews: Belief that group work is prohibited</a:t>
            </a:r>
          </a:p>
        </p:txBody>
      </p:sp>
      <p:sp>
        <p:nvSpPr>
          <p:cNvPr id="266243" name="Text Box 3">
            <a:extLst>
              <a:ext uri="{FF2B5EF4-FFF2-40B4-BE49-F238E27FC236}">
                <a16:creationId xmlns:a16="http://schemas.microsoft.com/office/drawing/2014/main" id="{B03F7E0E-8095-631E-92A5-DD16891B69D1}"/>
              </a:ext>
            </a:extLst>
          </p:cNvPr>
          <p:cNvSpPr txBox="1">
            <a:spLocks noChangeArrowheads="1"/>
          </p:cNvSpPr>
          <p:nvPr/>
        </p:nvSpPr>
        <p:spPr bwMode="auto">
          <a:xfrm>
            <a:off x="838200" y="2286000"/>
            <a:ext cx="7239000" cy="3381375"/>
          </a:xfrm>
          <a:prstGeom prst="rect">
            <a:avLst/>
          </a:prstGeom>
          <a:noFill/>
          <a:ln w="3175">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400" i="1">
                <a:solidFill>
                  <a:srgbClr val="FFCC00"/>
                </a:solidFill>
                <a:latin typeface="Lucida Sans" panose="020B0602030504020204" pitchFamily="34" charset="0"/>
                <a:cs typeface="Times New Roman" panose="02020603050405020304" pitchFamily="18" charset="0"/>
              </a:rPr>
              <a:t>“[We are] strictly forbidden from working with other students on projects.  The cheating policy that [the professor] distributed first day of class said that, pretty much, ‘If we catch any duplication of code, anything that even resembles somebody else's code closely, you will both receive an immediate F in the class and be dropped’.  So, yeah we're not allowed to work with the other students at all.”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a:extLst>
              <a:ext uri="{FF2B5EF4-FFF2-40B4-BE49-F238E27FC236}">
                <a16:creationId xmlns:a16="http://schemas.microsoft.com/office/drawing/2014/main" id="{A4A068D9-8132-1051-BCD0-8E6E79726E2F}"/>
              </a:ext>
            </a:extLst>
          </p:cNvPr>
          <p:cNvSpPr>
            <a:spLocks noGrp="1" noChangeArrowheads="1"/>
          </p:cNvSpPr>
          <p:nvPr>
            <p:ph type="title"/>
          </p:nvPr>
        </p:nvSpPr>
        <p:spPr>
          <a:xfrm>
            <a:off x="228600" y="1143000"/>
            <a:ext cx="7772400" cy="838200"/>
          </a:xfrm>
        </p:spPr>
        <p:txBody>
          <a:bodyPr/>
          <a:lstStyle/>
          <a:p>
            <a:r>
              <a:rPr lang="en-US" altLang="en-US"/>
              <a:t>Interviews: Fear of asking questions</a:t>
            </a:r>
          </a:p>
        </p:txBody>
      </p:sp>
      <p:sp>
        <p:nvSpPr>
          <p:cNvPr id="267267" name="Text Box 3">
            <a:extLst>
              <a:ext uri="{FF2B5EF4-FFF2-40B4-BE49-F238E27FC236}">
                <a16:creationId xmlns:a16="http://schemas.microsoft.com/office/drawing/2014/main" id="{6FA31DAD-4406-D2B6-FBBC-20C63CE9CC93}"/>
              </a:ext>
            </a:extLst>
          </p:cNvPr>
          <p:cNvSpPr txBox="1">
            <a:spLocks noChangeArrowheads="1"/>
          </p:cNvSpPr>
          <p:nvPr/>
        </p:nvSpPr>
        <p:spPr bwMode="auto">
          <a:xfrm>
            <a:off x="457200" y="4038600"/>
            <a:ext cx="8001000" cy="2286000"/>
          </a:xfrm>
          <a:prstGeom prst="rect">
            <a:avLst/>
          </a:prstGeom>
          <a:noFill/>
          <a:ln w="3175">
            <a:solidFill>
              <a:srgbClr val="FFD72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400" i="1">
                <a:solidFill>
                  <a:srgbClr val="FFCC00"/>
                </a:solidFill>
                <a:latin typeface="Lucida Sans" panose="020B0602030504020204" pitchFamily="34" charset="0"/>
              </a:rPr>
              <a:t>“</a:t>
            </a:r>
            <a:r>
              <a:rPr lang="en-US" altLang="en-US" sz="2400" i="1">
                <a:solidFill>
                  <a:srgbClr val="FFCC00"/>
                </a:solidFill>
                <a:latin typeface="Lucida Sans" panose="020B0602030504020204" pitchFamily="34" charset="0"/>
                <a:cs typeface="Times New Roman" panose="02020603050405020304" pitchFamily="18" charset="0"/>
              </a:rPr>
              <a:t>I was initially [willing to ask questions], and then, I don’t ask questions anymore.  [sigh] I just feel like, I must know so little compared to everyone else there that I’m embarrassed. I don’t want to ask…There’s five people who are already expert programmers and already know everything.”</a:t>
            </a:r>
          </a:p>
        </p:txBody>
      </p:sp>
      <p:sp>
        <p:nvSpPr>
          <p:cNvPr id="267268" name="Text Box 4">
            <a:extLst>
              <a:ext uri="{FF2B5EF4-FFF2-40B4-BE49-F238E27FC236}">
                <a16:creationId xmlns:a16="http://schemas.microsoft.com/office/drawing/2014/main" id="{B3DE047A-E92E-E9A5-4844-62E8A4567D2D}"/>
              </a:ext>
            </a:extLst>
          </p:cNvPr>
          <p:cNvSpPr txBox="1">
            <a:spLocks noChangeArrowheads="1"/>
          </p:cNvSpPr>
          <p:nvPr/>
        </p:nvSpPr>
        <p:spPr bwMode="auto">
          <a:xfrm>
            <a:off x="457200" y="2057400"/>
            <a:ext cx="8001000" cy="1555750"/>
          </a:xfrm>
          <a:prstGeom prst="rect">
            <a:avLst/>
          </a:prstGeom>
          <a:noFill/>
          <a:ln w="3175">
            <a:solidFill>
              <a:srgbClr val="FFD72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400" i="1">
                <a:solidFill>
                  <a:srgbClr val="FFCC00"/>
                </a:solidFill>
                <a:latin typeface="Lucida Sans" panose="020B0602030504020204" pitchFamily="34" charset="0"/>
              </a:rPr>
              <a:t>“A lot of times the males liked to throw big words around (which intimated me at first), but later I realized it was all just talk to impress other students.”</a:t>
            </a:r>
            <a:endParaRPr lang="en-US" altLang="en-US" sz="2400" i="1">
              <a:solidFill>
                <a:srgbClr val="FFCC00"/>
              </a:solidFill>
              <a:latin typeface="Lucida Sans" panose="020B0602030504020204" pitchFamily="34"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a:extLst>
              <a:ext uri="{FF2B5EF4-FFF2-40B4-BE49-F238E27FC236}">
                <a16:creationId xmlns:a16="http://schemas.microsoft.com/office/drawing/2014/main" id="{F027710E-3ACE-79BA-2832-D5D33F505299}"/>
              </a:ext>
            </a:extLst>
          </p:cNvPr>
          <p:cNvSpPr>
            <a:spLocks noGrp="1" noChangeArrowheads="1"/>
          </p:cNvSpPr>
          <p:nvPr>
            <p:ph type="title"/>
          </p:nvPr>
        </p:nvSpPr>
        <p:spPr/>
        <p:txBody>
          <a:bodyPr/>
          <a:lstStyle/>
          <a:p>
            <a:r>
              <a:rPr lang="en-US" altLang="en-US"/>
              <a:t>Assessment</a:t>
            </a:r>
          </a:p>
        </p:txBody>
      </p:sp>
      <p:sp>
        <p:nvSpPr>
          <p:cNvPr id="304131" name="Rectangle 3">
            <a:extLst>
              <a:ext uri="{FF2B5EF4-FFF2-40B4-BE49-F238E27FC236}">
                <a16:creationId xmlns:a16="http://schemas.microsoft.com/office/drawing/2014/main" id="{F3FC1EA1-8347-3AEC-8210-6F3DB31C8600}"/>
              </a:ext>
            </a:extLst>
          </p:cNvPr>
          <p:cNvSpPr>
            <a:spLocks noGrp="1" noChangeArrowheads="1"/>
          </p:cNvSpPr>
          <p:nvPr>
            <p:ph type="body" idx="1"/>
          </p:nvPr>
        </p:nvSpPr>
        <p:spPr/>
        <p:txBody>
          <a:bodyPr/>
          <a:lstStyle/>
          <a:p>
            <a:r>
              <a:rPr lang="en-US" altLang="en-US"/>
              <a:t>Computer grading</a:t>
            </a:r>
          </a:p>
          <a:p>
            <a:r>
              <a:rPr lang="en-US" altLang="en-US"/>
              <a:t>Focus on programming</a:t>
            </a:r>
          </a:p>
          <a:p>
            <a:pPr lvl="1"/>
            <a:r>
              <a:rPr lang="en-US" altLang="en-US"/>
              <a:t>Does it compile?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a:extLst>
              <a:ext uri="{FF2B5EF4-FFF2-40B4-BE49-F238E27FC236}">
                <a16:creationId xmlns:a16="http://schemas.microsoft.com/office/drawing/2014/main" id="{ACF79B79-EFF7-96C8-14F7-2D4AB5D013AD}"/>
              </a:ext>
            </a:extLst>
          </p:cNvPr>
          <p:cNvSpPr>
            <a:spLocks noGrp="1" noChangeArrowheads="1"/>
          </p:cNvSpPr>
          <p:nvPr>
            <p:ph type="title"/>
          </p:nvPr>
        </p:nvSpPr>
        <p:spPr>
          <a:xfrm>
            <a:off x="228600" y="1295400"/>
            <a:ext cx="7696200" cy="838200"/>
          </a:xfrm>
        </p:spPr>
        <p:txBody>
          <a:bodyPr/>
          <a:lstStyle/>
          <a:p>
            <a:r>
              <a:rPr lang="en-US" altLang="en-US"/>
              <a:t>Implications for students</a:t>
            </a:r>
          </a:p>
        </p:txBody>
      </p:sp>
      <p:sp>
        <p:nvSpPr>
          <p:cNvPr id="268291" name="Rectangle 3">
            <a:extLst>
              <a:ext uri="{FF2B5EF4-FFF2-40B4-BE49-F238E27FC236}">
                <a16:creationId xmlns:a16="http://schemas.microsoft.com/office/drawing/2014/main" id="{C2687ABC-9E70-ED07-14AA-45DF1A8BBF5F}"/>
              </a:ext>
            </a:extLst>
          </p:cNvPr>
          <p:cNvSpPr>
            <a:spLocks noGrp="1" noChangeArrowheads="1"/>
          </p:cNvSpPr>
          <p:nvPr>
            <p:ph type="body" idx="1"/>
          </p:nvPr>
        </p:nvSpPr>
        <p:spPr>
          <a:xfrm>
            <a:off x="609600" y="2133600"/>
            <a:ext cx="7924800" cy="4267200"/>
          </a:xfrm>
        </p:spPr>
        <p:txBody>
          <a:bodyPr/>
          <a:lstStyle/>
          <a:p>
            <a:pPr>
              <a:lnSpc>
                <a:spcPct val="90000"/>
              </a:lnSpc>
            </a:pPr>
            <a:r>
              <a:rPr lang="en-US" altLang="en-US" sz="2800"/>
              <a:t>Less experienced students (most women) quickly lose confidence</a:t>
            </a:r>
          </a:p>
          <a:p>
            <a:pPr lvl="1">
              <a:lnSpc>
                <a:spcPct val="90000"/>
              </a:lnSpc>
            </a:pPr>
            <a:r>
              <a:rPr lang="en-US" altLang="en-US" sz="2400"/>
              <a:t>inability to gauge own progress in relation to peers</a:t>
            </a:r>
          </a:p>
          <a:p>
            <a:pPr>
              <a:lnSpc>
                <a:spcPct val="90000"/>
              </a:lnSpc>
            </a:pPr>
            <a:r>
              <a:rPr lang="en-US" altLang="en-US" sz="2800"/>
              <a:t>Students learn little from each other</a:t>
            </a:r>
          </a:p>
          <a:p>
            <a:pPr lvl="1">
              <a:lnSpc>
                <a:spcPct val="90000"/>
              </a:lnSpc>
            </a:pPr>
            <a:r>
              <a:rPr lang="en-US" altLang="en-US" sz="2400"/>
              <a:t>fear of being seen as stupid or not belonging</a:t>
            </a:r>
          </a:p>
          <a:p>
            <a:pPr>
              <a:lnSpc>
                <a:spcPct val="90000"/>
              </a:lnSpc>
            </a:pPr>
            <a:r>
              <a:rPr lang="en-US" altLang="en-US" sz="2800"/>
              <a:t>Students come to believe that learning in CS should be private, individual </a:t>
            </a:r>
          </a:p>
          <a:p>
            <a:pPr lvl="1">
              <a:lnSpc>
                <a:spcPct val="90000"/>
              </a:lnSpc>
            </a:pPr>
            <a:r>
              <a:rPr lang="en-US" altLang="en-US" sz="2400"/>
              <a:t>senior projects courses seen as burdensome; students end up “dividing and conquering”</a:t>
            </a:r>
          </a:p>
          <a:p>
            <a:pPr lvl="1">
              <a:lnSpc>
                <a:spcPct val="90000"/>
              </a:lnSpc>
            </a:pPr>
            <a:endParaRPr lang="en-US" alt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a:extLst>
              <a:ext uri="{FF2B5EF4-FFF2-40B4-BE49-F238E27FC236}">
                <a16:creationId xmlns:a16="http://schemas.microsoft.com/office/drawing/2014/main" id="{51C028BF-DBC8-FA3F-7742-1EDE7EDA07A9}"/>
              </a:ext>
            </a:extLst>
          </p:cNvPr>
          <p:cNvSpPr>
            <a:spLocks noGrp="1" noChangeArrowheads="1"/>
          </p:cNvSpPr>
          <p:nvPr>
            <p:ph type="title"/>
          </p:nvPr>
        </p:nvSpPr>
        <p:spPr/>
        <p:txBody>
          <a:bodyPr/>
          <a:lstStyle/>
          <a:p>
            <a:r>
              <a:rPr lang="en-US" altLang="en-US"/>
              <a:t>Overview of talk</a:t>
            </a:r>
          </a:p>
        </p:txBody>
      </p:sp>
      <p:sp>
        <p:nvSpPr>
          <p:cNvPr id="184323" name="Rectangle 3">
            <a:extLst>
              <a:ext uri="{FF2B5EF4-FFF2-40B4-BE49-F238E27FC236}">
                <a16:creationId xmlns:a16="http://schemas.microsoft.com/office/drawing/2014/main" id="{EF9FEBD5-9ADE-F96B-4FAF-14FA58342A23}"/>
              </a:ext>
            </a:extLst>
          </p:cNvPr>
          <p:cNvSpPr>
            <a:spLocks noGrp="1" noChangeArrowheads="1"/>
          </p:cNvSpPr>
          <p:nvPr>
            <p:ph type="body" idx="1"/>
          </p:nvPr>
        </p:nvSpPr>
        <p:spPr>
          <a:xfrm>
            <a:off x="533400" y="2362200"/>
            <a:ext cx="8305800" cy="3886200"/>
          </a:xfrm>
        </p:spPr>
        <p:txBody>
          <a:bodyPr/>
          <a:lstStyle/>
          <a:p>
            <a:pPr>
              <a:lnSpc>
                <a:spcPct val="90000"/>
              </a:lnSpc>
            </a:pPr>
            <a:r>
              <a:rPr lang="en-US" altLang="en-US" sz="2800"/>
              <a:t>Eric Roberts</a:t>
            </a:r>
          </a:p>
          <a:p>
            <a:pPr lvl="1">
              <a:lnSpc>
                <a:spcPct val="90000"/>
              </a:lnSpc>
            </a:pPr>
            <a:r>
              <a:rPr lang="en-US" altLang="en-US" sz="2400"/>
              <a:t>Why are we here?</a:t>
            </a:r>
          </a:p>
          <a:p>
            <a:pPr lvl="1">
              <a:lnSpc>
                <a:spcPct val="90000"/>
              </a:lnSpc>
            </a:pPr>
            <a:r>
              <a:rPr lang="en-US" altLang="en-US" sz="2400"/>
              <a:t>The importance of interdisciplinarity</a:t>
            </a:r>
          </a:p>
          <a:p>
            <a:pPr lvl="1">
              <a:lnSpc>
                <a:spcPct val="90000"/>
              </a:lnSpc>
            </a:pPr>
            <a:r>
              <a:rPr lang="en-US" altLang="en-US" sz="2400"/>
              <a:t>What does CS need to learn about social science?</a:t>
            </a:r>
          </a:p>
          <a:p>
            <a:pPr>
              <a:lnSpc>
                <a:spcPct val="90000"/>
              </a:lnSpc>
            </a:pPr>
            <a:r>
              <a:rPr lang="en-US" altLang="en-US" sz="2800"/>
              <a:t>Kathy Garvin-Doxas</a:t>
            </a:r>
          </a:p>
          <a:p>
            <a:pPr lvl="1">
              <a:lnSpc>
                <a:spcPct val="90000"/>
              </a:lnSpc>
            </a:pPr>
            <a:r>
              <a:rPr lang="en-US" altLang="en-US" sz="2400"/>
              <a:t>A tale of two cultures</a:t>
            </a:r>
          </a:p>
          <a:p>
            <a:pPr lvl="1">
              <a:lnSpc>
                <a:spcPct val="90000"/>
              </a:lnSpc>
            </a:pPr>
            <a:r>
              <a:rPr lang="en-US" altLang="en-US" sz="2400"/>
              <a:t>Research methodology</a:t>
            </a:r>
          </a:p>
          <a:p>
            <a:pPr lvl="1">
              <a:lnSpc>
                <a:spcPct val="90000"/>
              </a:lnSpc>
            </a:pPr>
            <a:r>
              <a:rPr lang="en-US" altLang="en-US" sz="2400"/>
              <a:t>Findings: climate issues, collaboration, pedagogy</a:t>
            </a:r>
          </a:p>
          <a:p>
            <a:pPr lvl="1">
              <a:lnSpc>
                <a:spcPct val="90000"/>
              </a:lnSpc>
            </a:pPr>
            <a:r>
              <a:rPr lang="en-US" altLang="en-US" sz="2400"/>
              <a:t>What does social science need to learn about CS?</a:t>
            </a:r>
          </a:p>
          <a:p>
            <a:pPr>
              <a:lnSpc>
                <a:spcPct val="90000"/>
              </a:lnSpc>
            </a:pPr>
            <a:endParaRPr lang="en-US" altLang="en-US" sz="2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a:extLst>
              <a:ext uri="{FF2B5EF4-FFF2-40B4-BE49-F238E27FC236}">
                <a16:creationId xmlns:a16="http://schemas.microsoft.com/office/drawing/2014/main" id="{C4CBCB4A-AEB5-F14C-7849-F164C7F6ECC7}"/>
              </a:ext>
            </a:extLst>
          </p:cNvPr>
          <p:cNvSpPr>
            <a:spLocks noGrp="1" noChangeArrowheads="1"/>
          </p:cNvSpPr>
          <p:nvPr>
            <p:ph type="title"/>
          </p:nvPr>
        </p:nvSpPr>
        <p:spPr/>
        <p:txBody>
          <a:bodyPr/>
          <a:lstStyle/>
          <a:p>
            <a:r>
              <a:rPr lang="en-US" altLang="en-US"/>
              <a:t>Patterned practices observed in TAM classrooms</a:t>
            </a:r>
          </a:p>
        </p:txBody>
      </p:sp>
      <p:sp>
        <p:nvSpPr>
          <p:cNvPr id="269315" name="Rectangle 3">
            <a:extLst>
              <a:ext uri="{FF2B5EF4-FFF2-40B4-BE49-F238E27FC236}">
                <a16:creationId xmlns:a16="http://schemas.microsoft.com/office/drawing/2014/main" id="{1F4EF9F9-5F79-0568-92B7-177158734CB5}"/>
              </a:ext>
            </a:extLst>
          </p:cNvPr>
          <p:cNvSpPr>
            <a:spLocks noGrp="1" noChangeArrowheads="1"/>
          </p:cNvSpPr>
          <p:nvPr>
            <p:ph type="body" idx="1"/>
          </p:nvPr>
        </p:nvSpPr>
        <p:spPr>
          <a:xfrm>
            <a:off x="838200" y="2362200"/>
            <a:ext cx="7162800" cy="4038600"/>
          </a:xfrm>
        </p:spPr>
        <p:txBody>
          <a:bodyPr/>
          <a:lstStyle/>
          <a:p>
            <a:pPr>
              <a:lnSpc>
                <a:spcPct val="90000"/>
              </a:lnSpc>
            </a:pPr>
            <a:r>
              <a:rPr lang="en-US" altLang="en-US" sz="2400"/>
              <a:t>Lecture and lab combined: less one-way communication, more interactive environment</a:t>
            </a:r>
          </a:p>
          <a:p>
            <a:pPr lvl="1">
              <a:lnSpc>
                <a:spcPct val="90000"/>
              </a:lnSpc>
            </a:pPr>
            <a:r>
              <a:rPr lang="en-US" altLang="en-US" sz="2000"/>
              <a:t>students constantly call on each other and the professor for help </a:t>
            </a:r>
          </a:p>
          <a:p>
            <a:pPr>
              <a:lnSpc>
                <a:spcPct val="90000"/>
              </a:lnSpc>
            </a:pPr>
            <a:r>
              <a:rPr lang="en-US" altLang="en-US" sz="2400"/>
              <a:t>Students sometimes taught professors</a:t>
            </a:r>
          </a:p>
          <a:p>
            <a:pPr lvl="1">
              <a:lnSpc>
                <a:spcPct val="90000"/>
              </a:lnSpc>
            </a:pPr>
            <a:r>
              <a:rPr lang="en-US" altLang="en-US" sz="2000"/>
              <a:t>it is okay to not know something </a:t>
            </a:r>
          </a:p>
          <a:p>
            <a:pPr>
              <a:lnSpc>
                <a:spcPct val="90000"/>
              </a:lnSpc>
            </a:pPr>
            <a:r>
              <a:rPr lang="en-US" altLang="en-US" sz="2400"/>
              <a:t>Learning often by trial and error</a:t>
            </a:r>
          </a:p>
          <a:p>
            <a:pPr>
              <a:lnSpc>
                <a:spcPct val="90000"/>
              </a:lnSpc>
            </a:pPr>
            <a:r>
              <a:rPr lang="en-US" altLang="en-US" sz="2400"/>
              <a:t>Public critique of assignments prior to individualized grading</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a:extLst>
              <a:ext uri="{FF2B5EF4-FFF2-40B4-BE49-F238E27FC236}">
                <a16:creationId xmlns:a16="http://schemas.microsoft.com/office/drawing/2014/main" id="{DD1300BA-06F8-071D-C255-F4E6573455E6}"/>
              </a:ext>
            </a:extLst>
          </p:cNvPr>
          <p:cNvSpPr>
            <a:spLocks noGrp="1" noChangeArrowheads="1"/>
          </p:cNvSpPr>
          <p:nvPr>
            <p:ph type="title"/>
          </p:nvPr>
        </p:nvSpPr>
        <p:spPr/>
        <p:txBody>
          <a:bodyPr/>
          <a:lstStyle/>
          <a:p>
            <a:r>
              <a:rPr lang="en-US" altLang="en-US"/>
              <a:t>Interviews: Learning with each other</a:t>
            </a:r>
          </a:p>
        </p:txBody>
      </p:sp>
      <p:sp>
        <p:nvSpPr>
          <p:cNvPr id="270339" name="Text Box 3">
            <a:extLst>
              <a:ext uri="{FF2B5EF4-FFF2-40B4-BE49-F238E27FC236}">
                <a16:creationId xmlns:a16="http://schemas.microsoft.com/office/drawing/2014/main" id="{1DD76D1F-48C5-5C38-B054-BD07248AA921}"/>
              </a:ext>
            </a:extLst>
          </p:cNvPr>
          <p:cNvSpPr txBox="1">
            <a:spLocks noChangeArrowheads="1"/>
          </p:cNvSpPr>
          <p:nvPr/>
        </p:nvSpPr>
        <p:spPr bwMode="auto">
          <a:xfrm>
            <a:off x="838200" y="4495800"/>
            <a:ext cx="7391400" cy="1555750"/>
          </a:xfrm>
          <a:prstGeom prst="rect">
            <a:avLst/>
          </a:prstGeom>
          <a:noFill/>
          <a:ln w="3175">
            <a:solidFill>
              <a:srgbClr val="FFD72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400" i="1">
                <a:solidFill>
                  <a:srgbClr val="FFCC00"/>
                </a:solidFill>
                <a:latin typeface="Lucida Sans" panose="020B0602030504020204" pitchFamily="34" charset="0"/>
                <a:cs typeface="Times New Roman" panose="02020603050405020304" pitchFamily="18" charset="0"/>
              </a:rPr>
              <a:t>It’s okay to ask somebody questions. You know that they’re on the same page and ask dumb questions to each other that you wouldn’t normally ask.</a:t>
            </a:r>
            <a:r>
              <a:rPr lang="en-US" altLang="en-US" sz="2400" i="1">
                <a:solidFill>
                  <a:srgbClr val="FFCC00"/>
                </a:solidFill>
                <a:latin typeface="Lucida Sans" panose="020B0602030504020204" pitchFamily="34" charset="0"/>
              </a:rPr>
              <a:t> </a:t>
            </a:r>
          </a:p>
        </p:txBody>
      </p:sp>
      <p:sp>
        <p:nvSpPr>
          <p:cNvPr id="270340" name="Text Box 4">
            <a:extLst>
              <a:ext uri="{FF2B5EF4-FFF2-40B4-BE49-F238E27FC236}">
                <a16:creationId xmlns:a16="http://schemas.microsoft.com/office/drawing/2014/main" id="{93A3BE3D-17A5-ABC3-AECC-692E22ECFA24}"/>
              </a:ext>
            </a:extLst>
          </p:cNvPr>
          <p:cNvSpPr txBox="1">
            <a:spLocks noChangeArrowheads="1"/>
          </p:cNvSpPr>
          <p:nvPr/>
        </p:nvSpPr>
        <p:spPr bwMode="auto">
          <a:xfrm>
            <a:off x="838200" y="2209800"/>
            <a:ext cx="7391400" cy="1920875"/>
          </a:xfrm>
          <a:prstGeom prst="rect">
            <a:avLst/>
          </a:prstGeom>
          <a:noFill/>
          <a:ln w="3175">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400" i="1">
                <a:solidFill>
                  <a:srgbClr val="FBD205"/>
                </a:solidFill>
                <a:latin typeface="Lucida Sans" panose="020B0602030504020204" pitchFamily="34" charset="0"/>
                <a:cs typeface="Times New Roman" panose="02020603050405020304" pitchFamily="18" charset="0"/>
              </a:rPr>
              <a:t>…I got a chance to get to know more of the people in there because we help each other with technical stuff, and when one person doesn’t know, the next does.  So we just help each other out and that’s how we get to know each other.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a:extLst>
              <a:ext uri="{FF2B5EF4-FFF2-40B4-BE49-F238E27FC236}">
                <a16:creationId xmlns:a16="http://schemas.microsoft.com/office/drawing/2014/main" id="{C2CD1646-4AF4-FC2A-D606-46D4614361EA}"/>
              </a:ext>
            </a:extLst>
          </p:cNvPr>
          <p:cNvSpPr>
            <a:spLocks noGrp="1" noChangeArrowheads="1"/>
          </p:cNvSpPr>
          <p:nvPr>
            <p:ph type="title"/>
          </p:nvPr>
        </p:nvSpPr>
        <p:spPr/>
        <p:txBody>
          <a:bodyPr/>
          <a:lstStyle/>
          <a:p>
            <a:r>
              <a:rPr lang="en-US" altLang="en-US"/>
              <a:t>Interviews: A mutually supportive environment</a:t>
            </a:r>
          </a:p>
        </p:txBody>
      </p:sp>
      <p:sp>
        <p:nvSpPr>
          <p:cNvPr id="271363" name="Text Box 3">
            <a:extLst>
              <a:ext uri="{FF2B5EF4-FFF2-40B4-BE49-F238E27FC236}">
                <a16:creationId xmlns:a16="http://schemas.microsoft.com/office/drawing/2014/main" id="{523396C7-33FC-6B4F-11F6-AE96648D9E1C}"/>
              </a:ext>
            </a:extLst>
          </p:cNvPr>
          <p:cNvSpPr txBox="1">
            <a:spLocks noChangeArrowheads="1"/>
          </p:cNvSpPr>
          <p:nvPr/>
        </p:nvSpPr>
        <p:spPr bwMode="auto">
          <a:xfrm>
            <a:off x="914400" y="2209800"/>
            <a:ext cx="7564438" cy="1555750"/>
          </a:xfrm>
          <a:prstGeom prst="rect">
            <a:avLst/>
          </a:prstGeom>
          <a:noFill/>
          <a:ln w="3175">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en-US" sz="2400" i="1">
                <a:solidFill>
                  <a:srgbClr val="FBD205"/>
                </a:solidFill>
                <a:latin typeface="Lucida Sans" panose="020B0602030504020204" pitchFamily="34" charset="0"/>
                <a:cs typeface="Times New Roman" panose="02020603050405020304" pitchFamily="18" charset="0"/>
              </a:rPr>
              <a:t>Well it’s kind of just a community environment…you learn as a community.  It’s where you can count on each other.  It’s just very neighborly.</a:t>
            </a:r>
          </a:p>
        </p:txBody>
      </p:sp>
      <p:sp>
        <p:nvSpPr>
          <p:cNvPr id="271364" name="Text Box 4">
            <a:extLst>
              <a:ext uri="{FF2B5EF4-FFF2-40B4-BE49-F238E27FC236}">
                <a16:creationId xmlns:a16="http://schemas.microsoft.com/office/drawing/2014/main" id="{F783979C-DE50-EA27-161E-D8AB3BA21BC3}"/>
              </a:ext>
            </a:extLst>
          </p:cNvPr>
          <p:cNvSpPr txBox="1">
            <a:spLocks noChangeArrowheads="1"/>
          </p:cNvSpPr>
          <p:nvPr/>
        </p:nvSpPr>
        <p:spPr bwMode="auto">
          <a:xfrm>
            <a:off x="914400" y="4267200"/>
            <a:ext cx="7564438" cy="1555750"/>
          </a:xfrm>
          <a:prstGeom prst="rect">
            <a:avLst/>
          </a:prstGeom>
          <a:noFill/>
          <a:ln w="3175">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en-US" sz="2400" i="1">
                <a:solidFill>
                  <a:srgbClr val="FBD205"/>
                </a:solidFill>
                <a:latin typeface="Lucida Sans" panose="020B0602030504020204" pitchFamily="34" charset="0"/>
                <a:cs typeface="Times New Roman" panose="02020603050405020304" pitchFamily="18" charset="0"/>
              </a:rPr>
              <a:t>I could see it starting to be a little community because part of it is collaborating and getting ideas.  So if you have familiar students, it was very comfortable to see familiar faces.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a:extLst>
              <a:ext uri="{FF2B5EF4-FFF2-40B4-BE49-F238E27FC236}">
                <a16:creationId xmlns:a16="http://schemas.microsoft.com/office/drawing/2014/main" id="{742C655B-08DA-B02F-602C-B503667EDA9B}"/>
              </a:ext>
            </a:extLst>
          </p:cNvPr>
          <p:cNvSpPr>
            <a:spLocks noGrp="1" noChangeArrowheads="1"/>
          </p:cNvSpPr>
          <p:nvPr>
            <p:ph type="title"/>
          </p:nvPr>
        </p:nvSpPr>
        <p:spPr/>
        <p:txBody>
          <a:bodyPr/>
          <a:lstStyle/>
          <a:p>
            <a:r>
              <a:rPr lang="en-US" altLang="en-US"/>
              <a:t>Interviews: Expectation for collaboration in the classroom</a:t>
            </a:r>
          </a:p>
        </p:txBody>
      </p:sp>
      <p:sp>
        <p:nvSpPr>
          <p:cNvPr id="272387" name="Text Box 3">
            <a:extLst>
              <a:ext uri="{FF2B5EF4-FFF2-40B4-BE49-F238E27FC236}">
                <a16:creationId xmlns:a16="http://schemas.microsoft.com/office/drawing/2014/main" id="{0B54F0DD-2446-67DD-09E0-98C99035FC22}"/>
              </a:ext>
            </a:extLst>
          </p:cNvPr>
          <p:cNvSpPr txBox="1">
            <a:spLocks noChangeArrowheads="1"/>
          </p:cNvSpPr>
          <p:nvPr/>
        </p:nvSpPr>
        <p:spPr bwMode="auto">
          <a:xfrm>
            <a:off x="914400" y="2743200"/>
            <a:ext cx="7564438" cy="3084513"/>
          </a:xfrm>
          <a:prstGeom prst="rect">
            <a:avLst/>
          </a:prstGeom>
          <a:noFill/>
          <a:ln w="3175">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en-US" sz="2800" i="1">
                <a:solidFill>
                  <a:srgbClr val="FBD205"/>
                </a:solidFill>
                <a:latin typeface="Lucida Sans" panose="020B0602030504020204" pitchFamily="34" charset="0"/>
                <a:cs typeface="Times New Roman" panose="02020603050405020304" pitchFamily="18" charset="0"/>
              </a:rPr>
              <a:t>I couldn’t believe these students demanding class time for more time to work together.  I told some colleagues and they were shocked.  I mean, this is just unheard of in engineering.  It’s not the way we teach. – Computer science professor teaching TAM students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a:extLst>
              <a:ext uri="{FF2B5EF4-FFF2-40B4-BE49-F238E27FC236}">
                <a16:creationId xmlns:a16="http://schemas.microsoft.com/office/drawing/2014/main" id="{5F8629F4-957E-C96F-0398-341D3001C024}"/>
              </a:ext>
            </a:extLst>
          </p:cNvPr>
          <p:cNvSpPr>
            <a:spLocks noGrp="1" noChangeArrowheads="1"/>
          </p:cNvSpPr>
          <p:nvPr>
            <p:ph type="title"/>
          </p:nvPr>
        </p:nvSpPr>
        <p:spPr/>
        <p:txBody>
          <a:bodyPr/>
          <a:lstStyle/>
          <a:p>
            <a:r>
              <a:rPr lang="en-US" altLang="en-US"/>
              <a:t>Assessment </a:t>
            </a:r>
          </a:p>
        </p:txBody>
      </p:sp>
      <p:sp>
        <p:nvSpPr>
          <p:cNvPr id="273411" name="Text Box 3">
            <a:extLst>
              <a:ext uri="{FF2B5EF4-FFF2-40B4-BE49-F238E27FC236}">
                <a16:creationId xmlns:a16="http://schemas.microsoft.com/office/drawing/2014/main" id="{E1AF91EA-216A-ADFF-36D6-F9E588F85692}"/>
              </a:ext>
            </a:extLst>
          </p:cNvPr>
          <p:cNvSpPr txBox="1">
            <a:spLocks noChangeArrowheads="1"/>
          </p:cNvSpPr>
          <p:nvPr/>
        </p:nvSpPr>
        <p:spPr bwMode="auto">
          <a:xfrm>
            <a:off x="914400" y="2209800"/>
            <a:ext cx="7564438" cy="2651125"/>
          </a:xfrm>
          <a:prstGeom prst="rect">
            <a:avLst/>
          </a:prstGeom>
          <a:noFill/>
          <a:ln w="3175">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en-US" sz="2400" i="1">
                <a:solidFill>
                  <a:srgbClr val="FBD205"/>
                </a:solidFill>
                <a:latin typeface="Lucida Sans" panose="020B0602030504020204" pitchFamily="34" charset="0"/>
                <a:cs typeface="Times New Roman" panose="02020603050405020304" pitchFamily="18" charset="0"/>
              </a:rPr>
              <a:t>I think it’s important that the class is coming together and critiquing and reviewing each other’s work.  I mean, I was really nervous the first time. There were these incredibly talented people looking at my work.  But really it’s good to just have the people there because they provide feedback and can help you with ideas.  </a:t>
            </a:r>
          </a:p>
        </p:txBody>
      </p:sp>
      <p:sp>
        <p:nvSpPr>
          <p:cNvPr id="273412" name="Text Box 4">
            <a:extLst>
              <a:ext uri="{FF2B5EF4-FFF2-40B4-BE49-F238E27FC236}">
                <a16:creationId xmlns:a16="http://schemas.microsoft.com/office/drawing/2014/main" id="{C5BCD6DA-A914-6DA5-4E58-7496A4F1F830}"/>
              </a:ext>
            </a:extLst>
          </p:cNvPr>
          <p:cNvSpPr txBox="1">
            <a:spLocks noChangeArrowheads="1"/>
          </p:cNvSpPr>
          <p:nvPr/>
        </p:nvSpPr>
        <p:spPr bwMode="auto">
          <a:xfrm>
            <a:off x="914400" y="5029200"/>
            <a:ext cx="7564438" cy="1555750"/>
          </a:xfrm>
          <a:prstGeom prst="rect">
            <a:avLst/>
          </a:prstGeom>
          <a:noFill/>
          <a:ln w="3175">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en-US" sz="2400" i="1">
                <a:solidFill>
                  <a:srgbClr val="FBD205"/>
                </a:solidFill>
                <a:latin typeface="Lucida Sans" panose="020B0602030504020204" pitchFamily="34" charset="0"/>
                <a:cs typeface="Times New Roman" panose="02020603050405020304" pitchFamily="18" charset="0"/>
              </a:rPr>
              <a:t>Everybody had to be on display, though, so as the semester went on, I got used to it.  And it was kind of cool, because even I had ideas to share with other students sometimes.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a:extLst>
              <a:ext uri="{FF2B5EF4-FFF2-40B4-BE49-F238E27FC236}">
                <a16:creationId xmlns:a16="http://schemas.microsoft.com/office/drawing/2014/main" id="{D6DEE9B6-7208-1FD6-DFA2-9F599ED7013F}"/>
              </a:ext>
            </a:extLst>
          </p:cNvPr>
          <p:cNvSpPr>
            <a:spLocks noGrp="1" noChangeArrowheads="1"/>
          </p:cNvSpPr>
          <p:nvPr>
            <p:ph type="title"/>
          </p:nvPr>
        </p:nvSpPr>
        <p:spPr>
          <a:xfrm>
            <a:off x="0" y="1143000"/>
            <a:ext cx="8839200" cy="990600"/>
          </a:xfrm>
        </p:spPr>
        <p:txBody>
          <a:bodyPr/>
          <a:lstStyle/>
          <a:p>
            <a:r>
              <a:rPr lang="en-US" altLang="en-US"/>
              <a:t>Implications for students</a:t>
            </a:r>
          </a:p>
        </p:txBody>
      </p:sp>
      <p:sp>
        <p:nvSpPr>
          <p:cNvPr id="274435" name="Rectangle 3">
            <a:extLst>
              <a:ext uri="{FF2B5EF4-FFF2-40B4-BE49-F238E27FC236}">
                <a16:creationId xmlns:a16="http://schemas.microsoft.com/office/drawing/2014/main" id="{4B7EB4E3-821A-8302-E9CC-9E034DA69693}"/>
              </a:ext>
            </a:extLst>
          </p:cNvPr>
          <p:cNvSpPr>
            <a:spLocks noGrp="1" noChangeArrowheads="1"/>
          </p:cNvSpPr>
          <p:nvPr>
            <p:ph type="body" idx="1"/>
          </p:nvPr>
        </p:nvSpPr>
        <p:spPr>
          <a:xfrm>
            <a:off x="685800" y="2133600"/>
            <a:ext cx="7772400" cy="4267200"/>
          </a:xfrm>
        </p:spPr>
        <p:txBody>
          <a:bodyPr/>
          <a:lstStyle/>
          <a:p>
            <a:r>
              <a:rPr lang="en-US" altLang="en-US" sz="2400"/>
              <a:t>Learning is a collaborative accomplishment</a:t>
            </a:r>
          </a:p>
          <a:p>
            <a:pPr lvl="1"/>
            <a:r>
              <a:rPr lang="en-US" altLang="en-US" sz="2400"/>
              <a:t>Sets the expectation that one will work with others</a:t>
            </a:r>
          </a:p>
          <a:p>
            <a:r>
              <a:rPr lang="en-US" altLang="en-US" sz="2400"/>
              <a:t>Public assessment permits students to gauge their own skills in comparison to their peers</a:t>
            </a:r>
          </a:p>
          <a:p>
            <a:r>
              <a:rPr lang="en-US" altLang="en-US" sz="2400"/>
              <a:t>In such a classroom, students have great access to hearing each other speak, not just hearing their professors’ specialized jargon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a:extLst>
              <a:ext uri="{FF2B5EF4-FFF2-40B4-BE49-F238E27FC236}">
                <a16:creationId xmlns:a16="http://schemas.microsoft.com/office/drawing/2014/main" id="{DE37AE78-0A7C-68A3-9873-187D5A1F521F}"/>
              </a:ext>
            </a:extLst>
          </p:cNvPr>
          <p:cNvSpPr>
            <a:spLocks noGrp="1" noChangeArrowheads="1"/>
          </p:cNvSpPr>
          <p:nvPr>
            <p:ph type="title"/>
          </p:nvPr>
        </p:nvSpPr>
        <p:spPr>
          <a:xfrm>
            <a:off x="0" y="1143000"/>
            <a:ext cx="8610600" cy="990600"/>
          </a:xfrm>
        </p:spPr>
        <p:txBody>
          <a:bodyPr/>
          <a:lstStyle/>
          <a:p>
            <a:r>
              <a:rPr lang="en-US" altLang="en-US"/>
              <a:t>What does that have to do with diversity?</a:t>
            </a:r>
          </a:p>
        </p:txBody>
      </p:sp>
      <p:sp>
        <p:nvSpPr>
          <p:cNvPr id="275459" name="Rectangle 3">
            <a:extLst>
              <a:ext uri="{FF2B5EF4-FFF2-40B4-BE49-F238E27FC236}">
                <a16:creationId xmlns:a16="http://schemas.microsoft.com/office/drawing/2014/main" id="{F62D07B0-0972-2DF6-349E-CC2DF262E4E4}"/>
              </a:ext>
            </a:extLst>
          </p:cNvPr>
          <p:cNvSpPr>
            <a:spLocks noGrp="1" noChangeArrowheads="1"/>
          </p:cNvSpPr>
          <p:nvPr>
            <p:ph type="body" idx="1"/>
          </p:nvPr>
        </p:nvSpPr>
        <p:spPr>
          <a:xfrm>
            <a:off x="838200" y="2057400"/>
            <a:ext cx="7543800" cy="4495800"/>
          </a:xfrm>
        </p:spPr>
        <p:txBody>
          <a:bodyPr/>
          <a:lstStyle/>
          <a:p>
            <a:pPr>
              <a:lnSpc>
                <a:spcPct val="90000"/>
              </a:lnSpc>
            </a:pPr>
            <a:r>
              <a:rPr lang="en-US" altLang="en-US" sz="2800"/>
              <a:t>Research shows women tend to prefer collaborative learning environments</a:t>
            </a:r>
          </a:p>
          <a:p>
            <a:pPr>
              <a:lnSpc>
                <a:spcPct val="90000"/>
              </a:lnSpc>
            </a:pPr>
            <a:r>
              <a:rPr lang="en-US" altLang="en-US" sz="2800"/>
              <a:t>Women come into CS with less experience</a:t>
            </a:r>
          </a:p>
          <a:p>
            <a:pPr lvl="1">
              <a:lnSpc>
                <a:spcPct val="90000"/>
              </a:lnSpc>
            </a:pPr>
            <a:r>
              <a:rPr lang="en-US" altLang="en-US" sz="2400"/>
              <a:t>Lose confidence easily because they cannot accurately judge their progress (in addition to the more difficult environment)</a:t>
            </a:r>
          </a:p>
          <a:p>
            <a:pPr lvl="1">
              <a:lnSpc>
                <a:spcPct val="90000"/>
              </a:lnSpc>
            </a:pPr>
            <a:r>
              <a:rPr lang="en-US" altLang="en-US" sz="2400"/>
              <a:t>Though they perform as well as their male peers</a:t>
            </a:r>
          </a:p>
          <a:p>
            <a:pPr lvl="1">
              <a:lnSpc>
                <a:spcPct val="90000"/>
              </a:lnSpc>
            </a:pPr>
            <a:r>
              <a:rPr lang="en-US" altLang="en-US" sz="2400"/>
              <a:t>Fail to develop an identity of  “computer scientist”</a:t>
            </a:r>
          </a:p>
          <a:p>
            <a:pPr>
              <a:lnSpc>
                <a:spcPct val="90000"/>
              </a:lnSpc>
            </a:pPr>
            <a:r>
              <a:rPr lang="en-US" altLang="en-US" sz="2800"/>
              <a:t>Change of pedagogy/learning environment may both attract and retain women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a:extLst>
              <a:ext uri="{FF2B5EF4-FFF2-40B4-BE49-F238E27FC236}">
                <a16:creationId xmlns:a16="http://schemas.microsoft.com/office/drawing/2014/main" id="{33DFB1E0-F970-B731-5272-A1EC12927764}"/>
              </a:ext>
            </a:extLst>
          </p:cNvPr>
          <p:cNvSpPr>
            <a:spLocks noGrp="1" noChangeArrowheads="1"/>
          </p:cNvSpPr>
          <p:nvPr>
            <p:ph type="title"/>
          </p:nvPr>
        </p:nvSpPr>
        <p:spPr/>
        <p:txBody>
          <a:bodyPr/>
          <a:lstStyle/>
          <a:p>
            <a:r>
              <a:rPr lang="en-US" altLang="en-US"/>
              <a:t>Collaborative environments are better for both males and females</a:t>
            </a:r>
          </a:p>
        </p:txBody>
      </p:sp>
      <p:sp>
        <p:nvSpPr>
          <p:cNvPr id="276483" name="Rectangle 3">
            <a:extLst>
              <a:ext uri="{FF2B5EF4-FFF2-40B4-BE49-F238E27FC236}">
                <a16:creationId xmlns:a16="http://schemas.microsoft.com/office/drawing/2014/main" id="{D8C0B545-8281-FE55-B2E0-791A675B3840}"/>
              </a:ext>
            </a:extLst>
          </p:cNvPr>
          <p:cNvSpPr>
            <a:spLocks noGrp="1" noChangeArrowheads="1"/>
          </p:cNvSpPr>
          <p:nvPr>
            <p:ph type="body" idx="1"/>
          </p:nvPr>
        </p:nvSpPr>
        <p:spPr>
          <a:xfrm>
            <a:off x="457200" y="2438400"/>
            <a:ext cx="8229600" cy="4038600"/>
          </a:xfrm>
        </p:spPr>
        <p:txBody>
          <a:bodyPr/>
          <a:lstStyle/>
          <a:p>
            <a:r>
              <a:rPr lang="en-US" altLang="en-US">
                <a:cs typeface="Times New Roman" panose="02020603050405020304" pitchFamily="18" charset="0"/>
              </a:rPr>
              <a:t>In educational research, it is well established that </a:t>
            </a:r>
            <a:r>
              <a:rPr lang="en-US" altLang="en-US" u="sng">
                <a:cs typeface="Times New Roman" panose="02020603050405020304" pitchFamily="18" charset="0"/>
              </a:rPr>
              <a:t>all</a:t>
            </a:r>
            <a:r>
              <a:rPr lang="en-US" altLang="en-US" i="1" u="sng">
                <a:cs typeface="Times New Roman" panose="02020603050405020304" pitchFamily="18" charset="0"/>
              </a:rPr>
              <a:t> </a:t>
            </a:r>
            <a:r>
              <a:rPr lang="en-US" altLang="en-US" u="sng">
                <a:cs typeface="Times New Roman" panose="02020603050405020304" pitchFamily="18" charset="0"/>
              </a:rPr>
              <a:t>students</a:t>
            </a:r>
            <a:r>
              <a:rPr lang="en-US" altLang="en-US">
                <a:cs typeface="Times New Roman" panose="02020603050405020304" pitchFamily="18" charset="0"/>
              </a:rPr>
              <a:t> learn more when</a:t>
            </a:r>
          </a:p>
          <a:p>
            <a:pPr lvl="1"/>
            <a:r>
              <a:rPr lang="en-US" altLang="en-US">
                <a:cs typeface="Times New Roman" panose="02020603050405020304" pitchFamily="18" charset="0"/>
              </a:rPr>
              <a:t>they are engaged in two-way communication with the instructor</a:t>
            </a:r>
          </a:p>
          <a:p>
            <a:pPr lvl="1"/>
            <a:r>
              <a:rPr lang="en-US" altLang="en-US">
                <a:cs typeface="Times New Roman" panose="02020603050405020304" pitchFamily="18" charset="0"/>
              </a:rPr>
              <a:t>collaborate with other students</a:t>
            </a:r>
          </a:p>
          <a:p>
            <a:pPr lvl="1"/>
            <a:r>
              <a:rPr lang="en-US" altLang="en-US">
                <a:cs typeface="Times New Roman" panose="02020603050405020304" pitchFamily="18" charset="0"/>
              </a:rPr>
              <a:t>hear their peers articulate what they are learning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a:extLst>
              <a:ext uri="{FF2B5EF4-FFF2-40B4-BE49-F238E27FC236}">
                <a16:creationId xmlns:a16="http://schemas.microsoft.com/office/drawing/2014/main" id="{72916A53-4DB8-B3A3-2165-CCCCB3D4218D}"/>
              </a:ext>
            </a:extLst>
          </p:cNvPr>
          <p:cNvSpPr>
            <a:spLocks noGrp="1" noChangeArrowheads="1"/>
          </p:cNvSpPr>
          <p:nvPr>
            <p:ph type="title"/>
          </p:nvPr>
        </p:nvSpPr>
        <p:spPr/>
        <p:txBody>
          <a:bodyPr/>
          <a:lstStyle/>
          <a:p>
            <a:r>
              <a:rPr lang="en-US" altLang="en-US"/>
              <a:t>So can CS professors adapt this pedagogy?</a:t>
            </a:r>
          </a:p>
        </p:txBody>
      </p:sp>
      <p:sp>
        <p:nvSpPr>
          <p:cNvPr id="277507" name="Rectangle 3">
            <a:extLst>
              <a:ext uri="{FF2B5EF4-FFF2-40B4-BE49-F238E27FC236}">
                <a16:creationId xmlns:a16="http://schemas.microsoft.com/office/drawing/2014/main" id="{6F1EEB43-74FB-AA2D-2E3B-9FE1C78F6252}"/>
              </a:ext>
            </a:extLst>
          </p:cNvPr>
          <p:cNvSpPr>
            <a:spLocks noGrp="1" noChangeArrowheads="1"/>
          </p:cNvSpPr>
          <p:nvPr>
            <p:ph type="body" idx="1"/>
          </p:nvPr>
        </p:nvSpPr>
        <p:spPr>
          <a:xfrm>
            <a:off x="609600" y="2286000"/>
            <a:ext cx="7848600" cy="4267200"/>
          </a:xfrm>
        </p:spPr>
        <p:txBody>
          <a:bodyPr/>
          <a:lstStyle/>
          <a:p>
            <a:pPr>
              <a:lnSpc>
                <a:spcPct val="90000"/>
              </a:lnSpc>
            </a:pPr>
            <a:r>
              <a:rPr lang="en-US" altLang="en-US"/>
              <a:t>Find ways of ensuring that students hear each other articulate what they are learning</a:t>
            </a:r>
          </a:p>
          <a:p>
            <a:pPr lvl="1">
              <a:lnSpc>
                <a:spcPct val="90000"/>
              </a:lnSpc>
            </a:pPr>
            <a:r>
              <a:rPr lang="en-US" altLang="en-US"/>
              <a:t>E.g., student pairs might work out an algorithm in class</a:t>
            </a:r>
          </a:p>
          <a:p>
            <a:pPr>
              <a:lnSpc>
                <a:spcPct val="90000"/>
              </a:lnSpc>
            </a:pPr>
            <a:r>
              <a:rPr lang="en-US" altLang="en-US"/>
              <a:t>Find a way for students to display solutions to the rest of the class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2" name="Rectangle 4">
            <a:extLst>
              <a:ext uri="{FF2B5EF4-FFF2-40B4-BE49-F238E27FC236}">
                <a16:creationId xmlns:a16="http://schemas.microsoft.com/office/drawing/2014/main" id="{4B0355FA-14D1-7D2E-5C0B-5A26F9254C9B}"/>
              </a:ext>
            </a:extLst>
          </p:cNvPr>
          <p:cNvSpPr>
            <a:spLocks noGrp="1" noChangeArrowheads="1"/>
          </p:cNvSpPr>
          <p:nvPr>
            <p:ph type="title"/>
          </p:nvPr>
        </p:nvSpPr>
        <p:spPr/>
        <p:txBody>
          <a:bodyPr/>
          <a:lstStyle/>
          <a:p>
            <a:r>
              <a:rPr lang="en-US" altLang="en-US"/>
              <a:t>Why are we here?</a:t>
            </a:r>
          </a:p>
        </p:txBody>
      </p:sp>
      <p:sp>
        <p:nvSpPr>
          <p:cNvPr id="140293" name="Rectangle 5">
            <a:extLst>
              <a:ext uri="{FF2B5EF4-FFF2-40B4-BE49-F238E27FC236}">
                <a16:creationId xmlns:a16="http://schemas.microsoft.com/office/drawing/2014/main" id="{5C3E49F1-6AEB-AC3A-6F1B-64AAB4E53DEA}"/>
              </a:ext>
            </a:extLst>
          </p:cNvPr>
          <p:cNvSpPr>
            <a:spLocks noGrp="1" noChangeArrowheads="1"/>
          </p:cNvSpPr>
          <p:nvPr>
            <p:ph type="body" idx="1"/>
          </p:nvPr>
        </p:nvSpPr>
        <p:spPr>
          <a:xfrm>
            <a:off x="685800" y="2362200"/>
            <a:ext cx="7772400" cy="4038600"/>
          </a:xfrm>
        </p:spPr>
        <p:txBody>
          <a:bodyPr/>
          <a:lstStyle/>
          <a:p>
            <a:pPr>
              <a:lnSpc>
                <a:spcPct val="90000"/>
              </a:lnSpc>
            </a:pPr>
            <a:r>
              <a:rPr lang="en-US" altLang="en-US" sz="2800"/>
              <a:t>The persistent challenge of attracting a broad audience to computer science</a:t>
            </a:r>
          </a:p>
          <a:p>
            <a:pPr>
              <a:lnSpc>
                <a:spcPct val="90000"/>
              </a:lnSpc>
            </a:pPr>
            <a:r>
              <a:rPr lang="en-US" altLang="en-US" sz="2800"/>
              <a:t>The influence of “CS culture” on recruitment and retention</a:t>
            </a:r>
          </a:p>
          <a:p>
            <a:pPr>
              <a:lnSpc>
                <a:spcPct val="90000"/>
              </a:lnSpc>
            </a:pPr>
            <a:r>
              <a:rPr lang="en-US" altLang="en-US" sz="2800"/>
              <a:t>A recognition that pedagogy helps to frame cultural perceptions</a:t>
            </a:r>
          </a:p>
          <a:p>
            <a:pPr>
              <a:lnSpc>
                <a:spcPct val="90000"/>
              </a:lnSpc>
            </a:pPr>
            <a:r>
              <a:rPr lang="en-US" altLang="en-US" sz="2800"/>
              <a:t>The importance of finding synergies between domain knowledge and social science knowledge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029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029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029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029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3"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0BCEFFD3-3EC0-B45F-A3AC-6B937448047F}"/>
              </a:ext>
            </a:extLst>
          </p:cNvPr>
          <p:cNvSpPr>
            <a:spLocks noGrp="1" noChangeArrowheads="1"/>
          </p:cNvSpPr>
          <p:nvPr>
            <p:ph type="title"/>
          </p:nvPr>
        </p:nvSpPr>
        <p:spPr/>
        <p:txBody>
          <a:bodyPr/>
          <a:lstStyle/>
          <a:p>
            <a:r>
              <a:rPr lang="en-US" altLang="en-US"/>
              <a:t>Low participation of women in computer science</a:t>
            </a:r>
          </a:p>
        </p:txBody>
      </p:sp>
      <p:sp>
        <p:nvSpPr>
          <p:cNvPr id="186371" name="Rectangle 3">
            <a:extLst>
              <a:ext uri="{FF2B5EF4-FFF2-40B4-BE49-F238E27FC236}">
                <a16:creationId xmlns:a16="http://schemas.microsoft.com/office/drawing/2014/main" id="{6EE15910-FB0F-2965-22CE-C199B7467FAD}"/>
              </a:ext>
            </a:extLst>
          </p:cNvPr>
          <p:cNvSpPr>
            <a:spLocks noGrp="1" noChangeArrowheads="1"/>
          </p:cNvSpPr>
          <p:nvPr>
            <p:ph type="body" idx="1"/>
          </p:nvPr>
        </p:nvSpPr>
        <p:spPr>
          <a:xfrm>
            <a:off x="990600" y="2057400"/>
            <a:ext cx="7162800" cy="2209800"/>
          </a:xfrm>
        </p:spPr>
        <p:txBody>
          <a:bodyPr/>
          <a:lstStyle/>
          <a:p>
            <a:pPr>
              <a:lnSpc>
                <a:spcPct val="90000"/>
              </a:lnSpc>
            </a:pPr>
            <a:r>
              <a:rPr lang="en-US" altLang="en-US"/>
              <a:t>18% of all CS doctoral degrees </a:t>
            </a:r>
          </a:p>
          <a:p>
            <a:pPr>
              <a:lnSpc>
                <a:spcPct val="90000"/>
              </a:lnSpc>
            </a:pPr>
            <a:r>
              <a:rPr lang="en-US" altLang="en-US"/>
              <a:t>28% of all CS bachelors degrees</a:t>
            </a:r>
          </a:p>
          <a:p>
            <a:pPr>
              <a:lnSpc>
                <a:spcPct val="90000"/>
              </a:lnSpc>
            </a:pPr>
            <a:r>
              <a:rPr lang="en-US" altLang="en-US"/>
              <a:t>13% of CS “Advanced Placement” test takers in 2003</a:t>
            </a:r>
          </a:p>
        </p:txBody>
      </p:sp>
      <p:sp>
        <p:nvSpPr>
          <p:cNvPr id="186373" name="Text Box 5">
            <a:extLst>
              <a:ext uri="{FF2B5EF4-FFF2-40B4-BE49-F238E27FC236}">
                <a16:creationId xmlns:a16="http://schemas.microsoft.com/office/drawing/2014/main" id="{3DD0C741-7063-F46B-8847-8DA66B4F01A7}"/>
              </a:ext>
            </a:extLst>
          </p:cNvPr>
          <p:cNvSpPr txBox="1">
            <a:spLocks noChangeArrowheads="1"/>
          </p:cNvSpPr>
          <p:nvPr/>
        </p:nvSpPr>
        <p:spPr bwMode="auto">
          <a:xfrm>
            <a:off x="0" y="4648200"/>
            <a:ext cx="9144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3200">
                <a:solidFill>
                  <a:schemeClr val="bg1"/>
                </a:solidFill>
              </a:rPr>
              <a:t>Participation by targeted minorities is even lower.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637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3"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a:extLst>
              <a:ext uri="{FF2B5EF4-FFF2-40B4-BE49-F238E27FC236}">
                <a16:creationId xmlns:a16="http://schemas.microsoft.com/office/drawing/2014/main" id="{1275285D-F9D4-5168-7117-57008931CCE2}"/>
              </a:ext>
            </a:extLst>
          </p:cNvPr>
          <p:cNvSpPr>
            <a:spLocks noGrp="1" noChangeArrowheads="1"/>
          </p:cNvSpPr>
          <p:nvPr>
            <p:ph type="title"/>
          </p:nvPr>
        </p:nvSpPr>
        <p:spPr/>
        <p:txBody>
          <a:bodyPr/>
          <a:lstStyle/>
          <a:p>
            <a:r>
              <a:rPr lang="en-US" altLang="en-US"/>
              <a:t>The importance of interdisciplinarity</a:t>
            </a:r>
          </a:p>
        </p:txBody>
      </p:sp>
      <p:sp>
        <p:nvSpPr>
          <p:cNvPr id="218115" name="Rectangle 3">
            <a:extLst>
              <a:ext uri="{FF2B5EF4-FFF2-40B4-BE49-F238E27FC236}">
                <a16:creationId xmlns:a16="http://schemas.microsoft.com/office/drawing/2014/main" id="{F78AFC2A-2FE4-4113-378E-B86F11773281}"/>
              </a:ext>
            </a:extLst>
          </p:cNvPr>
          <p:cNvSpPr>
            <a:spLocks noGrp="1" noChangeArrowheads="1"/>
          </p:cNvSpPr>
          <p:nvPr>
            <p:ph type="body" idx="1"/>
          </p:nvPr>
        </p:nvSpPr>
        <p:spPr>
          <a:xfrm>
            <a:off x="685800" y="2362200"/>
            <a:ext cx="7772400" cy="4038600"/>
          </a:xfrm>
        </p:spPr>
        <p:txBody>
          <a:bodyPr/>
          <a:lstStyle/>
          <a:p>
            <a:pPr>
              <a:lnSpc>
                <a:spcPct val="90000"/>
              </a:lnSpc>
            </a:pPr>
            <a:r>
              <a:rPr lang="en-US" altLang="en-US" sz="2800"/>
              <a:t>In the last ten years, I’ve had the opportunity to teach collaboratively with colleagues from several Stanford departments</a:t>
            </a:r>
          </a:p>
          <a:p>
            <a:pPr>
              <a:lnSpc>
                <a:spcPct val="90000"/>
              </a:lnSpc>
            </a:pPr>
            <a:r>
              <a:rPr lang="en-US" altLang="en-US" sz="2800"/>
              <a:t>In each case, the experience has been enriching, not only for its own sake, but also because of its effect on my CS teaching</a:t>
            </a:r>
          </a:p>
          <a:p>
            <a:pPr>
              <a:lnSpc>
                <a:spcPct val="90000"/>
              </a:lnSpc>
            </a:pPr>
            <a:r>
              <a:rPr lang="en-US" altLang="en-US" sz="2800"/>
              <a:t>Integrating a range of fields makes CS seem accessible to a wider range of students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81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81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81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5"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a:extLst>
              <a:ext uri="{FF2B5EF4-FFF2-40B4-BE49-F238E27FC236}">
                <a16:creationId xmlns:a16="http://schemas.microsoft.com/office/drawing/2014/main" id="{2C67C1D4-AD85-3E8C-BD8A-ACBF694C4429}"/>
              </a:ext>
            </a:extLst>
          </p:cNvPr>
          <p:cNvSpPr>
            <a:spLocks noGrp="1" noChangeArrowheads="1"/>
          </p:cNvSpPr>
          <p:nvPr>
            <p:ph type="title"/>
          </p:nvPr>
        </p:nvSpPr>
        <p:spPr>
          <a:xfrm>
            <a:off x="0" y="1295400"/>
            <a:ext cx="9144000" cy="990600"/>
          </a:xfrm>
        </p:spPr>
        <p:txBody>
          <a:bodyPr/>
          <a:lstStyle/>
          <a:p>
            <a:r>
              <a:rPr lang="en-US" altLang="en-US" sz="3000"/>
              <a:t>What does CS need to learn about social science?</a:t>
            </a:r>
          </a:p>
        </p:txBody>
      </p:sp>
      <p:sp>
        <p:nvSpPr>
          <p:cNvPr id="220163" name="Rectangle 3">
            <a:extLst>
              <a:ext uri="{FF2B5EF4-FFF2-40B4-BE49-F238E27FC236}">
                <a16:creationId xmlns:a16="http://schemas.microsoft.com/office/drawing/2014/main" id="{60C1E063-461B-1D96-3092-02A84951DD1C}"/>
              </a:ext>
            </a:extLst>
          </p:cNvPr>
          <p:cNvSpPr>
            <a:spLocks noGrp="1" noChangeArrowheads="1"/>
          </p:cNvSpPr>
          <p:nvPr>
            <p:ph type="body" idx="1"/>
          </p:nvPr>
        </p:nvSpPr>
        <p:spPr>
          <a:xfrm>
            <a:off x="685800" y="2362200"/>
            <a:ext cx="7772400" cy="4038600"/>
          </a:xfrm>
        </p:spPr>
        <p:txBody>
          <a:bodyPr/>
          <a:lstStyle/>
          <a:p>
            <a:pPr>
              <a:lnSpc>
                <a:spcPct val="90000"/>
              </a:lnSpc>
            </a:pPr>
            <a:r>
              <a:rPr lang="en-US" altLang="en-US" sz="2800"/>
              <a:t>Our community has tried many strategies over the years to increase diversity</a:t>
            </a:r>
          </a:p>
          <a:p>
            <a:pPr>
              <a:lnSpc>
                <a:spcPct val="90000"/>
              </a:lnSpc>
            </a:pPr>
            <a:r>
              <a:rPr lang="en-US" altLang="en-US" sz="2800"/>
              <a:t>While some of those strategies have been successful, others are counterproductive</a:t>
            </a:r>
          </a:p>
          <a:p>
            <a:pPr>
              <a:lnSpc>
                <a:spcPct val="90000"/>
              </a:lnSpc>
            </a:pPr>
            <a:r>
              <a:rPr lang="en-US" altLang="en-US" sz="2800"/>
              <a:t>Most of us have no tools or training to assess the effectiveness of our initiatives</a:t>
            </a:r>
          </a:p>
          <a:p>
            <a:pPr>
              <a:lnSpc>
                <a:spcPct val="90000"/>
              </a:lnSpc>
            </a:pPr>
            <a:r>
              <a:rPr lang="en-US" altLang="en-US" sz="2800"/>
              <a:t>One of the great strengths of the NCWIT is the pairing of a social science network with the industry and academic alliances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01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01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201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201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3"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a:extLst>
              <a:ext uri="{FF2B5EF4-FFF2-40B4-BE49-F238E27FC236}">
                <a16:creationId xmlns:a16="http://schemas.microsoft.com/office/drawing/2014/main" id="{10105BCD-7DAA-6CE9-E7D0-9EF054E55846}"/>
              </a:ext>
            </a:extLst>
          </p:cNvPr>
          <p:cNvSpPr>
            <a:spLocks noGrp="1" noChangeArrowheads="1"/>
          </p:cNvSpPr>
          <p:nvPr>
            <p:ph type="ctrTitle"/>
          </p:nvPr>
        </p:nvSpPr>
        <p:spPr>
          <a:xfrm>
            <a:off x="685800" y="2286000"/>
            <a:ext cx="7772400" cy="1143000"/>
          </a:xfrm>
        </p:spPr>
        <p:txBody>
          <a:bodyPr anchor="ctr"/>
          <a:lstStyle/>
          <a:p>
            <a:r>
              <a:rPr lang="en-US" altLang="en-US" sz="3200"/>
              <a:t>Research Methods</a:t>
            </a:r>
          </a:p>
        </p:txBody>
      </p:sp>
      <p:sp>
        <p:nvSpPr>
          <p:cNvPr id="257027" name="Rectangle 3">
            <a:extLst>
              <a:ext uri="{FF2B5EF4-FFF2-40B4-BE49-F238E27FC236}">
                <a16:creationId xmlns:a16="http://schemas.microsoft.com/office/drawing/2014/main" id="{C04AD109-D651-DA90-3E96-1FD382ADB0A8}"/>
              </a:ext>
            </a:extLst>
          </p:cNvPr>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a:extLst>
              <a:ext uri="{FF2B5EF4-FFF2-40B4-BE49-F238E27FC236}">
                <a16:creationId xmlns:a16="http://schemas.microsoft.com/office/drawing/2014/main" id="{E9D63D3E-03CC-A4F0-16CB-5A4271BAFFD9}"/>
              </a:ext>
            </a:extLst>
          </p:cNvPr>
          <p:cNvSpPr>
            <a:spLocks noGrp="1" noChangeArrowheads="1"/>
          </p:cNvSpPr>
          <p:nvPr>
            <p:ph type="title"/>
          </p:nvPr>
        </p:nvSpPr>
        <p:spPr/>
        <p:txBody>
          <a:bodyPr/>
          <a:lstStyle/>
          <a:p>
            <a:r>
              <a:rPr lang="en-US" altLang="en-US"/>
              <a:t>“Triangulated” research method</a:t>
            </a:r>
          </a:p>
        </p:txBody>
      </p:sp>
      <p:sp>
        <p:nvSpPr>
          <p:cNvPr id="258051" name="Rectangle 3">
            <a:extLst>
              <a:ext uri="{FF2B5EF4-FFF2-40B4-BE49-F238E27FC236}">
                <a16:creationId xmlns:a16="http://schemas.microsoft.com/office/drawing/2014/main" id="{021224AB-4582-D148-754D-7B27D83278C4}"/>
              </a:ext>
            </a:extLst>
          </p:cNvPr>
          <p:cNvSpPr>
            <a:spLocks noGrp="1" noChangeArrowheads="1"/>
          </p:cNvSpPr>
          <p:nvPr>
            <p:ph type="body" idx="1"/>
          </p:nvPr>
        </p:nvSpPr>
        <p:spPr>
          <a:xfrm>
            <a:off x="533400" y="2362200"/>
            <a:ext cx="7848600" cy="4038600"/>
          </a:xfrm>
        </p:spPr>
        <p:txBody>
          <a:bodyPr/>
          <a:lstStyle/>
          <a:p>
            <a:r>
              <a:rPr lang="en-US" altLang="en-US"/>
              <a:t>Document review (e.g., syllabus)</a:t>
            </a:r>
          </a:p>
          <a:p>
            <a:r>
              <a:rPr lang="en-US" altLang="en-US"/>
              <a:t>Records review (e.g., grades)</a:t>
            </a:r>
          </a:p>
          <a:p>
            <a:r>
              <a:rPr lang="en-US" altLang="en-US"/>
              <a:t>Ethnographic observation</a:t>
            </a:r>
          </a:p>
          <a:p>
            <a:r>
              <a:rPr lang="en-US" altLang="en-US"/>
              <a:t>Informal and formal interviews</a:t>
            </a:r>
          </a:p>
          <a:p>
            <a:pPr lvl="1"/>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a:extLst>
              <a:ext uri="{FF2B5EF4-FFF2-40B4-BE49-F238E27FC236}">
                <a16:creationId xmlns:a16="http://schemas.microsoft.com/office/drawing/2014/main" id="{0D86E2CE-1E6A-C9E3-85EE-C67699DE5A0C}"/>
              </a:ext>
            </a:extLst>
          </p:cNvPr>
          <p:cNvSpPr>
            <a:spLocks noGrp="1" noChangeArrowheads="1"/>
          </p:cNvSpPr>
          <p:nvPr>
            <p:ph type="title"/>
          </p:nvPr>
        </p:nvSpPr>
        <p:spPr/>
        <p:txBody>
          <a:bodyPr/>
          <a:lstStyle/>
          <a:p>
            <a:r>
              <a:rPr lang="en-US" altLang="en-US"/>
              <a:t>Ethnographic data collection</a:t>
            </a:r>
          </a:p>
        </p:txBody>
      </p:sp>
      <p:sp>
        <p:nvSpPr>
          <p:cNvPr id="259075" name="Rectangle 3">
            <a:extLst>
              <a:ext uri="{FF2B5EF4-FFF2-40B4-BE49-F238E27FC236}">
                <a16:creationId xmlns:a16="http://schemas.microsoft.com/office/drawing/2014/main" id="{6D84CF59-20B7-A883-1C4C-7FD8CF6E3B62}"/>
              </a:ext>
            </a:extLst>
          </p:cNvPr>
          <p:cNvSpPr>
            <a:spLocks noGrp="1" noChangeArrowheads="1"/>
          </p:cNvSpPr>
          <p:nvPr>
            <p:ph type="body" idx="1"/>
          </p:nvPr>
        </p:nvSpPr>
        <p:spPr>
          <a:xfrm>
            <a:off x="533400" y="2286000"/>
            <a:ext cx="7772400" cy="4038600"/>
          </a:xfrm>
        </p:spPr>
        <p:txBody>
          <a:bodyPr/>
          <a:lstStyle/>
          <a:p>
            <a:pPr>
              <a:lnSpc>
                <a:spcPct val="90000"/>
              </a:lnSpc>
            </a:pPr>
            <a:r>
              <a:rPr lang="en-US" altLang="en-US" sz="2800"/>
              <a:t>Deep understanding of social setting</a:t>
            </a:r>
          </a:p>
          <a:p>
            <a:pPr lvl="1">
              <a:lnSpc>
                <a:spcPct val="90000"/>
              </a:lnSpc>
            </a:pPr>
            <a:r>
              <a:rPr lang="en-US" altLang="en-US" sz="2400"/>
              <a:t>Observe what people say and do</a:t>
            </a:r>
          </a:p>
          <a:p>
            <a:pPr lvl="1">
              <a:lnSpc>
                <a:spcPct val="90000"/>
              </a:lnSpc>
            </a:pPr>
            <a:r>
              <a:rPr lang="en-US" altLang="en-US" sz="2400"/>
              <a:t>Interpret what these actions mean</a:t>
            </a:r>
          </a:p>
          <a:p>
            <a:pPr lvl="1">
              <a:lnSpc>
                <a:spcPct val="90000"/>
              </a:lnSpc>
            </a:pPr>
            <a:r>
              <a:rPr lang="en-US" altLang="en-US" sz="2400"/>
              <a:t>Ask questions to find out if interpretations are accurate</a:t>
            </a:r>
          </a:p>
          <a:p>
            <a:pPr>
              <a:lnSpc>
                <a:spcPct val="90000"/>
              </a:lnSpc>
            </a:pPr>
            <a:r>
              <a:rPr lang="en-US" altLang="en-US" sz="2800"/>
              <a:t>Write “field notes”</a:t>
            </a:r>
          </a:p>
          <a:p>
            <a:pPr lvl="1">
              <a:lnSpc>
                <a:spcPct val="90000"/>
              </a:lnSpc>
            </a:pPr>
            <a:r>
              <a:rPr lang="en-US" altLang="en-US" sz="2400"/>
              <a:t>Observations and interpretations, hunches</a:t>
            </a:r>
          </a:p>
          <a:p>
            <a:pPr>
              <a:lnSpc>
                <a:spcPct val="90000"/>
              </a:lnSpc>
            </a:pPr>
            <a:r>
              <a:rPr lang="en-US" altLang="en-US" sz="2800"/>
              <a:t>Conduct Interviews with members of the setting</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2889</TotalTime>
  <Words>1865</Words>
  <Application>Microsoft Office PowerPoint</Application>
  <PresentationFormat>On-screen Show (4:3)</PresentationFormat>
  <Paragraphs>156</Paragraphs>
  <Slides>28</Slides>
  <Notes>28</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Default Design</vt:lpstr>
      <vt:lpstr>PowerPoint Presentation</vt:lpstr>
      <vt:lpstr>Overview of talk</vt:lpstr>
      <vt:lpstr>Why are we here?</vt:lpstr>
      <vt:lpstr>Low participation of women in computer science</vt:lpstr>
      <vt:lpstr>The importance of interdisciplinarity</vt:lpstr>
      <vt:lpstr>What does CS need to learn about social science?</vt:lpstr>
      <vt:lpstr>Research Methods</vt:lpstr>
      <vt:lpstr>“Triangulated” research method</vt:lpstr>
      <vt:lpstr>Ethnographic data collection</vt:lpstr>
      <vt:lpstr>Content analysis of field notes &amp; interviews</vt:lpstr>
      <vt:lpstr>Data collected</vt:lpstr>
      <vt:lpstr>PowerPoint Presentation</vt:lpstr>
      <vt:lpstr>Findings</vt:lpstr>
      <vt:lpstr>Key areas of difference</vt:lpstr>
      <vt:lpstr>Knowledge sharing</vt:lpstr>
      <vt:lpstr>Interviews: Belief that group work is prohibited</vt:lpstr>
      <vt:lpstr>Interviews: Fear of asking questions</vt:lpstr>
      <vt:lpstr>Assessment</vt:lpstr>
      <vt:lpstr>Implications for students</vt:lpstr>
      <vt:lpstr>Patterned practices observed in TAM classrooms</vt:lpstr>
      <vt:lpstr>Interviews: Learning with each other</vt:lpstr>
      <vt:lpstr>Interviews: A mutually supportive environment</vt:lpstr>
      <vt:lpstr>Interviews: Expectation for collaboration in the classroom</vt:lpstr>
      <vt:lpstr>Assessment </vt:lpstr>
      <vt:lpstr>Implications for students</vt:lpstr>
      <vt:lpstr>What does that have to do with diversity?</vt:lpstr>
      <vt:lpstr>Collaborative environments are better for both males and females</vt:lpstr>
      <vt:lpstr>So can CS professors adapt this pedagogy?</vt:lpstr>
    </vt:vector>
  </TitlesOfParts>
  <Company>CU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University of Colorado</dc:creator>
  <cp:lastModifiedBy>Eric Roberts</cp:lastModifiedBy>
  <cp:revision>203</cp:revision>
  <dcterms:created xsi:type="dcterms:W3CDTF">2003-08-24T19:29:39Z</dcterms:created>
  <dcterms:modified xsi:type="dcterms:W3CDTF">2025-07-24T06:35:19Z</dcterms:modified>
</cp:coreProperties>
</file>