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GB"/>
    </a:defPPr>
    <a:lvl1pPr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742950" indent="-285750"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1143000" indent="-228600"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1600200" indent="-228600"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2057400" indent="-228600" algn="l" defTabSz="457200" rtl="0" fontAlgn="base">
      <a:lnSpc>
        <a:spcPct val="76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768037CC-7B09-05DF-4C87-F77CBE58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BD97BACA-855E-9B5B-4930-FDAD778C6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C2E177C0-31B1-B8F4-60ED-3DA2BFE9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BB8EAEE3-09DC-2A07-0D1C-872F8EA6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5748873A-2026-2DC6-7A03-BE75137C4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7D315D0-5790-8D65-8154-F558CA1160A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38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5530968-36FC-0ECB-87AF-60BDB4B0E9A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3862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ED51DF5C-21DD-3BA3-4331-DA8D84038A7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4063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47F3B7FD-FE27-BA50-647E-84568D3524D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8463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F7462F5C-5296-096C-C2D1-1057BF33C2A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386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343773FC-BD35-8550-588B-B995E4F282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386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A3455AA8-0991-4241-92E8-CE41C9E776C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7884CC13-1C70-F106-8A14-1C345834B16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7CE5EF-720A-499E-8313-E166E26BEE0A}" type="slidenum">
              <a:rPr lang="en-GB" altLang="en-US"/>
              <a:pPr/>
              <a:t>1</a:t>
            </a:fld>
            <a:endParaRPr lang="en-GB" altLang="en-US"/>
          </a:p>
        </p:txBody>
      </p:sp>
      <p:sp>
        <p:nvSpPr>
          <p:cNvPr id="14337" name="Text Box 1">
            <a:extLst>
              <a:ext uri="{FF2B5EF4-FFF2-40B4-BE49-F238E27FC236}">
                <a16:creationId xmlns:a16="http://schemas.microsoft.com/office/drawing/2014/main" id="{351E1FD8-3CEB-837D-40BB-109D78060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EDCE1CD-FB27-D775-AE77-D11F40DE01C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B39C7077-A5A5-4A25-E4B1-C3074F9439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785F64-9573-4334-B110-15A1E5E42F57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23553" name="Text Box 1">
            <a:extLst>
              <a:ext uri="{FF2B5EF4-FFF2-40B4-BE49-F238E27FC236}">
                <a16:creationId xmlns:a16="http://schemas.microsoft.com/office/drawing/2014/main" id="{C473CBCB-BB91-4611-5F0C-F2A2E53F0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292F014F-3289-D88C-B247-A6CFC8150C4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5D7A8DB5-A310-EE5A-3BFE-1EBA417996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7414E9-0E62-4165-8EB6-E1F06B2CC234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658781F6-E427-5092-EC32-7EE8A4E84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A97C065-66E7-396F-4B81-9B9DEA3EB52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AC1BF5-DCAC-FC36-5B1A-2DE6A1B17D3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4D7913-0D0F-48AE-8103-AA8C49FFDF6E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15361" name="Text Box 1">
            <a:extLst>
              <a:ext uri="{FF2B5EF4-FFF2-40B4-BE49-F238E27FC236}">
                <a16:creationId xmlns:a16="http://schemas.microsoft.com/office/drawing/2014/main" id="{47373F8D-DB22-0B57-C1C2-E98100C1F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B5712DE-F880-70C2-AFE5-E0B77791967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18FC4D33-496D-0A5E-34F2-1C6C21A554D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332040-0F99-49D6-96B0-58C2D304960E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16385" name="Text Box 1">
            <a:extLst>
              <a:ext uri="{FF2B5EF4-FFF2-40B4-BE49-F238E27FC236}">
                <a16:creationId xmlns:a16="http://schemas.microsoft.com/office/drawing/2014/main" id="{0D45F981-8176-A15F-E5CD-132C89A96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6723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BF9DC13-22BD-F6DE-E8F8-B8905E8028E0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81C79407-E4FB-9985-DC60-9C86D2B7BE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E97F50-C6E1-42E9-9DEF-2180CA85DF83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17409" name="Text Box 1">
            <a:extLst>
              <a:ext uri="{FF2B5EF4-FFF2-40B4-BE49-F238E27FC236}">
                <a16:creationId xmlns:a16="http://schemas.microsoft.com/office/drawing/2014/main" id="{ACBD2798-D667-5F8A-4B04-30B6C58E8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7CEF17A-847A-68BD-1BF5-2461DFD84F51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3519BBAE-AD00-9512-5E02-ED84E4B8B38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9F7CC2-709A-4F6A-B319-4F415524BC3C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18433" name="Text Box 1">
            <a:extLst>
              <a:ext uri="{FF2B5EF4-FFF2-40B4-BE49-F238E27FC236}">
                <a16:creationId xmlns:a16="http://schemas.microsoft.com/office/drawing/2014/main" id="{63BA37FB-A683-1543-E5CB-899109F73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67238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B1022FF-6902-F25A-0685-9DC6BD405B56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F7D5832A-C78E-76D9-917D-9EE1FAA4A0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19C682-4D59-41D9-84F2-44CFB0824976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19457" name="Text Box 1">
            <a:extLst>
              <a:ext uri="{FF2B5EF4-FFF2-40B4-BE49-F238E27FC236}">
                <a16:creationId xmlns:a16="http://schemas.microsoft.com/office/drawing/2014/main" id="{DE4F78CC-14DF-E897-3784-98242223C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3650A34-6314-5A1D-C840-D7AE9731D455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A1AFC858-1F61-6398-642F-E0CA14C3EC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34651F-F05F-458A-843E-A86D2D086CC0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20481" name="Text Box 1">
            <a:extLst>
              <a:ext uri="{FF2B5EF4-FFF2-40B4-BE49-F238E27FC236}">
                <a16:creationId xmlns:a16="http://schemas.microsoft.com/office/drawing/2014/main" id="{09E197BA-544C-A3B1-37B5-F15D8240B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6E29B33-65C3-CC12-7E76-35A399342333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15E27631-2366-FA09-0038-3C05FCDF86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68612A-83D8-42F0-8EDC-B130F1C1E250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21505" name="Text Box 1">
            <a:extLst>
              <a:ext uri="{FF2B5EF4-FFF2-40B4-BE49-F238E27FC236}">
                <a16:creationId xmlns:a16="http://schemas.microsoft.com/office/drawing/2014/main" id="{BD34C38D-92E0-1315-531A-2FDAE44B5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A960CDA-78F9-F556-860C-44AC939C6EF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>
            <a:extLst>
              <a:ext uri="{FF2B5EF4-FFF2-40B4-BE49-F238E27FC236}">
                <a16:creationId xmlns:a16="http://schemas.microsoft.com/office/drawing/2014/main" id="{44B19538-FEAA-B10E-30BE-EA229D2F4C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EE5980-879B-42BF-B68F-FC91F72D06C9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22529" name="Text Box 1">
            <a:extLst>
              <a:ext uri="{FF2B5EF4-FFF2-40B4-BE49-F238E27FC236}">
                <a16:creationId xmlns:a16="http://schemas.microsoft.com/office/drawing/2014/main" id="{AD3BECEB-0ED9-C9F2-6762-207A43A4E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87500A4-8D17-881A-89A7-36E82021F32B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2084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B212-9D8E-FAC0-616D-4521B084F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20523-BC9D-0219-2DD7-EE3C187A5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4475-5A73-B612-7AF4-3C2078724F5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E9F0-B177-ED49-AEEC-5537B27D79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C741-26FA-469E-FC8B-D6578CC246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4CA5CA0-8CAD-4B27-85C2-4B60EB9399B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03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1D42-148F-C7C7-71A2-180C58E1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9F009-4432-5623-2275-94407FDEC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A022A-9086-1743-6FB7-3C59F022722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B963-173E-D1D6-9AC6-B377C18786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F9AC-808D-601E-EBFB-922687E6BA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4DEFF-9488-4A45-B2EE-345274024AA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393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753C2-6533-8E2F-6292-00EE7EF3F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274638"/>
            <a:ext cx="2054225" cy="5848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D99CD-5A80-A295-B77E-C16AE34C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5038" cy="5848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BFB3-B8E7-4D54-A61F-5EBAE6D3203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C200-CAA9-C7B7-5BB9-D7BFF64A5D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789F4-D5A4-63A5-4797-4CD71D4F6F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B2D261F-AEB0-4235-8A66-0096A1DEDD5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023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1876-41A5-2CD9-E589-475D1B61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1663" cy="1136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CCEA1-99E3-615D-B516-07A2E0EDB5C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5663" cy="4699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B131A-7105-F3A0-7E31-4CF489770E9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7663" cy="46990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7AF08-7775-EF9D-FB67-5D49002C592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5663" cy="469900"/>
          </a:xfrm>
        </p:spPr>
        <p:txBody>
          <a:bodyPr/>
          <a:lstStyle>
            <a:lvl1pPr>
              <a:defRPr/>
            </a:lvl1pPr>
          </a:lstStyle>
          <a:p>
            <a:fld id="{41FEBFE5-0E4F-4383-8F2A-0ABF58379B4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656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1524-5147-0CF8-5B9A-CF1DEF17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A9F2-3C52-6A0A-053E-6DD17654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70EB5-51A4-D1F4-766C-2120FA8F4F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A23C0-AF5E-32DF-9461-A30BDFE178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88F3-7326-7F33-41CD-AAB8F7CF13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C76AC27-8CF4-424F-8FB5-DFFE062CDA7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8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7F9C-20DB-97A7-6E03-3B680344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176F7-6F94-2CDE-38D4-6532E9A3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6613-44DC-C239-9AE6-C28EE202D3B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DA50-3531-9058-1B73-921AD02502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0894-A6A5-BC6B-BCC8-CF44485677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641B595-BC61-44F9-A94D-894BDBA70A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0158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CC7C-19AE-CF89-5D19-71BC1878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A6DC5-7766-5A19-40B1-2B8B6B1DA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3838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659DB-4C29-9B02-8D45-6D5C5BAF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600200"/>
            <a:ext cx="4035425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9F6A6-47C9-593D-396C-E5A31D0D845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E9344-017D-25C0-446E-5E75DA1D73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DCBFC-EE9B-BBAA-60A9-7575136B3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A80D8E1-0259-4D3A-BD0D-39C07DD43DF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563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16AE-DA25-4D5D-0D93-936D4F06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C19BD-9592-707E-277C-E39A09BD5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9F381-5569-4D1D-43E7-EA6B92A0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165E0-A2AB-74BE-1338-D946E9529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1579F-4ED6-717A-6A31-149E00E06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3C0EA-A9CD-B9C8-BDDE-69394EBA8D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DC4F2-DF3D-9867-1D32-B374851C96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CC668-ADAA-4E3A-CFC1-3DB4D27BE8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F7F5FD9-EAD5-48AC-9455-136287978B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209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31C5-F0BB-E355-16F4-6C22631D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8BF80-7279-5656-5066-DCB2F039542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DAE7B-6875-BAE6-8041-57E7F48998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B506B-837D-72CD-41FA-0315E40E0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05F9BB6-FF9D-4ED5-B6B4-58D06B92B45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452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B3DE2-859B-C2BF-818B-881F6073D41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E4918-877B-1633-F270-D1532D7FC59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7B721-995D-B13D-C77E-B23C545537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570E21C-35CE-47A0-85C6-9C5CEB2E2D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302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61C0-757B-4D8D-C228-D0E17590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7E552-0FE6-BEA9-4B22-EF2DD763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0C4EA-AAA8-5786-2BBE-2163517A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DA3B-AE1E-F3E0-E0CD-FDC0ECB38C3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18D4-B8D0-C850-3D05-8376739319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8CF81-F8BA-7078-D3C7-EE5301E2CC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8209BF-16A9-4002-ADE3-534F5B1A330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463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FECF-66C1-7E0B-D6B5-E5ADAB0F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2C201-4702-0574-D859-7ACCDC8B4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C0AE2-6B72-C9AC-B27D-77892CB5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F747-4A30-82E8-1307-09A48C47107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F0BF-DC93-3F1B-3849-46A4BAC678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C7D04-4725-4EF6-9895-C88BFD933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5AF08EE-B903-4DD7-B6F3-CDAB11B9C13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492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EF743C2-F945-6A20-016A-7346F00FA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1663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D302267E-C96E-BC27-6B55-9EB3E7363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1663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7EF965-D36A-BE40-A20C-6A81ED158D2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5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GB" altLang="en-US"/>
              <a:t>1/19/2010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FC39719-9687-8F31-8515-136CAF158854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7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GB" altLang="en-US"/>
              <a:t>Cyber Security Spring 2010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853529B-44FE-117E-C748-B6693C7BFF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5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A9BEB04B-0B85-462E-86EE-B20E21F6A4BE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defTabSz="457200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marL="1143000" indent="-228600" algn="ctr" defTabSz="457200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marL="1600200" indent="-228600" algn="ctr" defTabSz="457200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marL="2057400" indent="-228600" algn="ctr" defTabSz="457200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2514600" indent="-228600" algn="ctr" defTabSz="457200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2971800" indent="-228600" algn="ctr" defTabSz="457200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3429000" indent="-228600" algn="ctr" defTabSz="457200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3886200" indent="-228600" algn="ctr" defTabSz="457200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342900" indent="-342900" algn="l" defTabSz="457200" rtl="0" fontAlgn="base">
        <a:lnSpc>
          <a:spcPct val="76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lnSpc>
          <a:spcPct val="7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lnSpc>
          <a:spcPct val="7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inrich@cs.uiuc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illinois.edu/class/sp10/cs46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3BAE4FDC-FDE3-EAC3-3853-93080E62F36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33CD8EF-5060-7B66-FA93-292F1DCA22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3073" name="Rectangle 1">
            <a:extLst>
              <a:ext uri="{FF2B5EF4-FFF2-40B4-BE49-F238E27FC236}">
                <a16:creationId xmlns:a16="http://schemas.microsoft.com/office/drawing/2014/main" id="{12AD18F7-6BBE-CB81-657D-79530BE44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Introduction to </a:t>
            </a:r>
            <a:br>
              <a:rPr lang="en-GB" altLang="en-US"/>
            </a:br>
            <a:r>
              <a:rPr lang="en-GB" altLang="en-US"/>
              <a:t>Cyber Security Lab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48DEB95-E3F7-F803-45EC-938272AA454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8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CS460</a:t>
            </a:r>
          </a:p>
          <a:p>
            <a:pPr marL="0" indent="0"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Susan Hinrichs</a:t>
            </a:r>
          </a:p>
          <a:p>
            <a:pPr marL="0" indent="0" algn="ct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Spring 2010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4B5DE1A-038B-C5EC-A4E4-B621E61E763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D26554D-377B-CB69-D245-3875EF49A70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12289" name="Rectangle 1">
            <a:extLst>
              <a:ext uri="{FF2B5EF4-FFF2-40B4-BE49-F238E27FC236}">
                <a16:creationId xmlns:a16="http://schemas.microsoft.com/office/drawing/2014/main" id="{B8BBD379-B633-1C33-1968-A37258B72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Course Evaluation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F1EACF8-0D45-DB57-5B64-4B2015542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~5 Lab exercises – 50%</a:t>
            </a:r>
          </a:p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~2 Papers – 25%</a:t>
            </a:r>
          </a:p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Final design project – 25%</a:t>
            </a:r>
          </a:p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Folks taking for graduate credit </a:t>
            </a:r>
          </a:p>
          <a:p>
            <a:pPr marL="735013" lvl="1" indent="-277813">
              <a:lnSpc>
                <a:spcPct val="100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Research/deploy an additional technology</a:t>
            </a:r>
          </a:p>
          <a:p>
            <a:pPr lvl="2">
              <a:lnSpc>
                <a:spcPct val="87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Pick your technology soon</a:t>
            </a:r>
          </a:p>
          <a:p>
            <a:pPr lvl="2">
              <a:lnSpc>
                <a:spcPct val="87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e.g. PAM, AppArmour, BitLocker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634477-B402-4458-2203-CD8B5742070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FB221DF-D842-BEEC-BEEB-23AF66B429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6D2838D3-AB27-89F1-9E7F-203F1CF3C5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Questions for the class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9065A94-D3B1-ED47-3743-EFF5D581A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Have you taken an introductory security class?</a:t>
            </a:r>
          </a:p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Are you familiar with Windows and/or Linux?</a:t>
            </a:r>
          </a:p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Are you comfortable with C, C++, and/or Java?</a:t>
            </a:r>
          </a:p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Are you familiar with IP networking?</a:t>
            </a:r>
          </a:p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What do you hope to get out of this class?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4158495-E5AE-5234-6F50-BB5579D485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49B691C-1461-DE62-0163-4B2D71164E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7D673A4A-8765-814A-21A8-989FC0F7C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Administrivia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D581EE8-D9EE-7CB0-DC53-B647934F9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34963" indent="-334963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Meet Tuesdays/Thursdays 12:30-1:45pm 1302 Siebel</a:t>
            </a:r>
          </a:p>
          <a:p>
            <a:pPr marL="334963" indent="-334963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Security lab in 0222 SC</a:t>
            </a:r>
          </a:p>
          <a:p>
            <a:pPr marL="334963" indent="-334963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Office hours in lab, time TBA</a:t>
            </a:r>
          </a:p>
          <a:p>
            <a:pPr marL="735013" lvl="1" indent="-277813">
              <a:lnSpc>
                <a:spcPct val="90000"/>
              </a:lnSpc>
              <a:buClr>
                <a:srgbClr val="009999"/>
              </a:buClr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>
                <a:solidFill>
                  <a:srgbClr val="CCCCFF"/>
                </a:solidFill>
                <a:hlinkClick r:id="rId3"/>
              </a:rPr>
              <a:t>shinrich@cs.uiuc.edu</a:t>
            </a:r>
          </a:p>
          <a:p>
            <a:pPr marL="735013" lvl="1" indent="-277813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Office 4224 SC</a:t>
            </a:r>
          </a:p>
          <a:p>
            <a:pPr marL="334963" indent="-334963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Lab Assistant</a:t>
            </a:r>
          </a:p>
          <a:p>
            <a:pPr marL="735013" lvl="1" indent="-277813">
              <a:lnSpc>
                <a:spcPct val="81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Still looking for one...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9B57A69-8770-0648-708E-246146DEA75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809EED7-AB2D-FF77-CE79-9A4FA2D90E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10BEEF5F-F73C-9B21-F349-6A08B0FA2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1049337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Means of Communication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C3E95803-36BE-0726-FCCA-9535B82A2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435475"/>
          </a:xfrm>
          <a:ln/>
        </p:spPr>
        <p:txBody>
          <a:bodyPr lIns="0" tIns="0" rIns="0" bIns="0"/>
          <a:lstStyle/>
          <a:p>
            <a:pPr marL="334963" indent="-334963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Newsgroup cs.class.cs460</a:t>
            </a:r>
          </a:p>
          <a:p>
            <a:pPr marL="334963" indent="-334963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Compass for assignments</a:t>
            </a:r>
          </a:p>
          <a:p>
            <a:pPr marL="334963" indent="-334963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Web site</a:t>
            </a:r>
            <a:r>
              <a:rPr lang="en-GB" altLang="en-US">
                <a:hlinkClick r:id="rId3"/>
              </a:rPr>
              <a:t>http://www.cs.illinois.edu/class/sp10/cs460</a:t>
            </a:r>
          </a:p>
          <a:p>
            <a:pPr marL="334963" indent="-334963">
              <a:lnSpc>
                <a:spcPct val="84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Have a wiki set up for lab infrastructure notes</a:t>
            </a:r>
          </a:p>
          <a:p>
            <a:pPr marL="735013" lvl="1" indent="-277813"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Could use that for other communication if beneficial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F5E2D67-C499-986C-C0BD-73F19E6F93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D97213-D394-7124-20BE-1FB6481FD0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8BED460B-45CB-AE3D-642D-9EB381292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Class Structure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7303639-5F44-C449-282F-848ADCE0C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ln/>
        </p:spPr>
        <p:txBody>
          <a:bodyPr/>
          <a:lstStyle/>
          <a:p>
            <a:pPr marL="334963" indent="-334963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Complements introductory security courses like Computer Security I</a:t>
            </a:r>
          </a:p>
          <a:p>
            <a:pPr marL="735013" lvl="1" indent="-2778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Teach computer and network security mechanisms used in the field</a:t>
            </a:r>
          </a:p>
          <a:p>
            <a:pPr marL="735013" lvl="1" indent="-2778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Teach design techniques</a:t>
            </a:r>
          </a:p>
          <a:p>
            <a:pPr marL="735013" lvl="1" indent="-2778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A sampling of security technologies</a:t>
            </a:r>
          </a:p>
          <a:p>
            <a:pPr marL="334963" indent="-334963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Class meetings</a:t>
            </a:r>
          </a:p>
          <a:p>
            <a:pPr marL="735013" lvl="1" indent="-277813">
              <a:lnSpc>
                <a:spcPct val="87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Lectures on background material</a:t>
            </a:r>
          </a:p>
          <a:p>
            <a:pPr marL="735013" lvl="1" indent="-277813">
              <a:lnSpc>
                <a:spcPct val="87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In class exercises in lab</a:t>
            </a:r>
          </a:p>
          <a:p>
            <a:pPr marL="735013" lvl="1" indent="-277813">
              <a:lnSpc>
                <a:spcPct val="87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Guest lectures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791D092-0EB8-5482-9AAF-4A9D76EA807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F00A27A-C8BF-9EA6-120B-AEBFD08AF4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7169" name="Rectangle 1">
            <a:extLst>
              <a:ext uri="{FF2B5EF4-FFF2-40B4-BE49-F238E27FC236}">
                <a16:creationId xmlns:a16="http://schemas.microsoft.com/office/drawing/2014/main" id="{49B13F54-8FCB-329E-0DDD-00363EB62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1049337"/>
          </a:xfrm>
          <a:ln/>
        </p:spPr>
        <p:txBody>
          <a:bodyPr lIns="0" tIns="0" rIns="0" bIns="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Options for In Class Labs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1A119F5-7B42-D359-9010-F9772309B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4838" cy="4435475"/>
          </a:xfrm>
          <a:ln/>
        </p:spPr>
        <p:txBody>
          <a:bodyPr lIns="0" tIns="0" rIns="0" bIns="0"/>
          <a:lstStyle/>
          <a:p>
            <a:pPr marL="334963" indent="-3349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10 workstations in 0222</a:t>
            </a:r>
          </a:p>
          <a:p>
            <a:pPr marL="735013" lvl="1" indent="-277813"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Too few to allow for a good in class lab experience</a:t>
            </a:r>
          </a:p>
          <a:p>
            <a:pPr marL="735013" lvl="1" indent="-277813"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Will try to supplement with some additional VMs</a:t>
            </a:r>
          </a:p>
          <a:p>
            <a:pPr marL="334963" indent="-334963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Want to identify a secondary time to allow for class labs to be run twice.</a:t>
            </a:r>
          </a:p>
          <a:p>
            <a:pPr marL="735013" lvl="1" indent="-277813"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Before or after normal class time?</a:t>
            </a:r>
          </a:p>
          <a:p>
            <a:pPr marL="735013" lvl="1" indent="-277813"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Some time on MWF?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0F9009-A027-34F0-6981-78B7701F5B0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02C468-A025-B4CD-F854-D342203096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88F20257-554E-0C66-15F8-50EBFBA9D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Class Non-Goal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449E7CF-9324-DCB3-AFFF-CD437D13C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Class will </a:t>
            </a:r>
            <a:r>
              <a:rPr lang="en-GB" altLang="en-US" b="1"/>
              <a:t>not</a:t>
            </a:r>
            <a:r>
              <a:rPr lang="en-GB" altLang="en-US"/>
              <a:t> make you expert in any particular security technology</a:t>
            </a:r>
          </a:p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If that is your goal, better to take a specific technology training course or self study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F0DFE6-678D-7C41-63BF-745A477C2B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A302E0-EF99-E912-17DE-7ABC033EF39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730B3A87-2F0D-B7D4-806B-B9E2A8FCA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Topics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B4EC330-8C2C-5E85-240D-236548037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33900"/>
          </a:xfrm>
          <a:ln/>
        </p:spPr>
        <p:txBody>
          <a:bodyPr/>
          <a:lstStyle/>
          <a:p>
            <a:pPr marL="334963" indent="-334963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Secure Programming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Least-privilege programming and impersonation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Worm anatomy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Malware frameworks</a:t>
            </a:r>
          </a:p>
          <a:p>
            <a:pPr marL="334963" indent="-334963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OS security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Windows ACLs and security policies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Vista/Windows 7 security additions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SE Linux domain type enforcement policies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Mandatory access controls in SE Linux and perhaps other OS's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User identity </a:t>
            </a:r>
          </a:p>
          <a:p>
            <a:pPr marL="334963" indent="-334963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Database Security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3F832F-BE35-FB8F-01EC-E858DE073A3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1080C1-CCF8-1B24-078F-E7442871AC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7D5E5411-21CD-A7B9-BE3E-D0CB48E29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More Topics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3105CF6-5B82-DCDF-59E3-CE3580E613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16488"/>
          </a:xfrm>
          <a:ln/>
        </p:spPr>
        <p:txBody>
          <a:bodyPr/>
          <a:lstStyle/>
          <a:p>
            <a:pPr marL="334963" indent="-334963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Network Security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Firewall configuration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IPSec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IPv6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Access control servers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Network intrusion detection and monitoring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Honey pots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Wireless security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Network scanning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Web security</a:t>
            </a:r>
          </a:p>
          <a:p>
            <a:pPr marL="334963" indent="-334963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Defensive system design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Security architectures </a:t>
            </a:r>
          </a:p>
          <a:p>
            <a:pPr marL="735013" lvl="1" indent="-277813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Penetration testing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22E5E1-8547-B9AF-402B-A262DD4595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 altLang="en-US"/>
              <a:t>1/19/2010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EA41FF4-175D-27AF-112B-5A809C6B43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 altLang="en-US"/>
              <a:t>Cyber Security Spring 2010</a:t>
            </a: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9348CDD9-F38E-2938-2622-99888E8C7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Reading Materials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F268F7D-6154-F1D8-C1E5-1D180D6EE0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Introductory Security Text for reference</a:t>
            </a:r>
          </a:p>
          <a:p>
            <a:pPr marL="735013" lvl="1" indent="-277813">
              <a:lnSpc>
                <a:spcPct val="87000"/>
              </a:lnSpc>
              <a:buFont typeface="Arial" panose="020B0604020202020204" pitchFamily="34" charset="0"/>
              <a:buChar char="–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Like Pfleeger and Pfleeger's Security In Computing, or Bishop's Computer Security: Art and Science, or Stalling's text</a:t>
            </a:r>
          </a:p>
          <a:p>
            <a:pPr marL="334963" indent="-334963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Supplemented with many papers and manuals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76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 Cyber Security Lab</vt:lpstr>
      <vt:lpstr>Administrivia</vt:lpstr>
      <vt:lpstr>Means of Communication</vt:lpstr>
      <vt:lpstr>Class Structure</vt:lpstr>
      <vt:lpstr>Options for In Class Labs</vt:lpstr>
      <vt:lpstr>Class Non-Goal</vt:lpstr>
      <vt:lpstr>Topics</vt:lpstr>
      <vt:lpstr>More Topics</vt:lpstr>
      <vt:lpstr>Reading Materials</vt:lpstr>
      <vt:lpstr>Course Evaluation</vt:lpstr>
      <vt:lpstr>Questions for the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CyberSecurity</dc:title>
  <cp:lastModifiedBy>Susan Hinrichs</cp:lastModifiedBy>
  <cp:revision>2</cp:revision>
  <cp:lastPrinted>2010-01-19T14:42:29Z</cp:lastPrinted>
  <dcterms:created xsi:type="dcterms:W3CDTF">1601-01-01T00:00:00Z</dcterms:created>
  <dcterms:modified xsi:type="dcterms:W3CDTF">2025-07-24T06:35:08Z</dcterms:modified>
</cp:coreProperties>
</file>