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257" r:id="rId2"/>
    <p:sldId id="286" r:id="rId3"/>
    <p:sldId id="284" r:id="rId4"/>
    <p:sldId id="285" r:id="rId5"/>
    <p:sldId id="287" r:id="rId6"/>
    <p:sldId id="288" r:id="rId7"/>
    <p:sldId id="258" r:id="rId8"/>
    <p:sldId id="259" r:id="rId9"/>
    <p:sldId id="260" r:id="rId10"/>
    <p:sldId id="261" r:id="rId11"/>
    <p:sldId id="262" r:id="rId12"/>
    <p:sldId id="264" r:id="rId13"/>
    <p:sldId id="263" r:id="rId14"/>
    <p:sldId id="268" r:id="rId15"/>
    <p:sldId id="269" r:id="rId16"/>
    <p:sldId id="270" r:id="rId17"/>
    <p:sldId id="271" r:id="rId18"/>
    <p:sldId id="272" r:id="rId19"/>
    <p:sldId id="273" r:id="rId20"/>
    <p:sldId id="274" r:id="rId21"/>
    <p:sldId id="275" r:id="rId22"/>
    <p:sldId id="276" r:id="rId23"/>
    <p:sldId id="265" r:id="rId24"/>
    <p:sldId id="266" r:id="rId25"/>
    <p:sldId id="267" r:id="rId26"/>
    <p:sldId id="281" r:id="rId27"/>
    <p:sldId id="282" r:id="rId28"/>
    <p:sldId id="277" r:id="rId29"/>
    <p:sldId id="278" r:id="rId30"/>
    <p:sldId id="283" r:id="rId31"/>
    <p:sldId id="280" r:id="rId32"/>
    <p:sldId id="279" r:id="rId33"/>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0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9BC2E16-EE76-659E-AEC7-A88F1F92910B}"/>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44035" name="Rectangle 3">
            <a:extLst>
              <a:ext uri="{FF2B5EF4-FFF2-40B4-BE49-F238E27FC236}">
                <a16:creationId xmlns:a16="http://schemas.microsoft.com/office/drawing/2014/main" id="{56D4201C-F986-B560-BF5E-0095FCF90BC7}"/>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44036" name="Rectangle 4">
            <a:extLst>
              <a:ext uri="{FF2B5EF4-FFF2-40B4-BE49-F238E27FC236}">
                <a16:creationId xmlns:a16="http://schemas.microsoft.com/office/drawing/2014/main" id="{BCDFC2E1-CE04-DB66-2C11-244719C38663}"/>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p>
        </p:txBody>
      </p:sp>
      <p:sp>
        <p:nvSpPr>
          <p:cNvPr id="44037" name="Rectangle 5">
            <a:extLst>
              <a:ext uri="{FF2B5EF4-FFF2-40B4-BE49-F238E27FC236}">
                <a16:creationId xmlns:a16="http://schemas.microsoft.com/office/drawing/2014/main" id="{D5D51AB1-8056-B1D6-B8D5-507C22A1A231}"/>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DBCF68AC-7FA9-4D14-8ED6-B8BED005988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E1B5DF4-1A15-C28F-F909-61F76A897DD4}"/>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14339" name="Rectangle 3">
            <a:extLst>
              <a:ext uri="{FF2B5EF4-FFF2-40B4-BE49-F238E27FC236}">
                <a16:creationId xmlns:a16="http://schemas.microsoft.com/office/drawing/2014/main" id="{CBA4A51A-D3ED-8B03-9468-D53720FE107D}"/>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34820" name="Rectangle 4">
            <a:extLst>
              <a:ext uri="{FF2B5EF4-FFF2-40B4-BE49-F238E27FC236}">
                <a16:creationId xmlns:a16="http://schemas.microsoft.com/office/drawing/2014/main" id="{5AFB12B0-57EE-931A-B5A3-13ACE3771D42}"/>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a:extLst>
              <a:ext uri="{FF2B5EF4-FFF2-40B4-BE49-F238E27FC236}">
                <a16:creationId xmlns:a16="http://schemas.microsoft.com/office/drawing/2014/main" id="{88C65AFA-B0D4-7AB5-09A4-94379051CDFC}"/>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a:extLst>
              <a:ext uri="{FF2B5EF4-FFF2-40B4-BE49-F238E27FC236}">
                <a16:creationId xmlns:a16="http://schemas.microsoft.com/office/drawing/2014/main" id="{FD5F71E4-F362-B606-FE81-D8107D31BEC7}"/>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endParaRPr lang="en-US"/>
          </a:p>
        </p:txBody>
      </p:sp>
      <p:sp>
        <p:nvSpPr>
          <p:cNvPr id="14343" name="Rectangle 7">
            <a:extLst>
              <a:ext uri="{FF2B5EF4-FFF2-40B4-BE49-F238E27FC236}">
                <a16:creationId xmlns:a16="http://schemas.microsoft.com/office/drawing/2014/main" id="{5646FA00-6364-6E94-5297-0ADED647C98D}"/>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9810211A-CB55-47A4-A271-AA86026F222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7AAFD97-B92A-0B6D-1F03-77BA4BC22676}"/>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5" name="Rectangle 5">
            <a:extLst>
              <a:ext uri="{FF2B5EF4-FFF2-40B4-BE49-F238E27FC236}">
                <a16:creationId xmlns:a16="http://schemas.microsoft.com/office/drawing/2014/main" id="{D6106176-FAFA-CB0A-2C51-7F4C9299CF6A}"/>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6" name="Rectangle 6">
            <a:extLst>
              <a:ext uri="{FF2B5EF4-FFF2-40B4-BE49-F238E27FC236}">
                <a16:creationId xmlns:a16="http://schemas.microsoft.com/office/drawing/2014/main" id="{0513C283-9875-FC43-F4F9-0D32415E3FCA}"/>
              </a:ext>
            </a:extLst>
          </p:cNvPr>
          <p:cNvSpPr>
            <a:spLocks noGrp="1" noChangeArrowheads="1"/>
          </p:cNvSpPr>
          <p:nvPr>
            <p:ph type="sldNum" sz="quarter" idx="12"/>
          </p:nvPr>
        </p:nvSpPr>
        <p:spPr>
          <a:ln/>
        </p:spPr>
        <p:txBody>
          <a:bodyPr/>
          <a:lstStyle>
            <a:lvl1pPr>
              <a:defRPr/>
            </a:lvl1pPr>
          </a:lstStyle>
          <a:p>
            <a:fld id="{9432AAF7-C188-4EC1-A18F-CD56573F6D04}" type="slidenum">
              <a:rPr lang="en-US" altLang="en-US"/>
              <a:pPr/>
              <a:t>‹#›</a:t>
            </a:fld>
            <a:endParaRPr lang="en-US" altLang="en-US"/>
          </a:p>
        </p:txBody>
      </p:sp>
    </p:spTree>
    <p:extLst>
      <p:ext uri="{BB962C8B-B14F-4D97-AF65-F5344CB8AC3E}">
        <p14:creationId xmlns:p14="http://schemas.microsoft.com/office/powerpoint/2010/main" val="170250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22BBBDE-75C0-C55F-5EBE-27E25CAF1206}"/>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5" name="Rectangle 5">
            <a:extLst>
              <a:ext uri="{FF2B5EF4-FFF2-40B4-BE49-F238E27FC236}">
                <a16:creationId xmlns:a16="http://schemas.microsoft.com/office/drawing/2014/main" id="{C09F8A44-251E-4792-F5C9-13C08ECFB0ED}"/>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6" name="Rectangle 6">
            <a:extLst>
              <a:ext uri="{FF2B5EF4-FFF2-40B4-BE49-F238E27FC236}">
                <a16:creationId xmlns:a16="http://schemas.microsoft.com/office/drawing/2014/main" id="{BA4673BA-6444-1793-8AC6-494C60777279}"/>
              </a:ext>
            </a:extLst>
          </p:cNvPr>
          <p:cNvSpPr>
            <a:spLocks noGrp="1" noChangeArrowheads="1"/>
          </p:cNvSpPr>
          <p:nvPr>
            <p:ph type="sldNum" sz="quarter" idx="12"/>
          </p:nvPr>
        </p:nvSpPr>
        <p:spPr>
          <a:ln/>
        </p:spPr>
        <p:txBody>
          <a:bodyPr/>
          <a:lstStyle>
            <a:lvl1pPr>
              <a:defRPr/>
            </a:lvl1pPr>
          </a:lstStyle>
          <a:p>
            <a:fld id="{481BF28D-45B2-41AE-B86D-A4495672C63A}" type="slidenum">
              <a:rPr lang="en-US" altLang="en-US"/>
              <a:pPr/>
              <a:t>‹#›</a:t>
            </a:fld>
            <a:endParaRPr lang="en-US" altLang="en-US"/>
          </a:p>
        </p:txBody>
      </p:sp>
    </p:spTree>
    <p:extLst>
      <p:ext uri="{BB962C8B-B14F-4D97-AF65-F5344CB8AC3E}">
        <p14:creationId xmlns:p14="http://schemas.microsoft.com/office/powerpoint/2010/main" val="362247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769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564DCB3-B5C5-F807-F285-3012F0D16C0B}"/>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5" name="Rectangle 5">
            <a:extLst>
              <a:ext uri="{FF2B5EF4-FFF2-40B4-BE49-F238E27FC236}">
                <a16:creationId xmlns:a16="http://schemas.microsoft.com/office/drawing/2014/main" id="{D7774207-50FD-E7FB-76E1-52AF789F4329}"/>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6" name="Rectangle 6">
            <a:extLst>
              <a:ext uri="{FF2B5EF4-FFF2-40B4-BE49-F238E27FC236}">
                <a16:creationId xmlns:a16="http://schemas.microsoft.com/office/drawing/2014/main" id="{D019221B-BD28-95DB-783F-1684FF8C4457}"/>
              </a:ext>
            </a:extLst>
          </p:cNvPr>
          <p:cNvSpPr>
            <a:spLocks noGrp="1" noChangeArrowheads="1"/>
          </p:cNvSpPr>
          <p:nvPr>
            <p:ph type="sldNum" sz="quarter" idx="12"/>
          </p:nvPr>
        </p:nvSpPr>
        <p:spPr>
          <a:ln/>
        </p:spPr>
        <p:txBody>
          <a:bodyPr/>
          <a:lstStyle>
            <a:lvl1pPr>
              <a:defRPr/>
            </a:lvl1pPr>
          </a:lstStyle>
          <a:p>
            <a:fld id="{B06D1BC7-52F8-4112-A577-4D890C4E3CAA}" type="slidenum">
              <a:rPr lang="en-US" altLang="en-US"/>
              <a:pPr/>
              <a:t>‹#›</a:t>
            </a:fld>
            <a:endParaRPr lang="en-US" altLang="en-US"/>
          </a:p>
        </p:txBody>
      </p:sp>
    </p:spTree>
    <p:extLst>
      <p:ext uri="{BB962C8B-B14F-4D97-AF65-F5344CB8AC3E}">
        <p14:creationId xmlns:p14="http://schemas.microsoft.com/office/powerpoint/2010/main" val="225867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a:t>Click to edit Master title style</a:t>
            </a:r>
          </a:p>
        </p:txBody>
      </p:sp>
      <p:sp>
        <p:nvSpPr>
          <p:cNvPr id="3" name="Content Placeholder 2"/>
          <p:cNvSpPr>
            <a:spLocks noGrp="1"/>
          </p:cNvSpPr>
          <p:nvPr>
            <p:ph sz="quarter" idx="1"/>
          </p:nvPr>
        </p:nvSpPr>
        <p:spPr>
          <a:xfrm>
            <a:off x="685800" y="1066800"/>
            <a:ext cx="38100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38100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85800" y="3657600"/>
            <a:ext cx="7772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BFA903B5-33D8-DE2C-ED43-0622DAA9A38B}"/>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7" name="Rectangle 5">
            <a:extLst>
              <a:ext uri="{FF2B5EF4-FFF2-40B4-BE49-F238E27FC236}">
                <a16:creationId xmlns:a16="http://schemas.microsoft.com/office/drawing/2014/main" id="{30DE6D67-5BD9-2BF8-FAE0-9731A954ED3C}"/>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8" name="Rectangle 6">
            <a:extLst>
              <a:ext uri="{FF2B5EF4-FFF2-40B4-BE49-F238E27FC236}">
                <a16:creationId xmlns:a16="http://schemas.microsoft.com/office/drawing/2014/main" id="{EB22D923-9527-9EF1-FAB9-931A6D2A3ACF}"/>
              </a:ext>
            </a:extLst>
          </p:cNvPr>
          <p:cNvSpPr>
            <a:spLocks noGrp="1" noChangeArrowheads="1"/>
          </p:cNvSpPr>
          <p:nvPr>
            <p:ph type="sldNum" sz="quarter" idx="12"/>
          </p:nvPr>
        </p:nvSpPr>
        <p:spPr>
          <a:ln/>
        </p:spPr>
        <p:txBody>
          <a:bodyPr/>
          <a:lstStyle>
            <a:lvl1pPr>
              <a:defRPr/>
            </a:lvl1pPr>
          </a:lstStyle>
          <a:p>
            <a:fld id="{5D25A249-B1BD-4C0F-ABC1-B9EBDFD9DE1D}" type="slidenum">
              <a:rPr lang="en-US" altLang="en-US"/>
              <a:pPr/>
              <a:t>‹#›</a:t>
            </a:fld>
            <a:endParaRPr lang="en-US" altLang="en-US"/>
          </a:p>
        </p:txBody>
      </p:sp>
    </p:spTree>
    <p:extLst>
      <p:ext uri="{BB962C8B-B14F-4D97-AF65-F5344CB8AC3E}">
        <p14:creationId xmlns:p14="http://schemas.microsoft.com/office/powerpoint/2010/main" val="688187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a:t>Click to edit Master title style</a:t>
            </a:r>
          </a:p>
        </p:txBody>
      </p:sp>
      <p:sp>
        <p:nvSpPr>
          <p:cNvPr id="3" name="Text Placeholder 2"/>
          <p:cNvSpPr>
            <a:spLocks noGrp="1"/>
          </p:cNvSpPr>
          <p:nvPr>
            <p:ph type="body" sz="half" idx="1"/>
          </p:nvPr>
        </p:nvSpPr>
        <p:spPr>
          <a:xfrm>
            <a:off x="685800" y="1066800"/>
            <a:ext cx="7772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657600"/>
            <a:ext cx="7772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D9C3430-1BD3-C62B-92C8-1060855D7483}"/>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6" name="Rectangle 5">
            <a:extLst>
              <a:ext uri="{FF2B5EF4-FFF2-40B4-BE49-F238E27FC236}">
                <a16:creationId xmlns:a16="http://schemas.microsoft.com/office/drawing/2014/main" id="{9686279D-E309-815A-940F-FEE8C6CBD7CA}"/>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7" name="Rectangle 6">
            <a:extLst>
              <a:ext uri="{FF2B5EF4-FFF2-40B4-BE49-F238E27FC236}">
                <a16:creationId xmlns:a16="http://schemas.microsoft.com/office/drawing/2014/main" id="{A5D5B183-6761-1509-F1E6-5E5B7CA534CE}"/>
              </a:ext>
            </a:extLst>
          </p:cNvPr>
          <p:cNvSpPr>
            <a:spLocks noGrp="1" noChangeArrowheads="1"/>
          </p:cNvSpPr>
          <p:nvPr>
            <p:ph type="sldNum" sz="quarter" idx="12"/>
          </p:nvPr>
        </p:nvSpPr>
        <p:spPr>
          <a:ln/>
        </p:spPr>
        <p:txBody>
          <a:bodyPr/>
          <a:lstStyle>
            <a:lvl1pPr>
              <a:defRPr/>
            </a:lvl1pPr>
          </a:lstStyle>
          <a:p>
            <a:fld id="{3CA6D33E-42B5-4478-AB80-D0FBA618E4A9}" type="slidenum">
              <a:rPr lang="en-US" altLang="en-US"/>
              <a:pPr/>
              <a:t>‹#›</a:t>
            </a:fld>
            <a:endParaRPr lang="en-US" altLang="en-US"/>
          </a:p>
        </p:txBody>
      </p:sp>
    </p:spTree>
    <p:extLst>
      <p:ext uri="{BB962C8B-B14F-4D97-AF65-F5344CB8AC3E}">
        <p14:creationId xmlns:p14="http://schemas.microsoft.com/office/powerpoint/2010/main" val="365441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a:t>Click to edit Master title style</a:t>
            </a:r>
          </a:p>
        </p:txBody>
      </p:sp>
      <p:sp>
        <p:nvSpPr>
          <p:cNvPr id="3" name="Content Placeholder 2"/>
          <p:cNvSpPr>
            <a:spLocks noGrp="1"/>
          </p:cNvSpPr>
          <p:nvPr>
            <p:ph sz="half" idx="1"/>
          </p:nvPr>
        </p:nvSpPr>
        <p:spPr>
          <a:xfrm>
            <a:off x="685800" y="1066800"/>
            <a:ext cx="7772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657600"/>
            <a:ext cx="77724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3AE96E9-BF83-425A-9B29-714BA09509E7}"/>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6" name="Rectangle 5">
            <a:extLst>
              <a:ext uri="{FF2B5EF4-FFF2-40B4-BE49-F238E27FC236}">
                <a16:creationId xmlns:a16="http://schemas.microsoft.com/office/drawing/2014/main" id="{A353B7C8-F18F-5D1F-D53D-CC4CCF459532}"/>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7" name="Rectangle 6">
            <a:extLst>
              <a:ext uri="{FF2B5EF4-FFF2-40B4-BE49-F238E27FC236}">
                <a16:creationId xmlns:a16="http://schemas.microsoft.com/office/drawing/2014/main" id="{2ACF9F9A-F6FF-BC06-C05B-A82E73107E85}"/>
              </a:ext>
            </a:extLst>
          </p:cNvPr>
          <p:cNvSpPr>
            <a:spLocks noGrp="1" noChangeArrowheads="1"/>
          </p:cNvSpPr>
          <p:nvPr>
            <p:ph type="sldNum" sz="quarter" idx="12"/>
          </p:nvPr>
        </p:nvSpPr>
        <p:spPr>
          <a:ln/>
        </p:spPr>
        <p:txBody>
          <a:bodyPr/>
          <a:lstStyle>
            <a:lvl1pPr>
              <a:defRPr/>
            </a:lvl1pPr>
          </a:lstStyle>
          <a:p>
            <a:fld id="{F092F96A-77E4-4A8C-9D80-0CCE56F47689}" type="slidenum">
              <a:rPr lang="en-US" altLang="en-US"/>
              <a:pPr/>
              <a:t>‹#›</a:t>
            </a:fld>
            <a:endParaRPr lang="en-US" altLang="en-US"/>
          </a:p>
        </p:txBody>
      </p:sp>
    </p:spTree>
    <p:extLst>
      <p:ext uri="{BB962C8B-B14F-4D97-AF65-F5344CB8AC3E}">
        <p14:creationId xmlns:p14="http://schemas.microsoft.com/office/powerpoint/2010/main" val="294324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1202D94-2BD9-A223-81EC-AF8724772880}"/>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5" name="Rectangle 5">
            <a:extLst>
              <a:ext uri="{FF2B5EF4-FFF2-40B4-BE49-F238E27FC236}">
                <a16:creationId xmlns:a16="http://schemas.microsoft.com/office/drawing/2014/main" id="{623E1C63-8520-E182-8D48-A1CD471CD6DF}"/>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6" name="Rectangle 6">
            <a:extLst>
              <a:ext uri="{FF2B5EF4-FFF2-40B4-BE49-F238E27FC236}">
                <a16:creationId xmlns:a16="http://schemas.microsoft.com/office/drawing/2014/main" id="{C0684C45-9EFD-D2DE-92E4-95C17D124ADD}"/>
              </a:ext>
            </a:extLst>
          </p:cNvPr>
          <p:cNvSpPr>
            <a:spLocks noGrp="1" noChangeArrowheads="1"/>
          </p:cNvSpPr>
          <p:nvPr>
            <p:ph type="sldNum" sz="quarter" idx="12"/>
          </p:nvPr>
        </p:nvSpPr>
        <p:spPr>
          <a:ln/>
        </p:spPr>
        <p:txBody>
          <a:bodyPr/>
          <a:lstStyle>
            <a:lvl1pPr>
              <a:defRPr/>
            </a:lvl1pPr>
          </a:lstStyle>
          <a:p>
            <a:fld id="{20073E8C-5682-4E1C-BC6D-A8F9B8D4839C}" type="slidenum">
              <a:rPr lang="en-US" altLang="en-US"/>
              <a:pPr/>
              <a:t>‹#›</a:t>
            </a:fld>
            <a:endParaRPr lang="en-US" altLang="en-US"/>
          </a:p>
        </p:txBody>
      </p:sp>
    </p:spTree>
    <p:extLst>
      <p:ext uri="{BB962C8B-B14F-4D97-AF65-F5344CB8AC3E}">
        <p14:creationId xmlns:p14="http://schemas.microsoft.com/office/powerpoint/2010/main" val="40866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5311FBD-EBE5-F0B0-498E-EBD6B004D2D4}"/>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5" name="Rectangle 5">
            <a:extLst>
              <a:ext uri="{FF2B5EF4-FFF2-40B4-BE49-F238E27FC236}">
                <a16:creationId xmlns:a16="http://schemas.microsoft.com/office/drawing/2014/main" id="{E4FE3FEF-3A18-DABD-C9F9-DD1819FC6A1F}"/>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6" name="Rectangle 6">
            <a:extLst>
              <a:ext uri="{FF2B5EF4-FFF2-40B4-BE49-F238E27FC236}">
                <a16:creationId xmlns:a16="http://schemas.microsoft.com/office/drawing/2014/main" id="{43AEE9CF-236A-66C2-C125-D0A3C8818AA0}"/>
              </a:ext>
            </a:extLst>
          </p:cNvPr>
          <p:cNvSpPr>
            <a:spLocks noGrp="1" noChangeArrowheads="1"/>
          </p:cNvSpPr>
          <p:nvPr>
            <p:ph type="sldNum" sz="quarter" idx="12"/>
          </p:nvPr>
        </p:nvSpPr>
        <p:spPr>
          <a:ln/>
        </p:spPr>
        <p:txBody>
          <a:bodyPr/>
          <a:lstStyle>
            <a:lvl1pPr>
              <a:defRPr/>
            </a:lvl1pPr>
          </a:lstStyle>
          <a:p>
            <a:fld id="{21BAB70C-85E0-4588-819B-979FB5A5D86A}" type="slidenum">
              <a:rPr lang="en-US" altLang="en-US"/>
              <a:pPr/>
              <a:t>‹#›</a:t>
            </a:fld>
            <a:endParaRPr lang="en-US" altLang="en-US"/>
          </a:p>
        </p:txBody>
      </p:sp>
    </p:spTree>
    <p:extLst>
      <p:ext uri="{BB962C8B-B14F-4D97-AF65-F5344CB8AC3E}">
        <p14:creationId xmlns:p14="http://schemas.microsoft.com/office/powerpoint/2010/main" val="250590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0668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38100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A17C231-1679-4DFE-98B5-C704617EA1F2}"/>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6" name="Rectangle 5">
            <a:extLst>
              <a:ext uri="{FF2B5EF4-FFF2-40B4-BE49-F238E27FC236}">
                <a16:creationId xmlns:a16="http://schemas.microsoft.com/office/drawing/2014/main" id="{25C4BCE2-9F3B-04EE-EA24-2084CFFEF600}"/>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7" name="Rectangle 6">
            <a:extLst>
              <a:ext uri="{FF2B5EF4-FFF2-40B4-BE49-F238E27FC236}">
                <a16:creationId xmlns:a16="http://schemas.microsoft.com/office/drawing/2014/main" id="{A9BA51B1-E203-D065-1992-2F6942870B38}"/>
              </a:ext>
            </a:extLst>
          </p:cNvPr>
          <p:cNvSpPr>
            <a:spLocks noGrp="1" noChangeArrowheads="1"/>
          </p:cNvSpPr>
          <p:nvPr>
            <p:ph type="sldNum" sz="quarter" idx="12"/>
          </p:nvPr>
        </p:nvSpPr>
        <p:spPr>
          <a:ln/>
        </p:spPr>
        <p:txBody>
          <a:bodyPr/>
          <a:lstStyle>
            <a:lvl1pPr>
              <a:defRPr/>
            </a:lvl1pPr>
          </a:lstStyle>
          <a:p>
            <a:fld id="{FFAB4585-BD72-401B-AFD3-A2396BDA5FE1}" type="slidenum">
              <a:rPr lang="en-US" altLang="en-US"/>
              <a:pPr/>
              <a:t>‹#›</a:t>
            </a:fld>
            <a:endParaRPr lang="en-US" altLang="en-US"/>
          </a:p>
        </p:txBody>
      </p:sp>
    </p:spTree>
    <p:extLst>
      <p:ext uri="{BB962C8B-B14F-4D97-AF65-F5344CB8AC3E}">
        <p14:creationId xmlns:p14="http://schemas.microsoft.com/office/powerpoint/2010/main" val="3434706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93E6D28-B9EF-889A-F6FC-C1DE6E045B6E}"/>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8" name="Rectangle 5">
            <a:extLst>
              <a:ext uri="{FF2B5EF4-FFF2-40B4-BE49-F238E27FC236}">
                <a16:creationId xmlns:a16="http://schemas.microsoft.com/office/drawing/2014/main" id="{65BADA76-4D11-C1B0-F538-3A39BF568C6A}"/>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9" name="Rectangle 6">
            <a:extLst>
              <a:ext uri="{FF2B5EF4-FFF2-40B4-BE49-F238E27FC236}">
                <a16:creationId xmlns:a16="http://schemas.microsoft.com/office/drawing/2014/main" id="{F3138E41-CE5B-879C-5506-4F55918E9382}"/>
              </a:ext>
            </a:extLst>
          </p:cNvPr>
          <p:cNvSpPr>
            <a:spLocks noGrp="1" noChangeArrowheads="1"/>
          </p:cNvSpPr>
          <p:nvPr>
            <p:ph type="sldNum" sz="quarter" idx="12"/>
          </p:nvPr>
        </p:nvSpPr>
        <p:spPr>
          <a:ln/>
        </p:spPr>
        <p:txBody>
          <a:bodyPr/>
          <a:lstStyle>
            <a:lvl1pPr>
              <a:defRPr/>
            </a:lvl1pPr>
          </a:lstStyle>
          <a:p>
            <a:fld id="{A30E7D05-3F0B-43ED-A190-3350DDBC2128}" type="slidenum">
              <a:rPr lang="en-US" altLang="en-US"/>
              <a:pPr/>
              <a:t>‹#›</a:t>
            </a:fld>
            <a:endParaRPr lang="en-US" altLang="en-US"/>
          </a:p>
        </p:txBody>
      </p:sp>
    </p:spTree>
    <p:extLst>
      <p:ext uri="{BB962C8B-B14F-4D97-AF65-F5344CB8AC3E}">
        <p14:creationId xmlns:p14="http://schemas.microsoft.com/office/powerpoint/2010/main" val="1951775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0CB8E716-7A05-E9E0-EA3D-29E387013B43}"/>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4" name="Rectangle 5">
            <a:extLst>
              <a:ext uri="{FF2B5EF4-FFF2-40B4-BE49-F238E27FC236}">
                <a16:creationId xmlns:a16="http://schemas.microsoft.com/office/drawing/2014/main" id="{25AAB2C8-AFCA-0553-C0A1-314726059D7F}"/>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5" name="Rectangle 6">
            <a:extLst>
              <a:ext uri="{FF2B5EF4-FFF2-40B4-BE49-F238E27FC236}">
                <a16:creationId xmlns:a16="http://schemas.microsoft.com/office/drawing/2014/main" id="{83A0790C-ED82-71CB-169A-590009113AD9}"/>
              </a:ext>
            </a:extLst>
          </p:cNvPr>
          <p:cNvSpPr>
            <a:spLocks noGrp="1" noChangeArrowheads="1"/>
          </p:cNvSpPr>
          <p:nvPr>
            <p:ph type="sldNum" sz="quarter" idx="12"/>
          </p:nvPr>
        </p:nvSpPr>
        <p:spPr>
          <a:ln/>
        </p:spPr>
        <p:txBody>
          <a:bodyPr/>
          <a:lstStyle>
            <a:lvl1pPr>
              <a:defRPr/>
            </a:lvl1pPr>
          </a:lstStyle>
          <a:p>
            <a:fld id="{49F23517-CF2D-402A-91BD-BF0A2DA34DD1}" type="slidenum">
              <a:rPr lang="en-US" altLang="en-US"/>
              <a:pPr/>
              <a:t>‹#›</a:t>
            </a:fld>
            <a:endParaRPr lang="en-US" altLang="en-US"/>
          </a:p>
        </p:txBody>
      </p:sp>
    </p:spTree>
    <p:extLst>
      <p:ext uri="{BB962C8B-B14F-4D97-AF65-F5344CB8AC3E}">
        <p14:creationId xmlns:p14="http://schemas.microsoft.com/office/powerpoint/2010/main" val="185174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5E03165-CF31-5913-9586-64732D684E4B}"/>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3" name="Rectangle 5">
            <a:extLst>
              <a:ext uri="{FF2B5EF4-FFF2-40B4-BE49-F238E27FC236}">
                <a16:creationId xmlns:a16="http://schemas.microsoft.com/office/drawing/2014/main" id="{39111872-B974-3F3C-90F7-4A862AF44B01}"/>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4" name="Rectangle 6">
            <a:extLst>
              <a:ext uri="{FF2B5EF4-FFF2-40B4-BE49-F238E27FC236}">
                <a16:creationId xmlns:a16="http://schemas.microsoft.com/office/drawing/2014/main" id="{49132774-38FB-9A54-CDFB-D7104A79FF01}"/>
              </a:ext>
            </a:extLst>
          </p:cNvPr>
          <p:cNvSpPr>
            <a:spLocks noGrp="1" noChangeArrowheads="1"/>
          </p:cNvSpPr>
          <p:nvPr>
            <p:ph type="sldNum" sz="quarter" idx="12"/>
          </p:nvPr>
        </p:nvSpPr>
        <p:spPr>
          <a:ln/>
        </p:spPr>
        <p:txBody>
          <a:bodyPr/>
          <a:lstStyle>
            <a:lvl1pPr>
              <a:defRPr/>
            </a:lvl1pPr>
          </a:lstStyle>
          <a:p>
            <a:fld id="{D70FE240-0C48-4513-8ECC-1167E7CD5FA2}" type="slidenum">
              <a:rPr lang="en-US" altLang="en-US"/>
              <a:pPr/>
              <a:t>‹#›</a:t>
            </a:fld>
            <a:endParaRPr lang="en-US" altLang="en-US"/>
          </a:p>
        </p:txBody>
      </p:sp>
    </p:spTree>
    <p:extLst>
      <p:ext uri="{BB962C8B-B14F-4D97-AF65-F5344CB8AC3E}">
        <p14:creationId xmlns:p14="http://schemas.microsoft.com/office/powerpoint/2010/main" val="422736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FF40B05-C279-2EFF-E8CB-503E7BC798A9}"/>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6" name="Rectangle 5">
            <a:extLst>
              <a:ext uri="{FF2B5EF4-FFF2-40B4-BE49-F238E27FC236}">
                <a16:creationId xmlns:a16="http://schemas.microsoft.com/office/drawing/2014/main" id="{A81D3FA6-CB5D-DE1B-6AFC-BF16B52855EF}"/>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7" name="Rectangle 6">
            <a:extLst>
              <a:ext uri="{FF2B5EF4-FFF2-40B4-BE49-F238E27FC236}">
                <a16:creationId xmlns:a16="http://schemas.microsoft.com/office/drawing/2014/main" id="{D128E134-A2EE-4213-3C32-97B632946A04}"/>
              </a:ext>
            </a:extLst>
          </p:cNvPr>
          <p:cNvSpPr>
            <a:spLocks noGrp="1" noChangeArrowheads="1"/>
          </p:cNvSpPr>
          <p:nvPr>
            <p:ph type="sldNum" sz="quarter" idx="12"/>
          </p:nvPr>
        </p:nvSpPr>
        <p:spPr>
          <a:ln/>
        </p:spPr>
        <p:txBody>
          <a:bodyPr/>
          <a:lstStyle>
            <a:lvl1pPr>
              <a:defRPr/>
            </a:lvl1pPr>
          </a:lstStyle>
          <a:p>
            <a:fld id="{76FB5506-F69C-494D-A948-76D63C7461B2}" type="slidenum">
              <a:rPr lang="en-US" altLang="en-US"/>
              <a:pPr/>
              <a:t>‹#›</a:t>
            </a:fld>
            <a:endParaRPr lang="en-US" altLang="en-US"/>
          </a:p>
        </p:txBody>
      </p:sp>
    </p:spTree>
    <p:extLst>
      <p:ext uri="{BB962C8B-B14F-4D97-AF65-F5344CB8AC3E}">
        <p14:creationId xmlns:p14="http://schemas.microsoft.com/office/powerpoint/2010/main" val="3151389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B8C0B14-C00A-F6E2-7D24-60552B8FE32E}"/>
              </a:ext>
            </a:extLst>
          </p:cNvPr>
          <p:cNvSpPr>
            <a:spLocks noGrp="1" noChangeArrowheads="1"/>
          </p:cNvSpPr>
          <p:nvPr>
            <p:ph type="dt" sz="half" idx="10"/>
          </p:nvPr>
        </p:nvSpPr>
        <p:spPr>
          <a:ln/>
        </p:spPr>
        <p:txBody>
          <a:bodyPr/>
          <a:lstStyle>
            <a:lvl1pPr>
              <a:defRPr/>
            </a:lvl1pPr>
          </a:lstStyle>
          <a:p>
            <a:pPr>
              <a:defRPr/>
            </a:pPr>
            <a:r>
              <a:rPr lang="en-US"/>
              <a:t>CS 8751 ML &amp; KDD</a:t>
            </a:r>
          </a:p>
        </p:txBody>
      </p:sp>
      <p:sp>
        <p:nvSpPr>
          <p:cNvPr id="6" name="Rectangle 5">
            <a:extLst>
              <a:ext uri="{FF2B5EF4-FFF2-40B4-BE49-F238E27FC236}">
                <a16:creationId xmlns:a16="http://schemas.microsoft.com/office/drawing/2014/main" id="{6C3BC2AD-2778-4153-0CC9-AE57AA409A79}"/>
              </a:ext>
            </a:extLst>
          </p:cNvPr>
          <p:cNvSpPr>
            <a:spLocks noGrp="1" noChangeArrowheads="1"/>
          </p:cNvSpPr>
          <p:nvPr>
            <p:ph type="ftr" sz="quarter" idx="11"/>
          </p:nvPr>
        </p:nvSpPr>
        <p:spPr>
          <a:ln/>
        </p:spPr>
        <p:txBody>
          <a:bodyPr/>
          <a:lstStyle>
            <a:lvl1pPr>
              <a:defRPr/>
            </a:lvl1pPr>
          </a:lstStyle>
          <a:p>
            <a:pPr>
              <a:defRPr/>
            </a:pPr>
            <a:r>
              <a:rPr lang="en-US"/>
              <a:t>Chapter 1  Introduction</a:t>
            </a:r>
          </a:p>
        </p:txBody>
      </p:sp>
      <p:sp>
        <p:nvSpPr>
          <p:cNvPr id="7" name="Rectangle 6">
            <a:extLst>
              <a:ext uri="{FF2B5EF4-FFF2-40B4-BE49-F238E27FC236}">
                <a16:creationId xmlns:a16="http://schemas.microsoft.com/office/drawing/2014/main" id="{51CDC26B-4193-C0AB-BBC5-FAA8F11CC308}"/>
              </a:ext>
            </a:extLst>
          </p:cNvPr>
          <p:cNvSpPr>
            <a:spLocks noGrp="1" noChangeArrowheads="1"/>
          </p:cNvSpPr>
          <p:nvPr>
            <p:ph type="sldNum" sz="quarter" idx="12"/>
          </p:nvPr>
        </p:nvSpPr>
        <p:spPr>
          <a:ln/>
        </p:spPr>
        <p:txBody>
          <a:bodyPr/>
          <a:lstStyle>
            <a:lvl1pPr>
              <a:defRPr/>
            </a:lvl1pPr>
          </a:lstStyle>
          <a:p>
            <a:fld id="{3872CEE0-E1A7-459F-B3CF-4FABFAE6C58F}" type="slidenum">
              <a:rPr lang="en-US" altLang="en-US"/>
              <a:pPr/>
              <a:t>‹#›</a:t>
            </a:fld>
            <a:endParaRPr lang="en-US" altLang="en-US"/>
          </a:p>
        </p:txBody>
      </p:sp>
    </p:spTree>
    <p:extLst>
      <p:ext uri="{BB962C8B-B14F-4D97-AF65-F5344CB8AC3E}">
        <p14:creationId xmlns:p14="http://schemas.microsoft.com/office/powerpoint/2010/main" val="4206205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A4BCE39-A6B5-0F93-5200-528AC1C3F5A0}"/>
              </a:ext>
            </a:extLst>
          </p:cNvPr>
          <p:cNvSpPr>
            <a:spLocks noGrp="1" noChangeArrowheads="1"/>
          </p:cNvSpPr>
          <p:nvPr>
            <p:ph type="title"/>
          </p:nvPr>
        </p:nvSpPr>
        <p:spPr bwMode="auto">
          <a:xfrm>
            <a:off x="685800" y="3048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91" name="Rectangle 3">
            <a:extLst>
              <a:ext uri="{FF2B5EF4-FFF2-40B4-BE49-F238E27FC236}">
                <a16:creationId xmlns:a16="http://schemas.microsoft.com/office/drawing/2014/main" id="{1015D31E-34E9-FE4A-0A3A-9110EFB61AC6}"/>
              </a:ext>
            </a:extLst>
          </p:cNvPr>
          <p:cNvSpPr>
            <a:spLocks noGrp="1" noChangeArrowheads="1"/>
          </p:cNvSpPr>
          <p:nvPr>
            <p:ph type="body" idx="1"/>
          </p:nvPr>
        </p:nvSpPr>
        <p:spPr bwMode="auto">
          <a:xfrm>
            <a:off x="685800" y="1066800"/>
            <a:ext cx="7772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F3B1DDB-FB2C-3209-7AC7-1055CA7C84FF}"/>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t>CS 8751 ML &amp; KDD</a:t>
            </a:r>
          </a:p>
        </p:txBody>
      </p:sp>
      <p:sp>
        <p:nvSpPr>
          <p:cNvPr id="1029" name="Rectangle 5">
            <a:extLst>
              <a:ext uri="{FF2B5EF4-FFF2-40B4-BE49-F238E27FC236}">
                <a16:creationId xmlns:a16="http://schemas.microsoft.com/office/drawing/2014/main" id="{06352864-6AF4-6606-4B23-B93659FC2BE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a:t>Chapter 1  Introduction</a:t>
            </a:r>
          </a:p>
        </p:txBody>
      </p:sp>
      <p:sp>
        <p:nvSpPr>
          <p:cNvPr id="1030" name="Rectangle 6">
            <a:extLst>
              <a:ext uri="{FF2B5EF4-FFF2-40B4-BE49-F238E27FC236}">
                <a16:creationId xmlns:a16="http://schemas.microsoft.com/office/drawing/2014/main" id="{1F264BEC-7060-3038-A792-8A799B2F3267}"/>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E2A5270-1E1B-487D-A0AA-0076E007BD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itchFamily="18" charset="0"/>
        </a:defRPr>
      </a:lvl2pPr>
      <a:lvl3pPr algn="ctr" rtl="0" eaLnBrk="0" fontAlgn="base" hangingPunct="0">
        <a:spcBef>
          <a:spcPct val="0"/>
        </a:spcBef>
        <a:spcAft>
          <a:spcPct val="0"/>
        </a:spcAft>
        <a:defRPr sz="4000">
          <a:solidFill>
            <a:schemeClr val="tx2"/>
          </a:solidFill>
          <a:latin typeface="Times New Roman" pitchFamily="18" charset="0"/>
        </a:defRPr>
      </a:lvl3pPr>
      <a:lvl4pPr algn="ctr" rtl="0" eaLnBrk="0" fontAlgn="base" hangingPunct="0">
        <a:spcBef>
          <a:spcPct val="0"/>
        </a:spcBef>
        <a:spcAft>
          <a:spcPct val="0"/>
        </a:spcAft>
        <a:defRPr sz="4000">
          <a:solidFill>
            <a:schemeClr val="tx2"/>
          </a:solidFill>
          <a:latin typeface="Times New Roman" pitchFamily="18" charset="0"/>
        </a:defRPr>
      </a:lvl4pPr>
      <a:lvl5pPr algn="ctr" rtl="0" eaLnBrk="0" fontAlgn="base" hangingPunct="0">
        <a:spcBef>
          <a:spcPct val="0"/>
        </a:spcBef>
        <a:spcAft>
          <a:spcPct val="0"/>
        </a:spcAft>
        <a:defRPr sz="4000">
          <a:solidFill>
            <a:schemeClr val="tx2"/>
          </a:solidFill>
          <a:latin typeface="Times New Roman" pitchFamily="18" charset="0"/>
        </a:defRPr>
      </a:lvl5pPr>
      <a:lvl6pPr marL="457200" algn="ctr" rtl="0" eaLnBrk="0" fontAlgn="base" hangingPunct="0">
        <a:spcBef>
          <a:spcPct val="0"/>
        </a:spcBef>
        <a:spcAft>
          <a:spcPct val="0"/>
        </a:spcAft>
        <a:defRPr sz="4000">
          <a:solidFill>
            <a:schemeClr val="tx2"/>
          </a:solidFill>
          <a:latin typeface="Times New Roman" pitchFamily="18" charset="0"/>
        </a:defRPr>
      </a:lvl6pPr>
      <a:lvl7pPr marL="914400" algn="ctr" rtl="0" eaLnBrk="0" fontAlgn="base" hangingPunct="0">
        <a:spcBef>
          <a:spcPct val="0"/>
        </a:spcBef>
        <a:spcAft>
          <a:spcPct val="0"/>
        </a:spcAft>
        <a:defRPr sz="4000">
          <a:solidFill>
            <a:schemeClr val="tx2"/>
          </a:solidFill>
          <a:latin typeface="Times New Roman" pitchFamily="18" charset="0"/>
        </a:defRPr>
      </a:lvl7pPr>
      <a:lvl8pPr marL="1371600" algn="ctr" rtl="0" eaLnBrk="0" fontAlgn="base" hangingPunct="0">
        <a:spcBef>
          <a:spcPct val="0"/>
        </a:spcBef>
        <a:spcAft>
          <a:spcPct val="0"/>
        </a:spcAft>
        <a:defRPr sz="4000">
          <a:solidFill>
            <a:schemeClr val="tx2"/>
          </a:solidFill>
          <a:latin typeface="Times New Roman" pitchFamily="18" charset="0"/>
        </a:defRPr>
      </a:lvl8pPr>
      <a:lvl9pPr marL="1828800" algn="ctr" rtl="0" eaLnBrk="0" fontAlgn="base" hangingPunct="0">
        <a:spcBef>
          <a:spcPct val="0"/>
        </a:spcBef>
        <a:spcAft>
          <a:spcPct val="0"/>
        </a:spcAft>
        <a:defRPr sz="4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a:solidFill>
            <a:schemeClr val="tx1"/>
          </a:solidFill>
          <a:latin typeface="+mn-lt"/>
        </a:defRPr>
      </a:lvl5pPr>
      <a:lvl6pPr marL="2514600" indent="-228600" algn="l" rtl="0" eaLnBrk="0" fontAlgn="base" hangingPunct="0">
        <a:spcBef>
          <a:spcPct val="20000"/>
        </a:spcBef>
        <a:spcAft>
          <a:spcPct val="0"/>
        </a:spcAft>
        <a:buChar char="»"/>
        <a:defRPr>
          <a:solidFill>
            <a:schemeClr val="tx1"/>
          </a:solidFill>
          <a:latin typeface="+mn-lt"/>
        </a:defRPr>
      </a:lvl6pPr>
      <a:lvl7pPr marL="2971800" indent="-228600" algn="l" rtl="0" eaLnBrk="0" fontAlgn="base" hangingPunct="0">
        <a:spcBef>
          <a:spcPct val="20000"/>
        </a:spcBef>
        <a:spcAft>
          <a:spcPct val="0"/>
        </a:spcAft>
        <a:buChar char="»"/>
        <a:defRPr>
          <a:solidFill>
            <a:schemeClr val="tx1"/>
          </a:solidFill>
          <a:latin typeface="+mn-lt"/>
        </a:defRPr>
      </a:lvl7pPr>
      <a:lvl8pPr marL="3429000" indent="-228600" algn="l" rtl="0" eaLnBrk="0" fontAlgn="base" hangingPunct="0">
        <a:spcBef>
          <a:spcPct val="20000"/>
        </a:spcBef>
        <a:spcAft>
          <a:spcPct val="0"/>
        </a:spcAft>
        <a:buChar char="»"/>
        <a:defRPr>
          <a:solidFill>
            <a:schemeClr val="tx1"/>
          </a:solidFill>
          <a:latin typeface="+mn-lt"/>
        </a:defRPr>
      </a:lvl8pPr>
      <a:lvl9pPr marL="3886200" indent="-228600" algn="l" rtl="0" eaLnBrk="0" fontAlgn="base" hangingPunct="0">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maclin@d.umn.edu" TargetMode="External"/><Relationship Id="rId2" Type="http://schemas.openxmlformats.org/officeDocument/2006/relationships/hyperlink" Target="http://www.d.umn.edu/~rmaclin/cs875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2.bin"/><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2D7A2BB-B3A1-6872-2082-7F0B6C982B70}"/>
              </a:ext>
            </a:extLst>
          </p:cNvPr>
          <p:cNvSpPr>
            <a:spLocks noGrp="1" noChangeArrowheads="1"/>
          </p:cNvSpPr>
          <p:nvPr>
            <p:ph type="ctrTitle"/>
          </p:nvPr>
        </p:nvSpPr>
        <p:spPr>
          <a:xfrm>
            <a:off x="533400" y="1524000"/>
            <a:ext cx="8610600" cy="2057400"/>
          </a:xfrm>
        </p:spPr>
        <p:txBody>
          <a:bodyPr/>
          <a:lstStyle/>
          <a:p>
            <a:r>
              <a:rPr lang="en-US" altLang="en-US" sz="3600"/>
              <a:t>Machine Learning (ML) and</a:t>
            </a:r>
            <a:br>
              <a:rPr lang="en-US" altLang="en-US" sz="3600"/>
            </a:br>
            <a:r>
              <a:rPr lang="en-US" altLang="en-US" sz="3600"/>
              <a:t>Knowledge Discovery in Databases (KDD)</a:t>
            </a:r>
          </a:p>
        </p:txBody>
      </p:sp>
      <p:sp>
        <p:nvSpPr>
          <p:cNvPr id="13315" name="Rectangle 3">
            <a:extLst>
              <a:ext uri="{FF2B5EF4-FFF2-40B4-BE49-F238E27FC236}">
                <a16:creationId xmlns:a16="http://schemas.microsoft.com/office/drawing/2014/main" id="{A6B5CD5C-222D-2C2B-B45E-D6AB8717119B}"/>
              </a:ext>
            </a:extLst>
          </p:cNvPr>
          <p:cNvSpPr>
            <a:spLocks noGrp="1" noChangeArrowheads="1"/>
          </p:cNvSpPr>
          <p:nvPr>
            <p:ph type="subTitle" idx="1"/>
          </p:nvPr>
        </p:nvSpPr>
        <p:spPr>
          <a:xfrm>
            <a:off x="1371600" y="4876800"/>
            <a:ext cx="6400800" cy="762000"/>
          </a:xfrm>
        </p:spPr>
        <p:txBody>
          <a:bodyPr/>
          <a:lstStyle/>
          <a:p>
            <a:r>
              <a:rPr lang="en-US" altLang="en-US"/>
              <a:t>Instructor: Rich Maclin</a:t>
            </a:r>
            <a:endParaRPr lang="en-US" altLang="en-US">
              <a:solidFill>
                <a:schemeClr va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B38E1122-1541-0007-A831-580DCCF79B4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2531" name="Footer Placeholder 4">
            <a:extLst>
              <a:ext uri="{FF2B5EF4-FFF2-40B4-BE49-F238E27FC236}">
                <a16:creationId xmlns:a16="http://schemas.microsoft.com/office/drawing/2014/main" id="{B1D11F74-D8F0-7AB8-C120-6DF204E2E31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2532" name="Slide Number Placeholder 5">
            <a:extLst>
              <a:ext uri="{FF2B5EF4-FFF2-40B4-BE49-F238E27FC236}">
                <a16:creationId xmlns:a16="http://schemas.microsoft.com/office/drawing/2014/main" id="{13DF1E37-F426-B85C-7FBC-165BD42288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2103A2C-26F0-4C0D-AE4A-7071F9F1BD8A}" type="slidenum">
              <a:rPr lang="en-US" altLang="en-US" sz="1400"/>
              <a:pPr/>
              <a:t>10</a:t>
            </a:fld>
            <a:endParaRPr lang="en-US" altLang="en-US" sz="1400"/>
          </a:p>
        </p:txBody>
      </p:sp>
      <p:sp>
        <p:nvSpPr>
          <p:cNvPr id="22533" name="Rectangle 2">
            <a:extLst>
              <a:ext uri="{FF2B5EF4-FFF2-40B4-BE49-F238E27FC236}">
                <a16:creationId xmlns:a16="http://schemas.microsoft.com/office/drawing/2014/main" id="{D27E5F17-C346-97D0-44BB-57568C61AE71}"/>
              </a:ext>
            </a:extLst>
          </p:cNvPr>
          <p:cNvSpPr>
            <a:spLocks noGrp="1" noChangeArrowheads="1"/>
          </p:cNvSpPr>
          <p:nvPr>
            <p:ph type="title"/>
          </p:nvPr>
        </p:nvSpPr>
        <p:spPr/>
        <p:txBody>
          <a:bodyPr/>
          <a:lstStyle/>
          <a:p>
            <a:r>
              <a:rPr lang="en-US" altLang="en-US"/>
              <a:t>Credit Risk Analysis</a:t>
            </a:r>
          </a:p>
        </p:txBody>
      </p:sp>
      <p:sp>
        <p:nvSpPr>
          <p:cNvPr id="22534" name="Rectangle 4">
            <a:extLst>
              <a:ext uri="{FF2B5EF4-FFF2-40B4-BE49-F238E27FC236}">
                <a16:creationId xmlns:a16="http://schemas.microsoft.com/office/drawing/2014/main" id="{74972CDC-7699-2CEA-67ED-ED7A53042F55}"/>
              </a:ext>
            </a:extLst>
          </p:cNvPr>
          <p:cNvSpPr>
            <a:spLocks noGrp="1" noChangeArrowheads="1"/>
          </p:cNvSpPr>
          <p:nvPr>
            <p:ph type="body" idx="1"/>
          </p:nvPr>
        </p:nvSpPr>
        <p:spPr/>
        <p:txBody>
          <a:bodyPr/>
          <a:lstStyle/>
          <a:p>
            <a:pPr>
              <a:lnSpc>
                <a:spcPct val="90000"/>
              </a:lnSpc>
              <a:buFontTx/>
              <a:buNone/>
            </a:pPr>
            <a:r>
              <a:rPr lang="en-US" altLang="en-US" sz="2000"/>
              <a:t>Data: </a:t>
            </a:r>
          </a:p>
          <a:p>
            <a:pPr lvl="1">
              <a:lnSpc>
                <a:spcPct val="90000"/>
              </a:lnSpc>
              <a:buFontTx/>
              <a:buNone/>
            </a:pPr>
            <a:r>
              <a:rPr lang="en-US" altLang="en-US" sz="1800" b="1"/>
              <a:t>ProfitableCustomer=No, </a:t>
            </a:r>
            <a:r>
              <a:rPr lang="en-US" altLang="en-US" sz="1800"/>
              <a:t>CustId=103, YearsCredit=9, LoanBalance=2400, Income=52,000, OwnHouse=Yes, OtherDelinqAccts=2, MaxBillingCyclesLate=3</a:t>
            </a:r>
          </a:p>
          <a:p>
            <a:pPr lvl="1">
              <a:lnSpc>
                <a:spcPct val="90000"/>
              </a:lnSpc>
              <a:buFontTx/>
              <a:buNone/>
            </a:pPr>
            <a:r>
              <a:rPr lang="en-US" altLang="en-US" sz="1800" b="1"/>
              <a:t>ProfitableCustomer=Yes, </a:t>
            </a:r>
            <a:r>
              <a:rPr lang="en-US" altLang="en-US" sz="1800"/>
              <a:t>CustId=231, YearsCredit=3, LoanBalance=500, Income=36,000, OwnHouse=No, OtherDelinqAccts=0, MaxBillingCyclesLate=1</a:t>
            </a:r>
          </a:p>
          <a:p>
            <a:pPr lvl="1">
              <a:lnSpc>
                <a:spcPct val="90000"/>
              </a:lnSpc>
              <a:buFontTx/>
              <a:buNone/>
            </a:pPr>
            <a:r>
              <a:rPr lang="en-US" altLang="en-US" sz="1800" b="1"/>
              <a:t>ProfitableCustomer=Yes, </a:t>
            </a:r>
            <a:r>
              <a:rPr lang="en-US" altLang="en-US" sz="1800"/>
              <a:t>CustId=42, YearsCredit=15, LoanBalance=0, Income=90,000, OwnHouse=Yes, OtherDelinqAccts=0, MaxBillingCyclesLate=0</a:t>
            </a:r>
          </a:p>
          <a:p>
            <a:pPr lvl="1">
              <a:lnSpc>
                <a:spcPct val="90000"/>
              </a:lnSpc>
              <a:buFontTx/>
              <a:buNone/>
            </a:pPr>
            <a:r>
              <a:rPr lang="en-US" altLang="en-US" sz="1800"/>
              <a:t>…</a:t>
            </a:r>
          </a:p>
          <a:p>
            <a:pPr>
              <a:lnSpc>
                <a:spcPct val="90000"/>
              </a:lnSpc>
              <a:buFontTx/>
              <a:buNone/>
            </a:pPr>
            <a:r>
              <a:rPr lang="en-US" altLang="en-US" sz="2000"/>
              <a:t>Rules that might be learned from data:</a:t>
            </a:r>
            <a:endParaRPr lang="en-US" altLang="en-US" sz="2400"/>
          </a:p>
          <a:p>
            <a:pPr lvl="1">
              <a:lnSpc>
                <a:spcPct val="90000"/>
              </a:lnSpc>
              <a:buFontTx/>
              <a:buNone/>
            </a:pPr>
            <a:r>
              <a:rPr lang="en-US" altLang="en-US" sz="1600">
                <a:solidFill>
                  <a:srgbClr val="FF3300"/>
                </a:solidFill>
                <a:latin typeface="Courier New" panose="02070309020205020404" pitchFamily="49" charset="0"/>
              </a:rPr>
              <a:t>IF Other-Delinquent-Accounts &gt; 2, AND</a:t>
            </a:r>
          </a:p>
          <a:p>
            <a:pPr lvl="1">
              <a:lnSpc>
                <a:spcPct val="90000"/>
              </a:lnSpc>
              <a:buFontTx/>
              <a:buNone/>
            </a:pPr>
            <a:r>
              <a:rPr lang="en-US" altLang="en-US" sz="1600">
                <a:solidFill>
                  <a:srgbClr val="FF3300"/>
                </a:solidFill>
                <a:latin typeface="Courier New" panose="02070309020205020404" pitchFamily="49" charset="0"/>
              </a:rPr>
              <a:t>   Number-Delinquent-Billing-Cycles &gt; 1</a:t>
            </a:r>
          </a:p>
          <a:p>
            <a:pPr lvl="1">
              <a:lnSpc>
                <a:spcPct val="90000"/>
              </a:lnSpc>
              <a:buFontTx/>
              <a:buNone/>
            </a:pPr>
            <a:r>
              <a:rPr lang="en-US" altLang="en-US" sz="1600">
                <a:solidFill>
                  <a:srgbClr val="FF3300"/>
                </a:solidFill>
                <a:latin typeface="Courier New" panose="02070309020205020404" pitchFamily="49" charset="0"/>
              </a:rPr>
              <a:t>THEN Profitable-Customer? = No   [Deny Credit Application]</a:t>
            </a:r>
            <a:endParaRPr lang="en-US" altLang="en-US" sz="1600">
              <a:latin typeface="Courier New" panose="02070309020205020404" pitchFamily="49" charset="0"/>
            </a:endParaRPr>
          </a:p>
          <a:p>
            <a:pPr lvl="1">
              <a:lnSpc>
                <a:spcPct val="90000"/>
              </a:lnSpc>
              <a:buFontTx/>
              <a:buNone/>
            </a:pPr>
            <a:r>
              <a:rPr lang="en-US" altLang="en-US" sz="1600">
                <a:solidFill>
                  <a:schemeClr val="accent2"/>
                </a:solidFill>
                <a:latin typeface="Courier New" panose="02070309020205020404" pitchFamily="49" charset="0"/>
              </a:rPr>
              <a:t>IF Other-Delinquent-Accounts == 0, AND</a:t>
            </a:r>
          </a:p>
          <a:p>
            <a:pPr lvl="1">
              <a:lnSpc>
                <a:spcPct val="90000"/>
              </a:lnSpc>
              <a:buFontTx/>
              <a:buNone/>
            </a:pPr>
            <a:r>
              <a:rPr lang="en-US" altLang="en-US" sz="1600">
                <a:solidFill>
                  <a:schemeClr val="accent2"/>
                </a:solidFill>
                <a:latin typeface="Courier New" panose="02070309020205020404" pitchFamily="49" charset="0"/>
              </a:rPr>
              <a:t>   ((Income &gt; $30K) OR (Years-of-Credit &gt; 3))</a:t>
            </a:r>
          </a:p>
          <a:p>
            <a:pPr lvl="1">
              <a:lnSpc>
                <a:spcPct val="90000"/>
              </a:lnSpc>
              <a:buFontTx/>
              <a:buNone/>
            </a:pPr>
            <a:r>
              <a:rPr lang="en-US" altLang="en-US" sz="1600">
                <a:solidFill>
                  <a:schemeClr val="accent2"/>
                </a:solidFill>
                <a:latin typeface="Courier New" panose="02070309020205020404" pitchFamily="49" charset="0"/>
              </a:rPr>
              <a:t>THEN Profitable-Customer? = Yes  [Accept Application]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A2B5F645-FCDD-C48A-DBE1-82F0C6F305C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3555" name="Footer Placeholder 4">
            <a:extLst>
              <a:ext uri="{FF2B5EF4-FFF2-40B4-BE49-F238E27FC236}">
                <a16:creationId xmlns:a16="http://schemas.microsoft.com/office/drawing/2014/main" id="{5D10A27D-5A01-C0ED-33CD-B582FDA611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3556" name="Slide Number Placeholder 5">
            <a:extLst>
              <a:ext uri="{FF2B5EF4-FFF2-40B4-BE49-F238E27FC236}">
                <a16:creationId xmlns:a16="http://schemas.microsoft.com/office/drawing/2014/main" id="{1A831228-167F-E769-BFD1-7D6AC5A4D0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5F08ED2-8111-4ADC-9844-692C7EF46821}" type="slidenum">
              <a:rPr lang="en-US" altLang="en-US" sz="1400"/>
              <a:pPr/>
              <a:t>11</a:t>
            </a:fld>
            <a:endParaRPr lang="en-US" altLang="en-US" sz="1400"/>
          </a:p>
        </p:txBody>
      </p:sp>
      <p:sp>
        <p:nvSpPr>
          <p:cNvPr id="23557" name="Rectangle 2">
            <a:extLst>
              <a:ext uri="{FF2B5EF4-FFF2-40B4-BE49-F238E27FC236}">
                <a16:creationId xmlns:a16="http://schemas.microsoft.com/office/drawing/2014/main" id="{E618D5BA-7BEA-867B-7BF8-E7214675E7A5}"/>
              </a:ext>
            </a:extLst>
          </p:cNvPr>
          <p:cNvSpPr>
            <a:spLocks noGrp="1" noChangeArrowheads="1"/>
          </p:cNvSpPr>
          <p:nvPr>
            <p:ph type="title"/>
          </p:nvPr>
        </p:nvSpPr>
        <p:spPr/>
        <p:txBody>
          <a:bodyPr/>
          <a:lstStyle/>
          <a:p>
            <a:r>
              <a:rPr lang="en-US" altLang="en-US"/>
              <a:t>Analysis/Prediction Problems</a:t>
            </a:r>
          </a:p>
        </p:txBody>
      </p:sp>
      <p:sp>
        <p:nvSpPr>
          <p:cNvPr id="23558" name="Rectangle 3">
            <a:extLst>
              <a:ext uri="{FF2B5EF4-FFF2-40B4-BE49-F238E27FC236}">
                <a16:creationId xmlns:a16="http://schemas.microsoft.com/office/drawing/2014/main" id="{58926D13-5AB1-A643-8C55-AC4A03A63F4A}"/>
              </a:ext>
            </a:extLst>
          </p:cNvPr>
          <p:cNvSpPr>
            <a:spLocks noGrp="1" noChangeArrowheads="1"/>
          </p:cNvSpPr>
          <p:nvPr>
            <p:ph type="body" idx="1"/>
          </p:nvPr>
        </p:nvSpPr>
        <p:spPr/>
        <p:txBody>
          <a:bodyPr/>
          <a:lstStyle/>
          <a:p>
            <a:pPr>
              <a:lnSpc>
                <a:spcPct val="110000"/>
              </a:lnSpc>
            </a:pPr>
            <a:r>
              <a:rPr lang="en-US" altLang="en-US"/>
              <a:t>What kind of direct mail customers buy?</a:t>
            </a:r>
          </a:p>
          <a:p>
            <a:pPr>
              <a:lnSpc>
                <a:spcPct val="110000"/>
              </a:lnSpc>
            </a:pPr>
            <a:r>
              <a:rPr lang="en-US" altLang="en-US"/>
              <a:t>What products will/won’t customers buy?</a:t>
            </a:r>
          </a:p>
          <a:p>
            <a:pPr>
              <a:lnSpc>
                <a:spcPct val="110000"/>
              </a:lnSpc>
            </a:pPr>
            <a:r>
              <a:rPr lang="en-US" altLang="en-US"/>
              <a:t>What changes will cause a customer to leave a bank?</a:t>
            </a:r>
          </a:p>
          <a:p>
            <a:pPr>
              <a:lnSpc>
                <a:spcPct val="110000"/>
              </a:lnSpc>
            </a:pPr>
            <a:r>
              <a:rPr lang="en-US" altLang="en-US"/>
              <a:t>What are the characteristics of a gene?</a:t>
            </a:r>
          </a:p>
          <a:p>
            <a:pPr>
              <a:lnSpc>
                <a:spcPct val="110000"/>
              </a:lnSpc>
            </a:pPr>
            <a:r>
              <a:rPr lang="en-US" altLang="en-US"/>
              <a:t>Does a picture contain an object (does a picture of space contain a metereorite  -- especially one heading towards us)?</a:t>
            </a:r>
          </a:p>
          <a:p>
            <a:pPr>
              <a:lnSpc>
                <a:spcPct val="110000"/>
              </a:lnSpc>
            </a:pPr>
            <a:r>
              <a:rPr lang="en-US" altLang="en-US"/>
              <a:t>… Lots more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Date Placeholder 5">
            <a:extLst>
              <a:ext uri="{FF2B5EF4-FFF2-40B4-BE49-F238E27FC236}">
                <a16:creationId xmlns:a16="http://schemas.microsoft.com/office/drawing/2014/main" id="{41B0310A-1DEC-0956-5FE0-8E4155FA097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029" name="Footer Placeholder 6">
            <a:extLst>
              <a:ext uri="{FF2B5EF4-FFF2-40B4-BE49-F238E27FC236}">
                <a16:creationId xmlns:a16="http://schemas.microsoft.com/office/drawing/2014/main" id="{2E6F2706-DC22-89C2-7461-FC812CFD792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030" name="Slide Number Placeholder 7">
            <a:extLst>
              <a:ext uri="{FF2B5EF4-FFF2-40B4-BE49-F238E27FC236}">
                <a16:creationId xmlns:a16="http://schemas.microsoft.com/office/drawing/2014/main" id="{BFEF720B-4218-A825-6A13-8978EA2223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314342-CF10-487A-AB64-ADCE892BEBAE}" type="slidenum">
              <a:rPr lang="en-US" altLang="en-US" sz="1400"/>
              <a:pPr/>
              <a:t>12</a:t>
            </a:fld>
            <a:endParaRPr lang="en-US" altLang="en-US" sz="1400"/>
          </a:p>
        </p:txBody>
      </p:sp>
      <p:sp>
        <p:nvSpPr>
          <p:cNvPr id="1031" name="Rectangle 2">
            <a:extLst>
              <a:ext uri="{FF2B5EF4-FFF2-40B4-BE49-F238E27FC236}">
                <a16:creationId xmlns:a16="http://schemas.microsoft.com/office/drawing/2014/main" id="{D21FE601-698F-8BF7-9830-CF88259922CF}"/>
              </a:ext>
            </a:extLst>
          </p:cNvPr>
          <p:cNvSpPr>
            <a:spLocks noGrp="1" noChangeArrowheads="1"/>
          </p:cNvSpPr>
          <p:nvPr>
            <p:ph type="title"/>
          </p:nvPr>
        </p:nvSpPr>
        <p:spPr/>
        <p:txBody>
          <a:bodyPr/>
          <a:lstStyle/>
          <a:p>
            <a:r>
              <a:rPr lang="en-US" altLang="en-US"/>
              <a:t>Tasks too Hard to Program</a:t>
            </a:r>
          </a:p>
        </p:txBody>
      </p:sp>
      <p:sp>
        <p:nvSpPr>
          <p:cNvPr id="1032" name="Rectangle 5">
            <a:extLst>
              <a:ext uri="{FF2B5EF4-FFF2-40B4-BE49-F238E27FC236}">
                <a16:creationId xmlns:a16="http://schemas.microsoft.com/office/drawing/2014/main" id="{E1C761C1-8D95-11B4-F3DE-8EB8739ABCB8}"/>
              </a:ext>
            </a:extLst>
          </p:cNvPr>
          <p:cNvSpPr>
            <a:spLocks noGrp="1" noChangeArrowheads="1"/>
          </p:cNvSpPr>
          <p:nvPr>
            <p:ph type="body" sz="half" idx="3"/>
          </p:nvPr>
        </p:nvSpPr>
        <p:spPr>
          <a:xfrm>
            <a:off x="4876800" y="4343400"/>
            <a:ext cx="3810000" cy="1600200"/>
          </a:xfrm>
        </p:spPr>
        <p:txBody>
          <a:bodyPr/>
          <a:lstStyle/>
          <a:p>
            <a:pPr>
              <a:buFontTx/>
              <a:buNone/>
            </a:pPr>
            <a:r>
              <a:rPr lang="en-US" altLang="en-US" sz="2400"/>
              <a:t>ALVINN [Pomerleau] drives 70 MPH on highways</a:t>
            </a:r>
          </a:p>
        </p:txBody>
      </p:sp>
      <p:graphicFrame>
        <p:nvGraphicFramePr>
          <p:cNvPr id="1026" name="Object 6">
            <a:extLst>
              <a:ext uri="{FF2B5EF4-FFF2-40B4-BE49-F238E27FC236}">
                <a16:creationId xmlns:a16="http://schemas.microsoft.com/office/drawing/2014/main" id="{15692613-1C1B-D775-31DE-01F158078E35}"/>
              </a:ext>
            </a:extLst>
          </p:cNvPr>
          <p:cNvGraphicFramePr>
            <a:graphicFrameLocks noGrp="1" noChangeAspect="1"/>
          </p:cNvGraphicFramePr>
          <p:nvPr>
            <p:ph sz="quarter" idx="1"/>
          </p:nvPr>
        </p:nvGraphicFramePr>
        <p:xfrm>
          <a:off x="457200" y="1219200"/>
          <a:ext cx="4216400" cy="5029200"/>
        </p:xfrm>
        <a:graphic>
          <a:graphicData uri="http://schemas.openxmlformats.org/presentationml/2006/ole">
            <mc:AlternateContent xmlns:mc="http://schemas.openxmlformats.org/markup-compatibility/2006">
              <mc:Choice xmlns:v="urn:schemas-microsoft-com:vml" Requires="v">
                <p:oleObj name="Photo Editor Photo" r:id="rId2" imgW="4552381" imgH="5428571" progId="MSPhotoEd.3">
                  <p:embed/>
                </p:oleObj>
              </mc:Choice>
              <mc:Fallback>
                <p:oleObj name="Photo Editor Photo" r:id="rId2" imgW="4552381" imgH="5428571" progId="MSPhotoEd.3">
                  <p:embed/>
                  <p:pic>
                    <p:nvPicPr>
                      <p:cNvPr id="1026" name="Object 6">
                        <a:extLst>
                          <a:ext uri="{FF2B5EF4-FFF2-40B4-BE49-F238E27FC236}">
                            <a16:creationId xmlns:a16="http://schemas.microsoft.com/office/drawing/2014/main" id="{15692613-1C1B-D775-31DE-01F158078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4216400" cy="5029200"/>
                      </a:xfrm>
                      <a:prstGeom prst="rect">
                        <a:avLst/>
                      </a:prstGeom>
                    </p:spPr>
                  </p:pic>
                </p:oleObj>
              </mc:Fallback>
            </mc:AlternateContent>
          </a:graphicData>
        </a:graphic>
      </p:graphicFrame>
      <p:graphicFrame>
        <p:nvGraphicFramePr>
          <p:cNvPr id="1027" name="Object 7">
            <a:extLst>
              <a:ext uri="{FF2B5EF4-FFF2-40B4-BE49-F238E27FC236}">
                <a16:creationId xmlns:a16="http://schemas.microsoft.com/office/drawing/2014/main" id="{89C0AD28-71EF-A5F1-116A-E00DDA480B1D}"/>
              </a:ext>
            </a:extLst>
          </p:cNvPr>
          <p:cNvGraphicFramePr>
            <a:graphicFrameLocks noGrp="1" noChangeAspect="1"/>
          </p:cNvGraphicFramePr>
          <p:nvPr>
            <p:ph sz="quarter" idx="2"/>
          </p:nvPr>
        </p:nvGraphicFramePr>
        <p:xfrm>
          <a:off x="4876800" y="1236663"/>
          <a:ext cx="3962400" cy="3021012"/>
        </p:xfrm>
        <a:graphic>
          <a:graphicData uri="http://schemas.openxmlformats.org/presentationml/2006/ole">
            <mc:AlternateContent xmlns:mc="http://schemas.openxmlformats.org/markup-compatibility/2006">
              <mc:Choice xmlns:v="urn:schemas-microsoft-com:vml" Requires="v">
                <p:oleObj name="Photo Editor Photo" r:id="rId4" imgW="2161905" imgH="1647619" progId="MSPhotoEd.3">
                  <p:embed/>
                </p:oleObj>
              </mc:Choice>
              <mc:Fallback>
                <p:oleObj name="Photo Editor Photo" r:id="rId4" imgW="2161905" imgH="1647619" progId="MSPhotoEd.3">
                  <p:embed/>
                  <p:pic>
                    <p:nvPicPr>
                      <p:cNvPr id="1027" name="Object 7">
                        <a:extLst>
                          <a:ext uri="{FF2B5EF4-FFF2-40B4-BE49-F238E27FC236}">
                            <a16:creationId xmlns:a16="http://schemas.microsoft.com/office/drawing/2014/main" id="{89C0AD28-71EF-A5F1-116A-E00DDA480B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236663"/>
                        <a:ext cx="3962400" cy="3021012"/>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Date Placeholder 3">
            <a:extLst>
              <a:ext uri="{FF2B5EF4-FFF2-40B4-BE49-F238E27FC236}">
                <a16:creationId xmlns:a16="http://schemas.microsoft.com/office/drawing/2014/main" id="{BB414A5B-02B3-3DA0-8AAE-AD64AFCF06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052" name="Footer Placeholder 4">
            <a:extLst>
              <a:ext uri="{FF2B5EF4-FFF2-40B4-BE49-F238E27FC236}">
                <a16:creationId xmlns:a16="http://schemas.microsoft.com/office/drawing/2014/main" id="{3BA476BD-7FAF-666F-F642-D7B0ECEE9C1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053" name="Slide Number Placeholder 5">
            <a:extLst>
              <a:ext uri="{FF2B5EF4-FFF2-40B4-BE49-F238E27FC236}">
                <a16:creationId xmlns:a16="http://schemas.microsoft.com/office/drawing/2014/main" id="{5E267141-455E-A712-58B3-57DF997784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3B2F6BB-499A-40D2-BEEE-3A044CA4CE15}" type="slidenum">
              <a:rPr lang="en-US" altLang="en-US" sz="1400"/>
              <a:pPr/>
              <a:t>13</a:t>
            </a:fld>
            <a:endParaRPr lang="en-US" altLang="en-US" sz="1400"/>
          </a:p>
        </p:txBody>
      </p:sp>
      <p:sp>
        <p:nvSpPr>
          <p:cNvPr id="2054" name="Rectangle 2">
            <a:extLst>
              <a:ext uri="{FF2B5EF4-FFF2-40B4-BE49-F238E27FC236}">
                <a16:creationId xmlns:a16="http://schemas.microsoft.com/office/drawing/2014/main" id="{4AFD7851-95E1-00C0-2748-AF182692A9B6}"/>
              </a:ext>
            </a:extLst>
          </p:cNvPr>
          <p:cNvSpPr>
            <a:spLocks noGrp="1" noChangeArrowheads="1"/>
          </p:cNvSpPr>
          <p:nvPr>
            <p:ph type="title"/>
          </p:nvPr>
        </p:nvSpPr>
        <p:spPr/>
        <p:txBody>
          <a:bodyPr/>
          <a:lstStyle/>
          <a:p>
            <a:r>
              <a:rPr lang="en-US" altLang="en-US"/>
              <a:t>Software that Customizes to User</a:t>
            </a:r>
          </a:p>
        </p:txBody>
      </p:sp>
      <p:graphicFrame>
        <p:nvGraphicFramePr>
          <p:cNvPr id="2050" name="Object 4">
            <a:extLst>
              <a:ext uri="{FF2B5EF4-FFF2-40B4-BE49-F238E27FC236}">
                <a16:creationId xmlns:a16="http://schemas.microsoft.com/office/drawing/2014/main" id="{2BE848C9-8721-5FAF-AB2C-F86CABD7D797}"/>
              </a:ext>
            </a:extLst>
          </p:cNvPr>
          <p:cNvGraphicFramePr>
            <a:graphicFrameLocks noGrp="1" noChangeAspect="1"/>
          </p:cNvGraphicFramePr>
          <p:nvPr>
            <p:ph idx="1"/>
          </p:nvPr>
        </p:nvGraphicFramePr>
        <p:xfrm>
          <a:off x="1524000" y="990600"/>
          <a:ext cx="6019800" cy="5159375"/>
        </p:xfrm>
        <a:graphic>
          <a:graphicData uri="http://schemas.openxmlformats.org/presentationml/2006/ole">
            <mc:AlternateContent xmlns:mc="http://schemas.openxmlformats.org/markup-compatibility/2006">
              <mc:Choice xmlns:v="urn:schemas-microsoft-com:vml" Requires="v">
                <p:oleObj name="Photo Editor Photo" r:id="rId2" imgW="5210902" imgH="4466667" progId="MSPhotoEd.3">
                  <p:embed/>
                </p:oleObj>
              </mc:Choice>
              <mc:Fallback>
                <p:oleObj name="Photo Editor Photo" r:id="rId2" imgW="5210902" imgH="4466667" progId="MSPhotoEd.3">
                  <p:embed/>
                  <p:pic>
                    <p:nvPicPr>
                      <p:cNvPr id="2050" name="Object 4">
                        <a:extLst>
                          <a:ext uri="{FF2B5EF4-FFF2-40B4-BE49-F238E27FC236}">
                            <a16:creationId xmlns:a16="http://schemas.microsoft.com/office/drawing/2014/main" id="{2BE848C9-8721-5FAF-AB2C-F86CABD7D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90600"/>
                        <a:ext cx="6019800" cy="5159375"/>
                      </a:xfrm>
                      <a:prstGeom prst="rect">
                        <a:avLst/>
                      </a:prstGeom>
                    </p:spPr>
                  </p:pic>
                </p:oleObj>
              </mc:Fallback>
            </mc:AlternateContent>
          </a:graphicData>
        </a:graphic>
      </p:graphicFrame>
      <p:sp>
        <p:nvSpPr>
          <p:cNvPr id="2055" name="Rectangle 5">
            <a:extLst>
              <a:ext uri="{FF2B5EF4-FFF2-40B4-BE49-F238E27FC236}">
                <a16:creationId xmlns:a16="http://schemas.microsoft.com/office/drawing/2014/main" id="{01028503-F961-83AB-D82F-95326FB8A9D8}"/>
              </a:ext>
            </a:extLst>
          </p:cNvPr>
          <p:cNvSpPr>
            <a:spLocks noChangeArrowheads="1"/>
          </p:cNvSpPr>
          <p:nvPr/>
        </p:nvSpPr>
        <p:spPr bwMode="auto">
          <a:xfrm>
            <a:off x="1143000" y="3429000"/>
            <a:ext cx="1371600" cy="22098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187D8CF4-9162-BD1F-0860-3676C5182BC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4579" name="Footer Placeholder 4">
            <a:extLst>
              <a:ext uri="{FF2B5EF4-FFF2-40B4-BE49-F238E27FC236}">
                <a16:creationId xmlns:a16="http://schemas.microsoft.com/office/drawing/2014/main" id="{4D205B55-AE66-55E7-45B7-C547EC7D8E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4580" name="Slide Number Placeholder 5">
            <a:extLst>
              <a:ext uri="{FF2B5EF4-FFF2-40B4-BE49-F238E27FC236}">
                <a16:creationId xmlns:a16="http://schemas.microsoft.com/office/drawing/2014/main" id="{C088CA75-538F-B9F8-0763-95D2AEF6F4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EF1DA6A-12D5-422D-BCBC-79254503BF8E}" type="slidenum">
              <a:rPr lang="en-US" altLang="en-US" sz="1400"/>
              <a:pPr/>
              <a:t>14</a:t>
            </a:fld>
            <a:endParaRPr lang="en-US" altLang="en-US" sz="1400"/>
          </a:p>
        </p:txBody>
      </p:sp>
      <p:sp>
        <p:nvSpPr>
          <p:cNvPr id="24581" name="Rectangle 2">
            <a:extLst>
              <a:ext uri="{FF2B5EF4-FFF2-40B4-BE49-F238E27FC236}">
                <a16:creationId xmlns:a16="http://schemas.microsoft.com/office/drawing/2014/main" id="{70984FF3-68DE-2D6B-3338-006E0C991B05}"/>
              </a:ext>
            </a:extLst>
          </p:cNvPr>
          <p:cNvSpPr>
            <a:spLocks noGrp="1" noChangeArrowheads="1"/>
          </p:cNvSpPr>
          <p:nvPr>
            <p:ph type="title"/>
          </p:nvPr>
        </p:nvSpPr>
        <p:spPr/>
        <p:txBody>
          <a:bodyPr/>
          <a:lstStyle/>
          <a:p>
            <a:r>
              <a:rPr lang="en-US" altLang="en-US"/>
              <a:t>Defining a Learning Problem</a:t>
            </a:r>
          </a:p>
        </p:txBody>
      </p:sp>
      <p:sp>
        <p:nvSpPr>
          <p:cNvPr id="24582" name="Rectangle 3">
            <a:extLst>
              <a:ext uri="{FF2B5EF4-FFF2-40B4-BE49-F238E27FC236}">
                <a16:creationId xmlns:a16="http://schemas.microsoft.com/office/drawing/2014/main" id="{71F3C1BE-5343-C5A2-986C-EF6DC028AEB5}"/>
              </a:ext>
            </a:extLst>
          </p:cNvPr>
          <p:cNvSpPr>
            <a:spLocks noGrp="1" noChangeArrowheads="1"/>
          </p:cNvSpPr>
          <p:nvPr>
            <p:ph type="body" idx="1"/>
          </p:nvPr>
        </p:nvSpPr>
        <p:spPr/>
        <p:txBody>
          <a:bodyPr/>
          <a:lstStyle/>
          <a:p>
            <a:pPr>
              <a:lnSpc>
                <a:spcPct val="90000"/>
              </a:lnSpc>
              <a:buFontTx/>
              <a:buNone/>
            </a:pPr>
            <a:r>
              <a:rPr lang="en-US" altLang="en-US"/>
              <a:t>Learning = improving with experience at some task</a:t>
            </a:r>
          </a:p>
          <a:p>
            <a:pPr lvl="1">
              <a:lnSpc>
                <a:spcPct val="90000"/>
              </a:lnSpc>
            </a:pPr>
            <a:r>
              <a:rPr lang="en-US" altLang="en-US"/>
              <a:t>improve over task </a:t>
            </a:r>
            <a:r>
              <a:rPr lang="en-US" altLang="en-US" i="1">
                <a:solidFill>
                  <a:schemeClr val="hlink"/>
                </a:solidFill>
              </a:rPr>
              <a:t>T</a:t>
            </a:r>
            <a:endParaRPr lang="en-US" altLang="en-US"/>
          </a:p>
          <a:p>
            <a:pPr lvl="1">
              <a:lnSpc>
                <a:spcPct val="90000"/>
              </a:lnSpc>
            </a:pPr>
            <a:r>
              <a:rPr lang="en-US" altLang="en-US"/>
              <a:t>with respect to performance measure </a:t>
            </a:r>
            <a:r>
              <a:rPr lang="en-US" altLang="en-US" i="1">
                <a:solidFill>
                  <a:schemeClr val="hlink"/>
                </a:solidFill>
              </a:rPr>
              <a:t>P</a:t>
            </a:r>
            <a:endParaRPr lang="en-US" altLang="en-US"/>
          </a:p>
          <a:p>
            <a:pPr lvl="1">
              <a:lnSpc>
                <a:spcPct val="90000"/>
              </a:lnSpc>
            </a:pPr>
            <a:r>
              <a:rPr lang="en-US" altLang="en-US"/>
              <a:t>based on experience </a:t>
            </a:r>
            <a:r>
              <a:rPr lang="en-US" altLang="en-US" i="1">
                <a:solidFill>
                  <a:schemeClr val="hlink"/>
                </a:solidFill>
              </a:rPr>
              <a:t>E</a:t>
            </a:r>
            <a:endParaRPr lang="en-US" altLang="en-US" i="1">
              <a:solidFill>
                <a:schemeClr val="accent2"/>
              </a:solidFill>
            </a:endParaRPr>
          </a:p>
          <a:p>
            <a:pPr>
              <a:lnSpc>
                <a:spcPct val="90000"/>
              </a:lnSpc>
              <a:buFontTx/>
              <a:buNone/>
            </a:pPr>
            <a:r>
              <a:rPr lang="en-US" altLang="en-US"/>
              <a:t>Ex 1: Learn to play checkers</a:t>
            </a:r>
          </a:p>
          <a:p>
            <a:pPr lvl="1">
              <a:lnSpc>
                <a:spcPct val="90000"/>
              </a:lnSpc>
              <a:buFontTx/>
              <a:buNone/>
            </a:pPr>
            <a:r>
              <a:rPr lang="en-US" altLang="en-US" i="1">
                <a:solidFill>
                  <a:schemeClr val="hlink"/>
                </a:solidFill>
              </a:rPr>
              <a:t>T</a:t>
            </a:r>
            <a:r>
              <a:rPr lang="en-US" altLang="en-US"/>
              <a:t>: play checkers</a:t>
            </a:r>
          </a:p>
          <a:p>
            <a:pPr lvl="1">
              <a:lnSpc>
                <a:spcPct val="90000"/>
              </a:lnSpc>
              <a:buFontTx/>
              <a:buNone/>
            </a:pPr>
            <a:r>
              <a:rPr lang="en-US" altLang="en-US" i="1">
                <a:solidFill>
                  <a:schemeClr val="hlink"/>
                </a:solidFill>
              </a:rPr>
              <a:t>P</a:t>
            </a:r>
            <a:r>
              <a:rPr lang="en-US" altLang="en-US"/>
              <a:t>: % of games won</a:t>
            </a:r>
          </a:p>
          <a:p>
            <a:pPr lvl="1">
              <a:lnSpc>
                <a:spcPct val="90000"/>
              </a:lnSpc>
              <a:buFontTx/>
              <a:buNone/>
            </a:pPr>
            <a:r>
              <a:rPr lang="en-US" altLang="en-US" i="1">
                <a:solidFill>
                  <a:schemeClr val="hlink"/>
                </a:solidFill>
              </a:rPr>
              <a:t>E</a:t>
            </a:r>
            <a:r>
              <a:rPr lang="en-US" altLang="en-US"/>
              <a:t>: opportunity to play self</a:t>
            </a:r>
          </a:p>
          <a:p>
            <a:pPr>
              <a:lnSpc>
                <a:spcPct val="90000"/>
              </a:lnSpc>
              <a:buFontTx/>
              <a:buNone/>
            </a:pPr>
            <a:r>
              <a:rPr lang="en-US" altLang="en-US"/>
              <a:t>Ex 2: Sell more CDs</a:t>
            </a:r>
          </a:p>
          <a:p>
            <a:pPr lvl="1">
              <a:lnSpc>
                <a:spcPct val="90000"/>
              </a:lnSpc>
              <a:buFontTx/>
              <a:buNone/>
            </a:pPr>
            <a:r>
              <a:rPr lang="en-US" altLang="en-US" i="1">
                <a:solidFill>
                  <a:schemeClr val="hlink"/>
                </a:solidFill>
              </a:rPr>
              <a:t>T</a:t>
            </a:r>
            <a:r>
              <a:rPr lang="en-US" altLang="en-US"/>
              <a:t>: sell CDs</a:t>
            </a:r>
          </a:p>
          <a:p>
            <a:pPr lvl="1">
              <a:lnSpc>
                <a:spcPct val="90000"/>
              </a:lnSpc>
              <a:buFontTx/>
              <a:buNone/>
            </a:pPr>
            <a:r>
              <a:rPr lang="en-US" altLang="en-US" i="1">
                <a:solidFill>
                  <a:schemeClr val="hlink"/>
                </a:solidFill>
              </a:rPr>
              <a:t>P</a:t>
            </a:r>
            <a:r>
              <a:rPr lang="en-US" altLang="en-US"/>
              <a:t>: # of CDs sold</a:t>
            </a:r>
          </a:p>
          <a:p>
            <a:pPr lvl="1">
              <a:lnSpc>
                <a:spcPct val="90000"/>
              </a:lnSpc>
              <a:buFontTx/>
              <a:buNone/>
            </a:pPr>
            <a:r>
              <a:rPr lang="en-US" altLang="en-US" i="1">
                <a:solidFill>
                  <a:schemeClr val="hlink"/>
                </a:solidFill>
              </a:rPr>
              <a:t>E</a:t>
            </a:r>
            <a:r>
              <a:rPr lang="en-US" altLang="en-US"/>
              <a:t>: different locations/prices of CD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96A19F5B-89EE-A633-E804-0C92649C8A7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5603" name="Footer Placeholder 4">
            <a:extLst>
              <a:ext uri="{FF2B5EF4-FFF2-40B4-BE49-F238E27FC236}">
                <a16:creationId xmlns:a16="http://schemas.microsoft.com/office/drawing/2014/main" id="{5EFBACEE-D059-8A8E-8C3B-8C6712E0B58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5604" name="Slide Number Placeholder 5">
            <a:extLst>
              <a:ext uri="{FF2B5EF4-FFF2-40B4-BE49-F238E27FC236}">
                <a16:creationId xmlns:a16="http://schemas.microsoft.com/office/drawing/2014/main" id="{EA8CA3AB-5362-DC60-24CC-B4361B9375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C98854-CF97-4124-956D-F5D4667AC136}" type="slidenum">
              <a:rPr lang="en-US" altLang="en-US" sz="1400"/>
              <a:pPr/>
              <a:t>15</a:t>
            </a:fld>
            <a:endParaRPr lang="en-US" altLang="en-US" sz="1400"/>
          </a:p>
        </p:txBody>
      </p:sp>
      <p:sp>
        <p:nvSpPr>
          <p:cNvPr id="25605" name="Rectangle 2">
            <a:extLst>
              <a:ext uri="{FF2B5EF4-FFF2-40B4-BE49-F238E27FC236}">
                <a16:creationId xmlns:a16="http://schemas.microsoft.com/office/drawing/2014/main" id="{4AD1901B-527C-FB8A-3CC9-29B0C6EBBFD8}"/>
              </a:ext>
            </a:extLst>
          </p:cNvPr>
          <p:cNvSpPr>
            <a:spLocks noGrp="1" noChangeArrowheads="1"/>
          </p:cNvSpPr>
          <p:nvPr>
            <p:ph type="title"/>
          </p:nvPr>
        </p:nvSpPr>
        <p:spPr/>
        <p:txBody>
          <a:bodyPr/>
          <a:lstStyle/>
          <a:p>
            <a:r>
              <a:rPr lang="en-US" altLang="en-US"/>
              <a:t>Key Questions</a:t>
            </a:r>
          </a:p>
        </p:txBody>
      </p:sp>
      <p:sp>
        <p:nvSpPr>
          <p:cNvPr id="25606" name="Rectangle 3">
            <a:extLst>
              <a:ext uri="{FF2B5EF4-FFF2-40B4-BE49-F238E27FC236}">
                <a16:creationId xmlns:a16="http://schemas.microsoft.com/office/drawing/2014/main" id="{843713FB-E8AD-4ACB-DEA2-C03B06223DE4}"/>
              </a:ext>
            </a:extLst>
          </p:cNvPr>
          <p:cNvSpPr>
            <a:spLocks noGrp="1" noChangeArrowheads="1"/>
          </p:cNvSpPr>
          <p:nvPr>
            <p:ph type="body" idx="1"/>
          </p:nvPr>
        </p:nvSpPr>
        <p:spPr/>
        <p:txBody>
          <a:bodyPr/>
          <a:lstStyle/>
          <a:p>
            <a:pPr>
              <a:buFontTx/>
              <a:buNone/>
            </a:pPr>
            <a:r>
              <a:rPr lang="en-US" altLang="en-US"/>
              <a:t>T: play checkers, sell CDs</a:t>
            </a:r>
          </a:p>
          <a:p>
            <a:pPr>
              <a:buFontTx/>
              <a:buNone/>
            </a:pPr>
            <a:r>
              <a:rPr lang="en-US" altLang="en-US"/>
              <a:t>P: % games won, # CDs sold</a:t>
            </a:r>
          </a:p>
          <a:p>
            <a:pPr>
              <a:buFontTx/>
              <a:buNone/>
            </a:pPr>
            <a:endParaRPr lang="en-US" altLang="en-US" sz="1200"/>
          </a:p>
          <a:p>
            <a:pPr>
              <a:buFontTx/>
              <a:buNone/>
            </a:pPr>
            <a:r>
              <a:rPr lang="en-US" altLang="en-US"/>
              <a:t>To generate machine learner need to know:</a:t>
            </a:r>
          </a:p>
          <a:p>
            <a:pPr lvl="1"/>
            <a:r>
              <a:rPr lang="en-US" altLang="en-US"/>
              <a:t>What experience?</a:t>
            </a:r>
          </a:p>
          <a:p>
            <a:pPr lvl="2"/>
            <a:r>
              <a:rPr lang="en-US" altLang="en-US"/>
              <a:t>Direct or indirect?</a:t>
            </a:r>
          </a:p>
          <a:p>
            <a:pPr lvl="2"/>
            <a:r>
              <a:rPr lang="en-US" altLang="en-US"/>
              <a:t>Learner controlled?</a:t>
            </a:r>
          </a:p>
          <a:p>
            <a:pPr lvl="2"/>
            <a:r>
              <a:rPr lang="en-US" altLang="en-US"/>
              <a:t>Is the experience representative?</a:t>
            </a:r>
          </a:p>
          <a:p>
            <a:pPr lvl="1"/>
            <a:r>
              <a:rPr lang="en-US" altLang="en-US"/>
              <a:t>What exactly should be learned?</a:t>
            </a:r>
          </a:p>
          <a:p>
            <a:pPr lvl="1"/>
            <a:r>
              <a:rPr lang="en-US" altLang="en-US"/>
              <a:t>How to represent the learning function?</a:t>
            </a:r>
          </a:p>
          <a:p>
            <a:pPr lvl="1"/>
            <a:r>
              <a:rPr lang="en-US" altLang="en-US"/>
              <a:t>What algorithm used to learn the learning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3D9A55A1-F1DF-750E-F645-1A2E7DA7B3C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6627" name="Footer Placeholder 4">
            <a:extLst>
              <a:ext uri="{FF2B5EF4-FFF2-40B4-BE49-F238E27FC236}">
                <a16:creationId xmlns:a16="http://schemas.microsoft.com/office/drawing/2014/main" id="{41BF20C4-FEE8-3A2A-EA79-11F50FF7C6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6628" name="Slide Number Placeholder 5">
            <a:extLst>
              <a:ext uri="{FF2B5EF4-FFF2-40B4-BE49-F238E27FC236}">
                <a16:creationId xmlns:a16="http://schemas.microsoft.com/office/drawing/2014/main" id="{B15E951F-5A8F-4A02-F97C-20C4F623F2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4FDAC3-4AAE-4584-B0D0-8EF831FF3021}" type="slidenum">
              <a:rPr lang="en-US" altLang="en-US" sz="1400"/>
              <a:pPr/>
              <a:t>16</a:t>
            </a:fld>
            <a:endParaRPr lang="en-US" altLang="en-US" sz="1400"/>
          </a:p>
        </p:txBody>
      </p:sp>
      <p:sp>
        <p:nvSpPr>
          <p:cNvPr id="26629" name="Rectangle 2">
            <a:extLst>
              <a:ext uri="{FF2B5EF4-FFF2-40B4-BE49-F238E27FC236}">
                <a16:creationId xmlns:a16="http://schemas.microsoft.com/office/drawing/2014/main" id="{73551C79-7C49-ACA0-ADBA-34093D48B3C4}"/>
              </a:ext>
            </a:extLst>
          </p:cNvPr>
          <p:cNvSpPr>
            <a:spLocks noGrp="1" noChangeArrowheads="1"/>
          </p:cNvSpPr>
          <p:nvPr>
            <p:ph type="title"/>
          </p:nvPr>
        </p:nvSpPr>
        <p:spPr/>
        <p:txBody>
          <a:bodyPr/>
          <a:lstStyle/>
          <a:p>
            <a:r>
              <a:rPr lang="en-US" altLang="en-US"/>
              <a:t>Types of Training Experience</a:t>
            </a:r>
          </a:p>
        </p:txBody>
      </p:sp>
      <p:sp>
        <p:nvSpPr>
          <p:cNvPr id="26630" name="Rectangle 3">
            <a:extLst>
              <a:ext uri="{FF2B5EF4-FFF2-40B4-BE49-F238E27FC236}">
                <a16:creationId xmlns:a16="http://schemas.microsoft.com/office/drawing/2014/main" id="{D88B9769-595E-844F-338F-A50EFE28656B}"/>
              </a:ext>
            </a:extLst>
          </p:cNvPr>
          <p:cNvSpPr>
            <a:spLocks noGrp="1" noChangeArrowheads="1"/>
          </p:cNvSpPr>
          <p:nvPr>
            <p:ph type="body" idx="1"/>
          </p:nvPr>
        </p:nvSpPr>
        <p:spPr/>
        <p:txBody>
          <a:bodyPr/>
          <a:lstStyle/>
          <a:p>
            <a:pPr>
              <a:lnSpc>
                <a:spcPct val="130000"/>
              </a:lnSpc>
              <a:buFontTx/>
              <a:buNone/>
            </a:pPr>
            <a:r>
              <a:rPr lang="en-US" altLang="en-US"/>
              <a:t>Direct or indirect?</a:t>
            </a:r>
          </a:p>
          <a:p>
            <a:pPr>
              <a:lnSpc>
                <a:spcPct val="130000"/>
              </a:lnSpc>
              <a:buFontTx/>
              <a:buNone/>
            </a:pPr>
            <a:r>
              <a:rPr lang="en-US" altLang="en-US">
                <a:solidFill>
                  <a:schemeClr val="accent2"/>
                </a:solidFill>
              </a:rPr>
              <a:t>Direct </a:t>
            </a:r>
            <a:r>
              <a:rPr lang="en-US" altLang="en-US"/>
              <a:t>- observable, measurable</a:t>
            </a:r>
          </a:p>
          <a:p>
            <a:pPr lvl="1">
              <a:lnSpc>
                <a:spcPct val="130000"/>
              </a:lnSpc>
            </a:pPr>
            <a:r>
              <a:rPr lang="en-US" altLang="en-US"/>
              <a:t>sometimes difficult to obtain</a:t>
            </a:r>
          </a:p>
          <a:p>
            <a:pPr lvl="2">
              <a:lnSpc>
                <a:spcPct val="130000"/>
              </a:lnSpc>
            </a:pPr>
            <a:r>
              <a:rPr lang="en-US" altLang="en-US"/>
              <a:t>Checkers - is a move the best move for a situation?</a:t>
            </a:r>
          </a:p>
          <a:p>
            <a:pPr lvl="1">
              <a:lnSpc>
                <a:spcPct val="130000"/>
              </a:lnSpc>
            </a:pPr>
            <a:r>
              <a:rPr lang="en-US" altLang="en-US"/>
              <a:t>sometimes straightforward</a:t>
            </a:r>
          </a:p>
          <a:p>
            <a:pPr lvl="2">
              <a:lnSpc>
                <a:spcPct val="130000"/>
              </a:lnSpc>
            </a:pPr>
            <a:r>
              <a:rPr lang="en-US" altLang="en-US"/>
              <a:t>Sell CDs - how many CDs sold on a day?  (look at receipts)</a:t>
            </a:r>
          </a:p>
          <a:p>
            <a:pPr>
              <a:lnSpc>
                <a:spcPct val="130000"/>
              </a:lnSpc>
              <a:buFontTx/>
              <a:buNone/>
            </a:pPr>
            <a:r>
              <a:rPr lang="en-US" altLang="en-US">
                <a:solidFill>
                  <a:schemeClr val="accent2"/>
                </a:solidFill>
              </a:rPr>
              <a:t>Indirect</a:t>
            </a:r>
            <a:r>
              <a:rPr lang="en-US" altLang="en-US"/>
              <a:t> - must be inferred from what is measurable</a:t>
            </a:r>
          </a:p>
          <a:p>
            <a:pPr lvl="1">
              <a:lnSpc>
                <a:spcPct val="130000"/>
              </a:lnSpc>
            </a:pPr>
            <a:r>
              <a:rPr lang="en-US" altLang="en-US"/>
              <a:t>Checkers - value moves based on outcome of game</a:t>
            </a:r>
          </a:p>
          <a:p>
            <a:pPr lvl="1">
              <a:lnSpc>
                <a:spcPct val="130000"/>
              </a:lnSpc>
            </a:pPr>
            <a:r>
              <a:rPr lang="en-US" altLang="en-US" i="1">
                <a:solidFill>
                  <a:schemeClr val="hlink"/>
                </a:solidFill>
              </a:rPr>
              <a:t>Credit assignment problem</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22231152-1483-1593-B42C-6165A441748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7651" name="Footer Placeholder 4">
            <a:extLst>
              <a:ext uri="{FF2B5EF4-FFF2-40B4-BE49-F238E27FC236}">
                <a16:creationId xmlns:a16="http://schemas.microsoft.com/office/drawing/2014/main" id="{AC5319FA-5690-32E3-1C92-F0779EF385E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7652" name="Slide Number Placeholder 5">
            <a:extLst>
              <a:ext uri="{FF2B5EF4-FFF2-40B4-BE49-F238E27FC236}">
                <a16:creationId xmlns:a16="http://schemas.microsoft.com/office/drawing/2014/main" id="{478530B2-3138-752F-A54E-13B969CFFB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CB5C09-E319-4D96-88E0-CE3BCD216862}" type="slidenum">
              <a:rPr lang="en-US" altLang="en-US" sz="1400"/>
              <a:pPr/>
              <a:t>17</a:t>
            </a:fld>
            <a:endParaRPr lang="en-US" altLang="en-US" sz="1400"/>
          </a:p>
        </p:txBody>
      </p:sp>
      <p:sp>
        <p:nvSpPr>
          <p:cNvPr id="27653" name="Rectangle 2">
            <a:extLst>
              <a:ext uri="{FF2B5EF4-FFF2-40B4-BE49-F238E27FC236}">
                <a16:creationId xmlns:a16="http://schemas.microsoft.com/office/drawing/2014/main" id="{484842BC-F22F-3A37-44DD-C0B01B71A81C}"/>
              </a:ext>
            </a:extLst>
          </p:cNvPr>
          <p:cNvSpPr>
            <a:spLocks noGrp="1" noChangeArrowheads="1"/>
          </p:cNvSpPr>
          <p:nvPr>
            <p:ph type="title"/>
          </p:nvPr>
        </p:nvSpPr>
        <p:spPr/>
        <p:txBody>
          <a:bodyPr/>
          <a:lstStyle/>
          <a:p>
            <a:r>
              <a:rPr lang="en-US" altLang="en-US"/>
              <a:t>Types of Training Experience (cont)</a:t>
            </a:r>
          </a:p>
        </p:txBody>
      </p:sp>
      <p:sp>
        <p:nvSpPr>
          <p:cNvPr id="27654" name="Rectangle 3">
            <a:extLst>
              <a:ext uri="{FF2B5EF4-FFF2-40B4-BE49-F238E27FC236}">
                <a16:creationId xmlns:a16="http://schemas.microsoft.com/office/drawing/2014/main" id="{CA439E6A-3BDB-527A-33F0-2344ABF85432}"/>
              </a:ext>
            </a:extLst>
          </p:cNvPr>
          <p:cNvSpPr>
            <a:spLocks noGrp="1" noChangeArrowheads="1"/>
          </p:cNvSpPr>
          <p:nvPr>
            <p:ph type="body" idx="1"/>
          </p:nvPr>
        </p:nvSpPr>
        <p:spPr/>
        <p:txBody>
          <a:bodyPr/>
          <a:lstStyle/>
          <a:p>
            <a:pPr>
              <a:buFontTx/>
              <a:buNone/>
            </a:pPr>
            <a:r>
              <a:rPr lang="en-US" altLang="en-US"/>
              <a:t>Who controls?</a:t>
            </a:r>
          </a:p>
          <a:p>
            <a:pPr lvl="1"/>
            <a:r>
              <a:rPr lang="en-US" altLang="en-US"/>
              <a:t>Learner - what is best move at each point? (Exploitation/Exploration)</a:t>
            </a:r>
          </a:p>
          <a:p>
            <a:pPr lvl="1"/>
            <a:r>
              <a:rPr lang="en-US" altLang="en-US"/>
              <a:t>Teacher - is teacher’s move the best?  (Do we want to just emulate the teachers moves??)</a:t>
            </a:r>
          </a:p>
          <a:p>
            <a:pPr lvl="1"/>
            <a:endParaRPr lang="en-US" altLang="en-US" sz="1200"/>
          </a:p>
          <a:p>
            <a:pPr>
              <a:buFontTx/>
              <a:buNone/>
            </a:pPr>
            <a:r>
              <a:rPr lang="en-US" altLang="en-US"/>
              <a:t>BIG Question: is experience </a:t>
            </a:r>
            <a:r>
              <a:rPr lang="en-US" altLang="en-US" i="1">
                <a:solidFill>
                  <a:schemeClr val="hlink"/>
                </a:solidFill>
              </a:rPr>
              <a:t>representative</a:t>
            </a:r>
            <a:r>
              <a:rPr lang="en-US" altLang="en-US"/>
              <a:t> of performance goal?</a:t>
            </a:r>
          </a:p>
          <a:p>
            <a:pPr lvl="1"/>
            <a:r>
              <a:rPr lang="en-US" altLang="en-US"/>
              <a:t>If Checkers learner only plays itself will it be able to play humans?</a:t>
            </a:r>
          </a:p>
          <a:p>
            <a:pPr lvl="1"/>
            <a:r>
              <a:rPr lang="en-US" altLang="en-US"/>
              <a:t>What if results from CD seller influenced by factors not measured (holiday shopping, weather,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Date Placeholder 3">
            <a:extLst>
              <a:ext uri="{FF2B5EF4-FFF2-40B4-BE49-F238E27FC236}">
                <a16:creationId xmlns:a16="http://schemas.microsoft.com/office/drawing/2014/main" id="{5B06D164-B685-95BF-353E-5B3BC3FCC23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3076" name="Footer Placeholder 4">
            <a:extLst>
              <a:ext uri="{FF2B5EF4-FFF2-40B4-BE49-F238E27FC236}">
                <a16:creationId xmlns:a16="http://schemas.microsoft.com/office/drawing/2014/main" id="{75F5C79C-CA83-0CFB-E8C5-2DD733FA932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3077" name="Slide Number Placeholder 5">
            <a:extLst>
              <a:ext uri="{FF2B5EF4-FFF2-40B4-BE49-F238E27FC236}">
                <a16:creationId xmlns:a16="http://schemas.microsoft.com/office/drawing/2014/main" id="{7BE3CA87-3A41-BA77-A0BB-EC701057A6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5F9EB21-68C1-4DBC-AF69-3D4D416813E1}" type="slidenum">
              <a:rPr lang="en-US" altLang="en-US" sz="1400"/>
              <a:pPr/>
              <a:t>18</a:t>
            </a:fld>
            <a:endParaRPr lang="en-US" altLang="en-US" sz="1400"/>
          </a:p>
        </p:txBody>
      </p:sp>
      <p:sp>
        <p:nvSpPr>
          <p:cNvPr id="3078" name="Rectangle 2">
            <a:extLst>
              <a:ext uri="{FF2B5EF4-FFF2-40B4-BE49-F238E27FC236}">
                <a16:creationId xmlns:a16="http://schemas.microsoft.com/office/drawing/2014/main" id="{CEE90A4E-E7DA-8612-8B3D-CF14E309ABE3}"/>
              </a:ext>
            </a:extLst>
          </p:cNvPr>
          <p:cNvSpPr>
            <a:spLocks noGrp="1" noChangeArrowheads="1"/>
          </p:cNvSpPr>
          <p:nvPr>
            <p:ph type="title"/>
          </p:nvPr>
        </p:nvSpPr>
        <p:spPr/>
        <p:txBody>
          <a:bodyPr/>
          <a:lstStyle/>
          <a:p>
            <a:r>
              <a:rPr lang="en-US" altLang="en-US"/>
              <a:t>Choosing Target Function</a:t>
            </a:r>
          </a:p>
        </p:txBody>
      </p:sp>
      <p:sp>
        <p:nvSpPr>
          <p:cNvPr id="3079" name="Rectangle 3">
            <a:extLst>
              <a:ext uri="{FF2B5EF4-FFF2-40B4-BE49-F238E27FC236}">
                <a16:creationId xmlns:a16="http://schemas.microsoft.com/office/drawing/2014/main" id="{7BAF55AA-4813-C52F-EB4B-8BCE315DBCE1}"/>
              </a:ext>
            </a:extLst>
          </p:cNvPr>
          <p:cNvSpPr>
            <a:spLocks noGrp="1" noChangeArrowheads="1"/>
          </p:cNvSpPr>
          <p:nvPr>
            <p:ph type="body" idx="1"/>
          </p:nvPr>
        </p:nvSpPr>
        <p:spPr/>
        <p:txBody>
          <a:bodyPr/>
          <a:lstStyle/>
          <a:p>
            <a:pPr>
              <a:lnSpc>
                <a:spcPct val="90000"/>
              </a:lnSpc>
              <a:buFontTx/>
              <a:buNone/>
            </a:pPr>
            <a:r>
              <a:rPr lang="en-US" altLang="en-US"/>
              <a:t>Checkers - what does learner do - make moves</a:t>
            </a:r>
          </a:p>
          <a:p>
            <a:pPr lvl="1">
              <a:lnSpc>
                <a:spcPct val="90000"/>
              </a:lnSpc>
              <a:buFontTx/>
              <a:buNone/>
            </a:pPr>
            <a:r>
              <a:rPr lang="en-US" altLang="en-US"/>
              <a:t>ChooseMove - select move based on board</a:t>
            </a:r>
          </a:p>
          <a:p>
            <a:pPr lvl="1">
              <a:lnSpc>
                <a:spcPct val="90000"/>
              </a:lnSpc>
              <a:buFontTx/>
              <a:buNone/>
            </a:pPr>
            <a:endParaRPr lang="en-US" altLang="en-US"/>
          </a:p>
          <a:p>
            <a:pPr lvl="1">
              <a:lnSpc>
                <a:spcPct val="90000"/>
              </a:lnSpc>
              <a:buFontTx/>
              <a:buNone/>
            </a:pPr>
            <a:endParaRPr lang="en-US" altLang="en-US"/>
          </a:p>
          <a:p>
            <a:pPr lvl="1">
              <a:lnSpc>
                <a:spcPct val="90000"/>
              </a:lnSpc>
              <a:buFontTx/>
              <a:buNone/>
            </a:pPr>
            <a:r>
              <a:rPr lang="en-US" altLang="en-US" i="1"/>
              <a:t>ChooseMove(b)</a:t>
            </a:r>
            <a:r>
              <a:rPr lang="en-US" altLang="en-US"/>
              <a:t>: from </a:t>
            </a:r>
            <a:r>
              <a:rPr lang="en-US" altLang="en-US" i="1"/>
              <a:t>b</a:t>
            </a:r>
            <a:r>
              <a:rPr lang="en-US" altLang="en-US"/>
              <a:t> pick move with highest value</a:t>
            </a:r>
          </a:p>
          <a:p>
            <a:pPr lvl="1">
              <a:lnSpc>
                <a:spcPct val="90000"/>
              </a:lnSpc>
              <a:buFontTx/>
              <a:buNone/>
            </a:pPr>
            <a:r>
              <a:rPr lang="en-US" altLang="en-US"/>
              <a:t>But how do we define </a:t>
            </a:r>
            <a:r>
              <a:rPr lang="en-US" altLang="en-US" i="1"/>
              <a:t>V(b)</a:t>
            </a:r>
            <a:r>
              <a:rPr lang="en-US" altLang="en-US"/>
              <a:t> for boards b?</a:t>
            </a:r>
          </a:p>
          <a:p>
            <a:pPr lvl="1">
              <a:lnSpc>
                <a:spcPct val="90000"/>
              </a:lnSpc>
              <a:buFontTx/>
              <a:buNone/>
            </a:pPr>
            <a:r>
              <a:rPr lang="en-US" altLang="en-US"/>
              <a:t>Possible definition:</a:t>
            </a:r>
          </a:p>
          <a:p>
            <a:pPr lvl="2">
              <a:lnSpc>
                <a:spcPct val="90000"/>
              </a:lnSpc>
              <a:buFontTx/>
              <a:buNone/>
            </a:pPr>
            <a:r>
              <a:rPr lang="en-US" altLang="en-US" i="1"/>
              <a:t>V(b)</a:t>
            </a:r>
            <a:r>
              <a:rPr lang="en-US" altLang="en-US"/>
              <a:t> = 100 if </a:t>
            </a:r>
            <a:r>
              <a:rPr lang="en-US" altLang="en-US" i="1"/>
              <a:t>b </a:t>
            </a:r>
            <a:r>
              <a:rPr lang="en-US" altLang="en-US"/>
              <a:t>is a final board state of a win</a:t>
            </a:r>
          </a:p>
          <a:p>
            <a:pPr lvl="2">
              <a:lnSpc>
                <a:spcPct val="90000"/>
              </a:lnSpc>
              <a:buFontTx/>
              <a:buNone/>
            </a:pPr>
            <a:r>
              <a:rPr lang="en-US" altLang="en-US" i="1"/>
              <a:t>V(b)</a:t>
            </a:r>
            <a:r>
              <a:rPr lang="en-US" altLang="en-US"/>
              <a:t> = -100 if </a:t>
            </a:r>
            <a:r>
              <a:rPr lang="en-US" altLang="en-US" i="1"/>
              <a:t>b</a:t>
            </a:r>
            <a:r>
              <a:rPr lang="en-US" altLang="en-US"/>
              <a:t> is a final board state of a loss</a:t>
            </a:r>
          </a:p>
          <a:p>
            <a:pPr lvl="2">
              <a:lnSpc>
                <a:spcPct val="90000"/>
              </a:lnSpc>
              <a:buFontTx/>
              <a:buNone/>
            </a:pPr>
            <a:r>
              <a:rPr lang="en-US" altLang="en-US" i="1"/>
              <a:t>V(b)</a:t>
            </a:r>
            <a:r>
              <a:rPr lang="en-US" altLang="en-US"/>
              <a:t> = 0 if </a:t>
            </a:r>
            <a:r>
              <a:rPr lang="en-US" altLang="en-US" i="1"/>
              <a:t>b</a:t>
            </a:r>
            <a:r>
              <a:rPr lang="en-US" altLang="en-US"/>
              <a:t> is a final board state of a draw</a:t>
            </a:r>
          </a:p>
          <a:p>
            <a:pPr lvl="2">
              <a:lnSpc>
                <a:spcPct val="90000"/>
              </a:lnSpc>
              <a:buFontTx/>
              <a:buNone/>
            </a:pPr>
            <a:r>
              <a:rPr lang="en-US" altLang="en-US"/>
              <a:t>if </a:t>
            </a:r>
            <a:r>
              <a:rPr lang="en-US" altLang="en-US" i="1"/>
              <a:t>b</a:t>
            </a:r>
            <a:r>
              <a:rPr lang="en-US" altLang="en-US"/>
              <a:t> not final state, </a:t>
            </a:r>
            <a:r>
              <a:rPr lang="en-US" altLang="en-US" i="1"/>
              <a:t>V(b) =V(b´)</a:t>
            </a:r>
            <a:r>
              <a:rPr lang="en-US" altLang="en-US"/>
              <a:t> where </a:t>
            </a:r>
            <a:r>
              <a:rPr lang="en-US" altLang="en-US" i="1"/>
              <a:t>b´</a:t>
            </a:r>
            <a:r>
              <a:rPr lang="en-US" altLang="en-US"/>
              <a:t> is best final board  reached by starting at </a:t>
            </a:r>
            <a:r>
              <a:rPr lang="en-US" altLang="en-US" i="1"/>
              <a:t>b</a:t>
            </a:r>
            <a:r>
              <a:rPr lang="en-US" altLang="en-US"/>
              <a:t> and playing optimally from there</a:t>
            </a:r>
          </a:p>
          <a:p>
            <a:pPr lvl="2">
              <a:lnSpc>
                <a:spcPct val="90000"/>
              </a:lnSpc>
              <a:buFontTx/>
              <a:buNone/>
            </a:pPr>
            <a:r>
              <a:rPr lang="en-US" altLang="en-US"/>
              <a:t>Correct, but not operational</a:t>
            </a:r>
          </a:p>
        </p:txBody>
      </p:sp>
      <p:graphicFrame>
        <p:nvGraphicFramePr>
          <p:cNvPr id="3074" name="Object 4">
            <a:extLst>
              <a:ext uri="{FF2B5EF4-FFF2-40B4-BE49-F238E27FC236}">
                <a16:creationId xmlns:a16="http://schemas.microsoft.com/office/drawing/2014/main" id="{F024B618-D13F-D5B8-F4DE-2B40D7C5A059}"/>
              </a:ext>
            </a:extLst>
          </p:cNvPr>
          <p:cNvGraphicFramePr>
            <a:graphicFrameLocks noChangeAspect="1"/>
          </p:cNvGraphicFramePr>
          <p:nvPr/>
        </p:nvGraphicFramePr>
        <p:xfrm>
          <a:off x="1828800" y="1920875"/>
          <a:ext cx="3657600" cy="787400"/>
        </p:xfrm>
        <a:graphic>
          <a:graphicData uri="http://schemas.openxmlformats.org/presentationml/2006/ole">
            <mc:AlternateContent xmlns:mc="http://schemas.openxmlformats.org/markup-compatibility/2006">
              <mc:Choice xmlns:v="urn:schemas-microsoft-com:vml" Requires="v">
                <p:oleObj name="Equation" r:id="rId2" imgW="1879560" imgH="406080" progId="Equation.3">
                  <p:embed/>
                </p:oleObj>
              </mc:Choice>
              <mc:Fallback>
                <p:oleObj name="Equation" r:id="rId2" imgW="1879560" imgH="406080" progId="Equation.3">
                  <p:embed/>
                  <p:pic>
                    <p:nvPicPr>
                      <p:cNvPr id="3074" name="Object 4">
                        <a:extLst>
                          <a:ext uri="{FF2B5EF4-FFF2-40B4-BE49-F238E27FC236}">
                            <a16:creationId xmlns:a16="http://schemas.microsoft.com/office/drawing/2014/main" id="{F024B618-D13F-D5B8-F4DE-2B40D7C5A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20875"/>
                        <a:ext cx="36576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Date Placeholder 3">
            <a:extLst>
              <a:ext uri="{FF2B5EF4-FFF2-40B4-BE49-F238E27FC236}">
                <a16:creationId xmlns:a16="http://schemas.microsoft.com/office/drawing/2014/main" id="{7D85738B-6921-A80C-111B-FEBC77E16AB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4100" name="Footer Placeholder 4">
            <a:extLst>
              <a:ext uri="{FF2B5EF4-FFF2-40B4-BE49-F238E27FC236}">
                <a16:creationId xmlns:a16="http://schemas.microsoft.com/office/drawing/2014/main" id="{C4A5610A-F2C0-539A-D414-D914A502E15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4101" name="Slide Number Placeholder 5">
            <a:extLst>
              <a:ext uri="{FF2B5EF4-FFF2-40B4-BE49-F238E27FC236}">
                <a16:creationId xmlns:a16="http://schemas.microsoft.com/office/drawing/2014/main" id="{019E5C31-A5F9-C48E-5FBA-4FA4C4ADF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00F4AC-D351-4F12-9995-5CDB9F14ADAE}" type="slidenum">
              <a:rPr lang="en-US" altLang="en-US" sz="1400"/>
              <a:pPr/>
              <a:t>19</a:t>
            </a:fld>
            <a:endParaRPr lang="en-US" altLang="en-US" sz="1400"/>
          </a:p>
        </p:txBody>
      </p:sp>
      <p:sp>
        <p:nvSpPr>
          <p:cNvPr id="4102" name="Rectangle 2">
            <a:extLst>
              <a:ext uri="{FF2B5EF4-FFF2-40B4-BE49-F238E27FC236}">
                <a16:creationId xmlns:a16="http://schemas.microsoft.com/office/drawing/2014/main" id="{CB0265EA-89E9-94C1-F702-287E4C5C5807}"/>
              </a:ext>
            </a:extLst>
          </p:cNvPr>
          <p:cNvSpPr>
            <a:spLocks noGrp="1" noChangeArrowheads="1"/>
          </p:cNvSpPr>
          <p:nvPr>
            <p:ph type="title"/>
          </p:nvPr>
        </p:nvSpPr>
        <p:spPr/>
        <p:txBody>
          <a:bodyPr/>
          <a:lstStyle/>
          <a:p>
            <a:r>
              <a:rPr lang="en-US" altLang="en-US"/>
              <a:t>Representation of Target Function</a:t>
            </a:r>
          </a:p>
        </p:txBody>
      </p:sp>
      <p:sp>
        <p:nvSpPr>
          <p:cNvPr id="4103" name="Rectangle 3">
            <a:extLst>
              <a:ext uri="{FF2B5EF4-FFF2-40B4-BE49-F238E27FC236}">
                <a16:creationId xmlns:a16="http://schemas.microsoft.com/office/drawing/2014/main" id="{D9C7EBD8-BE98-AB89-AD92-3481EFF16E1A}"/>
              </a:ext>
            </a:extLst>
          </p:cNvPr>
          <p:cNvSpPr>
            <a:spLocks noGrp="1" noChangeArrowheads="1"/>
          </p:cNvSpPr>
          <p:nvPr>
            <p:ph type="body" idx="1"/>
          </p:nvPr>
        </p:nvSpPr>
        <p:spPr/>
        <p:txBody>
          <a:bodyPr/>
          <a:lstStyle/>
          <a:p>
            <a:r>
              <a:rPr lang="en-US" altLang="en-US"/>
              <a:t>Collection of rules?</a:t>
            </a:r>
          </a:p>
          <a:p>
            <a:pPr lvl="1">
              <a:buFontTx/>
              <a:buNone/>
            </a:pPr>
            <a:r>
              <a:rPr lang="en-US" altLang="en-US"/>
              <a:t>IF double jump available THEN</a:t>
            </a:r>
          </a:p>
          <a:p>
            <a:pPr lvl="1">
              <a:buFontTx/>
              <a:buNone/>
            </a:pPr>
            <a:r>
              <a:rPr lang="en-US" altLang="en-US"/>
              <a:t>  make double jump</a:t>
            </a:r>
          </a:p>
          <a:p>
            <a:pPr lvl="1">
              <a:buFontTx/>
              <a:buNone/>
            </a:pPr>
            <a:endParaRPr lang="en-US" altLang="en-US" sz="1200"/>
          </a:p>
          <a:p>
            <a:r>
              <a:rPr lang="en-US" altLang="en-US"/>
              <a:t>Neural network?</a:t>
            </a:r>
          </a:p>
          <a:p>
            <a:r>
              <a:rPr lang="en-US" altLang="en-US"/>
              <a:t>Polynomial function of problem features?</a:t>
            </a:r>
          </a:p>
          <a:p>
            <a:endParaRPr lang="en-US" altLang="en-US"/>
          </a:p>
        </p:txBody>
      </p:sp>
      <p:graphicFrame>
        <p:nvGraphicFramePr>
          <p:cNvPr id="4098" name="Object 4">
            <a:extLst>
              <a:ext uri="{FF2B5EF4-FFF2-40B4-BE49-F238E27FC236}">
                <a16:creationId xmlns:a16="http://schemas.microsoft.com/office/drawing/2014/main" id="{1DEE11FC-EDEF-B279-997C-7C9E3BB92C16}"/>
              </a:ext>
            </a:extLst>
          </p:cNvPr>
          <p:cNvGraphicFramePr>
            <a:graphicFrameLocks noChangeAspect="1"/>
          </p:cNvGraphicFramePr>
          <p:nvPr/>
        </p:nvGraphicFramePr>
        <p:xfrm>
          <a:off x="1295400" y="4038600"/>
          <a:ext cx="7010400" cy="1603375"/>
        </p:xfrm>
        <a:graphic>
          <a:graphicData uri="http://schemas.openxmlformats.org/presentationml/2006/ole">
            <mc:AlternateContent xmlns:mc="http://schemas.openxmlformats.org/markup-compatibility/2006">
              <mc:Choice xmlns:v="urn:schemas-microsoft-com:vml" Requires="v">
                <p:oleObj name="Equation" r:id="rId2" imgW="2997000" imgH="685800" progId="Equation.3">
                  <p:embed/>
                </p:oleObj>
              </mc:Choice>
              <mc:Fallback>
                <p:oleObj name="Equation" r:id="rId2" imgW="2997000" imgH="685800" progId="Equation.3">
                  <p:embed/>
                  <p:pic>
                    <p:nvPicPr>
                      <p:cNvPr id="4098" name="Object 4">
                        <a:extLst>
                          <a:ext uri="{FF2B5EF4-FFF2-40B4-BE49-F238E27FC236}">
                            <a16:creationId xmlns:a16="http://schemas.microsoft.com/office/drawing/2014/main" id="{1DEE11FC-EDEF-B279-997C-7C9E3BB92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38600"/>
                        <a:ext cx="7010400" cy="160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4F202A5C-7C60-6361-DD03-FC06284F55C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4339" name="Footer Placeholder 4">
            <a:extLst>
              <a:ext uri="{FF2B5EF4-FFF2-40B4-BE49-F238E27FC236}">
                <a16:creationId xmlns:a16="http://schemas.microsoft.com/office/drawing/2014/main" id="{7D778AF9-F7C9-A382-1573-672F896AA7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4340" name="Slide Number Placeholder 5">
            <a:extLst>
              <a:ext uri="{FF2B5EF4-FFF2-40B4-BE49-F238E27FC236}">
                <a16:creationId xmlns:a16="http://schemas.microsoft.com/office/drawing/2014/main" id="{12DAF55B-7C31-D799-5A73-C02D5DC2FD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0DBA096-D1D6-4498-853B-6723273D8990}" type="slidenum">
              <a:rPr lang="en-US" altLang="en-US" sz="1400"/>
              <a:pPr/>
              <a:t>2</a:t>
            </a:fld>
            <a:endParaRPr lang="en-US" altLang="en-US" sz="1400"/>
          </a:p>
        </p:txBody>
      </p:sp>
      <p:sp>
        <p:nvSpPr>
          <p:cNvPr id="14341" name="Rectangle 2">
            <a:extLst>
              <a:ext uri="{FF2B5EF4-FFF2-40B4-BE49-F238E27FC236}">
                <a16:creationId xmlns:a16="http://schemas.microsoft.com/office/drawing/2014/main" id="{ACB8DEC9-ED2E-7B5D-EB14-A6A6FCB662DC}"/>
              </a:ext>
            </a:extLst>
          </p:cNvPr>
          <p:cNvSpPr>
            <a:spLocks noGrp="1" noChangeArrowheads="1"/>
          </p:cNvSpPr>
          <p:nvPr>
            <p:ph type="title"/>
          </p:nvPr>
        </p:nvSpPr>
        <p:spPr/>
        <p:txBody>
          <a:bodyPr/>
          <a:lstStyle/>
          <a:p>
            <a:r>
              <a:rPr lang="en-US" altLang="en-US" sz="3600"/>
              <a:t>Course Information</a:t>
            </a:r>
          </a:p>
        </p:txBody>
      </p:sp>
      <p:sp>
        <p:nvSpPr>
          <p:cNvPr id="14342" name="Rectangle 3">
            <a:extLst>
              <a:ext uri="{FF2B5EF4-FFF2-40B4-BE49-F238E27FC236}">
                <a16:creationId xmlns:a16="http://schemas.microsoft.com/office/drawing/2014/main" id="{F733EA20-BE03-055E-C093-CC88C412D200}"/>
              </a:ext>
            </a:extLst>
          </p:cNvPr>
          <p:cNvSpPr>
            <a:spLocks noGrp="1" noChangeArrowheads="1"/>
          </p:cNvSpPr>
          <p:nvPr>
            <p:ph type="body" idx="1"/>
          </p:nvPr>
        </p:nvSpPr>
        <p:spPr/>
        <p:txBody>
          <a:bodyPr/>
          <a:lstStyle/>
          <a:p>
            <a:r>
              <a:rPr lang="en-US" altLang="en-US" sz="2400"/>
              <a:t>Class web page: </a:t>
            </a:r>
            <a:r>
              <a:rPr lang="en-US" altLang="en-US" sz="2400">
                <a:hlinkClick r:id="rId2"/>
              </a:rPr>
              <a:t>http://www.d.umn.edu/~rmaclin/cs8751/</a:t>
            </a:r>
            <a:endParaRPr lang="en-US" altLang="en-US" sz="2400"/>
          </a:p>
          <a:p>
            <a:pPr lvl="1"/>
            <a:r>
              <a:rPr lang="en-US" altLang="en-US" sz="2000"/>
              <a:t>Syllabus</a:t>
            </a:r>
          </a:p>
          <a:p>
            <a:pPr lvl="1"/>
            <a:r>
              <a:rPr lang="en-US" altLang="en-US" sz="2000"/>
              <a:t>Lecture notes</a:t>
            </a:r>
          </a:p>
          <a:p>
            <a:pPr lvl="1"/>
            <a:r>
              <a:rPr lang="en-US" altLang="en-US" sz="2000"/>
              <a:t>Useful links</a:t>
            </a:r>
          </a:p>
          <a:p>
            <a:pPr lvl="1"/>
            <a:r>
              <a:rPr lang="en-US" altLang="en-US" sz="2000"/>
              <a:t>Programming assignments</a:t>
            </a:r>
          </a:p>
          <a:p>
            <a:r>
              <a:rPr lang="en-US" altLang="en-US" sz="2400"/>
              <a:t>Methods for contact:</a:t>
            </a:r>
          </a:p>
          <a:p>
            <a:pPr lvl="1"/>
            <a:r>
              <a:rPr lang="en-US" altLang="en-US" sz="2000"/>
              <a:t>Email: </a:t>
            </a:r>
            <a:r>
              <a:rPr lang="en-US" altLang="en-US" sz="2000">
                <a:hlinkClick r:id="rId3"/>
              </a:rPr>
              <a:t>rmaclin@d.umn.edu</a:t>
            </a:r>
            <a:r>
              <a:rPr lang="en-US" altLang="en-US" sz="2000"/>
              <a:t> (best option)</a:t>
            </a:r>
          </a:p>
          <a:p>
            <a:pPr lvl="1"/>
            <a:r>
              <a:rPr lang="en-US" altLang="en-US" sz="2000"/>
              <a:t>Office: 315 HH</a:t>
            </a:r>
          </a:p>
          <a:p>
            <a:pPr lvl="1"/>
            <a:r>
              <a:rPr lang="en-US" altLang="en-US" sz="2000"/>
              <a:t>Phone: 726-8256</a:t>
            </a:r>
          </a:p>
          <a:p>
            <a:r>
              <a:rPr lang="en-US" altLang="en-US" sz="2400"/>
              <a:t>Textbooks: </a:t>
            </a:r>
          </a:p>
          <a:p>
            <a:pPr lvl="1"/>
            <a:r>
              <a:rPr lang="en-US" altLang="en-US" sz="2000" i="1"/>
              <a:t>Machine Learning</a:t>
            </a:r>
            <a:r>
              <a:rPr lang="en-US" altLang="en-US" sz="2000"/>
              <a:t>, Mitchell</a:t>
            </a:r>
          </a:p>
          <a:p>
            <a:r>
              <a:rPr lang="en-US" altLang="en-US" sz="2400" b="1">
                <a:solidFill>
                  <a:schemeClr val="hlink"/>
                </a:solidFill>
              </a:rPr>
              <a:t>Notes based on Mitchell’s Lecture Notes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a:extLst>
              <a:ext uri="{FF2B5EF4-FFF2-40B4-BE49-F238E27FC236}">
                <a16:creationId xmlns:a16="http://schemas.microsoft.com/office/drawing/2014/main" id="{FCD35776-ABD0-5E26-E0D7-214EAA91256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5124" name="Footer Placeholder 4">
            <a:extLst>
              <a:ext uri="{FF2B5EF4-FFF2-40B4-BE49-F238E27FC236}">
                <a16:creationId xmlns:a16="http://schemas.microsoft.com/office/drawing/2014/main" id="{2CFED613-9C01-037A-A2BA-6FCE8F39B95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5125" name="Slide Number Placeholder 5">
            <a:extLst>
              <a:ext uri="{FF2B5EF4-FFF2-40B4-BE49-F238E27FC236}">
                <a16:creationId xmlns:a16="http://schemas.microsoft.com/office/drawing/2014/main" id="{4449AF04-2185-B40B-E5F8-A9F911DCBD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BEAD520-01A1-4BF8-A8C9-B82B66CFD23E}" type="slidenum">
              <a:rPr lang="en-US" altLang="en-US" sz="1400"/>
              <a:pPr/>
              <a:t>20</a:t>
            </a:fld>
            <a:endParaRPr lang="en-US" altLang="en-US" sz="1400"/>
          </a:p>
        </p:txBody>
      </p:sp>
      <p:sp>
        <p:nvSpPr>
          <p:cNvPr id="5126" name="Rectangle 2">
            <a:extLst>
              <a:ext uri="{FF2B5EF4-FFF2-40B4-BE49-F238E27FC236}">
                <a16:creationId xmlns:a16="http://schemas.microsoft.com/office/drawing/2014/main" id="{E5387C21-54F7-A85E-751B-01D4FD9769C6}"/>
              </a:ext>
            </a:extLst>
          </p:cNvPr>
          <p:cNvSpPr>
            <a:spLocks noGrp="1" noChangeArrowheads="1"/>
          </p:cNvSpPr>
          <p:nvPr>
            <p:ph type="title"/>
          </p:nvPr>
        </p:nvSpPr>
        <p:spPr/>
        <p:txBody>
          <a:bodyPr/>
          <a:lstStyle/>
          <a:p>
            <a:r>
              <a:rPr lang="en-US" altLang="en-US"/>
              <a:t>Obtaining Training Examples</a:t>
            </a:r>
          </a:p>
        </p:txBody>
      </p:sp>
      <p:graphicFrame>
        <p:nvGraphicFramePr>
          <p:cNvPr id="5122" name="Object 5">
            <a:extLst>
              <a:ext uri="{FF2B5EF4-FFF2-40B4-BE49-F238E27FC236}">
                <a16:creationId xmlns:a16="http://schemas.microsoft.com/office/drawing/2014/main" id="{ED3D0CB8-D8B4-43C6-CC9F-9E922BB4F7A8}"/>
              </a:ext>
            </a:extLst>
          </p:cNvPr>
          <p:cNvGraphicFramePr>
            <a:graphicFrameLocks noGrp="1" noChangeAspect="1"/>
          </p:cNvGraphicFramePr>
          <p:nvPr>
            <p:ph idx="1"/>
          </p:nvPr>
        </p:nvGraphicFramePr>
        <p:xfrm>
          <a:off x="746125" y="1306513"/>
          <a:ext cx="6735763" cy="3970337"/>
        </p:xfrm>
        <a:graphic>
          <a:graphicData uri="http://schemas.openxmlformats.org/presentationml/2006/ole">
            <mc:AlternateContent xmlns:mc="http://schemas.openxmlformats.org/markup-compatibility/2006">
              <mc:Choice xmlns:v="urn:schemas-microsoft-com:vml" Requires="v">
                <p:oleObj name="Equation" r:id="rId2" imgW="2412720" imgH="1422360" progId="Equation.3">
                  <p:embed/>
                </p:oleObj>
              </mc:Choice>
              <mc:Fallback>
                <p:oleObj name="Equation" r:id="rId2" imgW="2412720" imgH="1422360" progId="Equation.3">
                  <p:embed/>
                  <p:pic>
                    <p:nvPicPr>
                      <p:cNvPr id="5122" name="Object 5">
                        <a:extLst>
                          <a:ext uri="{FF2B5EF4-FFF2-40B4-BE49-F238E27FC236}">
                            <a16:creationId xmlns:a16="http://schemas.microsoft.com/office/drawing/2014/main" id="{ED3D0CB8-D8B4-43C6-CC9F-9E922BB4F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1306513"/>
                        <a:ext cx="6735763" cy="3970337"/>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Date Placeholder 4">
            <a:extLst>
              <a:ext uri="{FF2B5EF4-FFF2-40B4-BE49-F238E27FC236}">
                <a16:creationId xmlns:a16="http://schemas.microsoft.com/office/drawing/2014/main" id="{ADFDC2C5-316E-78EF-7669-259B0E0207D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6148" name="Footer Placeholder 5">
            <a:extLst>
              <a:ext uri="{FF2B5EF4-FFF2-40B4-BE49-F238E27FC236}">
                <a16:creationId xmlns:a16="http://schemas.microsoft.com/office/drawing/2014/main" id="{BE0825D3-5C02-85E9-5372-C30A6E6B9BD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6149" name="Slide Number Placeholder 6">
            <a:extLst>
              <a:ext uri="{FF2B5EF4-FFF2-40B4-BE49-F238E27FC236}">
                <a16:creationId xmlns:a16="http://schemas.microsoft.com/office/drawing/2014/main" id="{78FD26B1-1589-36A7-70F1-6F5766C38B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8B4F919-1DB7-4C9A-9FAB-1C120EE6A811}" type="slidenum">
              <a:rPr lang="en-US" altLang="en-US" sz="1400"/>
              <a:pPr/>
              <a:t>21</a:t>
            </a:fld>
            <a:endParaRPr lang="en-US" altLang="en-US" sz="1400"/>
          </a:p>
        </p:txBody>
      </p:sp>
      <p:sp>
        <p:nvSpPr>
          <p:cNvPr id="6150" name="Rectangle 2">
            <a:extLst>
              <a:ext uri="{FF2B5EF4-FFF2-40B4-BE49-F238E27FC236}">
                <a16:creationId xmlns:a16="http://schemas.microsoft.com/office/drawing/2014/main" id="{F62C846B-014B-071D-BB5C-4C4238A261A3}"/>
              </a:ext>
            </a:extLst>
          </p:cNvPr>
          <p:cNvSpPr>
            <a:spLocks noGrp="1" noChangeArrowheads="1"/>
          </p:cNvSpPr>
          <p:nvPr>
            <p:ph type="title"/>
          </p:nvPr>
        </p:nvSpPr>
        <p:spPr/>
        <p:txBody>
          <a:bodyPr/>
          <a:lstStyle/>
          <a:p>
            <a:r>
              <a:rPr lang="en-US" altLang="en-US"/>
              <a:t>Choose Weight Tuning Rule</a:t>
            </a:r>
          </a:p>
        </p:txBody>
      </p:sp>
      <p:sp>
        <p:nvSpPr>
          <p:cNvPr id="6151" name="Rectangle 3">
            <a:extLst>
              <a:ext uri="{FF2B5EF4-FFF2-40B4-BE49-F238E27FC236}">
                <a16:creationId xmlns:a16="http://schemas.microsoft.com/office/drawing/2014/main" id="{625AB8F1-6EFC-B1FB-220F-C18FCA86644F}"/>
              </a:ext>
            </a:extLst>
          </p:cNvPr>
          <p:cNvSpPr>
            <a:spLocks noGrp="1" noChangeArrowheads="1"/>
          </p:cNvSpPr>
          <p:nvPr>
            <p:ph type="body" sz="half" idx="1"/>
          </p:nvPr>
        </p:nvSpPr>
        <p:spPr>
          <a:xfrm>
            <a:off x="685800" y="1066800"/>
            <a:ext cx="7772400" cy="685800"/>
          </a:xfrm>
        </p:spPr>
        <p:txBody>
          <a:bodyPr/>
          <a:lstStyle/>
          <a:p>
            <a:pPr>
              <a:buFontTx/>
              <a:buNone/>
            </a:pPr>
            <a:r>
              <a:rPr lang="en-US" altLang="en-US" b="1"/>
              <a:t>LMS Weight update rule:</a:t>
            </a:r>
            <a:endParaRPr lang="en-US" altLang="en-US" sz="2400"/>
          </a:p>
        </p:txBody>
      </p:sp>
      <p:graphicFrame>
        <p:nvGraphicFramePr>
          <p:cNvPr id="6146" name="Object 4">
            <a:extLst>
              <a:ext uri="{FF2B5EF4-FFF2-40B4-BE49-F238E27FC236}">
                <a16:creationId xmlns:a16="http://schemas.microsoft.com/office/drawing/2014/main" id="{F6D80A39-245B-3F51-0122-3EFDAA40FB05}"/>
              </a:ext>
            </a:extLst>
          </p:cNvPr>
          <p:cNvGraphicFramePr>
            <a:graphicFrameLocks noGrp="1" noChangeAspect="1"/>
          </p:cNvGraphicFramePr>
          <p:nvPr>
            <p:ph sz="half" idx="2"/>
          </p:nvPr>
        </p:nvGraphicFramePr>
        <p:xfrm>
          <a:off x="990600" y="1752600"/>
          <a:ext cx="6705600" cy="4079875"/>
        </p:xfrm>
        <a:graphic>
          <a:graphicData uri="http://schemas.openxmlformats.org/presentationml/2006/ole">
            <mc:AlternateContent xmlns:mc="http://schemas.openxmlformats.org/markup-compatibility/2006">
              <mc:Choice xmlns:v="urn:schemas-microsoft-com:vml" Requires="v">
                <p:oleObj name="Equation" r:id="rId2" imgW="3047760" imgH="1854000" progId="Equation.3">
                  <p:embed/>
                </p:oleObj>
              </mc:Choice>
              <mc:Fallback>
                <p:oleObj name="Equation" r:id="rId2" imgW="3047760" imgH="1854000" progId="Equation.3">
                  <p:embed/>
                  <p:pic>
                    <p:nvPicPr>
                      <p:cNvPr id="6146" name="Object 4">
                        <a:extLst>
                          <a:ext uri="{FF2B5EF4-FFF2-40B4-BE49-F238E27FC236}">
                            <a16:creationId xmlns:a16="http://schemas.microsoft.com/office/drawing/2014/main" id="{F6D80A39-245B-3F51-0122-3EFDAA40F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752600"/>
                        <a:ext cx="6705600" cy="4079875"/>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Date Placeholder 3">
            <a:extLst>
              <a:ext uri="{FF2B5EF4-FFF2-40B4-BE49-F238E27FC236}">
                <a16:creationId xmlns:a16="http://schemas.microsoft.com/office/drawing/2014/main" id="{1AFBF1B8-E393-CBB0-E024-C3867DC7074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7172" name="Footer Placeholder 4">
            <a:extLst>
              <a:ext uri="{FF2B5EF4-FFF2-40B4-BE49-F238E27FC236}">
                <a16:creationId xmlns:a16="http://schemas.microsoft.com/office/drawing/2014/main" id="{F8F90A9E-F477-FC33-0F6E-2AF778FA533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7173" name="Slide Number Placeholder 5">
            <a:extLst>
              <a:ext uri="{FF2B5EF4-FFF2-40B4-BE49-F238E27FC236}">
                <a16:creationId xmlns:a16="http://schemas.microsoft.com/office/drawing/2014/main" id="{D025126B-F34E-E6FC-7ED7-6400DA9387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BE69A51-6771-4DBE-80EF-49FC8B319E3F}" type="slidenum">
              <a:rPr lang="en-US" altLang="en-US" sz="1400"/>
              <a:pPr/>
              <a:t>22</a:t>
            </a:fld>
            <a:endParaRPr lang="en-US" altLang="en-US" sz="1400"/>
          </a:p>
        </p:txBody>
      </p:sp>
      <p:sp>
        <p:nvSpPr>
          <p:cNvPr id="7174" name="Rectangle 2">
            <a:extLst>
              <a:ext uri="{FF2B5EF4-FFF2-40B4-BE49-F238E27FC236}">
                <a16:creationId xmlns:a16="http://schemas.microsoft.com/office/drawing/2014/main" id="{D5F97D27-351C-0C9A-A222-5A853DC0B907}"/>
              </a:ext>
            </a:extLst>
          </p:cNvPr>
          <p:cNvSpPr>
            <a:spLocks noGrp="1" noChangeArrowheads="1"/>
          </p:cNvSpPr>
          <p:nvPr>
            <p:ph type="title"/>
          </p:nvPr>
        </p:nvSpPr>
        <p:spPr/>
        <p:txBody>
          <a:bodyPr/>
          <a:lstStyle/>
          <a:p>
            <a:r>
              <a:rPr lang="en-US" altLang="en-US"/>
              <a:t>Design Choices</a:t>
            </a:r>
          </a:p>
        </p:txBody>
      </p:sp>
      <p:graphicFrame>
        <p:nvGraphicFramePr>
          <p:cNvPr id="7170" name="Object 5">
            <a:extLst>
              <a:ext uri="{FF2B5EF4-FFF2-40B4-BE49-F238E27FC236}">
                <a16:creationId xmlns:a16="http://schemas.microsoft.com/office/drawing/2014/main" id="{80EA4192-ECEB-425E-6ADA-BF592E1A631A}"/>
              </a:ext>
            </a:extLst>
          </p:cNvPr>
          <p:cNvGraphicFramePr>
            <a:graphicFrameLocks noGrp="1" noChangeAspect="1"/>
          </p:cNvGraphicFramePr>
          <p:nvPr>
            <p:ph idx="1"/>
          </p:nvPr>
        </p:nvGraphicFramePr>
        <p:xfrm>
          <a:off x="685800" y="1265238"/>
          <a:ext cx="7772400" cy="4632325"/>
        </p:xfrm>
        <a:graphic>
          <a:graphicData uri="http://schemas.openxmlformats.org/presentationml/2006/ole">
            <mc:AlternateContent xmlns:mc="http://schemas.openxmlformats.org/markup-compatibility/2006">
              <mc:Choice xmlns:v="urn:schemas-microsoft-com:vml" Requires="v">
                <p:oleObj name="VISIO" r:id="rId2" imgW="5094360" imgH="3036960" progId="Visio.Drawing.4">
                  <p:embed/>
                </p:oleObj>
              </mc:Choice>
              <mc:Fallback>
                <p:oleObj name="VISIO" r:id="rId2" imgW="5094360" imgH="3036960" progId="Visio.Drawing.4">
                  <p:embed/>
                  <p:pic>
                    <p:nvPicPr>
                      <p:cNvPr id="7170" name="Object 5">
                        <a:extLst>
                          <a:ext uri="{FF2B5EF4-FFF2-40B4-BE49-F238E27FC236}">
                            <a16:creationId xmlns:a16="http://schemas.microsoft.com/office/drawing/2014/main" id="{80EA4192-ECEB-425E-6ADA-BF592E1A6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5238"/>
                        <a:ext cx="7772400" cy="4632325"/>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CF137C30-BA52-8047-F79E-93ADF226848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8675" name="Footer Placeholder 4">
            <a:extLst>
              <a:ext uri="{FF2B5EF4-FFF2-40B4-BE49-F238E27FC236}">
                <a16:creationId xmlns:a16="http://schemas.microsoft.com/office/drawing/2014/main" id="{23DD1186-8C73-8FAD-4085-25345E0F072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8676" name="Slide Number Placeholder 5">
            <a:extLst>
              <a:ext uri="{FF2B5EF4-FFF2-40B4-BE49-F238E27FC236}">
                <a16:creationId xmlns:a16="http://schemas.microsoft.com/office/drawing/2014/main" id="{A613E6CE-9C29-7DDD-C995-EAF84D8F1D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14F2F1-6E73-4E9F-BA9A-7B809D8B7E60}" type="slidenum">
              <a:rPr lang="en-US" altLang="en-US" sz="1400"/>
              <a:pPr/>
              <a:t>23</a:t>
            </a:fld>
            <a:endParaRPr lang="en-US" altLang="en-US" sz="1400"/>
          </a:p>
        </p:txBody>
      </p:sp>
      <p:sp>
        <p:nvSpPr>
          <p:cNvPr id="28677" name="Rectangle 2">
            <a:extLst>
              <a:ext uri="{FF2B5EF4-FFF2-40B4-BE49-F238E27FC236}">
                <a16:creationId xmlns:a16="http://schemas.microsoft.com/office/drawing/2014/main" id="{1ED6783E-8E7D-445D-37D4-AB8BBE712154}"/>
              </a:ext>
            </a:extLst>
          </p:cNvPr>
          <p:cNvSpPr>
            <a:spLocks noGrp="1" noChangeArrowheads="1"/>
          </p:cNvSpPr>
          <p:nvPr>
            <p:ph type="title"/>
          </p:nvPr>
        </p:nvSpPr>
        <p:spPr/>
        <p:txBody>
          <a:bodyPr/>
          <a:lstStyle/>
          <a:p>
            <a:r>
              <a:rPr lang="en-US" altLang="en-US"/>
              <a:t>Some Areas of Machine Learning</a:t>
            </a:r>
          </a:p>
        </p:txBody>
      </p:sp>
      <p:sp>
        <p:nvSpPr>
          <p:cNvPr id="28678" name="Rectangle 3">
            <a:extLst>
              <a:ext uri="{FF2B5EF4-FFF2-40B4-BE49-F238E27FC236}">
                <a16:creationId xmlns:a16="http://schemas.microsoft.com/office/drawing/2014/main" id="{234195D5-825E-F50C-614D-FFB89CA8AC93}"/>
              </a:ext>
            </a:extLst>
          </p:cNvPr>
          <p:cNvSpPr>
            <a:spLocks noGrp="1" noChangeArrowheads="1"/>
          </p:cNvSpPr>
          <p:nvPr>
            <p:ph type="body" idx="1"/>
          </p:nvPr>
        </p:nvSpPr>
        <p:spPr/>
        <p:txBody>
          <a:bodyPr/>
          <a:lstStyle/>
          <a:p>
            <a:pPr>
              <a:lnSpc>
                <a:spcPct val="90000"/>
              </a:lnSpc>
            </a:pPr>
            <a:r>
              <a:rPr lang="en-US" altLang="en-US">
                <a:solidFill>
                  <a:schemeClr val="accent2"/>
                </a:solidFill>
              </a:rPr>
              <a:t>Inductive Learning</a:t>
            </a:r>
            <a:r>
              <a:rPr lang="en-US" altLang="en-US"/>
              <a:t>: inferring new knowledge from observations (not guaranteed correct)</a:t>
            </a:r>
          </a:p>
          <a:p>
            <a:pPr lvl="1">
              <a:lnSpc>
                <a:spcPct val="90000"/>
              </a:lnSpc>
            </a:pPr>
            <a:r>
              <a:rPr lang="en-US" altLang="en-US">
                <a:solidFill>
                  <a:schemeClr val="hlink"/>
                </a:solidFill>
              </a:rPr>
              <a:t>Concept/Classification Learning</a:t>
            </a:r>
            <a:r>
              <a:rPr lang="en-US" altLang="en-US"/>
              <a:t> - identify characteristics of class members (e.g., what makes a CS class fun, what makes a customer buy, etc.)</a:t>
            </a:r>
          </a:p>
          <a:p>
            <a:pPr lvl="1">
              <a:lnSpc>
                <a:spcPct val="90000"/>
              </a:lnSpc>
            </a:pPr>
            <a:r>
              <a:rPr lang="en-US" altLang="en-US">
                <a:solidFill>
                  <a:schemeClr val="hlink"/>
                </a:solidFill>
              </a:rPr>
              <a:t>Unsupervised Learning</a:t>
            </a:r>
            <a:r>
              <a:rPr lang="en-US" altLang="en-US"/>
              <a:t> - examine data to infer new characteristics (e.g., break chemicals into similar groups, infer new mathematical rule, etc.)</a:t>
            </a:r>
          </a:p>
          <a:p>
            <a:pPr lvl="1">
              <a:lnSpc>
                <a:spcPct val="90000"/>
              </a:lnSpc>
            </a:pPr>
            <a:r>
              <a:rPr lang="en-US" altLang="en-US">
                <a:solidFill>
                  <a:schemeClr val="hlink"/>
                </a:solidFill>
              </a:rPr>
              <a:t>Reinforcement Learning</a:t>
            </a:r>
            <a:r>
              <a:rPr lang="en-US" altLang="en-US"/>
              <a:t> - learn appropriate moves to achieve delayed goal (e.g., win a game of Checkers, perform a robot task, etc.)</a:t>
            </a:r>
          </a:p>
          <a:p>
            <a:pPr>
              <a:lnSpc>
                <a:spcPct val="90000"/>
              </a:lnSpc>
            </a:pPr>
            <a:r>
              <a:rPr lang="en-US" altLang="en-US">
                <a:solidFill>
                  <a:schemeClr val="accent2"/>
                </a:solidFill>
              </a:rPr>
              <a:t>Deductive Learning</a:t>
            </a:r>
            <a:r>
              <a:rPr lang="en-US" altLang="en-US"/>
              <a:t>: recombine existing knowledge to more effectively solve problems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Date Placeholder 4">
            <a:extLst>
              <a:ext uri="{FF2B5EF4-FFF2-40B4-BE49-F238E27FC236}">
                <a16:creationId xmlns:a16="http://schemas.microsoft.com/office/drawing/2014/main" id="{D27E4681-9EB5-C744-9E15-98FAD313186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8196" name="Footer Placeholder 5">
            <a:extLst>
              <a:ext uri="{FF2B5EF4-FFF2-40B4-BE49-F238E27FC236}">
                <a16:creationId xmlns:a16="http://schemas.microsoft.com/office/drawing/2014/main" id="{D60DDAA4-D3F1-4928-3430-98725252FD0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8197" name="Slide Number Placeholder 6">
            <a:extLst>
              <a:ext uri="{FF2B5EF4-FFF2-40B4-BE49-F238E27FC236}">
                <a16:creationId xmlns:a16="http://schemas.microsoft.com/office/drawing/2014/main" id="{651FDE72-2BDA-CD94-273A-69E5DEC3E8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80DE759-9FBA-4AFF-8506-105466F4D192}" type="slidenum">
              <a:rPr lang="en-US" altLang="en-US" sz="1400"/>
              <a:pPr/>
              <a:t>24</a:t>
            </a:fld>
            <a:endParaRPr lang="en-US" altLang="en-US" sz="1400"/>
          </a:p>
        </p:txBody>
      </p:sp>
      <p:sp>
        <p:nvSpPr>
          <p:cNvPr id="8198" name="Rectangle 2">
            <a:extLst>
              <a:ext uri="{FF2B5EF4-FFF2-40B4-BE49-F238E27FC236}">
                <a16:creationId xmlns:a16="http://schemas.microsoft.com/office/drawing/2014/main" id="{94E983C0-1FE2-A65B-C8B1-13DD8459E207}"/>
              </a:ext>
            </a:extLst>
          </p:cNvPr>
          <p:cNvSpPr>
            <a:spLocks noGrp="1" noChangeArrowheads="1"/>
          </p:cNvSpPr>
          <p:nvPr>
            <p:ph type="title"/>
          </p:nvPr>
        </p:nvSpPr>
        <p:spPr/>
        <p:txBody>
          <a:bodyPr/>
          <a:lstStyle/>
          <a:p>
            <a:r>
              <a:rPr lang="en-US" altLang="en-US"/>
              <a:t>Classification/Concept Learning</a:t>
            </a:r>
          </a:p>
        </p:txBody>
      </p:sp>
      <p:sp>
        <p:nvSpPr>
          <p:cNvPr id="8199" name="Rectangle 3">
            <a:extLst>
              <a:ext uri="{FF2B5EF4-FFF2-40B4-BE49-F238E27FC236}">
                <a16:creationId xmlns:a16="http://schemas.microsoft.com/office/drawing/2014/main" id="{3BE7FEA1-DFF5-2FB2-8312-D4C3C34629F9}"/>
              </a:ext>
            </a:extLst>
          </p:cNvPr>
          <p:cNvSpPr>
            <a:spLocks noGrp="1" noChangeArrowheads="1"/>
          </p:cNvSpPr>
          <p:nvPr>
            <p:ph type="body" sz="half" idx="2"/>
          </p:nvPr>
        </p:nvSpPr>
        <p:spPr>
          <a:xfrm>
            <a:off x="685800" y="4283075"/>
            <a:ext cx="7772400" cy="1812925"/>
          </a:xfrm>
        </p:spPr>
        <p:txBody>
          <a:bodyPr/>
          <a:lstStyle/>
          <a:p>
            <a:r>
              <a:rPr lang="en-US" altLang="en-US" sz="2400"/>
              <a:t>What characteristic(s) predict a smile?</a:t>
            </a:r>
          </a:p>
          <a:p>
            <a:pPr lvl="1"/>
            <a:r>
              <a:rPr lang="en-US" altLang="en-US" sz="2000"/>
              <a:t>Variation on Sesame Street game: </a:t>
            </a:r>
            <a:r>
              <a:rPr lang="en-US" altLang="en-US" sz="2000" i="1"/>
              <a:t>why are these things a lot like the others (or not)?</a:t>
            </a:r>
          </a:p>
          <a:p>
            <a:r>
              <a:rPr lang="en-US" altLang="en-US" sz="2400"/>
              <a:t>ML Approach: infer model (characteristics that indicate) of why a face is/is not smiling</a:t>
            </a:r>
          </a:p>
        </p:txBody>
      </p:sp>
      <p:graphicFrame>
        <p:nvGraphicFramePr>
          <p:cNvPr id="8194" name="Object 4">
            <a:extLst>
              <a:ext uri="{FF2B5EF4-FFF2-40B4-BE49-F238E27FC236}">
                <a16:creationId xmlns:a16="http://schemas.microsoft.com/office/drawing/2014/main" id="{B9BF1A90-D151-9F04-84F4-198CD8AF0E21}"/>
              </a:ext>
            </a:extLst>
          </p:cNvPr>
          <p:cNvGraphicFramePr>
            <a:graphicFrameLocks noGrp="1" noChangeAspect="1"/>
          </p:cNvGraphicFramePr>
          <p:nvPr>
            <p:ph sz="half" idx="1"/>
          </p:nvPr>
        </p:nvGraphicFramePr>
        <p:xfrm>
          <a:off x="2209800" y="1066800"/>
          <a:ext cx="5029200" cy="3033713"/>
        </p:xfrm>
        <a:graphic>
          <a:graphicData uri="http://schemas.openxmlformats.org/presentationml/2006/ole">
            <mc:AlternateContent xmlns:mc="http://schemas.openxmlformats.org/markup-compatibility/2006">
              <mc:Choice xmlns:v="urn:schemas-microsoft-com:vml" Requires="v">
                <p:oleObj name="VISIO" r:id="rId2" imgW="6212880" imgH="3518640" progId="Visio.Drawing.4">
                  <p:embed/>
                </p:oleObj>
              </mc:Choice>
              <mc:Fallback>
                <p:oleObj name="VISIO" r:id="rId2" imgW="6212880" imgH="3518640" progId="Visio.Drawing.4">
                  <p:embed/>
                  <p:pic>
                    <p:nvPicPr>
                      <p:cNvPr id="8194" name="Object 4">
                        <a:extLst>
                          <a:ext uri="{FF2B5EF4-FFF2-40B4-BE49-F238E27FC236}">
                            <a16:creationId xmlns:a16="http://schemas.microsoft.com/office/drawing/2014/main" id="{B9BF1A90-D151-9F04-84F4-198CD8AF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66800"/>
                        <a:ext cx="5029200" cy="3033713"/>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4">
            <a:extLst>
              <a:ext uri="{FF2B5EF4-FFF2-40B4-BE49-F238E27FC236}">
                <a16:creationId xmlns:a16="http://schemas.microsoft.com/office/drawing/2014/main" id="{092FB04F-2EEE-61CC-27CC-C496A372CF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9220" name="Footer Placeholder 5">
            <a:extLst>
              <a:ext uri="{FF2B5EF4-FFF2-40B4-BE49-F238E27FC236}">
                <a16:creationId xmlns:a16="http://schemas.microsoft.com/office/drawing/2014/main" id="{DA24F82C-0499-E2ED-6DF1-14A343E744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9221" name="Slide Number Placeholder 6">
            <a:extLst>
              <a:ext uri="{FF2B5EF4-FFF2-40B4-BE49-F238E27FC236}">
                <a16:creationId xmlns:a16="http://schemas.microsoft.com/office/drawing/2014/main" id="{297A7712-1872-62CE-C873-0561ED7055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EB89992-46AA-4DB5-8290-1661DA45B9A1}" type="slidenum">
              <a:rPr lang="en-US" altLang="en-US" sz="1400"/>
              <a:pPr/>
              <a:t>25</a:t>
            </a:fld>
            <a:endParaRPr lang="en-US" altLang="en-US" sz="1400"/>
          </a:p>
        </p:txBody>
      </p:sp>
      <p:sp>
        <p:nvSpPr>
          <p:cNvPr id="9222" name="Rectangle 2">
            <a:extLst>
              <a:ext uri="{FF2B5EF4-FFF2-40B4-BE49-F238E27FC236}">
                <a16:creationId xmlns:a16="http://schemas.microsoft.com/office/drawing/2014/main" id="{BDBD4D25-D538-FFCC-BE4A-315D2171B638}"/>
              </a:ext>
            </a:extLst>
          </p:cNvPr>
          <p:cNvSpPr>
            <a:spLocks noGrp="1" noChangeArrowheads="1"/>
          </p:cNvSpPr>
          <p:nvPr>
            <p:ph type="title"/>
          </p:nvPr>
        </p:nvSpPr>
        <p:spPr/>
        <p:txBody>
          <a:bodyPr/>
          <a:lstStyle/>
          <a:p>
            <a:r>
              <a:rPr lang="en-US" altLang="en-US" sz="3600"/>
              <a:t>Unsupervised Learning</a:t>
            </a:r>
            <a:endParaRPr lang="en-US" altLang="en-US"/>
          </a:p>
        </p:txBody>
      </p:sp>
      <p:sp>
        <p:nvSpPr>
          <p:cNvPr id="9223" name="Rectangle 3">
            <a:extLst>
              <a:ext uri="{FF2B5EF4-FFF2-40B4-BE49-F238E27FC236}">
                <a16:creationId xmlns:a16="http://schemas.microsoft.com/office/drawing/2014/main" id="{323490E0-34A4-E28D-A0D3-AD3F96297E86}"/>
              </a:ext>
            </a:extLst>
          </p:cNvPr>
          <p:cNvSpPr>
            <a:spLocks noGrp="1" noChangeArrowheads="1"/>
          </p:cNvSpPr>
          <p:nvPr>
            <p:ph type="body" sz="half" idx="2"/>
          </p:nvPr>
        </p:nvSpPr>
        <p:spPr>
          <a:xfrm>
            <a:off x="685800" y="4495800"/>
            <a:ext cx="7772400" cy="1600200"/>
          </a:xfrm>
        </p:spPr>
        <p:txBody>
          <a:bodyPr/>
          <a:lstStyle/>
          <a:p>
            <a:r>
              <a:rPr lang="en-US" altLang="en-US" sz="2400"/>
              <a:t>Clustering - group points into “classes”</a:t>
            </a:r>
          </a:p>
          <a:p>
            <a:r>
              <a:rPr lang="en-US" altLang="en-US" sz="2400"/>
              <a:t>Other ideas:</a:t>
            </a:r>
          </a:p>
          <a:p>
            <a:pPr lvl="1"/>
            <a:r>
              <a:rPr lang="en-US" altLang="en-US" sz="2000"/>
              <a:t>look for mathematical relationships between features</a:t>
            </a:r>
          </a:p>
          <a:p>
            <a:pPr lvl="1"/>
            <a:r>
              <a:rPr lang="en-US" altLang="en-US" sz="2000"/>
              <a:t>look for anomalies in data bases (data that does not fit)</a:t>
            </a:r>
          </a:p>
        </p:txBody>
      </p:sp>
      <p:graphicFrame>
        <p:nvGraphicFramePr>
          <p:cNvPr id="9218" name="Object 4">
            <a:extLst>
              <a:ext uri="{FF2B5EF4-FFF2-40B4-BE49-F238E27FC236}">
                <a16:creationId xmlns:a16="http://schemas.microsoft.com/office/drawing/2014/main" id="{5A5B3CC9-81A7-13E0-CD57-5C221D04E8C0}"/>
              </a:ext>
            </a:extLst>
          </p:cNvPr>
          <p:cNvGraphicFramePr>
            <a:graphicFrameLocks noGrp="1" noChangeAspect="1"/>
          </p:cNvGraphicFramePr>
          <p:nvPr>
            <p:ph sz="half" idx="1"/>
          </p:nvPr>
        </p:nvGraphicFramePr>
        <p:xfrm>
          <a:off x="2590800" y="1066800"/>
          <a:ext cx="4008438" cy="3448050"/>
        </p:xfrm>
        <a:graphic>
          <a:graphicData uri="http://schemas.openxmlformats.org/presentationml/2006/ole">
            <mc:AlternateContent xmlns:mc="http://schemas.openxmlformats.org/markup-compatibility/2006">
              <mc:Choice xmlns:v="urn:schemas-microsoft-com:vml" Requires="v">
                <p:oleObj name="VISIO" r:id="rId2" imgW="3265560" imgH="2808360" progId="Visio.Drawing.4">
                  <p:embed/>
                </p:oleObj>
              </mc:Choice>
              <mc:Fallback>
                <p:oleObj name="VISIO" r:id="rId2" imgW="3265560" imgH="2808360" progId="Visio.Drawing.4">
                  <p:embed/>
                  <p:pic>
                    <p:nvPicPr>
                      <p:cNvPr id="9218" name="Object 4">
                        <a:extLst>
                          <a:ext uri="{FF2B5EF4-FFF2-40B4-BE49-F238E27FC236}">
                            <a16:creationId xmlns:a16="http://schemas.microsoft.com/office/drawing/2014/main" id="{5A5B3CC9-81A7-13E0-CD57-5C221D04E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066800"/>
                        <a:ext cx="4008438" cy="344805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Date Placeholder 4">
            <a:extLst>
              <a:ext uri="{FF2B5EF4-FFF2-40B4-BE49-F238E27FC236}">
                <a16:creationId xmlns:a16="http://schemas.microsoft.com/office/drawing/2014/main" id="{F236B873-5F7C-E1FA-D9D5-66371098610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0244" name="Footer Placeholder 5">
            <a:extLst>
              <a:ext uri="{FF2B5EF4-FFF2-40B4-BE49-F238E27FC236}">
                <a16:creationId xmlns:a16="http://schemas.microsoft.com/office/drawing/2014/main" id="{B5960B49-7482-E7FD-0F9E-442D4EE634E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0245" name="Slide Number Placeholder 6">
            <a:extLst>
              <a:ext uri="{FF2B5EF4-FFF2-40B4-BE49-F238E27FC236}">
                <a16:creationId xmlns:a16="http://schemas.microsoft.com/office/drawing/2014/main" id="{390A7101-D0C2-7EA8-F837-47B973CDC9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9A2DB6B-8915-4A7C-B31D-63994103F316}" type="slidenum">
              <a:rPr lang="en-US" altLang="en-US" sz="1400"/>
              <a:pPr/>
              <a:t>26</a:t>
            </a:fld>
            <a:endParaRPr lang="en-US" altLang="en-US" sz="1400"/>
          </a:p>
        </p:txBody>
      </p:sp>
      <p:sp>
        <p:nvSpPr>
          <p:cNvPr id="10246" name="Rectangle 2">
            <a:extLst>
              <a:ext uri="{FF2B5EF4-FFF2-40B4-BE49-F238E27FC236}">
                <a16:creationId xmlns:a16="http://schemas.microsoft.com/office/drawing/2014/main" id="{3BB740D9-C6E9-13EF-09E2-79185CEC07A6}"/>
              </a:ext>
            </a:extLst>
          </p:cNvPr>
          <p:cNvSpPr>
            <a:spLocks noGrp="1" noChangeArrowheads="1"/>
          </p:cNvSpPr>
          <p:nvPr>
            <p:ph type="title"/>
          </p:nvPr>
        </p:nvSpPr>
        <p:spPr/>
        <p:txBody>
          <a:bodyPr/>
          <a:lstStyle/>
          <a:p>
            <a:r>
              <a:rPr lang="en-US" altLang="en-US"/>
              <a:t>Reinforcement Learning</a:t>
            </a:r>
          </a:p>
        </p:txBody>
      </p:sp>
      <p:graphicFrame>
        <p:nvGraphicFramePr>
          <p:cNvPr id="10242" name="Object 4">
            <a:extLst>
              <a:ext uri="{FF2B5EF4-FFF2-40B4-BE49-F238E27FC236}">
                <a16:creationId xmlns:a16="http://schemas.microsoft.com/office/drawing/2014/main" id="{DAEA135E-9055-1AF4-BC01-079383425261}"/>
              </a:ext>
            </a:extLst>
          </p:cNvPr>
          <p:cNvGraphicFramePr>
            <a:graphicFrameLocks noGrp="1" noChangeAspect="1"/>
          </p:cNvGraphicFramePr>
          <p:nvPr>
            <p:ph sz="half" idx="1"/>
          </p:nvPr>
        </p:nvGraphicFramePr>
        <p:xfrm>
          <a:off x="685800" y="1163638"/>
          <a:ext cx="7772400" cy="2244725"/>
        </p:xfrm>
        <a:graphic>
          <a:graphicData uri="http://schemas.openxmlformats.org/presentationml/2006/ole">
            <mc:AlternateContent xmlns:mc="http://schemas.openxmlformats.org/markup-compatibility/2006">
              <mc:Choice xmlns:v="urn:schemas-microsoft-com:vml" Requires="v">
                <p:oleObj name="VISIO" r:id="rId2" imgW="4408560" imgH="1273320" progId="Visio.Drawing.4">
                  <p:embed/>
                </p:oleObj>
              </mc:Choice>
              <mc:Fallback>
                <p:oleObj name="VISIO" r:id="rId2" imgW="4408560" imgH="1273320" progId="Visio.Drawing.4">
                  <p:embed/>
                  <p:pic>
                    <p:nvPicPr>
                      <p:cNvPr id="10242" name="Object 4">
                        <a:extLst>
                          <a:ext uri="{FF2B5EF4-FFF2-40B4-BE49-F238E27FC236}">
                            <a16:creationId xmlns:a16="http://schemas.microsoft.com/office/drawing/2014/main" id="{DAEA135E-9055-1AF4-BC01-079383425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63638"/>
                        <a:ext cx="7772400" cy="2244725"/>
                      </a:xfrm>
                      <a:prstGeom prst="rect">
                        <a:avLst/>
                      </a:prstGeom>
                    </p:spPr>
                  </p:pic>
                </p:oleObj>
              </mc:Fallback>
            </mc:AlternateContent>
          </a:graphicData>
        </a:graphic>
      </p:graphicFrame>
      <p:sp>
        <p:nvSpPr>
          <p:cNvPr id="10247" name="Rectangle 5">
            <a:extLst>
              <a:ext uri="{FF2B5EF4-FFF2-40B4-BE49-F238E27FC236}">
                <a16:creationId xmlns:a16="http://schemas.microsoft.com/office/drawing/2014/main" id="{CEB66ED1-2D0D-44FC-500B-0BD9B2DA59C7}"/>
              </a:ext>
            </a:extLst>
          </p:cNvPr>
          <p:cNvSpPr>
            <a:spLocks noGrp="1" noChangeArrowheads="1"/>
          </p:cNvSpPr>
          <p:nvPr>
            <p:ph type="body" sz="half" idx="2"/>
          </p:nvPr>
        </p:nvSpPr>
        <p:spPr/>
        <p:txBody>
          <a:bodyPr/>
          <a:lstStyle/>
          <a:p>
            <a:r>
              <a:rPr lang="en-US" altLang="en-US" sz="2400"/>
              <a:t>Problem: feedback (reinforcements) are delayed - how to value intermediate (no goal states)</a:t>
            </a:r>
          </a:p>
          <a:p>
            <a:r>
              <a:rPr lang="en-US" altLang="en-US" sz="2400"/>
              <a:t>Idea: online dynamic programming to produce policy function</a:t>
            </a:r>
          </a:p>
          <a:p>
            <a:r>
              <a:rPr lang="en-US" altLang="en-US" sz="2400"/>
              <a:t>Policy: action taken leads to highest future reinforcement (if policy followed)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ate Placeholder 4">
            <a:extLst>
              <a:ext uri="{FF2B5EF4-FFF2-40B4-BE49-F238E27FC236}">
                <a16:creationId xmlns:a16="http://schemas.microsoft.com/office/drawing/2014/main" id="{1AED55E1-A8A1-91EE-1536-5CDAFC71E56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1268" name="Footer Placeholder 5">
            <a:extLst>
              <a:ext uri="{FF2B5EF4-FFF2-40B4-BE49-F238E27FC236}">
                <a16:creationId xmlns:a16="http://schemas.microsoft.com/office/drawing/2014/main" id="{D89AAA82-454B-E8D4-B02B-9286EAA0DDE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1269" name="Slide Number Placeholder 6">
            <a:extLst>
              <a:ext uri="{FF2B5EF4-FFF2-40B4-BE49-F238E27FC236}">
                <a16:creationId xmlns:a16="http://schemas.microsoft.com/office/drawing/2014/main" id="{9FFFC76B-6660-15A7-C4E1-057C57E6BB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631DCE1-6268-4FCA-842D-B1906ECE8FF7}" type="slidenum">
              <a:rPr lang="en-US" altLang="en-US" sz="1400"/>
              <a:pPr/>
              <a:t>27</a:t>
            </a:fld>
            <a:endParaRPr lang="en-US" altLang="en-US" sz="1400"/>
          </a:p>
        </p:txBody>
      </p:sp>
      <p:sp>
        <p:nvSpPr>
          <p:cNvPr id="11270" name="Rectangle 2">
            <a:extLst>
              <a:ext uri="{FF2B5EF4-FFF2-40B4-BE49-F238E27FC236}">
                <a16:creationId xmlns:a16="http://schemas.microsoft.com/office/drawing/2014/main" id="{8B273E5D-97FB-CCED-D175-B538C89DA44D}"/>
              </a:ext>
            </a:extLst>
          </p:cNvPr>
          <p:cNvSpPr>
            <a:spLocks noGrp="1" noChangeArrowheads="1"/>
          </p:cNvSpPr>
          <p:nvPr>
            <p:ph type="title"/>
          </p:nvPr>
        </p:nvSpPr>
        <p:spPr/>
        <p:txBody>
          <a:bodyPr/>
          <a:lstStyle/>
          <a:p>
            <a:r>
              <a:rPr lang="en-US" altLang="en-US"/>
              <a:t>Analytical Learning</a:t>
            </a:r>
          </a:p>
        </p:txBody>
      </p:sp>
      <p:graphicFrame>
        <p:nvGraphicFramePr>
          <p:cNvPr id="11266" name="Object 3">
            <a:extLst>
              <a:ext uri="{FF2B5EF4-FFF2-40B4-BE49-F238E27FC236}">
                <a16:creationId xmlns:a16="http://schemas.microsoft.com/office/drawing/2014/main" id="{81F7C5DF-C29B-69D7-D0B2-09A94EA6D22A}"/>
              </a:ext>
            </a:extLst>
          </p:cNvPr>
          <p:cNvGraphicFramePr>
            <a:graphicFrameLocks noGrp="1" noChangeAspect="1"/>
          </p:cNvGraphicFramePr>
          <p:nvPr>
            <p:ph sz="half" idx="1"/>
          </p:nvPr>
        </p:nvGraphicFramePr>
        <p:xfrm>
          <a:off x="1143000" y="990600"/>
          <a:ext cx="6653213" cy="2932113"/>
        </p:xfrm>
        <a:graphic>
          <a:graphicData uri="http://schemas.openxmlformats.org/presentationml/2006/ole">
            <mc:AlternateContent xmlns:mc="http://schemas.openxmlformats.org/markup-compatibility/2006">
              <mc:Choice xmlns:v="urn:schemas-microsoft-com:vml" Requires="v">
                <p:oleObj name="VISIO" r:id="rId2" imgW="5369040" imgH="2366640" progId="Visio.Drawing.4">
                  <p:embed/>
                </p:oleObj>
              </mc:Choice>
              <mc:Fallback>
                <p:oleObj name="VISIO" r:id="rId2" imgW="5369040" imgH="2366640" progId="Visio.Drawing.4">
                  <p:embed/>
                  <p:pic>
                    <p:nvPicPr>
                      <p:cNvPr id="11266" name="Object 3">
                        <a:extLst>
                          <a:ext uri="{FF2B5EF4-FFF2-40B4-BE49-F238E27FC236}">
                            <a16:creationId xmlns:a16="http://schemas.microsoft.com/office/drawing/2014/main" id="{81F7C5DF-C29B-69D7-D0B2-09A94EA6D2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90600"/>
                        <a:ext cx="6653213" cy="2932113"/>
                      </a:xfrm>
                      <a:prstGeom prst="rect">
                        <a:avLst/>
                      </a:prstGeom>
                    </p:spPr>
                  </p:pic>
                </p:oleObj>
              </mc:Fallback>
            </mc:AlternateContent>
          </a:graphicData>
        </a:graphic>
      </p:graphicFrame>
      <p:sp>
        <p:nvSpPr>
          <p:cNvPr id="11271" name="Rectangle 4">
            <a:extLst>
              <a:ext uri="{FF2B5EF4-FFF2-40B4-BE49-F238E27FC236}">
                <a16:creationId xmlns:a16="http://schemas.microsoft.com/office/drawing/2014/main" id="{89142DAA-642B-6E05-F79D-78C5B37C9C31}"/>
              </a:ext>
            </a:extLst>
          </p:cNvPr>
          <p:cNvSpPr>
            <a:spLocks noGrp="1" noChangeArrowheads="1"/>
          </p:cNvSpPr>
          <p:nvPr>
            <p:ph type="body" sz="half" idx="2"/>
          </p:nvPr>
        </p:nvSpPr>
        <p:spPr>
          <a:xfrm>
            <a:off x="685800" y="4114800"/>
            <a:ext cx="7772400" cy="1981200"/>
          </a:xfrm>
        </p:spPr>
        <p:txBody>
          <a:bodyPr/>
          <a:lstStyle/>
          <a:p>
            <a:r>
              <a:rPr lang="en-US" altLang="en-US" sz="2400"/>
              <a:t>During search processes (planning, etc.) remember work involved in solving tough problems</a:t>
            </a:r>
          </a:p>
          <a:p>
            <a:r>
              <a:rPr lang="en-US" altLang="en-US" sz="2400"/>
              <a:t>Reuse the acquired knowledge when presented with similar problems in the future (avoid bad decisions)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029FAA51-9AD3-8E17-EBAF-EAD2D7CFF0E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9699" name="Footer Placeholder 4">
            <a:extLst>
              <a:ext uri="{FF2B5EF4-FFF2-40B4-BE49-F238E27FC236}">
                <a16:creationId xmlns:a16="http://schemas.microsoft.com/office/drawing/2014/main" id="{9F75FBDD-FD71-7F5B-6AD8-61743CC78E0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9700" name="Slide Number Placeholder 5">
            <a:extLst>
              <a:ext uri="{FF2B5EF4-FFF2-40B4-BE49-F238E27FC236}">
                <a16:creationId xmlns:a16="http://schemas.microsoft.com/office/drawing/2014/main" id="{CFF0C94D-F349-8CD7-4808-719306161B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A38C36-F79D-4F0C-ACEB-4AE010335EAA}" type="slidenum">
              <a:rPr lang="en-US" altLang="en-US" sz="1400"/>
              <a:pPr/>
              <a:t>28</a:t>
            </a:fld>
            <a:endParaRPr lang="en-US" altLang="en-US" sz="1400"/>
          </a:p>
        </p:txBody>
      </p:sp>
      <p:sp>
        <p:nvSpPr>
          <p:cNvPr id="29701" name="Rectangle 2">
            <a:extLst>
              <a:ext uri="{FF2B5EF4-FFF2-40B4-BE49-F238E27FC236}">
                <a16:creationId xmlns:a16="http://schemas.microsoft.com/office/drawing/2014/main" id="{0480DDEB-F09C-AFD4-FC95-EF27A3FF1D5B}"/>
              </a:ext>
            </a:extLst>
          </p:cNvPr>
          <p:cNvSpPr>
            <a:spLocks noGrp="1" noChangeArrowheads="1"/>
          </p:cNvSpPr>
          <p:nvPr>
            <p:ph type="title"/>
          </p:nvPr>
        </p:nvSpPr>
        <p:spPr/>
        <p:txBody>
          <a:bodyPr/>
          <a:lstStyle/>
          <a:p>
            <a:r>
              <a:rPr lang="en-US" altLang="en-US"/>
              <a:t>The Present in Machine Learning</a:t>
            </a:r>
          </a:p>
        </p:txBody>
      </p:sp>
      <p:sp>
        <p:nvSpPr>
          <p:cNvPr id="29702" name="Rectangle 3">
            <a:extLst>
              <a:ext uri="{FF2B5EF4-FFF2-40B4-BE49-F238E27FC236}">
                <a16:creationId xmlns:a16="http://schemas.microsoft.com/office/drawing/2014/main" id="{19F30317-3232-1999-4B83-5F9B6403485B}"/>
              </a:ext>
            </a:extLst>
          </p:cNvPr>
          <p:cNvSpPr>
            <a:spLocks noGrp="1" noChangeArrowheads="1"/>
          </p:cNvSpPr>
          <p:nvPr>
            <p:ph type="body" idx="1"/>
          </p:nvPr>
        </p:nvSpPr>
        <p:spPr/>
        <p:txBody>
          <a:bodyPr/>
          <a:lstStyle/>
          <a:p>
            <a:pPr>
              <a:lnSpc>
                <a:spcPct val="120000"/>
              </a:lnSpc>
              <a:buFontTx/>
              <a:buNone/>
            </a:pPr>
            <a:r>
              <a:rPr lang="en-US" altLang="en-US"/>
              <a:t>The tip of the iceberg:</a:t>
            </a:r>
          </a:p>
          <a:p>
            <a:pPr>
              <a:lnSpc>
                <a:spcPct val="120000"/>
              </a:lnSpc>
            </a:pPr>
            <a:r>
              <a:rPr lang="en-US" altLang="en-US"/>
              <a:t>First-generation algorithms: neural nets, decision trees, regression, </a:t>
            </a:r>
            <a:r>
              <a:rPr lang="en-US" altLang="en-US" b="1"/>
              <a:t>support vector machines</a:t>
            </a:r>
            <a:r>
              <a:rPr lang="en-US" altLang="en-US"/>
              <a:t>, </a:t>
            </a:r>
            <a:r>
              <a:rPr lang="en-US" altLang="en-US" b="1"/>
              <a:t>kernel methods</a:t>
            </a:r>
            <a:r>
              <a:rPr lang="en-US" altLang="en-US"/>
              <a:t>, </a:t>
            </a:r>
            <a:r>
              <a:rPr lang="en-US" altLang="en-US" b="1"/>
              <a:t>Bayesian networks</a:t>
            </a:r>
            <a:r>
              <a:rPr lang="en-US" altLang="en-US"/>
              <a:t>,…</a:t>
            </a:r>
          </a:p>
          <a:p>
            <a:pPr>
              <a:lnSpc>
                <a:spcPct val="120000"/>
              </a:lnSpc>
            </a:pPr>
            <a:r>
              <a:rPr lang="en-US" altLang="en-US"/>
              <a:t>Composite algorithms - ensembles</a:t>
            </a:r>
          </a:p>
          <a:p>
            <a:pPr>
              <a:lnSpc>
                <a:spcPct val="120000"/>
              </a:lnSpc>
            </a:pPr>
            <a:r>
              <a:rPr lang="en-US" altLang="en-US"/>
              <a:t>Significant work on assessing effectiveness, limits</a:t>
            </a:r>
          </a:p>
          <a:p>
            <a:pPr>
              <a:lnSpc>
                <a:spcPct val="120000"/>
              </a:lnSpc>
            </a:pPr>
            <a:r>
              <a:rPr lang="en-US" altLang="en-US"/>
              <a:t>Applied to simple data bases</a:t>
            </a:r>
          </a:p>
          <a:p>
            <a:pPr>
              <a:lnSpc>
                <a:spcPct val="120000"/>
              </a:lnSpc>
            </a:pPr>
            <a:r>
              <a:rPr lang="en-US" altLang="en-US"/>
              <a:t>Budding industry (especially in data mining)</a:t>
            </a:r>
          </a:p>
          <a:p>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6251FBFA-EB90-E67C-3FB4-640DF4C249B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30723" name="Footer Placeholder 4">
            <a:extLst>
              <a:ext uri="{FF2B5EF4-FFF2-40B4-BE49-F238E27FC236}">
                <a16:creationId xmlns:a16="http://schemas.microsoft.com/office/drawing/2014/main" id="{87F0067C-C135-C588-83AB-39073B45E5D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30724" name="Slide Number Placeholder 5">
            <a:extLst>
              <a:ext uri="{FF2B5EF4-FFF2-40B4-BE49-F238E27FC236}">
                <a16:creationId xmlns:a16="http://schemas.microsoft.com/office/drawing/2014/main" id="{DABE7F29-32EC-8D7B-7A88-059D0F5C7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7F9F389-C76E-4E69-8932-F3522C89246E}" type="slidenum">
              <a:rPr lang="en-US" altLang="en-US" sz="1400"/>
              <a:pPr/>
              <a:t>29</a:t>
            </a:fld>
            <a:endParaRPr lang="en-US" altLang="en-US" sz="1400"/>
          </a:p>
        </p:txBody>
      </p:sp>
      <p:sp>
        <p:nvSpPr>
          <p:cNvPr id="30725" name="Rectangle 2">
            <a:extLst>
              <a:ext uri="{FF2B5EF4-FFF2-40B4-BE49-F238E27FC236}">
                <a16:creationId xmlns:a16="http://schemas.microsoft.com/office/drawing/2014/main" id="{6820558A-8EEA-5525-3792-4F4A83F4B254}"/>
              </a:ext>
            </a:extLst>
          </p:cNvPr>
          <p:cNvSpPr>
            <a:spLocks noGrp="1" noChangeArrowheads="1"/>
          </p:cNvSpPr>
          <p:nvPr>
            <p:ph type="title"/>
          </p:nvPr>
        </p:nvSpPr>
        <p:spPr/>
        <p:txBody>
          <a:bodyPr/>
          <a:lstStyle/>
          <a:p>
            <a:r>
              <a:rPr lang="en-US" altLang="en-US"/>
              <a:t>The Future of Machine Learning</a:t>
            </a:r>
          </a:p>
        </p:txBody>
      </p:sp>
      <p:sp>
        <p:nvSpPr>
          <p:cNvPr id="30726" name="Rectangle 3">
            <a:extLst>
              <a:ext uri="{FF2B5EF4-FFF2-40B4-BE49-F238E27FC236}">
                <a16:creationId xmlns:a16="http://schemas.microsoft.com/office/drawing/2014/main" id="{6D8E557B-2C3F-386E-1702-00080018C73E}"/>
              </a:ext>
            </a:extLst>
          </p:cNvPr>
          <p:cNvSpPr>
            <a:spLocks noGrp="1" noChangeArrowheads="1"/>
          </p:cNvSpPr>
          <p:nvPr>
            <p:ph type="body" idx="1"/>
          </p:nvPr>
        </p:nvSpPr>
        <p:spPr/>
        <p:txBody>
          <a:bodyPr/>
          <a:lstStyle/>
          <a:p>
            <a:pPr>
              <a:lnSpc>
                <a:spcPct val="110000"/>
              </a:lnSpc>
              <a:buFontTx/>
              <a:buNone/>
            </a:pPr>
            <a:r>
              <a:rPr lang="en-US" altLang="en-US"/>
              <a:t>Lots of areas of impact:</a:t>
            </a:r>
          </a:p>
          <a:p>
            <a:pPr>
              <a:lnSpc>
                <a:spcPct val="110000"/>
              </a:lnSpc>
            </a:pPr>
            <a:r>
              <a:rPr lang="en-US" altLang="en-US"/>
              <a:t>Learn across multiple data bases, as well as web and news feeds</a:t>
            </a:r>
          </a:p>
          <a:p>
            <a:pPr>
              <a:lnSpc>
                <a:spcPct val="110000"/>
              </a:lnSpc>
            </a:pPr>
            <a:r>
              <a:rPr lang="en-US" altLang="en-US"/>
              <a:t>Learn across multi-media data</a:t>
            </a:r>
          </a:p>
          <a:p>
            <a:pPr>
              <a:lnSpc>
                <a:spcPct val="110000"/>
              </a:lnSpc>
            </a:pPr>
            <a:r>
              <a:rPr lang="en-US" altLang="en-US"/>
              <a:t>Cumulative, lifelong learning</a:t>
            </a:r>
          </a:p>
          <a:p>
            <a:pPr>
              <a:lnSpc>
                <a:spcPct val="110000"/>
              </a:lnSpc>
            </a:pPr>
            <a:r>
              <a:rPr lang="en-US" altLang="en-US"/>
              <a:t>Agents with learning embedded</a:t>
            </a:r>
          </a:p>
          <a:p>
            <a:pPr>
              <a:lnSpc>
                <a:spcPct val="110000"/>
              </a:lnSpc>
            </a:pPr>
            <a:r>
              <a:rPr lang="en-US" altLang="en-US"/>
              <a:t>Programming languages with learning embedded?</a:t>
            </a:r>
          </a:p>
          <a:p>
            <a:pPr>
              <a:lnSpc>
                <a:spcPct val="110000"/>
              </a:lnSpc>
            </a:pPr>
            <a:r>
              <a:rPr lang="en-US" altLang="en-US"/>
              <a:t>Learning by active experimentation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F551521F-E94E-0E20-FBC0-81D8635F3E5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5363" name="Footer Placeholder 4">
            <a:extLst>
              <a:ext uri="{FF2B5EF4-FFF2-40B4-BE49-F238E27FC236}">
                <a16:creationId xmlns:a16="http://schemas.microsoft.com/office/drawing/2014/main" id="{C8757D40-C9F0-E46B-CEEB-01AF33A360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5364" name="Slide Number Placeholder 5">
            <a:extLst>
              <a:ext uri="{FF2B5EF4-FFF2-40B4-BE49-F238E27FC236}">
                <a16:creationId xmlns:a16="http://schemas.microsoft.com/office/drawing/2014/main" id="{6D49716C-12A1-C523-0696-675799D944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39ADC1-E389-4C7F-9888-883FBD3C046C}" type="slidenum">
              <a:rPr lang="en-US" altLang="en-US" sz="1400"/>
              <a:pPr/>
              <a:t>3</a:t>
            </a:fld>
            <a:endParaRPr lang="en-US" altLang="en-US" sz="1400"/>
          </a:p>
        </p:txBody>
      </p:sp>
      <p:sp>
        <p:nvSpPr>
          <p:cNvPr id="15365" name="Rectangle 2">
            <a:extLst>
              <a:ext uri="{FF2B5EF4-FFF2-40B4-BE49-F238E27FC236}">
                <a16:creationId xmlns:a16="http://schemas.microsoft.com/office/drawing/2014/main" id="{39E11BA7-D775-E548-F8EE-132A52B2B47A}"/>
              </a:ext>
            </a:extLst>
          </p:cNvPr>
          <p:cNvSpPr>
            <a:spLocks noGrp="1" noChangeArrowheads="1"/>
          </p:cNvSpPr>
          <p:nvPr>
            <p:ph type="title"/>
          </p:nvPr>
        </p:nvSpPr>
        <p:spPr/>
        <p:txBody>
          <a:bodyPr/>
          <a:lstStyle/>
          <a:p>
            <a:r>
              <a:rPr lang="en-US" altLang="en-US"/>
              <a:t>Course Objectives</a:t>
            </a:r>
          </a:p>
        </p:txBody>
      </p:sp>
      <p:sp>
        <p:nvSpPr>
          <p:cNvPr id="15366" name="Rectangle 3">
            <a:extLst>
              <a:ext uri="{FF2B5EF4-FFF2-40B4-BE49-F238E27FC236}">
                <a16:creationId xmlns:a16="http://schemas.microsoft.com/office/drawing/2014/main" id="{AC6B8EDF-657E-0A03-30B2-F0CCD9282E1B}"/>
              </a:ext>
            </a:extLst>
          </p:cNvPr>
          <p:cNvSpPr>
            <a:spLocks noGrp="1" noChangeArrowheads="1"/>
          </p:cNvSpPr>
          <p:nvPr>
            <p:ph type="body" idx="1"/>
          </p:nvPr>
        </p:nvSpPr>
        <p:spPr/>
        <p:txBody>
          <a:bodyPr/>
          <a:lstStyle/>
          <a:p>
            <a:r>
              <a:rPr lang="en-US" altLang="en-US"/>
              <a:t>Specific knowledge of the fields of Machine Learning and Knowledge Discovery in Databases (Data Mining)</a:t>
            </a:r>
          </a:p>
          <a:p>
            <a:pPr lvl="1"/>
            <a:r>
              <a:rPr lang="en-US" altLang="en-US"/>
              <a:t>Experience with a variety of algorithms</a:t>
            </a:r>
          </a:p>
          <a:p>
            <a:pPr lvl="1"/>
            <a:r>
              <a:rPr lang="en-US" altLang="en-US"/>
              <a:t>Experience with experimental methodology</a:t>
            </a:r>
          </a:p>
          <a:p>
            <a:r>
              <a:rPr lang="en-US" altLang="en-US"/>
              <a:t>In-depth knowledge of several research papers</a:t>
            </a:r>
          </a:p>
          <a:p>
            <a:r>
              <a:rPr lang="en-US" altLang="en-US"/>
              <a:t>Programming/implementation practice</a:t>
            </a:r>
          </a:p>
          <a:p>
            <a:r>
              <a:rPr lang="en-US" altLang="en-US"/>
              <a:t>Presentation practice</a:t>
            </a:r>
          </a:p>
          <a:p>
            <a:pPr lvl="2"/>
            <a:endParaRPr lang="en-US" altLang="en-US"/>
          </a:p>
          <a:p>
            <a:pPr lvl="2"/>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08F29E81-DC9D-8326-1475-095C4D07AF7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31747" name="Footer Placeholder 4">
            <a:extLst>
              <a:ext uri="{FF2B5EF4-FFF2-40B4-BE49-F238E27FC236}">
                <a16:creationId xmlns:a16="http://schemas.microsoft.com/office/drawing/2014/main" id="{5E4DE8FE-E167-C209-3A2B-F5096E618E2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31748" name="Slide Number Placeholder 5">
            <a:extLst>
              <a:ext uri="{FF2B5EF4-FFF2-40B4-BE49-F238E27FC236}">
                <a16:creationId xmlns:a16="http://schemas.microsoft.com/office/drawing/2014/main" id="{55602D14-4E5E-3C3E-B9E3-B5DC300601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C2910A-A673-47A2-9794-153DF08E40BD}" type="slidenum">
              <a:rPr lang="en-US" altLang="en-US" sz="1400"/>
              <a:pPr/>
              <a:t>30</a:t>
            </a:fld>
            <a:endParaRPr lang="en-US" altLang="en-US" sz="1400"/>
          </a:p>
        </p:txBody>
      </p:sp>
      <p:sp>
        <p:nvSpPr>
          <p:cNvPr id="31749" name="Rectangle 2">
            <a:extLst>
              <a:ext uri="{FF2B5EF4-FFF2-40B4-BE49-F238E27FC236}">
                <a16:creationId xmlns:a16="http://schemas.microsoft.com/office/drawing/2014/main" id="{7CC51A7C-A509-9E23-A4C1-BC469D1C5686}"/>
              </a:ext>
            </a:extLst>
          </p:cNvPr>
          <p:cNvSpPr>
            <a:spLocks noGrp="1" noChangeArrowheads="1"/>
          </p:cNvSpPr>
          <p:nvPr>
            <p:ph type="title"/>
          </p:nvPr>
        </p:nvSpPr>
        <p:spPr/>
        <p:txBody>
          <a:bodyPr/>
          <a:lstStyle/>
          <a:p>
            <a:r>
              <a:rPr lang="en-US" altLang="en-US"/>
              <a:t>What is Knowledge Discovery in Databases (i.e., Data Mining)?</a:t>
            </a:r>
          </a:p>
        </p:txBody>
      </p:sp>
      <p:sp>
        <p:nvSpPr>
          <p:cNvPr id="31750" name="Rectangle 3">
            <a:extLst>
              <a:ext uri="{FF2B5EF4-FFF2-40B4-BE49-F238E27FC236}">
                <a16:creationId xmlns:a16="http://schemas.microsoft.com/office/drawing/2014/main" id="{5D7ED6EF-7C26-1347-A3FD-7A1AE1DDE51F}"/>
              </a:ext>
            </a:extLst>
          </p:cNvPr>
          <p:cNvSpPr>
            <a:spLocks noGrp="1" noChangeArrowheads="1"/>
          </p:cNvSpPr>
          <p:nvPr>
            <p:ph type="body" idx="1"/>
          </p:nvPr>
        </p:nvSpPr>
        <p:spPr/>
        <p:txBody>
          <a:bodyPr/>
          <a:lstStyle/>
          <a:p>
            <a:r>
              <a:rPr lang="en-US" altLang="en-US"/>
              <a:t>Depends on who you ask</a:t>
            </a:r>
          </a:p>
          <a:p>
            <a:r>
              <a:rPr lang="en-US" altLang="en-US"/>
              <a:t>General idea: the analysis of large amounts of data (and therefore efficiency is an issue)</a:t>
            </a:r>
          </a:p>
          <a:p>
            <a:r>
              <a:rPr lang="en-US" altLang="en-US"/>
              <a:t>Interfaces several areas, notably machine learning and database systems</a:t>
            </a:r>
          </a:p>
          <a:p>
            <a:r>
              <a:rPr lang="en-US" altLang="en-US"/>
              <a:t>Lots of perspectives:</a:t>
            </a:r>
          </a:p>
          <a:p>
            <a:pPr lvl="1"/>
            <a:r>
              <a:rPr lang="en-US" altLang="en-US"/>
              <a:t>ML: learning where efficiency matters</a:t>
            </a:r>
          </a:p>
          <a:p>
            <a:pPr lvl="1"/>
            <a:r>
              <a:rPr lang="en-US" altLang="en-US"/>
              <a:t>DBMS: extended techniques for analysis of raw data, automatic production of knowledge</a:t>
            </a:r>
          </a:p>
          <a:p>
            <a:r>
              <a:rPr lang="en-US" altLang="en-US"/>
              <a:t>What is all the hubbub?</a:t>
            </a:r>
          </a:p>
          <a:p>
            <a:pPr lvl="1"/>
            <a:r>
              <a:rPr lang="en-US" altLang="en-US"/>
              <a:t>Companies make lots of money with it (e.g., WalMart)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0DDF5939-D573-0507-D074-28D9AF4C622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32771" name="Footer Placeholder 4">
            <a:extLst>
              <a:ext uri="{FF2B5EF4-FFF2-40B4-BE49-F238E27FC236}">
                <a16:creationId xmlns:a16="http://schemas.microsoft.com/office/drawing/2014/main" id="{D683EA3E-3D11-59D7-E2B7-1BDA5E2976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32772" name="Slide Number Placeholder 5">
            <a:extLst>
              <a:ext uri="{FF2B5EF4-FFF2-40B4-BE49-F238E27FC236}">
                <a16:creationId xmlns:a16="http://schemas.microsoft.com/office/drawing/2014/main" id="{82D7ED33-D3C7-6A8A-DB33-38E30190D3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6583E4-7121-4C7F-88D0-24775D1401D7}" type="slidenum">
              <a:rPr lang="en-US" altLang="en-US" sz="1400"/>
              <a:pPr/>
              <a:t>31</a:t>
            </a:fld>
            <a:endParaRPr lang="en-US" altLang="en-US" sz="1400"/>
          </a:p>
        </p:txBody>
      </p:sp>
      <p:sp>
        <p:nvSpPr>
          <p:cNvPr id="32773" name="Rectangle 2">
            <a:extLst>
              <a:ext uri="{FF2B5EF4-FFF2-40B4-BE49-F238E27FC236}">
                <a16:creationId xmlns:a16="http://schemas.microsoft.com/office/drawing/2014/main" id="{5367B9F9-A7A1-68B3-5A2A-74F966F4B7B2}"/>
              </a:ext>
            </a:extLst>
          </p:cNvPr>
          <p:cNvSpPr>
            <a:spLocks noGrp="1" noChangeArrowheads="1"/>
          </p:cNvSpPr>
          <p:nvPr>
            <p:ph type="title"/>
          </p:nvPr>
        </p:nvSpPr>
        <p:spPr/>
        <p:txBody>
          <a:bodyPr/>
          <a:lstStyle/>
          <a:p>
            <a:r>
              <a:rPr lang="en-US" altLang="en-US"/>
              <a:t>Related Disciplines</a:t>
            </a:r>
          </a:p>
        </p:txBody>
      </p:sp>
      <p:sp>
        <p:nvSpPr>
          <p:cNvPr id="32774" name="Rectangle 3">
            <a:extLst>
              <a:ext uri="{FF2B5EF4-FFF2-40B4-BE49-F238E27FC236}">
                <a16:creationId xmlns:a16="http://schemas.microsoft.com/office/drawing/2014/main" id="{2EB91375-D925-5AFC-7A70-895081EED977}"/>
              </a:ext>
            </a:extLst>
          </p:cNvPr>
          <p:cNvSpPr>
            <a:spLocks noGrp="1" noChangeArrowheads="1"/>
          </p:cNvSpPr>
          <p:nvPr>
            <p:ph type="body" idx="1"/>
          </p:nvPr>
        </p:nvSpPr>
        <p:spPr/>
        <p:txBody>
          <a:bodyPr/>
          <a:lstStyle/>
          <a:p>
            <a:pPr>
              <a:lnSpc>
                <a:spcPct val="90000"/>
              </a:lnSpc>
            </a:pPr>
            <a:r>
              <a:rPr lang="en-US" altLang="en-US"/>
              <a:t>Artificial Intelligence</a:t>
            </a:r>
          </a:p>
          <a:p>
            <a:pPr>
              <a:lnSpc>
                <a:spcPct val="90000"/>
              </a:lnSpc>
            </a:pPr>
            <a:r>
              <a:rPr lang="en-US" altLang="en-US"/>
              <a:t>Statistics</a:t>
            </a:r>
          </a:p>
          <a:p>
            <a:pPr>
              <a:lnSpc>
                <a:spcPct val="90000"/>
              </a:lnSpc>
            </a:pPr>
            <a:r>
              <a:rPr lang="en-US" altLang="en-US"/>
              <a:t>Psychology and neurobiology</a:t>
            </a:r>
          </a:p>
          <a:p>
            <a:pPr>
              <a:lnSpc>
                <a:spcPct val="90000"/>
              </a:lnSpc>
            </a:pPr>
            <a:r>
              <a:rPr lang="en-US" altLang="en-US"/>
              <a:t>Bioinformatics and Medical Informatics</a:t>
            </a:r>
          </a:p>
          <a:p>
            <a:pPr>
              <a:lnSpc>
                <a:spcPct val="90000"/>
              </a:lnSpc>
            </a:pPr>
            <a:r>
              <a:rPr lang="en-US" altLang="en-US"/>
              <a:t>Philosophy</a:t>
            </a:r>
          </a:p>
          <a:p>
            <a:pPr>
              <a:lnSpc>
                <a:spcPct val="90000"/>
              </a:lnSpc>
            </a:pPr>
            <a:r>
              <a:rPr lang="en-US" altLang="en-US"/>
              <a:t>Computational complexity theory</a:t>
            </a:r>
          </a:p>
          <a:p>
            <a:pPr>
              <a:lnSpc>
                <a:spcPct val="90000"/>
              </a:lnSpc>
            </a:pPr>
            <a:r>
              <a:rPr lang="en-US" altLang="en-US"/>
              <a:t>Control theory</a:t>
            </a:r>
          </a:p>
          <a:p>
            <a:pPr>
              <a:lnSpc>
                <a:spcPct val="90000"/>
              </a:lnSpc>
            </a:pPr>
            <a:r>
              <a:rPr lang="en-US" altLang="en-US"/>
              <a:t>Information theory</a:t>
            </a:r>
          </a:p>
          <a:p>
            <a:pPr>
              <a:lnSpc>
                <a:spcPct val="90000"/>
              </a:lnSpc>
            </a:pPr>
            <a:r>
              <a:rPr lang="en-US" altLang="en-US"/>
              <a:t>Database Systems</a:t>
            </a:r>
          </a:p>
          <a:p>
            <a:pPr>
              <a:lnSpc>
                <a:spcPct val="90000"/>
              </a:lnSpc>
            </a:pPr>
            <a:r>
              <a:rPr lang="en-US" altLang="en-US"/>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2FB9EB15-F2EB-E5AA-6771-4CD1CD5075E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33795" name="Footer Placeholder 4">
            <a:extLst>
              <a:ext uri="{FF2B5EF4-FFF2-40B4-BE49-F238E27FC236}">
                <a16:creationId xmlns:a16="http://schemas.microsoft.com/office/drawing/2014/main" id="{38F29199-9520-E84B-302D-F2C86309AB6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33796" name="Slide Number Placeholder 5">
            <a:extLst>
              <a:ext uri="{FF2B5EF4-FFF2-40B4-BE49-F238E27FC236}">
                <a16:creationId xmlns:a16="http://schemas.microsoft.com/office/drawing/2014/main" id="{2FB2A437-A513-FCCC-83E8-F1142A5E35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03AB8CE-7A5B-4156-A5F8-3A404DBC0272}" type="slidenum">
              <a:rPr lang="en-US" altLang="en-US" sz="1400"/>
              <a:pPr/>
              <a:t>32</a:t>
            </a:fld>
            <a:endParaRPr lang="en-US" altLang="en-US" sz="1400"/>
          </a:p>
        </p:txBody>
      </p:sp>
      <p:sp>
        <p:nvSpPr>
          <p:cNvPr id="33797" name="Rectangle 2">
            <a:extLst>
              <a:ext uri="{FF2B5EF4-FFF2-40B4-BE49-F238E27FC236}">
                <a16:creationId xmlns:a16="http://schemas.microsoft.com/office/drawing/2014/main" id="{A2FF5440-73F5-E40B-1700-AFA24C795A49}"/>
              </a:ext>
            </a:extLst>
          </p:cNvPr>
          <p:cNvSpPr>
            <a:spLocks noGrp="1" noChangeArrowheads="1"/>
          </p:cNvSpPr>
          <p:nvPr>
            <p:ph type="title"/>
          </p:nvPr>
        </p:nvSpPr>
        <p:spPr/>
        <p:txBody>
          <a:bodyPr/>
          <a:lstStyle/>
          <a:p>
            <a:r>
              <a:rPr lang="en-US" altLang="en-US"/>
              <a:t>Issues in Machine Learning</a:t>
            </a:r>
          </a:p>
        </p:txBody>
      </p:sp>
      <p:sp>
        <p:nvSpPr>
          <p:cNvPr id="33798" name="Rectangle 3">
            <a:extLst>
              <a:ext uri="{FF2B5EF4-FFF2-40B4-BE49-F238E27FC236}">
                <a16:creationId xmlns:a16="http://schemas.microsoft.com/office/drawing/2014/main" id="{6D633627-09C2-8F41-E93B-88AE90C6AE05}"/>
              </a:ext>
            </a:extLst>
          </p:cNvPr>
          <p:cNvSpPr>
            <a:spLocks noGrp="1" noChangeArrowheads="1"/>
          </p:cNvSpPr>
          <p:nvPr>
            <p:ph type="body" idx="1"/>
          </p:nvPr>
        </p:nvSpPr>
        <p:spPr/>
        <p:txBody>
          <a:bodyPr/>
          <a:lstStyle/>
          <a:p>
            <a:pPr>
              <a:lnSpc>
                <a:spcPct val="90000"/>
              </a:lnSpc>
            </a:pPr>
            <a:r>
              <a:rPr lang="en-US" altLang="en-US"/>
              <a:t>What algorithms can approximate functions well (and when)?</a:t>
            </a:r>
          </a:p>
          <a:p>
            <a:pPr>
              <a:lnSpc>
                <a:spcPct val="90000"/>
              </a:lnSpc>
            </a:pPr>
            <a:r>
              <a:rPr lang="en-US" altLang="en-US"/>
              <a:t>How does number of training examples influence accuracy?</a:t>
            </a:r>
          </a:p>
          <a:p>
            <a:pPr>
              <a:lnSpc>
                <a:spcPct val="90000"/>
              </a:lnSpc>
            </a:pPr>
            <a:r>
              <a:rPr lang="en-US" altLang="en-US"/>
              <a:t>How does complexity of hypothesis representation impact it?</a:t>
            </a:r>
          </a:p>
          <a:p>
            <a:pPr>
              <a:lnSpc>
                <a:spcPct val="90000"/>
              </a:lnSpc>
            </a:pPr>
            <a:r>
              <a:rPr lang="en-US" altLang="en-US"/>
              <a:t>How does noisy data influence accuracy?</a:t>
            </a:r>
          </a:p>
          <a:p>
            <a:pPr>
              <a:lnSpc>
                <a:spcPct val="90000"/>
              </a:lnSpc>
            </a:pPr>
            <a:r>
              <a:rPr lang="en-US" altLang="en-US"/>
              <a:t>What are the theoretical limits of learnability?</a:t>
            </a:r>
          </a:p>
          <a:p>
            <a:pPr>
              <a:lnSpc>
                <a:spcPct val="90000"/>
              </a:lnSpc>
            </a:pPr>
            <a:r>
              <a:rPr lang="en-US" altLang="en-US"/>
              <a:t>How can prior knowledge of learner help?</a:t>
            </a:r>
          </a:p>
          <a:p>
            <a:pPr>
              <a:lnSpc>
                <a:spcPct val="90000"/>
              </a:lnSpc>
            </a:pPr>
            <a:r>
              <a:rPr lang="en-US" altLang="en-US"/>
              <a:t>What clues can we get from biological learning systems?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EE65B17A-5987-019F-1BC3-1E0C51CF28D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6387" name="Footer Placeholder 4">
            <a:extLst>
              <a:ext uri="{FF2B5EF4-FFF2-40B4-BE49-F238E27FC236}">
                <a16:creationId xmlns:a16="http://schemas.microsoft.com/office/drawing/2014/main" id="{5092CA2F-7972-8CA9-E2C8-BC54EA2C1B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6388" name="Slide Number Placeholder 5">
            <a:extLst>
              <a:ext uri="{FF2B5EF4-FFF2-40B4-BE49-F238E27FC236}">
                <a16:creationId xmlns:a16="http://schemas.microsoft.com/office/drawing/2014/main" id="{E7DC65C9-D5E9-B951-B706-86AEB8A851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09F05B-CF76-4369-9BFD-D8C98A9A2AC5}" type="slidenum">
              <a:rPr lang="en-US" altLang="en-US" sz="1400"/>
              <a:pPr/>
              <a:t>4</a:t>
            </a:fld>
            <a:endParaRPr lang="en-US" altLang="en-US" sz="1400"/>
          </a:p>
        </p:txBody>
      </p:sp>
      <p:sp>
        <p:nvSpPr>
          <p:cNvPr id="16389" name="Rectangle 2">
            <a:extLst>
              <a:ext uri="{FF2B5EF4-FFF2-40B4-BE49-F238E27FC236}">
                <a16:creationId xmlns:a16="http://schemas.microsoft.com/office/drawing/2014/main" id="{A9507414-A68C-9C80-017F-7DA4873A9410}"/>
              </a:ext>
            </a:extLst>
          </p:cNvPr>
          <p:cNvSpPr>
            <a:spLocks noGrp="1" noChangeArrowheads="1"/>
          </p:cNvSpPr>
          <p:nvPr>
            <p:ph type="title"/>
          </p:nvPr>
        </p:nvSpPr>
        <p:spPr/>
        <p:txBody>
          <a:bodyPr/>
          <a:lstStyle/>
          <a:p>
            <a:r>
              <a:rPr lang="en-US" altLang="en-US"/>
              <a:t>Course Components</a:t>
            </a:r>
          </a:p>
        </p:txBody>
      </p:sp>
      <p:sp>
        <p:nvSpPr>
          <p:cNvPr id="16390" name="Rectangle 3">
            <a:extLst>
              <a:ext uri="{FF2B5EF4-FFF2-40B4-BE49-F238E27FC236}">
                <a16:creationId xmlns:a16="http://schemas.microsoft.com/office/drawing/2014/main" id="{FBA96BD9-3C07-BF3F-518E-BCFFF3FBCA7F}"/>
              </a:ext>
            </a:extLst>
          </p:cNvPr>
          <p:cNvSpPr>
            <a:spLocks noGrp="1" noChangeArrowheads="1"/>
          </p:cNvSpPr>
          <p:nvPr>
            <p:ph type="body" idx="1"/>
          </p:nvPr>
        </p:nvSpPr>
        <p:spPr/>
        <p:txBody>
          <a:bodyPr/>
          <a:lstStyle/>
          <a:p>
            <a:r>
              <a:rPr lang="en-US" altLang="en-US" sz="2400"/>
              <a:t>2 Midterms, 1 Final</a:t>
            </a:r>
          </a:p>
          <a:p>
            <a:pPr lvl="1"/>
            <a:r>
              <a:rPr lang="en-US" altLang="en-US" sz="2000"/>
              <a:t>Midterm 1 (150), February 18</a:t>
            </a:r>
          </a:p>
          <a:p>
            <a:pPr lvl="1"/>
            <a:r>
              <a:rPr lang="en-US" altLang="en-US" sz="2000"/>
              <a:t>Midterm 2 (150), April 1</a:t>
            </a:r>
          </a:p>
          <a:p>
            <a:pPr lvl="1"/>
            <a:r>
              <a:rPr lang="en-US" altLang="en-US" sz="2000"/>
              <a:t>Final (300), Thursday, May 14, 14:00-15:55 (comprehensive)</a:t>
            </a:r>
          </a:p>
          <a:p>
            <a:r>
              <a:rPr lang="en-US" altLang="en-US" sz="2400"/>
              <a:t>Programming assignments (100), 3 (C++ or Java, maybe in Weka?)</a:t>
            </a:r>
          </a:p>
          <a:p>
            <a:r>
              <a:rPr lang="en-US" altLang="en-US" sz="2400"/>
              <a:t>Homework assignments (100), 5</a:t>
            </a:r>
          </a:p>
          <a:p>
            <a:r>
              <a:rPr lang="en-US" altLang="en-US" sz="2400"/>
              <a:t>Research Paper Implementation (100)</a:t>
            </a:r>
          </a:p>
          <a:p>
            <a:r>
              <a:rPr lang="en-US" altLang="en-US" sz="2400"/>
              <a:t>Research Paper Writeup – Web Page (50)</a:t>
            </a:r>
          </a:p>
          <a:p>
            <a:r>
              <a:rPr lang="en-US" altLang="en-US" sz="2400"/>
              <a:t>Research Paper Oral Presentation (50)</a:t>
            </a:r>
          </a:p>
          <a:p>
            <a:r>
              <a:rPr lang="en-US" altLang="en-US" sz="2400"/>
              <a:t>Grading based on percentage (90% gets an A-, 80% B-)</a:t>
            </a:r>
          </a:p>
          <a:p>
            <a:pPr lvl="1"/>
            <a:r>
              <a:rPr lang="en-US" altLang="en-US" sz="2000"/>
              <a:t>Minimum Effort Requirement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EE6A04CF-A98A-8F76-AAEF-55D224847CA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7411" name="Footer Placeholder 4">
            <a:extLst>
              <a:ext uri="{FF2B5EF4-FFF2-40B4-BE49-F238E27FC236}">
                <a16:creationId xmlns:a16="http://schemas.microsoft.com/office/drawing/2014/main" id="{423558DA-0103-0A31-F0C0-882CEA7DB1D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7412" name="Slide Number Placeholder 5">
            <a:extLst>
              <a:ext uri="{FF2B5EF4-FFF2-40B4-BE49-F238E27FC236}">
                <a16:creationId xmlns:a16="http://schemas.microsoft.com/office/drawing/2014/main" id="{56E503A2-76C8-8F64-9E02-EA9288D652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4B92244-4857-47FA-B2F9-532B5BD3387D}" type="slidenum">
              <a:rPr lang="en-US" altLang="en-US" sz="1400"/>
              <a:pPr/>
              <a:t>5</a:t>
            </a:fld>
            <a:endParaRPr lang="en-US" altLang="en-US" sz="1400"/>
          </a:p>
        </p:txBody>
      </p:sp>
      <p:sp>
        <p:nvSpPr>
          <p:cNvPr id="17413" name="Rectangle 2">
            <a:extLst>
              <a:ext uri="{FF2B5EF4-FFF2-40B4-BE49-F238E27FC236}">
                <a16:creationId xmlns:a16="http://schemas.microsoft.com/office/drawing/2014/main" id="{6C790FB6-7A83-D9CD-4B43-D2A87B909BC2}"/>
              </a:ext>
            </a:extLst>
          </p:cNvPr>
          <p:cNvSpPr>
            <a:spLocks noGrp="1" noChangeArrowheads="1"/>
          </p:cNvSpPr>
          <p:nvPr>
            <p:ph type="title"/>
          </p:nvPr>
        </p:nvSpPr>
        <p:spPr/>
        <p:txBody>
          <a:bodyPr/>
          <a:lstStyle/>
          <a:p>
            <a:r>
              <a:rPr lang="en-US" altLang="en-US"/>
              <a:t>Course Outline</a:t>
            </a:r>
          </a:p>
        </p:txBody>
      </p:sp>
      <p:sp>
        <p:nvSpPr>
          <p:cNvPr id="17414" name="Rectangle 3">
            <a:extLst>
              <a:ext uri="{FF2B5EF4-FFF2-40B4-BE49-F238E27FC236}">
                <a16:creationId xmlns:a16="http://schemas.microsoft.com/office/drawing/2014/main" id="{1372F12F-8439-D520-9946-AE6170A682E1}"/>
              </a:ext>
            </a:extLst>
          </p:cNvPr>
          <p:cNvSpPr>
            <a:spLocks noGrp="1" noChangeArrowheads="1"/>
          </p:cNvSpPr>
          <p:nvPr>
            <p:ph type="body" idx="1"/>
          </p:nvPr>
        </p:nvSpPr>
        <p:spPr/>
        <p:txBody>
          <a:bodyPr/>
          <a:lstStyle/>
          <a:p>
            <a:r>
              <a:rPr lang="en-US" altLang="en-US"/>
              <a:t>Introduction [Mitchell Chapter 1]</a:t>
            </a:r>
          </a:p>
          <a:p>
            <a:pPr lvl="1"/>
            <a:r>
              <a:rPr lang="en-US" altLang="en-US"/>
              <a:t>Basics/Version Spaces [M2]</a:t>
            </a:r>
          </a:p>
          <a:p>
            <a:pPr lvl="1"/>
            <a:r>
              <a:rPr lang="en-US" altLang="en-US"/>
              <a:t>ML Terminology and Statistics [M5]</a:t>
            </a:r>
          </a:p>
          <a:p>
            <a:r>
              <a:rPr lang="en-US" altLang="en-US"/>
              <a:t>Concept/Classification Learning</a:t>
            </a:r>
          </a:p>
          <a:p>
            <a:pPr lvl="1"/>
            <a:r>
              <a:rPr lang="en-US" altLang="en-US"/>
              <a:t>Decision Trees [M3]</a:t>
            </a:r>
          </a:p>
          <a:p>
            <a:pPr lvl="1"/>
            <a:r>
              <a:rPr lang="en-US" altLang="en-US"/>
              <a:t>Neural Networks [M4]</a:t>
            </a:r>
          </a:p>
          <a:p>
            <a:pPr lvl="1"/>
            <a:r>
              <a:rPr lang="en-US" altLang="en-US"/>
              <a:t>Instance Based Learning [M8]</a:t>
            </a:r>
          </a:p>
          <a:p>
            <a:pPr lvl="1"/>
            <a:r>
              <a:rPr lang="en-US" altLang="en-US"/>
              <a:t>Genetic Algorithms [M9]</a:t>
            </a:r>
          </a:p>
          <a:p>
            <a:pPr lvl="1"/>
            <a:r>
              <a:rPr lang="en-US" altLang="en-US"/>
              <a:t>Rule Learning [M10]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96F01380-14ED-67BE-CE7B-F07B7C12FE2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8435" name="Footer Placeholder 4">
            <a:extLst>
              <a:ext uri="{FF2B5EF4-FFF2-40B4-BE49-F238E27FC236}">
                <a16:creationId xmlns:a16="http://schemas.microsoft.com/office/drawing/2014/main" id="{235321ED-5BD7-2C01-3FFB-987ABF3A1AB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8436" name="Slide Number Placeholder 5">
            <a:extLst>
              <a:ext uri="{FF2B5EF4-FFF2-40B4-BE49-F238E27FC236}">
                <a16:creationId xmlns:a16="http://schemas.microsoft.com/office/drawing/2014/main" id="{F048437A-8A79-F929-28F0-1F0C5E606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FE942C9-D316-4881-AB5A-97D76899FE19}" type="slidenum">
              <a:rPr lang="en-US" altLang="en-US" sz="1400"/>
              <a:pPr/>
              <a:t>6</a:t>
            </a:fld>
            <a:endParaRPr lang="en-US" altLang="en-US" sz="1400"/>
          </a:p>
        </p:txBody>
      </p:sp>
      <p:sp>
        <p:nvSpPr>
          <p:cNvPr id="18437" name="Rectangle 2">
            <a:extLst>
              <a:ext uri="{FF2B5EF4-FFF2-40B4-BE49-F238E27FC236}">
                <a16:creationId xmlns:a16="http://schemas.microsoft.com/office/drawing/2014/main" id="{7CF7AEB4-0511-E242-D3A9-E776F31D392F}"/>
              </a:ext>
            </a:extLst>
          </p:cNvPr>
          <p:cNvSpPr>
            <a:spLocks noGrp="1" noChangeArrowheads="1"/>
          </p:cNvSpPr>
          <p:nvPr>
            <p:ph type="title"/>
          </p:nvPr>
        </p:nvSpPr>
        <p:spPr/>
        <p:txBody>
          <a:bodyPr/>
          <a:lstStyle/>
          <a:p>
            <a:r>
              <a:rPr lang="en-US" altLang="en-US"/>
              <a:t>Course Outline (cont)</a:t>
            </a:r>
          </a:p>
        </p:txBody>
      </p:sp>
      <p:sp>
        <p:nvSpPr>
          <p:cNvPr id="18438" name="Rectangle 3">
            <a:extLst>
              <a:ext uri="{FF2B5EF4-FFF2-40B4-BE49-F238E27FC236}">
                <a16:creationId xmlns:a16="http://schemas.microsoft.com/office/drawing/2014/main" id="{A4BB3F5D-5D38-2BCE-DFAF-AE83780C7E2A}"/>
              </a:ext>
            </a:extLst>
          </p:cNvPr>
          <p:cNvSpPr>
            <a:spLocks noGrp="1" noChangeArrowheads="1"/>
          </p:cNvSpPr>
          <p:nvPr>
            <p:ph type="body" idx="1"/>
          </p:nvPr>
        </p:nvSpPr>
        <p:spPr/>
        <p:txBody>
          <a:bodyPr/>
          <a:lstStyle/>
          <a:p>
            <a:r>
              <a:rPr lang="en-US" altLang="en-US"/>
              <a:t>Unsupervised Learning</a:t>
            </a:r>
          </a:p>
          <a:p>
            <a:pPr lvl="1"/>
            <a:r>
              <a:rPr lang="en-US" altLang="en-US"/>
              <a:t>Clustering [Jain et al. review paper]</a:t>
            </a:r>
          </a:p>
          <a:p>
            <a:r>
              <a:rPr lang="en-US" altLang="en-US"/>
              <a:t>Reinforcement Learning [M13]</a:t>
            </a:r>
          </a:p>
          <a:p>
            <a:r>
              <a:rPr lang="en-US" altLang="en-US"/>
              <a:t>Learning Theory</a:t>
            </a:r>
          </a:p>
          <a:p>
            <a:pPr lvl="1"/>
            <a:r>
              <a:rPr lang="en-US" altLang="en-US"/>
              <a:t>Bayesian Methods [M6, Russell &amp; Norvig Chapter]</a:t>
            </a:r>
          </a:p>
          <a:p>
            <a:pPr lvl="1"/>
            <a:r>
              <a:rPr lang="en-US" altLang="en-US"/>
              <a:t>PAC Learning [M7]</a:t>
            </a:r>
          </a:p>
          <a:p>
            <a:r>
              <a:rPr lang="en-US" altLang="en-US"/>
              <a:t>Support Vector Methods [Burges tutorial]</a:t>
            </a:r>
          </a:p>
          <a:p>
            <a:r>
              <a:rPr lang="en-US" altLang="en-US"/>
              <a:t>Hybrid Methods [M12]</a:t>
            </a:r>
          </a:p>
          <a:p>
            <a:r>
              <a:rPr lang="en-US" altLang="en-US"/>
              <a:t>Ensembles [Opitz &amp; Maclin paper, WF7.4]</a:t>
            </a:r>
          </a:p>
          <a:p>
            <a:r>
              <a:rPr lang="en-US" altLang="en-US"/>
              <a:t>Mining Association Rules [Apriori paper]</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C3E9CAEF-CF4D-1C05-6B52-D33D6D34013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19459" name="Footer Placeholder 4">
            <a:extLst>
              <a:ext uri="{FF2B5EF4-FFF2-40B4-BE49-F238E27FC236}">
                <a16:creationId xmlns:a16="http://schemas.microsoft.com/office/drawing/2014/main" id="{185A6DB6-CACB-42D0-1077-073F07CB2E7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19460" name="Slide Number Placeholder 5">
            <a:extLst>
              <a:ext uri="{FF2B5EF4-FFF2-40B4-BE49-F238E27FC236}">
                <a16:creationId xmlns:a16="http://schemas.microsoft.com/office/drawing/2014/main" id="{AF497BCA-10E1-DC86-959A-9BB7E6CC8B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5F6CFF4-5768-46DF-9A08-22F43AEB04D4}" type="slidenum">
              <a:rPr lang="en-US" altLang="en-US" sz="1400"/>
              <a:pPr/>
              <a:t>7</a:t>
            </a:fld>
            <a:endParaRPr lang="en-US" altLang="en-US" sz="1400"/>
          </a:p>
        </p:txBody>
      </p:sp>
      <p:sp>
        <p:nvSpPr>
          <p:cNvPr id="19461" name="Rectangle 2">
            <a:extLst>
              <a:ext uri="{FF2B5EF4-FFF2-40B4-BE49-F238E27FC236}">
                <a16:creationId xmlns:a16="http://schemas.microsoft.com/office/drawing/2014/main" id="{66A8A613-2712-D025-C548-B6DA5FA688C9}"/>
              </a:ext>
            </a:extLst>
          </p:cNvPr>
          <p:cNvSpPr>
            <a:spLocks noGrp="1" noChangeArrowheads="1"/>
          </p:cNvSpPr>
          <p:nvPr>
            <p:ph type="title"/>
          </p:nvPr>
        </p:nvSpPr>
        <p:spPr/>
        <p:txBody>
          <a:bodyPr/>
          <a:lstStyle/>
          <a:p>
            <a:r>
              <a:rPr lang="en-US" altLang="en-US"/>
              <a:t>What is Learning?</a:t>
            </a:r>
          </a:p>
        </p:txBody>
      </p:sp>
      <p:sp>
        <p:nvSpPr>
          <p:cNvPr id="19462" name="Rectangle 3">
            <a:extLst>
              <a:ext uri="{FF2B5EF4-FFF2-40B4-BE49-F238E27FC236}">
                <a16:creationId xmlns:a16="http://schemas.microsoft.com/office/drawing/2014/main" id="{B7E71CC0-5078-0574-CBDD-F35D6762A859}"/>
              </a:ext>
            </a:extLst>
          </p:cNvPr>
          <p:cNvSpPr>
            <a:spLocks noGrp="1" noChangeArrowheads="1"/>
          </p:cNvSpPr>
          <p:nvPr>
            <p:ph type="body" idx="1"/>
          </p:nvPr>
        </p:nvSpPr>
        <p:spPr/>
        <p:txBody>
          <a:bodyPr/>
          <a:lstStyle/>
          <a:p>
            <a:pPr>
              <a:buFontTx/>
              <a:buNone/>
            </a:pPr>
            <a:r>
              <a:rPr lang="en-US" altLang="en-US" sz="2400" i="1"/>
              <a:t>Learning denotes changes in the system that are adaptive in the sense that they enable the system to do the same task or tasks drawn from the same population more effectively the next time.  -- </a:t>
            </a:r>
            <a:r>
              <a:rPr lang="en-US" altLang="en-US" sz="2400"/>
              <a:t>Simon, 1983</a:t>
            </a:r>
          </a:p>
          <a:p>
            <a:pPr>
              <a:buFontTx/>
              <a:buNone/>
            </a:pPr>
            <a:endParaRPr lang="en-US" altLang="en-US" sz="1800"/>
          </a:p>
          <a:p>
            <a:pPr>
              <a:buFontTx/>
              <a:buNone/>
            </a:pPr>
            <a:r>
              <a:rPr lang="en-US" altLang="en-US" sz="2400" i="1"/>
              <a:t>Learning is making useful changes in our minds</a:t>
            </a:r>
            <a:r>
              <a:rPr lang="en-US" altLang="en-US" sz="2400"/>
              <a:t>.  -- Minsky, 1985</a:t>
            </a:r>
          </a:p>
          <a:p>
            <a:pPr>
              <a:buFontTx/>
              <a:buNone/>
            </a:pPr>
            <a:endParaRPr lang="en-US" altLang="en-US" sz="1800"/>
          </a:p>
          <a:p>
            <a:pPr>
              <a:buFontTx/>
              <a:buNone/>
            </a:pPr>
            <a:r>
              <a:rPr lang="en-US" altLang="en-US" sz="2400" i="1"/>
              <a:t>Learning is constructing or modifying representations of what is being experienced</a:t>
            </a:r>
            <a:r>
              <a:rPr lang="en-US" altLang="en-US" sz="2400"/>
              <a:t>.  -- McCarthy, 1968</a:t>
            </a:r>
            <a:endParaRPr lang="en-US" altLang="en-US" sz="2000"/>
          </a:p>
          <a:p>
            <a:pPr>
              <a:buFontTx/>
              <a:buNone/>
            </a:pPr>
            <a:endParaRPr lang="en-US" altLang="en-US" sz="1800"/>
          </a:p>
          <a:p>
            <a:pPr>
              <a:buFontTx/>
              <a:buNone/>
            </a:pPr>
            <a:r>
              <a:rPr lang="en-US" altLang="en-US" sz="2400" i="1"/>
              <a:t>Learning is improving automatically with experience</a:t>
            </a:r>
            <a:r>
              <a:rPr lang="en-US" altLang="en-US" sz="2400"/>
              <a:t>.  -- Mitchell, 1997</a:t>
            </a:r>
            <a:endParaRPr lang="en-US" altLang="en-US" sz="2000"/>
          </a:p>
          <a:p>
            <a:pPr>
              <a:buFontTx/>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EEDE9DE1-4C0A-9C7E-0F41-D261D91E219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0483" name="Footer Placeholder 4">
            <a:extLst>
              <a:ext uri="{FF2B5EF4-FFF2-40B4-BE49-F238E27FC236}">
                <a16:creationId xmlns:a16="http://schemas.microsoft.com/office/drawing/2014/main" id="{132248C8-E7D7-6DEF-759A-2B195E01EA9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0484" name="Slide Number Placeholder 5">
            <a:extLst>
              <a:ext uri="{FF2B5EF4-FFF2-40B4-BE49-F238E27FC236}">
                <a16:creationId xmlns:a16="http://schemas.microsoft.com/office/drawing/2014/main" id="{F8F6396A-CA0B-74BA-8C49-038B564A1C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1223F8-324A-4735-823F-1C012B4BD206}" type="slidenum">
              <a:rPr lang="en-US" altLang="en-US" sz="1400"/>
              <a:pPr/>
              <a:t>8</a:t>
            </a:fld>
            <a:endParaRPr lang="en-US" altLang="en-US" sz="1400"/>
          </a:p>
        </p:txBody>
      </p:sp>
      <p:sp>
        <p:nvSpPr>
          <p:cNvPr id="20485" name="Rectangle 2">
            <a:extLst>
              <a:ext uri="{FF2B5EF4-FFF2-40B4-BE49-F238E27FC236}">
                <a16:creationId xmlns:a16="http://schemas.microsoft.com/office/drawing/2014/main" id="{5583BF44-52AE-3CEC-5015-CFDF5E5B1B2A}"/>
              </a:ext>
            </a:extLst>
          </p:cNvPr>
          <p:cNvSpPr>
            <a:spLocks noGrp="1" noChangeArrowheads="1"/>
          </p:cNvSpPr>
          <p:nvPr>
            <p:ph type="title"/>
          </p:nvPr>
        </p:nvSpPr>
        <p:spPr/>
        <p:txBody>
          <a:bodyPr/>
          <a:lstStyle/>
          <a:p>
            <a:r>
              <a:rPr lang="en-US" altLang="en-US"/>
              <a:t>Why Machine Learning?</a:t>
            </a:r>
          </a:p>
        </p:txBody>
      </p:sp>
      <p:sp>
        <p:nvSpPr>
          <p:cNvPr id="20486" name="Rectangle 3">
            <a:extLst>
              <a:ext uri="{FF2B5EF4-FFF2-40B4-BE49-F238E27FC236}">
                <a16:creationId xmlns:a16="http://schemas.microsoft.com/office/drawing/2014/main" id="{E313D0BC-CE87-4DB5-40C6-AB154FE2F02D}"/>
              </a:ext>
            </a:extLst>
          </p:cNvPr>
          <p:cNvSpPr>
            <a:spLocks noGrp="1" noChangeArrowheads="1"/>
          </p:cNvSpPr>
          <p:nvPr>
            <p:ph type="body" idx="1"/>
          </p:nvPr>
        </p:nvSpPr>
        <p:spPr/>
        <p:txBody>
          <a:bodyPr/>
          <a:lstStyle/>
          <a:p>
            <a:pPr>
              <a:lnSpc>
                <a:spcPct val="90000"/>
              </a:lnSpc>
            </a:pPr>
            <a:r>
              <a:rPr lang="en-US" altLang="en-US"/>
              <a:t>Data, Data, DATA!!!</a:t>
            </a:r>
          </a:p>
          <a:p>
            <a:pPr lvl="1">
              <a:lnSpc>
                <a:spcPct val="90000"/>
              </a:lnSpc>
            </a:pPr>
            <a:r>
              <a:rPr lang="en-US" altLang="en-US"/>
              <a:t>Examples</a:t>
            </a:r>
          </a:p>
          <a:p>
            <a:pPr lvl="2">
              <a:lnSpc>
                <a:spcPct val="90000"/>
              </a:lnSpc>
            </a:pPr>
            <a:r>
              <a:rPr lang="en-US" altLang="en-US"/>
              <a:t>World wide web</a:t>
            </a:r>
          </a:p>
          <a:p>
            <a:pPr lvl="2">
              <a:lnSpc>
                <a:spcPct val="90000"/>
              </a:lnSpc>
            </a:pPr>
            <a:r>
              <a:rPr lang="en-US" altLang="en-US"/>
              <a:t>Human genome project</a:t>
            </a:r>
          </a:p>
          <a:p>
            <a:pPr lvl="2">
              <a:lnSpc>
                <a:spcPct val="90000"/>
              </a:lnSpc>
            </a:pPr>
            <a:r>
              <a:rPr lang="en-US" altLang="en-US"/>
              <a:t>Business data (WalMart sales “baskets”)</a:t>
            </a:r>
          </a:p>
          <a:p>
            <a:pPr lvl="1">
              <a:lnSpc>
                <a:spcPct val="90000"/>
              </a:lnSpc>
            </a:pPr>
            <a:r>
              <a:rPr lang="en-US" altLang="en-US"/>
              <a:t>Idea: sift heap of data for nuggets of knowledge</a:t>
            </a:r>
          </a:p>
          <a:p>
            <a:pPr>
              <a:lnSpc>
                <a:spcPct val="90000"/>
              </a:lnSpc>
            </a:pPr>
            <a:r>
              <a:rPr lang="en-US" altLang="en-US"/>
              <a:t>Some tasks beyond programming</a:t>
            </a:r>
          </a:p>
          <a:p>
            <a:pPr lvl="1">
              <a:lnSpc>
                <a:spcPct val="90000"/>
              </a:lnSpc>
            </a:pPr>
            <a:r>
              <a:rPr lang="en-US" altLang="en-US"/>
              <a:t>Example: driving</a:t>
            </a:r>
          </a:p>
          <a:p>
            <a:pPr lvl="1">
              <a:lnSpc>
                <a:spcPct val="90000"/>
              </a:lnSpc>
            </a:pPr>
            <a:r>
              <a:rPr lang="en-US" altLang="en-US"/>
              <a:t>Idea: learn by doing/watching/practicing (like humans)</a:t>
            </a:r>
          </a:p>
          <a:p>
            <a:pPr>
              <a:lnSpc>
                <a:spcPct val="90000"/>
              </a:lnSpc>
            </a:pPr>
            <a:r>
              <a:rPr lang="en-US" altLang="en-US"/>
              <a:t>Customizing software</a:t>
            </a:r>
          </a:p>
          <a:p>
            <a:pPr lvl="1">
              <a:lnSpc>
                <a:spcPct val="90000"/>
              </a:lnSpc>
            </a:pPr>
            <a:r>
              <a:rPr lang="en-US" altLang="en-US"/>
              <a:t>Example: web browsing for news information</a:t>
            </a:r>
          </a:p>
          <a:p>
            <a:pPr lvl="1">
              <a:lnSpc>
                <a:spcPct val="90000"/>
              </a:lnSpc>
            </a:pPr>
            <a:r>
              <a:rPr lang="en-US" altLang="en-US"/>
              <a:t>Idea: observe user tendencies and incorporate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59E41E22-F227-F956-612E-351A3BC53D1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CS 8751 ML &amp; KDD</a:t>
            </a:r>
          </a:p>
        </p:txBody>
      </p:sp>
      <p:sp>
        <p:nvSpPr>
          <p:cNvPr id="21507" name="Footer Placeholder 4">
            <a:extLst>
              <a:ext uri="{FF2B5EF4-FFF2-40B4-BE49-F238E27FC236}">
                <a16:creationId xmlns:a16="http://schemas.microsoft.com/office/drawing/2014/main" id="{1C0A3B72-A050-1753-BEF8-093A2070B58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400"/>
              <a:t>Chapter 1  Introduction</a:t>
            </a:r>
          </a:p>
        </p:txBody>
      </p:sp>
      <p:sp>
        <p:nvSpPr>
          <p:cNvPr id="21508" name="Slide Number Placeholder 5">
            <a:extLst>
              <a:ext uri="{FF2B5EF4-FFF2-40B4-BE49-F238E27FC236}">
                <a16:creationId xmlns:a16="http://schemas.microsoft.com/office/drawing/2014/main" id="{B219AD9D-2532-8866-D7A3-BBB08C0D07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9C9A9E-3B0B-4D51-91C0-721FC66030CB}" type="slidenum">
              <a:rPr lang="en-US" altLang="en-US" sz="1400"/>
              <a:pPr/>
              <a:t>9</a:t>
            </a:fld>
            <a:endParaRPr lang="en-US" altLang="en-US" sz="1400"/>
          </a:p>
        </p:txBody>
      </p:sp>
      <p:sp>
        <p:nvSpPr>
          <p:cNvPr id="21509" name="Rectangle 2">
            <a:extLst>
              <a:ext uri="{FF2B5EF4-FFF2-40B4-BE49-F238E27FC236}">
                <a16:creationId xmlns:a16="http://schemas.microsoft.com/office/drawing/2014/main" id="{23A84C7F-3BD8-84F5-7FBB-1E54D42E4FEF}"/>
              </a:ext>
            </a:extLst>
          </p:cNvPr>
          <p:cNvSpPr>
            <a:spLocks noGrp="1" noChangeArrowheads="1"/>
          </p:cNvSpPr>
          <p:nvPr>
            <p:ph type="title"/>
          </p:nvPr>
        </p:nvSpPr>
        <p:spPr/>
        <p:txBody>
          <a:bodyPr/>
          <a:lstStyle/>
          <a:p>
            <a:r>
              <a:rPr lang="en-US" altLang="en-US"/>
              <a:t>Typical Data Analysis Task</a:t>
            </a:r>
          </a:p>
        </p:txBody>
      </p:sp>
      <p:sp>
        <p:nvSpPr>
          <p:cNvPr id="21510" name="Rectangle 3">
            <a:extLst>
              <a:ext uri="{FF2B5EF4-FFF2-40B4-BE49-F238E27FC236}">
                <a16:creationId xmlns:a16="http://schemas.microsoft.com/office/drawing/2014/main" id="{7EC208A7-2AB3-948E-ED29-DABE82C92D53}"/>
              </a:ext>
            </a:extLst>
          </p:cNvPr>
          <p:cNvSpPr>
            <a:spLocks noGrp="1" noChangeArrowheads="1"/>
          </p:cNvSpPr>
          <p:nvPr>
            <p:ph type="body" idx="1"/>
          </p:nvPr>
        </p:nvSpPr>
        <p:spPr/>
        <p:txBody>
          <a:bodyPr/>
          <a:lstStyle/>
          <a:p>
            <a:pPr>
              <a:lnSpc>
                <a:spcPct val="90000"/>
              </a:lnSpc>
              <a:buFontTx/>
              <a:buNone/>
            </a:pPr>
            <a:r>
              <a:rPr lang="en-US" altLang="en-US" sz="1800"/>
              <a:t>Data:</a:t>
            </a:r>
          </a:p>
          <a:p>
            <a:pPr lvl="1">
              <a:lnSpc>
                <a:spcPct val="90000"/>
              </a:lnSpc>
              <a:buFontTx/>
              <a:buNone/>
            </a:pPr>
            <a:r>
              <a:rPr lang="en-US" altLang="en-US" sz="1600"/>
              <a:t>PatientId=103: </a:t>
            </a:r>
            <a:r>
              <a:rPr lang="en-US" altLang="en-US" sz="1600" b="1"/>
              <a:t>EmergencyC-Section=yes</a:t>
            </a:r>
          </a:p>
          <a:p>
            <a:pPr lvl="1">
              <a:lnSpc>
                <a:spcPct val="90000"/>
              </a:lnSpc>
              <a:buFontTx/>
              <a:buNone/>
            </a:pPr>
            <a:r>
              <a:rPr lang="en-US" altLang="en-US" sz="1600"/>
              <a:t>	Age=23, Time=53, FirstPreg?=no, Anemia=no, Diabetes=no, PrevPremBirth=no, UltraSound=?, ElectiveC-Section=?</a:t>
            </a:r>
          </a:p>
          <a:p>
            <a:pPr lvl="1">
              <a:lnSpc>
                <a:spcPct val="90000"/>
              </a:lnSpc>
              <a:buFontTx/>
              <a:buNone/>
            </a:pPr>
            <a:r>
              <a:rPr lang="en-US" altLang="en-US" sz="1600"/>
              <a:t>	Age=23, Time=105, FirstPreg?=no, Anemia=no, Diabetes=yes, PrevPremBirth=no, UltraSound=abnormal, ElectiveC-Section=no</a:t>
            </a:r>
          </a:p>
          <a:p>
            <a:pPr lvl="1">
              <a:lnSpc>
                <a:spcPct val="90000"/>
              </a:lnSpc>
              <a:buFontTx/>
              <a:buNone/>
            </a:pPr>
            <a:r>
              <a:rPr lang="en-US" altLang="en-US" sz="1600"/>
              <a:t>	Age=23, Time=125, FirstPreg?=no, Anemia=no, Diabetes=yes, PrevPremBirth=no, UltraSound=?, ElectiveC-Section=no</a:t>
            </a:r>
          </a:p>
          <a:p>
            <a:pPr lvl="1">
              <a:lnSpc>
                <a:spcPct val="90000"/>
              </a:lnSpc>
              <a:buFontTx/>
              <a:buNone/>
            </a:pPr>
            <a:r>
              <a:rPr lang="en-US" altLang="en-US" sz="1600"/>
              <a:t>PatientId=231: </a:t>
            </a:r>
            <a:r>
              <a:rPr lang="en-US" altLang="en-US" sz="1600" b="1"/>
              <a:t>EmergencyC-Section=no</a:t>
            </a:r>
          </a:p>
          <a:p>
            <a:pPr lvl="1">
              <a:lnSpc>
                <a:spcPct val="90000"/>
              </a:lnSpc>
              <a:buFontTx/>
              <a:buNone/>
            </a:pPr>
            <a:r>
              <a:rPr lang="en-US" altLang="en-US" sz="1600"/>
              <a:t>	Age=31, Time=30, FirstPreg?=yes, Anemia=no, Diabetes=no, PrevPremBirth=no, UltraSound=?, ElectiveC-Section=?</a:t>
            </a:r>
          </a:p>
          <a:p>
            <a:pPr lvl="1">
              <a:lnSpc>
                <a:spcPct val="90000"/>
              </a:lnSpc>
              <a:buFontTx/>
              <a:buNone/>
            </a:pPr>
            <a:r>
              <a:rPr lang="en-US" altLang="en-US" sz="1600"/>
              <a:t>	Age=31, Time=91, FirstPreg?=yes, Anemia=no, Diabetes=no, PrevPremBirth=no, UltraSound=normal, ElectiveC-Section=no</a:t>
            </a:r>
          </a:p>
          <a:p>
            <a:pPr lvl="1">
              <a:lnSpc>
                <a:spcPct val="90000"/>
              </a:lnSpc>
              <a:buFontTx/>
              <a:buNone/>
            </a:pPr>
            <a:r>
              <a:rPr lang="en-US" altLang="en-US" sz="1600"/>
              <a:t>…</a:t>
            </a:r>
          </a:p>
          <a:p>
            <a:pPr>
              <a:lnSpc>
                <a:spcPct val="90000"/>
              </a:lnSpc>
              <a:buFontTx/>
              <a:buNone/>
            </a:pPr>
            <a:r>
              <a:rPr lang="en-US" altLang="en-US" sz="1800"/>
              <a:t>Given</a:t>
            </a:r>
          </a:p>
          <a:p>
            <a:pPr lvl="1">
              <a:lnSpc>
                <a:spcPct val="90000"/>
              </a:lnSpc>
            </a:pPr>
            <a:r>
              <a:rPr lang="en-US" altLang="en-US" sz="1600"/>
              <a:t>9714 patient records, each describing a pregnancy and a birth</a:t>
            </a:r>
          </a:p>
          <a:p>
            <a:pPr lvl="1">
              <a:lnSpc>
                <a:spcPct val="90000"/>
              </a:lnSpc>
            </a:pPr>
            <a:r>
              <a:rPr lang="en-US" altLang="en-US" sz="1600"/>
              <a:t>Each patient record contains 215 features (some are unknown)</a:t>
            </a:r>
          </a:p>
          <a:p>
            <a:pPr>
              <a:lnSpc>
                <a:spcPct val="90000"/>
              </a:lnSpc>
              <a:buFontTx/>
              <a:buNone/>
            </a:pPr>
            <a:r>
              <a:rPr lang="en-US" altLang="en-US" sz="1800"/>
              <a:t>Learn to predict:</a:t>
            </a:r>
          </a:p>
          <a:p>
            <a:pPr lvl="1">
              <a:lnSpc>
                <a:spcPct val="90000"/>
              </a:lnSpc>
            </a:pPr>
            <a:r>
              <a:rPr lang="en-US" altLang="en-US" sz="1600"/>
              <a:t>Characteristics of patients at high risk for Emergency C-Section</a:t>
            </a:r>
          </a:p>
        </p:txBody>
      </p:sp>
    </p:spTree>
  </p:cSld>
  <p:clrMapOvr>
    <a:masterClrMapping/>
  </p:clrMapOvr>
</p:sld>
</file>

<file path=ppt/theme/theme1.xml><?xml version="1.0" encoding="utf-8"?>
<a:theme xmlns:a="http://schemas.openxmlformats.org/drawingml/2006/main" name="Blank Presentation">
  <a:themeElements>
    <a:clrScheme name="">
      <a:dk1>
        <a:srgbClr val="000000"/>
      </a:dk1>
      <a:lt1>
        <a:srgbClr val="FFFFFF"/>
      </a:lt1>
      <a:dk2>
        <a:srgbClr val="CC0099"/>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459</TotalTime>
  <Words>1914</Words>
  <Application>Microsoft Office PowerPoint</Application>
  <PresentationFormat>On-screen Show (4:3)</PresentationFormat>
  <Paragraphs>339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Blank Presentation</vt:lpstr>
      <vt:lpstr>Machine Learning (ML) and Knowledge Discovery in Databases (KDD)</vt:lpstr>
      <vt:lpstr>Course Information</vt:lpstr>
      <vt:lpstr>Course Objectives</vt:lpstr>
      <vt:lpstr>Course Components</vt:lpstr>
      <vt:lpstr>Course Outline</vt:lpstr>
      <vt:lpstr>Course Outline (cont)</vt:lpstr>
      <vt:lpstr>What is Learning?</vt:lpstr>
      <vt:lpstr>Why Machine Learning?</vt:lpstr>
      <vt:lpstr>Typical Data Analysis Task</vt:lpstr>
      <vt:lpstr>Credit Risk Analysis</vt:lpstr>
      <vt:lpstr>Analysis/Prediction Problems</vt:lpstr>
      <vt:lpstr>Tasks too Hard to Program</vt:lpstr>
      <vt:lpstr>Software that Customizes to User</vt:lpstr>
      <vt:lpstr>Defining a Learning Problem</vt:lpstr>
      <vt:lpstr>Key Questions</vt:lpstr>
      <vt:lpstr>Types of Training Experience</vt:lpstr>
      <vt:lpstr>Types of Training Experience (cont)</vt:lpstr>
      <vt:lpstr>Choosing Target Function</vt:lpstr>
      <vt:lpstr>Representation of Target Function</vt:lpstr>
      <vt:lpstr>Obtaining Training Examples</vt:lpstr>
      <vt:lpstr>Choose Weight Tuning Rule</vt:lpstr>
      <vt:lpstr>Design Choices</vt:lpstr>
      <vt:lpstr>Some Areas of Machine Learning</vt:lpstr>
      <vt:lpstr>Classification/Concept Learning</vt:lpstr>
      <vt:lpstr>Unsupervised Learning</vt:lpstr>
      <vt:lpstr>Reinforcement Learning</vt:lpstr>
      <vt:lpstr>Analytical Learning</vt:lpstr>
      <vt:lpstr>The Present in Machine Learning</vt:lpstr>
      <vt:lpstr>The Future of Machine Learning</vt:lpstr>
      <vt:lpstr>What is Knowledge Discovery in Databases (i.e., Data Mining)?</vt:lpstr>
      <vt:lpstr>Related Disciplines</vt:lpstr>
      <vt:lpstr>Issues in Machine Learning</vt:lpstr>
    </vt:vector>
  </TitlesOfParts>
  <Company>University of Minnesota - Duluth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Richard F Maclin</dc:creator>
  <cp:lastModifiedBy>Rich Maclin</cp:lastModifiedBy>
  <cp:revision>41</cp:revision>
  <cp:lastPrinted>2001-01-08T18:46:13Z</cp:lastPrinted>
  <dcterms:created xsi:type="dcterms:W3CDTF">2001-01-07T02:53:45Z</dcterms:created>
  <dcterms:modified xsi:type="dcterms:W3CDTF">2025-07-24T06:35:29Z</dcterms:modified>
</cp:coreProperties>
</file>