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9"/>
  </p:notesMasterIdLst>
  <p:sldIdLst>
    <p:sldId id="355" r:id="rId3"/>
    <p:sldId id="356" r:id="rId4"/>
    <p:sldId id="299" r:id="rId5"/>
    <p:sldId id="367" r:id="rId6"/>
    <p:sldId id="300" r:id="rId7"/>
    <p:sldId id="427" r:id="rId8"/>
    <p:sldId id="378" r:id="rId9"/>
    <p:sldId id="379" r:id="rId10"/>
    <p:sldId id="301" r:id="rId11"/>
    <p:sldId id="322" r:id="rId12"/>
    <p:sldId id="323" r:id="rId13"/>
    <p:sldId id="302" r:id="rId14"/>
    <p:sldId id="324" r:id="rId15"/>
    <p:sldId id="359" r:id="rId16"/>
    <p:sldId id="326" r:id="rId17"/>
    <p:sldId id="380" r:id="rId18"/>
    <p:sldId id="381" r:id="rId19"/>
    <p:sldId id="382" r:id="rId20"/>
    <p:sldId id="384" r:id="rId21"/>
    <p:sldId id="425" r:id="rId22"/>
    <p:sldId id="426" r:id="rId23"/>
    <p:sldId id="305" r:id="rId24"/>
    <p:sldId id="307" r:id="rId25"/>
    <p:sldId id="306" r:id="rId26"/>
    <p:sldId id="295" r:id="rId27"/>
    <p:sldId id="296" r:id="rId28"/>
    <p:sldId id="428" r:id="rId29"/>
    <p:sldId id="430" r:id="rId30"/>
    <p:sldId id="432" r:id="rId31"/>
    <p:sldId id="420" r:id="rId32"/>
    <p:sldId id="433" r:id="rId33"/>
    <p:sldId id="419" r:id="rId34"/>
    <p:sldId id="365" r:id="rId35"/>
    <p:sldId id="423" r:id="rId36"/>
    <p:sldId id="421" r:id="rId37"/>
    <p:sldId id="434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BD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413" autoAdjust="0"/>
  </p:normalViewPr>
  <p:slideViewPr>
    <p:cSldViewPr>
      <p:cViewPr varScale="1">
        <p:scale>
          <a:sx n="91" d="100"/>
          <a:sy n="91" d="100"/>
        </p:scale>
        <p:origin x="56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89477F0-511A-C56D-9E6A-C2C08693EA5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AAC2AB6-2EA6-580C-B471-9FB656100C1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95C9137E-FABD-F03C-FCC3-D8B5588A3F5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54510949-A7A6-F0EF-55AD-D6E629B7C33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29D311EB-842D-525E-801B-63CAFFC7626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91515227-AC77-3091-1C65-BEFC43CE65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D267293-69D6-4C5A-BE95-417EC786DD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0DFB7078-C173-6119-910F-4865495FDA9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E94CD2-55A8-463D-B143-7D735CEAFD5E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18435" name="Rectangle 7">
            <a:extLst>
              <a:ext uri="{FF2B5EF4-FFF2-40B4-BE49-F238E27FC236}">
                <a16:creationId xmlns:a16="http://schemas.microsoft.com/office/drawing/2014/main" id="{F131E210-8A8B-0EEB-97DE-312E36EF607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751317EA-7BE8-40C3-934D-21BA0E5BFD28}" type="slidenum">
              <a:rPr lang="tr-TR" altLang="en-US" sz="1300"/>
              <a:pPr algn="r" eaLnBrk="1" hangingPunct="1"/>
              <a:t>3</a:t>
            </a:fld>
            <a:endParaRPr lang="tr-TR" altLang="en-US" sz="1300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370B44DE-558F-1035-AB2A-28D5748C95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9C8CEF6B-7933-E81A-7614-EBB7231023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E4BC5BB6-D0EE-D31C-BFF2-CD8408420B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C48C51-ACF7-48B3-8B63-CA2BDB4C3273}" type="slidenum">
              <a:rPr lang="en-US" altLang="en-US" smtClean="0">
                <a:solidFill>
                  <a:srgbClr val="000000"/>
                </a:solidFill>
              </a:rPr>
              <a:pPr/>
              <a:t>31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48131" name="Rectangle 7">
            <a:extLst>
              <a:ext uri="{FF2B5EF4-FFF2-40B4-BE49-F238E27FC236}">
                <a16:creationId xmlns:a16="http://schemas.microsoft.com/office/drawing/2014/main" id="{42611E26-A7EA-FDEA-F12A-BFF7CB99B6D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fld id="{B9448A47-DAA1-46C0-B6B3-963BFDCC12C0}" type="slidenum">
              <a:rPr lang="tr-TR" altLang="en-US" sz="1300">
                <a:solidFill>
                  <a:srgbClr val="000000"/>
                </a:solidFill>
              </a:rPr>
              <a:pPr algn="r" eaLnBrk="1" hangingPunct="1"/>
              <a:t>31</a:t>
            </a:fld>
            <a:endParaRPr lang="tr-TR" altLang="en-US" sz="1300">
              <a:solidFill>
                <a:srgbClr val="000000"/>
              </a:solidFill>
            </a:endParaRPr>
          </a:p>
        </p:txBody>
      </p:sp>
      <p:sp>
        <p:nvSpPr>
          <p:cNvPr id="48132" name="Rectangle 2">
            <a:extLst>
              <a:ext uri="{FF2B5EF4-FFF2-40B4-BE49-F238E27FC236}">
                <a16:creationId xmlns:a16="http://schemas.microsoft.com/office/drawing/2014/main" id="{A2070225-AD61-5CD5-26D1-87306828F0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4213"/>
            <a:ext cx="4572000" cy="3429000"/>
          </a:xfrm>
          <a:ln/>
        </p:spPr>
      </p:sp>
      <p:sp>
        <p:nvSpPr>
          <p:cNvPr id="48133" name="Rectangle 3">
            <a:extLst>
              <a:ext uri="{FF2B5EF4-FFF2-40B4-BE49-F238E27FC236}">
                <a16:creationId xmlns:a16="http://schemas.microsoft.com/office/drawing/2014/main" id="{072D2EC5-4D9E-BD6C-0F9D-F5175C32AB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63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9048" tIns="49524" rIns="99048" bIns="49524"/>
          <a:lstStyle/>
          <a:p>
            <a:pPr eaLnBrk="1" hangingPunct="1"/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E39281-0243-C024-5899-0F6B8DAD03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CF50828-A253-8D54-CB19-1241EE7311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44D9266-3AA0-94A3-6FE9-FFA0CDF160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5B59DD-3491-4948-9D32-167CD078DF9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2559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499F876-4CC8-9221-945E-D961C19D56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18D075-0A4C-2BD4-4F0F-866121807F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C9C7ECF-E155-ADC8-F161-AEF66D4282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02B94A-9117-4218-AE19-A2633FB4F6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259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D35922-02F8-4345-2AF6-2FCCE6839F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17E451-6664-94C6-35E2-BC5A92B4F1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942E29-D9F1-A5CE-59C4-01BE944A6B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758F3-F32D-4E52-AB39-B67DA43830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518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09FDF-7D29-C452-589B-548A5BC52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A50DC19C-8C7F-4905-8772-5370E21DEF1D}" type="datetimeFigureOut">
              <a:rPr lang="en-US"/>
              <a:pPr>
                <a:defRPr/>
              </a:pPr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4DBBA-5C52-A2B0-34C1-405E641E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75C91-8C9C-2E65-E9B9-C0C6FB368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7A9EB37-7A52-4928-9B04-FCFB3CB9D1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08117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C84B0-245F-C1F9-6D70-4785D7FCD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619260C-3C34-4AF5-8096-4636129594A1}" type="datetimeFigureOut">
              <a:rPr lang="en-US"/>
              <a:pPr>
                <a:defRPr/>
              </a:pPr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6942A-7EE6-D611-44DF-D2A8C6932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78F51-F3C9-7149-FD89-C52D2F633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90F6132-A66E-4706-83AF-9351345610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8495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3DA86-EF99-978E-2814-C24245F9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4F8E15F6-8662-48E5-A846-2B7104C2B57A}" type="datetimeFigureOut">
              <a:rPr lang="en-US"/>
              <a:pPr>
                <a:defRPr/>
              </a:pPr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DB9F7-DDE9-228D-B97F-2194F0E94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B63F5-1D1E-254F-ABFC-F3AB50191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F5D37A-726F-4729-847D-B92E1811AC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9479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2899A-A84F-BCBD-F974-6AB60E2B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7E0CC6CB-FB96-4EAA-9A09-12F55295B06F}" type="datetimeFigureOut">
              <a:rPr lang="en-US"/>
              <a:pPr>
                <a:defRPr/>
              </a:pPr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8BF158-A91C-2443-23C0-8C6A098C9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8F033-AFEA-BF5E-C672-26F2FE69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9CF8CDA-A5BB-4C17-8C55-737C10B6A3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6345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E9ABF-D0F0-F50E-10F4-088C69047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729A3ECB-776C-4949-A820-9B37D163B50E}" type="datetimeFigureOut">
              <a:rPr lang="en-US"/>
              <a:pPr>
                <a:defRPr/>
              </a:pPr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8618FE-798E-1272-8655-C6A277C8A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EAFCD7-E66B-EF86-0834-374377D1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B30C49-6448-4ECA-963A-AA8870BCBC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86580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8FD05-26CA-8AFA-6FCB-F0064795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375E9858-FAAF-4B82-9DBE-BF1DD2D2C383}" type="datetimeFigureOut">
              <a:rPr lang="en-US"/>
              <a:pPr>
                <a:defRPr/>
              </a:pPr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5EFA19-8A58-AF82-ADD7-F42C92FAA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6A6B03-1BCE-77BA-88C4-5C75745C1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6E2CB5B-4548-4F13-91B6-CB7CCBD170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3621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88860-4C58-E842-60A7-17AB0230F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71DA77F9-B627-40AE-BE99-2892855FE45A}" type="datetimeFigureOut">
              <a:rPr lang="en-US"/>
              <a:pPr>
                <a:defRPr/>
              </a:pPr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ACE173-F515-D642-BB88-37EACDEAF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23494-6D2E-86D7-140A-859628B6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806F0B5-135E-4FD7-A18B-C35E106CC65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3599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56657-7092-8A4E-7775-4BFC37C07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28E36D03-1E82-45C8-84A5-6A8933708215}" type="datetimeFigureOut">
              <a:rPr lang="en-US"/>
              <a:pPr>
                <a:defRPr/>
              </a:pPr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2F865-241C-A27D-66F6-878D10A6D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2CF01-F98A-B756-FD6A-753F6B9F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7C5B0BD-6D44-43B0-AD08-CEB8365BC2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224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6B755D-A0B1-4A42-D006-34D8AF7AC2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70407E-4F78-2EFD-C1DB-38A97B2230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46F694E-12BA-393D-88DA-4395ECBEF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8EDB7B-80E1-4D53-A844-B31EF2B199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75494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67647-BFB2-4389-B5B3-03272A35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ABE9C78E-BE82-4CE7-83E2-3E09A9E92D52}" type="datetimeFigureOut">
              <a:rPr lang="en-US"/>
              <a:pPr>
                <a:defRPr/>
              </a:pPr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22F755-B959-ED38-1D63-4777584D2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92292-2C51-50DC-5F41-F62DB60B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9C1BE01-AA83-4794-8D0F-A25A0CFC74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3283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23A99-1ADA-9349-0B45-02F59930D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B5BA9DBF-C3BD-455C-AFE9-F71601971D90}" type="datetimeFigureOut">
              <a:rPr lang="en-US"/>
              <a:pPr>
                <a:defRPr/>
              </a:pPr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4C187-366E-FBC5-BBBA-C0818CE2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807AC-175A-299B-E676-237614F78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0812156-4FF5-423B-95DA-CBD7B15695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8366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6D3F0-6E3C-F5B9-8F9C-21509EA6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fld id="{6953CE52-8076-40F7-B938-D02D8C510280}" type="datetimeFigureOut">
              <a:rPr lang="en-US"/>
              <a:pPr>
                <a:defRPr/>
              </a:pPr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74728-DC3B-4F17-9961-1B5617940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29AB1-C6B4-07A0-E855-142E4E6B2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0FA7D1B-4460-43C8-A6FE-036B284342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81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55E91D-CAE7-9B8E-D910-F74C9AD758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54D1B3-A5B1-32EF-306E-3796A93742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5501AD-8C83-D8E8-290B-3DE7E82344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6BE7C-6C2A-441E-B797-89F29BD8230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287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AD9525-FA78-9112-92C3-00EE1C3989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10CB8E-4909-A03E-DFF9-73C9CA0E9C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D7652F-FDD9-05AE-9DA1-7F1C2FD56FE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B84C5D-BE1E-46B9-BCB0-4044D9F8CD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91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B5D3642-AF7B-3134-F46D-45DD1A3145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3E187A-62CD-0CA0-9E07-5AF2AB62AA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EF191E9-4A5D-5675-526F-4BC4509D32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753E0-F88A-4E23-B33B-38255342D9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976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46A126A-2193-1726-1E1B-38CFA50BA1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D65EE62-687F-A500-CF5E-70A85F5341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153AE4E-F47F-3A97-B55D-D1293B1A7E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A360C-5C83-4FB2-BFB4-7C68DF9E7E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27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6E2160F-5E06-1B96-F384-AD7357AF2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073165C-4843-43B4-F3C2-6D2730D2A2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01D1997-A078-7A4B-4C3A-C9D19B5528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44DEF9-FDE8-4067-A302-16AAB34174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94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8A47A6-59B5-84A5-8310-458E350A6E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A0B47-27A7-9087-A153-C9029A35A3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CDDA29-39C1-5AA6-EDE9-DED339D29A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B8889-6217-4AC3-A3B8-A4951E81E0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226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6FD9E9-1718-352F-37DC-1850318D60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ABD7EC-72DC-34F5-A1C0-08BD1782C7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29A18F-914C-A9E3-C15A-FFAEC8B8BB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EB398A-5915-41C2-8B0A-5C320C2496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855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B9ACE62-F248-70C1-2D15-A8686A0BC6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C7F1C30-7440-DBA1-8B13-3734818CA2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E3D0543-3DD5-8050-0852-A0B62036C76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E171906-CD89-4CBD-A3D9-70FF6A72379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E23983D-755E-D355-B47C-AA7CBE8EA2C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DFE7F8FE-0DAA-4FF8-B65D-239EEC6B45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80" r:id="rId1"/>
    <p:sldLayoutId id="2147484581" r:id="rId2"/>
    <p:sldLayoutId id="2147484582" r:id="rId3"/>
    <p:sldLayoutId id="2147484583" r:id="rId4"/>
    <p:sldLayoutId id="2147484584" r:id="rId5"/>
    <p:sldLayoutId id="2147484585" r:id="rId6"/>
    <p:sldLayoutId id="2147484586" r:id="rId7"/>
    <p:sldLayoutId id="2147484587" r:id="rId8"/>
    <p:sldLayoutId id="2147484588" r:id="rId9"/>
    <p:sldLayoutId id="2147484589" r:id="rId10"/>
    <p:sldLayoutId id="214748459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B21D9C5D-B918-7BC0-4E50-558BA2337A1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0B8234A3-6247-5495-9992-4551243C31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4C009-0A6A-7559-17D6-48F31797A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994F2B61-4764-43AF-B63E-966394A44141}" type="datetimeFigureOut">
              <a:rPr lang="en-US"/>
              <a:pPr>
                <a:defRPr/>
              </a:pPr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F38E0-2E6C-5B0D-AA21-89273838AD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09AE2-D57D-96A6-8DF5-6D0535263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81A1B99-811E-413E-B45F-B2145080A8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91" r:id="rId1"/>
    <p:sldLayoutId id="2147484592" r:id="rId2"/>
    <p:sldLayoutId id="2147484593" r:id="rId3"/>
    <p:sldLayoutId id="2147484594" r:id="rId4"/>
    <p:sldLayoutId id="2147484595" r:id="rId5"/>
    <p:sldLayoutId id="2147484596" r:id="rId6"/>
    <p:sldLayoutId id="2147484597" r:id="rId7"/>
    <p:sldLayoutId id="2147484598" r:id="rId8"/>
    <p:sldLayoutId id="2147484599" r:id="rId9"/>
    <p:sldLayoutId id="2147484600" r:id="rId10"/>
    <p:sldLayoutId id="214748460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Box 3">
            <a:extLst>
              <a:ext uri="{FF2B5EF4-FFF2-40B4-BE49-F238E27FC236}">
                <a16:creationId xmlns:a16="http://schemas.microsoft.com/office/drawing/2014/main" id="{3C510199-D223-F46C-5DB5-C5124F8FB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362200"/>
            <a:ext cx="8686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Introduction: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	Brief history of neural network research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	Brain analogy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	Applications of the perceptron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	Deep-learning Neural Networks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	Image classification by Convolutional Neural Networks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1">
            <a:extLst>
              <a:ext uri="{FF2B5EF4-FFF2-40B4-BE49-F238E27FC236}">
                <a16:creationId xmlns:a16="http://schemas.microsoft.com/office/drawing/2014/main" id="{9DBE542F-5F8B-A894-3A32-3BD1A60AB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" y="257175"/>
            <a:ext cx="7874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Regression with 1 and 2 attributes predicting a response</a:t>
            </a:r>
          </a:p>
        </p:txBody>
      </p:sp>
      <p:pic>
        <p:nvPicPr>
          <p:cNvPr id="25603" name="Picture 2">
            <a:extLst>
              <a:ext uri="{FF2B5EF4-FFF2-40B4-BE49-F238E27FC236}">
                <a16:creationId xmlns:a16="http://schemas.microsoft.com/office/drawing/2014/main" id="{45B3301D-29D2-1430-31A6-CB2447716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60425"/>
            <a:ext cx="3395662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4" name="TextBox 3">
            <a:extLst>
              <a:ext uri="{FF2B5EF4-FFF2-40B4-BE49-F238E27FC236}">
                <a16:creationId xmlns:a16="http://schemas.microsoft.com/office/drawing/2014/main" id="{649FCDA7-639D-22D4-ED05-A87F3C6B4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4395788"/>
            <a:ext cx="32654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Fit a line to data: yfit = w</a:t>
            </a:r>
            <a:r>
              <a:rPr lang="en-US" altLang="en-US" sz="1800" baseline="-25000"/>
              <a:t>0</a:t>
            </a:r>
            <a:r>
              <a:rPr lang="en-US" altLang="en-US" sz="1800"/>
              <a:t>+w</a:t>
            </a:r>
            <a:r>
              <a:rPr lang="en-US" altLang="en-US" sz="1800" baseline="-25000"/>
              <a:t>1</a:t>
            </a:r>
            <a:r>
              <a:rPr lang="en-US" altLang="en-US" sz="1800"/>
              <a:t>x</a:t>
            </a:r>
          </a:p>
        </p:txBody>
      </p:sp>
      <p:pic>
        <p:nvPicPr>
          <p:cNvPr id="25605" name="Picture 4">
            <a:extLst>
              <a:ext uri="{FF2B5EF4-FFF2-40B4-BE49-F238E27FC236}">
                <a16:creationId xmlns:a16="http://schemas.microsoft.com/office/drawing/2014/main" id="{4FBDBCE5-3A56-69E2-4BB7-B559AB279A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425" y="828675"/>
            <a:ext cx="3962400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TextBox 5">
            <a:extLst>
              <a:ext uri="{FF2B5EF4-FFF2-40B4-BE49-F238E27FC236}">
                <a16:creationId xmlns:a16="http://schemas.microsoft.com/office/drawing/2014/main" id="{0065118B-1547-5E6F-0D3B-F81748327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6425" y="4411663"/>
            <a:ext cx="4205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Fit a plane to data: yfit = w</a:t>
            </a:r>
            <a:r>
              <a:rPr lang="en-US" altLang="en-US" sz="1800" baseline="-25000"/>
              <a:t>0</a:t>
            </a:r>
            <a:r>
              <a:rPr lang="en-US" altLang="en-US" sz="1800"/>
              <a:t>+w</a:t>
            </a:r>
            <a:r>
              <a:rPr lang="en-US" altLang="en-US" sz="1800" baseline="-25000"/>
              <a:t>1</a:t>
            </a:r>
            <a:r>
              <a:rPr lang="en-US" altLang="en-US" sz="1800"/>
              <a:t>x</a:t>
            </a:r>
            <a:r>
              <a:rPr lang="en-US" altLang="en-US" sz="1800" baseline="-25000"/>
              <a:t>1</a:t>
            </a:r>
            <a:r>
              <a:rPr lang="en-US" altLang="en-US" sz="1800"/>
              <a:t>+w</a:t>
            </a:r>
            <a:r>
              <a:rPr lang="en-US" altLang="en-US" sz="1800" baseline="-25000"/>
              <a:t>2</a:t>
            </a:r>
            <a:r>
              <a:rPr lang="en-US" altLang="en-US" sz="1800"/>
              <a:t>x</a:t>
            </a:r>
            <a:r>
              <a:rPr lang="en-US" altLang="en-US" sz="1800" baseline="-25000"/>
              <a:t>2</a:t>
            </a:r>
          </a:p>
        </p:txBody>
      </p:sp>
      <p:sp>
        <p:nvSpPr>
          <p:cNvPr id="25607" name="TextBox 1">
            <a:extLst>
              <a:ext uri="{FF2B5EF4-FFF2-40B4-BE49-F238E27FC236}">
                <a16:creationId xmlns:a16="http://schemas.microsoft.com/office/drawing/2014/main" id="{17D3994C-4D0F-8829-AA9A-41D2CE7604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" y="5026025"/>
            <a:ext cx="7588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Similarly for any number of attributes used to predict the response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">
            <a:extLst>
              <a:ext uri="{FF2B5EF4-FFF2-40B4-BE49-F238E27FC236}">
                <a16:creationId xmlns:a16="http://schemas.microsoft.com/office/drawing/2014/main" id="{D1546AF0-3DF3-CB12-5307-957298570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4300" y="257175"/>
            <a:ext cx="63642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Attributes also called “predictors” of response</a:t>
            </a: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05C25196-3770-C3CE-5D25-65D31E924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860425"/>
            <a:ext cx="3395662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Box 3">
            <a:extLst>
              <a:ext uri="{FF2B5EF4-FFF2-40B4-BE49-F238E27FC236}">
                <a16:creationId xmlns:a16="http://schemas.microsoft.com/office/drawing/2014/main" id="{947FEFC8-C527-0496-9B4F-A25D34EBC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8" y="4395788"/>
            <a:ext cx="32654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Fit a line to data: yfit = w</a:t>
            </a:r>
            <a:r>
              <a:rPr lang="en-US" altLang="en-US" sz="1800" baseline="-25000"/>
              <a:t>0</a:t>
            </a:r>
            <a:r>
              <a:rPr lang="en-US" altLang="en-US" sz="1800"/>
              <a:t>+w</a:t>
            </a:r>
            <a:r>
              <a:rPr lang="en-US" altLang="en-US" sz="1800" baseline="-25000"/>
              <a:t>1</a:t>
            </a:r>
            <a:r>
              <a:rPr lang="en-US" altLang="en-US" sz="1800"/>
              <a:t>x</a:t>
            </a:r>
          </a:p>
        </p:txBody>
      </p:sp>
      <p:pic>
        <p:nvPicPr>
          <p:cNvPr id="26629" name="Picture 4">
            <a:extLst>
              <a:ext uri="{FF2B5EF4-FFF2-40B4-BE49-F238E27FC236}">
                <a16:creationId xmlns:a16="http://schemas.microsoft.com/office/drawing/2014/main" id="{12491327-59F1-70D0-D663-101599B7B0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425" y="828675"/>
            <a:ext cx="3962400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Box 5">
            <a:extLst>
              <a:ext uri="{FF2B5EF4-FFF2-40B4-BE49-F238E27FC236}">
                <a16:creationId xmlns:a16="http://schemas.microsoft.com/office/drawing/2014/main" id="{C0A8B121-5A16-4738-B2FB-F8A3464FF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6425" y="4411663"/>
            <a:ext cx="42052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Fit a plane to data: yfit = w</a:t>
            </a:r>
            <a:r>
              <a:rPr lang="en-US" altLang="en-US" sz="1800" baseline="-25000"/>
              <a:t>0</a:t>
            </a:r>
            <a:r>
              <a:rPr lang="en-US" altLang="en-US" sz="1800"/>
              <a:t>+w</a:t>
            </a:r>
            <a:r>
              <a:rPr lang="en-US" altLang="en-US" sz="1800" baseline="-25000"/>
              <a:t>1</a:t>
            </a:r>
            <a:r>
              <a:rPr lang="en-US" altLang="en-US" sz="1800"/>
              <a:t>x</a:t>
            </a:r>
            <a:r>
              <a:rPr lang="en-US" altLang="en-US" sz="1800" baseline="-25000"/>
              <a:t>1</a:t>
            </a:r>
            <a:r>
              <a:rPr lang="en-US" altLang="en-US" sz="1800"/>
              <a:t>+w</a:t>
            </a:r>
            <a:r>
              <a:rPr lang="en-US" altLang="en-US" sz="1800" baseline="-25000"/>
              <a:t>2</a:t>
            </a:r>
            <a:r>
              <a:rPr lang="en-US" altLang="en-US" sz="1800"/>
              <a:t>x</a:t>
            </a:r>
            <a:r>
              <a:rPr lang="en-US" altLang="en-US" sz="1800" baseline="-25000"/>
              <a:t>2</a:t>
            </a:r>
          </a:p>
        </p:txBody>
      </p:sp>
      <p:sp>
        <p:nvSpPr>
          <p:cNvPr id="26631" name="TextBox 1">
            <a:extLst>
              <a:ext uri="{FF2B5EF4-FFF2-40B4-BE49-F238E27FC236}">
                <a16:creationId xmlns:a16="http://schemas.microsoft.com/office/drawing/2014/main" id="{C2EAAD57-8500-F906-4EB6-E8F9EEC5A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997450"/>
            <a:ext cx="7780338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w</a:t>
            </a:r>
            <a:r>
              <a:rPr lang="en-US" altLang="en-US" sz="2000" baseline="-25000"/>
              <a:t>0</a:t>
            </a:r>
            <a:r>
              <a:rPr lang="en-US" altLang="en-US" sz="2000"/>
              <a:t> is not a “predictor”. It’s what we can say about the data in the absence of predicators. The average response is the best fit of a constant to data.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3" descr="Per1_col">
            <a:extLst>
              <a:ext uri="{FF2B5EF4-FFF2-40B4-BE49-F238E27FC236}">
                <a16:creationId xmlns:a16="http://schemas.microsoft.com/office/drawing/2014/main" id="{29D91EA9-978D-1FF2-EB6F-0BA9F448C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168400"/>
            <a:ext cx="6297613" cy="438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Slide Number Placeholder 4">
            <a:extLst>
              <a:ext uri="{FF2B5EF4-FFF2-40B4-BE49-F238E27FC236}">
                <a16:creationId xmlns:a16="http://schemas.microsoft.com/office/drawing/2014/main" id="{05AE9489-5D27-A38A-42B3-769F59B85EB7}"/>
              </a:ext>
            </a:extLst>
          </p:cNvPr>
          <p:cNvSpPr txBox="1">
            <a:spLocks noGrp="1"/>
          </p:cNvSpPr>
          <p:nvPr/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3C8C6D7-BA10-4DFB-B89A-EA0D6F76F0A5}" type="slidenum">
              <a:rPr lang="tr-TR" altLang="en-US" sz="1200">
                <a:solidFill>
                  <a:srgbClr val="000000"/>
                </a:solidFill>
                <a:latin typeface="Palatino Linotype" panose="0204050205050503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tr-TR" altLang="en-US" sz="120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88589751-7DC1-AFAB-C4FA-042936A6CDF1}"/>
              </a:ext>
            </a:extLst>
          </p:cNvPr>
          <p:cNvSpPr txBox="1">
            <a:spLocks noGrp="1"/>
          </p:cNvSpPr>
          <p:nvPr/>
        </p:nvSpPr>
        <p:spPr>
          <a:xfrm>
            <a:off x="571500" y="6356350"/>
            <a:ext cx="7072313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eaLnBrk="1" hangingPunct="1">
              <a:defRPr/>
            </a:pPr>
            <a:r>
              <a:rPr lang="en-US" sz="1200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sz="1200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sz="1200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sz="1200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27653" name="Text Box 26">
            <a:extLst>
              <a:ext uri="{FF2B5EF4-FFF2-40B4-BE49-F238E27FC236}">
                <a16:creationId xmlns:a16="http://schemas.microsoft.com/office/drawing/2014/main" id="{FA2BA153-148B-0D11-1FA4-859728378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90600"/>
            <a:ext cx="2638425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x</a:t>
            </a:r>
            <a:r>
              <a:rPr lang="en-US" altLang="en-US" sz="2000"/>
              <a:t> is input vector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w</a:t>
            </a:r>
            <a:r>
              <a:rPr lang="en-US" altLang="en-US" sz="2000"/>
              <a:t> is weight vector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y = sign(</a:t>
            </a:r>
            <a:r>
              <a:rPr lang="en-US" altLang="en-US" sz="2000" b="1">
                <a:cs typeface="Arial" panose="020B0604020202020204" pitchFamily="34" charset="0"/>
              </a:rPr>
              <a:t>w</a:t>
            </a:r>
            <a:r>
              <a:rPr lang="en-US" altLang="en-US" sz="2000" baseline="30000">
                <a:cs typeface="Arial" panose="020B0604020202020204" pitchFamily="34" charset="0"/>
              </a:rPr>
              <a:t>T</a:t>
            </a:r>
            <a:r>
              <a:rPr lang="en-US" altLang="en-US" sz="2000" b="1">
                <a:cs typeface="Arial" panose="020B0604020202020204" pitchFamily="34" charset="0"/>
              </a:rPr>
              <a:t>x)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+1 for class members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-1 for nonmembers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Called “hard limit”</a:t>
            </a:r>
            <a:endParaRPr lang="en-US" altLang="en-US" sz="2000"/>
          </a:p>
        </p:txBody>
      </p:sp>
      <p:sp>
        <p:nvSpPr>
          <p:cNvPr id="27654" name="TextBox 2">
            <a:extLst>
              <a:ext uri="{FF2B5EF4-FFF2-40B4-BE49-F238E27FC236}">
                <a16:creationId xmlns:a16="http://schemas.microsoft.com/office/drawing/2014/main" id="{247C996B-C0A6-AB58-49ED-325B303AB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30213"/>
            <a:ext cx="73929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Perceptron for multivariate binary linear classification</a:t>
            </a:r>
          </a:p>
        </p:txBody>
      </p:sp>
      <p:sp>
        <p:nvSpPr>
          <p:cNvPr id="27655" name="TextBox 1">
            <a:extLst>
              <a:ext uri="{FF2B5EF4-FFF2-40B4-BE49-F238E27FC236}">
                <a16:creationId xmlns:a16="http://schemas.microsoft.com/office/drawing/2014/main" id="{947FE5A8-A851-0B65-F7FB-1E6ABFA78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2672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…</a:t>
            </a:r>
          </a:p>
        </p:txBody>
      </p:sp>
      <p:sp>
        <p:nvSpPr>
          <p:cNvPr id="27656" name="TextBox 8">
            <a:extLst>
              <a:ext uri="{FF2B5EF4-FFF2-40B4-BE49-F238E27FC236}">
                <a16:creationId xmlns:a16="http://schemas.microsoft.com/office/drawing/2014/main" id="{494ABD55-9ACF-D237-B9B5-E3DCAA1E22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1524000"/>
            <a:ext cx="1163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sign(</a:t>
            </a:r>
            <a:r>
              <a:rPr lang="en-US" altLang="en-US" sz="1800" b="1"/>
              <a:t>w</a:t>
            </a:r>
            <a:r>
              <a:rPr lang="en-US" altLang="en-US" sz="1800" baseline="30000"/>
              <a:t>T</a:t>
            </a:r>
            <a:r>
              <a:rPr lang="en-US" altLang="en-US" sz="1800" b="1"/>
              <a:t>x)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>
            <a:extLst>
              <a:ext uri="{FF2B5EF4-FFF2-40B4-BE49-F238E27FC236}">
                <a16:creationId xmlns:a16="http://schemas.microsoft.com/office/drawing/2014/main" id="{3656913F-69F8-5D78-23BE-3DC8BCFF6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675" y="2025650"/>
            <a:ext cx="4146550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TextBox 3">
            <a:extLst>
              <a:ext uri="{FF2B5EF4-FFF2-40B4-BE49-F238E27FC236}">
                <a16:creationId xmlns:a16="http://schemas.microsoft.com/office/drawing/2014/main" id="{935C3705-8543-3D6D-DEBD-1DBF0DF67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75" y="4648200"/>
            <a:ext cx="8537575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100">
                <a:cs typeface="Arial" panose="020B0604020202020204" pitchFamily="34" charset="0"/>
              </a:rPr>
              <a:t>Should loan be approved?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100">
                <a:cs typeface="Arial" panose="020B0604020202020204" pitchFamily="34" charset="0"/>
              </a:rPr>
              <a:t>Compare a linear combination of applicant's attributes to a threshold.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100">
                <a:cs typeface="Arial" panose="020B0604020202020204" pitchFamily="34" charset="0"/>
              </a:rPr>
              <a:t>Both weights and threshold determined from historical data.</a:t>
            </a:r>
          </a:p>
        </p:txBody>
      </p:sp>
      <p:sp>
        <p:nvSpPr>
          <p:cNvPr id="28676" name="TextBox 4">
            <a:extLst>
              <a:ext uri="{FF2B5EF4-FFF2-40B4-BE49-F238E27FC236}">
                <a16:creationId xmlns:a16="http://schemas.microsoft.com/office/drawing/2014/main" id="{374951E2-6C3F-12F4-929C-52180FECE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914400"/>
            <a:ext cx="5697538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Meaning of bias nodes in classification: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Example: loan application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1">
            <a:extLst>
              <a:ext uri="{FF2B5EF4-FFF2-40B4-BE49-F238E27FC236}">
                <a16:creationId xmlns:a16="http://schemas.microsoft.com/office/drawing/2014/main" id="{2FC484FE-EF31-AE89-53C7-D3A972B2C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95400"/>
            <a:ext cx="7950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9" name="TextBox 2">
            <a:extLst>
              <a:ext uri="{FF2B5EF4-FFF2-40B4-BE49-F238E27FC236}">
                <a16:creationId xmlns:a16="http://schemas.microsoft.com/office/drawing/2014/main" id="{1A980140-D341-0D42-FC0B-39D5D503A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950" y="609600"/>
            <a:ext cx="48021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cs typeface="Arial" panose="020B0604020202020204" pitchFamily="34" charset="0"/>
              </a:rPr>
              <a:t>Bias node: Threshold for approval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1">
            <a:extLst>
              <a:ext uri="{FF2B5EF4-FFF2-40B4-BE49-F238E27FC236}">
                <a16:creationId xmlns:a16="http://schemas.microsoft.com/office/drawing/2014/main" id="{746046E4-62E3-36DD-364B-3AA9A5DA3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919163"/>
            <a:ext cx="5881688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2">
            <a:extLst>
              <a:ext uri="{FF2B5EF4-FFF2-40B4-BE49-F238E27FC236}">
                <a16:creationId xmlns:a16="http://schemas.microsoft.com/office/drawing/2014/main" id="{C32C0309-E945-6068-6B53-DD4FF8CBED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304800"/>
            <a:ext cx="5695950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  <a:cs typeface="Arial" panose="020B0604020202020204" pitchFamily="34" charset="0"/>
              </a:rPr>
              <a:t>Include “threshold” in the attribute vector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6" name="Group 2">
            <a:extLst>
              <a:ext uri="{FF2B5EF4-FFF2-40B4-BE49-F238E27FC236}">
                <a16:creationId xmlns:a16="http://schemas.microsoft.com/office/drawing/2014/main" id="{C59636AD-3C25-4FAC-65E1-F802E2363D0C}"/>
              </a:ext>
            </a:extLst>
          </p:cNvPr>
          <p:cNvGrpSpPr>
            <a:grpSpLocks/>
          </p:cNvGrpSpPr>
          <p:nvPr/>
        </p:nvGrpSpPr>
        <p:grpSpPr bwMode="auto">
          <a:xfrm>
            <a:off x="920750" y="2362200"/>
            <a:ext cx="7467600" cy="4217988"/>
            <a:chOff x="2497138" y="756251"/>
            <a:chExt cx="7848600" cy="5632450"/>
          </a:xfrm>
        </p:grpSpPr>
        <p:grpSp>
          <p:nvGrpSpPr>
            <p:cNvPr id="31748" name="Group 1">
              <a:extLst>
                <a:ext uri="{FF2B5EF4-FFF2-40B4-BE49-F238E27FC236}">
                  <a16:creationId xmlns:a16="http://schemas.microsoft.com/office/drawing/2014/main" id="{5BB06082-2C6C-F834-B530-414B81EC0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7138" y="756251"/>
              <a:ext cx="7848600" cy="5632450"/>
              <a:chOff x="1985964" y="1276951"/>
              <a:chExt cx="7848600" cy="5632450"/>
            </a:xfrm>
          </p:grpSpPr>
          <p:pic>
            <p:nvPicPr>
              <p:cNvPr id="31751" name="Picture 23" descr="perK_col">
                <a:extLst>
                  <a:ext uri="{FF2B5EF4-FFF2-40B4-BE49-F238E27FC236}">
                    <a16:creationId xmlns:a16="http://schemas.microsoft.com/office/drawing/2014/main" id="{13C8B450-1A49-FC42-8C7D-99B2E5DA5B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5964" y="1276951"/>
                <a:ext cx="7848600" cy="56324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752" name="TextBox 2">
                <a:extLst>
                  <a:ext uri="{FF2B5EF4-FFF2-40B4-BE49-F238E27FC236}">
                    <a16:creationId xmlns:a16="http://schemas.microsoft.com/office/drawing/2014/main" id="{CB1D6A2A-501A-C1B5-F414-8E66D4F4F6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1963" y="2322513"/>
                <a:ext cx="154572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Sig(</a:t>
                </a:r>
                <a:r>
                  <a:rPr lang="en-US" altLang="en-US" sz="1800" b="1" i="1"/>
                  <a:t>w</a:t>
                </a:r>
                <a:r>
                  <a:rPr lang="en-US" altLang="en-US" sz="1800" baseline="-25000"/>
                  <a:t>1</a:t>
                </a:r>
                <a:r>
                  <a:rPr lang="en-US" altLang="en-US" sz="1800" baseline="30000"/>
                  <a:t>T</a:t>
                </a:r>
                <a:r>
                  <a:rPr lang="en-US" altLang="en-US" sz="1800" b="1"/>
                  <a:t>x)</a:t>
                </a:r>
              </a:p>
            </p:txBody>
          </p:sp>
          <p:sp>
            <p:nvSpPr>
              <p:cNvPr id="31753" name="TextBox 3">
                <a:extLst>
                  <a:ext uri="{FF2B5EF4-FFF2-40B4-BE49-F238E27FC236}">
                    <a16:creationId xmlns:a16="http://schemas.microsoft.com/office/drawing/2014/main" id="{E539B8B5-C5D2-FC68-AFB2-2F38CE8BFA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8989" y="2311400"/>
                <a:ext cx="154572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Sig(</a:t>
                </a:r>
                <a:r>
                  <a:rPr lang="en-US" altLang="en-US" sz="1800" b="1" i="1"/>
                  <a:t>w</a:t>
                </a:r>
                <a:r>
                  <a:rPr lang="en-US" altLang="en-US" sz="1800" baseline="-25000"/>
                  <a:t>2</a:t>
                </a:r>
                <a:r>
                  <a:rPr lang="en-US" altLang="en-US" sz="1800" baseline="30000"/>
                  <a:t>T</a:t>
                </a:r>
                <a:r>
                  <a:rPr lang="en-US" altLang="en-US" sz="1800" b="1"/>
                  <a:t>x)</a:t>
                </a:r>
              </a:p>
            </p:txBody>
          </p:sp>
          <p:sp>
            <p:nvSpPr>
              <p:cNvPr id="31754" name="TextBox 4">
                <a:extLst>
                  <a:ext uri="{FF2B5EF4-FFF2-40B4-BE49-F238E27FC236}">
                    <a16:creationId xmlns:a16="http://schemas.microsoft.com/office/drawing/2014/main" id="{B8D74A4B-BB60-D34E-FA9C-92969EE38B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21527" y="2270125"/>
                <a:ext cx="1569233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1800"/>
                  <a:t>Sig(</a:t>
                </a:r>
                <a:r>
                  <a:rPr lang="en-US" altLang="en-US" sz="1800" b="1" i="1"/>
                  <a:t>w</a:t>
                </a:r>
                <a:r>
                  <a:rPr lang="en-US" altLang="en-US" sz="1800" baseline="-25000"/>
                  <a:t>K</a:t>
                </a:r>
                <a:r>
                  <a:rPr lang="en-US" altLang="en-US" sz="1800" baseline="30000"/>
                  <a:t>T</a:t>
                </a:r>
                <a:r>
                  <a:rPr lang="en-US" altLang="en-US" sz="1800" b="1"/>
                  <a:t>x)</a:t>
                </a:r>
              </a:p>
            </p:txBody>
          </p:sp>
        </p:grpSp>
        <p:sp>
          <p:nvSpPr>
            <p:cNvPr id="31749" name="TextBox 5">
              <a:extLst>
                <a:ext uri="{FF2B5EF4-FFF2-40B4-BE49-F238E27FC236}">
                  <a16:creationId xmlns:a16="http://schemas.microsoft.com/office/drawing/2014/main" id="{4E05B725-0EBE-6381-1970-6706BE6916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4823" y="4934465"/>
              <a:ext cx="55399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…</a:t>
              </a:r>
            </a:p>
          </p:txBody>
        </p:sp>
        <p:sp>
          <p:nvSpPr>
            <p:cNvPr id="31750" name="TextBox 6">
              <a:extLst>
                <a:ext uri="{FF2B5EF4-FFF2-40B4-BE49-F238E27FC236}">
                  <a16:creationId xmlns:a16="http://schemas.microsoft.com/office/drawing/2014/main" id="{7A4885E1-6B07-A322-A62D-3A8C824C2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65119" y="1762898"/>
              <a:ext cx="4159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…</a:t>
              </a:r>
            </a:p>
          </p:txBody>
        </p:sp>
      </p:grpSp>
      <p:sp>
        <p:nvSpPr>
          <p:cNvPr id="31747" name="TextBox 2">
            <a:extLst>
              <a:ext uri="{FF2B5EF4-FFF2-40B4-BE49-F238E27FC236}">
                <a16:creationId xmlns:a16="http://schemas.microsoft.com/office/drawing/2014/main" id="{B7593643-B14D-BEA1-6B1B-542E9421D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33400"/>
            <a:ext cx="8763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Structure of a perceptron for multi-class multivariate linear classification. Each class has its own weight-vector connection to the input that is a column of a weight matrix </a:t>
            </a:r>
            <a:r>
              <a:rPr lang="en-US" altLang="en-US" sz="2400" b="1"/>
              <a:t>W</a:t>
            </a:r>
            <a:r>
              <a:rPr lang="en-US" altLang="en-US" sz="2400"/>
              <a:t> with K columns and d+1 rows. Output is probability of membership. Sig stands for that sigmoid function.</a:t>
            </a:r>
            <a:endParaRPr lang="en-US" altLang="en-US" sz="2400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1">
            <a:extLst>
              <a:ext uri="{FF2B5EF4-FFF2-40B4-BE49-F238E27FC236}">
                <a16:creationId xmlns:a16="http://schemas.microsoft.com/office/drawing/2014/main" id="{53F59EFE-F6CE-E211-92A7-85C568C77661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600200"/>
            <a:ext cx="7848600" cy="4670425"/>
            <a:chOff x="1985964" y="1260475"/>
            <a:chExt cx="7848600" cy="5632450"/>
          </a:xfrm>
        </p:grpSpPr>
        <p:pic>
          <p:nvPicPr>
            <p:cNvPr id="32774" name="Picture 23" descr="perK_col">
              <a:extLst>
                <a:ext uri="{FF2B5EF4-FFF2-40B4-BE49-F238E27FC236}">
                  <a16:creationId xmlns:a16="http://schemas.microsoft.com/office/drawing/2014/main" id="{96B34E74-4A32-D42C-AC1D-5B6FBFCDC8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5964" y="1260475"/>
              <a:ext cx="7848600" cy="5632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5" name="TextBox 2">
              <a:extLst>
                <a:ext uri="{FF2B5EF4-FFF2-40B4-BE49-F238E27FC236}">
                  <a16:creationId xmlns:a16="http://schemas.microsoft.com/office/drawing/2014/main" id="{3C22515E-EEB8-0131-5369-8A5419D9F5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1963" y="2322513"/>
              <a:ext cx="15457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Sig(</a:t>
              </a:r>
              <a:r>
                <a:rPr lang="en-US" altLang="en-US" sz="1800" b="1" i="1"/>
                <a:t>w</a:t>
              </a:r>
              <a:r>
                <a:rPr lang="en-US" altLang="en-US" sz="1800" baseline="-25000"/>
                <a:t>1</a:t>
              </a:r>
              <a:r>
                <a:rPr lang="en-US" altLang="en-US" sz="1800" baseline="30000"/>
                <a:t>T</a:t>
              </a:r>
              <a:r>
                <a:rPr lang="en-US" altLang="en-US" sz="1800" b="1"/>
                <a:t>x)</a:t>
              </a:r>
            </a:p>
          </p:txBody>
        </p:sp>
        <p:sp>
          <p:nvSpPr>
            <p:cNvPr id="32776" name="TextBox 3">
              <a:extLst>
                <a:ext uri="{FF2B5EF4-FFF2-40B4-BE49-F238E27FC236}">
                  <a16:creationId xmlns:a16="http://schemas.microsoft.com/office/drawing/2014/main" id="{06437743-A276-CB67-EE83-9E3AD4B064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989" y="2311400"/>
              <a:ext cx="154572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Sig(</a:t>
              </a:r>
              <a:r>
                <a:rPr lang="en-US" altLang="en-US" sz="1800" b="1" i="1"/>
                <a:t>w</a:t>
              </a:r>
              <a:r>
                <a:rPr lang="en-US" altLang="en-US" sz="1800" baseline="-25000"/>
                <a:t>2</a:t>
              </a:r>
              <a:r>
                <a:rPr lang="en-US" altLang="en-US" sz="1800" baseline="30000"/>
                <a:t>T</a:t>
              </a:r>
              <a:r>
                <a:rPr lang="en-US" altLang="en-US" sz="1800" b="1"/>
                <a:t>x)</a:t>
              </a:r>
            </a:p>
          </p:txBody>
        </p:sp>
        <p:sp>
          <p:nvSpPr>
            <p:cNvPr id="32777" name="TextBox 4">
              <a:extLst>
                <a:ext uri="{FF2B5EF4-FFF2-40B4-BE49-F238E27FC236}">
                  <a16:creationId xmlns:a16="http://schemas.microsoft.com/office/drawing/2014/main" id="{C40551AF-DC06-36FC-3162-B827B911E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21527" y="2270125"/>
              <a:ext cx="15692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/>
                <a:t>Sig(</a:t>
              </a:r>
              <a:r>
                <a:rPr lang="en-US" altLang="en-US" sz="1800" b="1" i="1"/>
                <a:t>w</a:t>
              </a:r>
              <a:r>
                <a:rPr lang="en-US" altLang="en-US" sz="1800" baseline="-25000"/>
                <a:t>K</a:t>
              </a:r>
              <a:r>
                <a:rPr lang="en-US" altLang="en-US" sz="1800" baseline="30000"/>
                <a:t>T</a:t>
              </a:r>
              <a:r>
                <a:rPr lang="en-US" altLang="en-US" sz="1800" b="1"/>
                <a:t>x)</a:t>
              </a:r>
            </a:p>
          </p:txBody>
        </p:sp>
      </p:grpSp>
      <p:sp>
        <p:nvSpPr>
          <p:cNvPr id="32771" name="TextBox 5">
            <a:extLst>
              <a:ext uri="{FF2B5EF4-FFF2-40B4-BE49-F238E27FC236}">
                <a16:creationId xmlns:a16="http://schemas.microsoft.com/office/drawing/2014/main" id="{2A325DAE-C374-B316-20C6-57E68F356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0700" y="51816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…</a:t>
            </a:r>
          </a:p>
        </p:txBody>
      </p:sp>
      <p:sp>
        <p:nvSpPr>
          <p:cNvPr id="32772" name="TextBox 6">
            <a:extLst>
              <a:ext uri="{FF2B5EF4-FFF2-40B4-BE49-F238E27FC236}">
                <a16:creationId xmlns:a16="http://schemas.microsoft.com/office/drawing/2014/main" id="{F87ECCF4-6A2C-AD4E-6C48-B6AF8A1271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0900" y="2219325"/>
            <a:ext cx="311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…</a:t>
            </a:r>
          </a:p>
        </p:txBody>
      </p:sp>
      <p:sp>
        <p:nvSpPr>
          <p:cNvPr id="32773" name="TextBox 2">
            <a:extLst>
              <a:ext uri="{FF2B5EF4-FFF2-40B4-BE49-F238E27FC236}">
                <a16:creationId xmlns:a16="http://schemas.microsoft.com/office/drawing/2014/main" id="{BE35FF05-3D6B-4CC4-69F8-B2C4C32AC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513" y="341313"/>
            <a:ext cx="858361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/>
              <a:t>Output y</a:t>
            </a:r>
            <a:r>
              <a:rPr lang="en-US" altLang="en-US" sz="2800" b="1" baseline="-25000"/>
              <a:t>i</a:t>
            </a:r>
            <a:r>
              <a:rPr lang="en-US" altLang="en-US" sz="2800" b="1"/>
              <a:t>  </a:t>
            </a:r>
            <a:r>
              <a:rPr lang="en-US" altLang="en-US" sz="2800"/>
              <a:t>=  Sigmoid(</a:t>
            </a:r>
            <a:r>
              <a:rPr lang="en-US" altLang="en-US" sz="2800" b="1"/>
              <a:t>w</a:t>
            </a:r>
            <a:r>
              <a:rPr lang="en-US" altLang="en-US" sz="2800" b="1" baseline="-25000"/>
              <a:t>i</a:t>
            </a:r>
            <a:r>
              <a:rPr lang="en-US" altLang="en-US" sz="2800" baseline="30000"/>
              <a:t>T</a:t>
            </a:r>
            <a:r>
              <a:rPr lang="en-US" altLang="en-US" sz="2800" b="1"/>
              <a:t>x)</a:t>
            </a:r>
            <a:r>
              <a:rPr lang="en-US" altLang="en-US" sz="2800"/>
              <a:t>. Assign example to class with largest output (most probable class)</a:t>
            </a:r>
            <a:endParaRPr lang="en-US" altLang="en-US" sz="28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Box 1">
            <a:extLst>
              <a:ext uri="{FF2B5EF4-FFF2-40B4-BE49-F238E27FC236}">
                <a16:creationId xmlns:a16="http://schemas.microsoft.com/office/drawing/2014/main" id="{E219220B-A7F9-24F2-5C95-46A0A3735D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6313" y="381000"/>
            <a:ext cx="76406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/>
              <a:t>Alternative notation (</a:t>
            </a:r>
            <a:r>
              <a:rPr lang="en-US" altLang="en-US" sz="2400"/>
              <a:t>Hagan, Demuth, and Beale)</a:t>
            </a:r>
          </a:p>
        </p:txBody>
      </p:sp>
      <p:pic>
        <p:nvPicPr>
          <p:cNvPr id="33795" name="Picture 2">
            <a:extLst>
              <a:ext uri="{FF2B5EF4-FFF2-40B4-BE49-F238E27FC236}">
                <a16:creationId xmlns:a16="http://schemas.microsoft.com/office/drawing/2014/main" id="{DB65DAF4-B04F-3494-00B2-B1C88FDD4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219200"/>
            <a:ext cx="6858000" cy="304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Box 3">
            <a:extLst>
              <a:ext uri="{FF2B5EF4-FFF2-40B4-BE49-F238E27FC236}">
                <a16:creationId xmlns:a16="http://schemas.microsoft.com/office/drawing/2014/main" id="{595050B2-91C7-FA15-4DBA-9D49A816F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19600"/>
            <a:ext cx="86137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Bias is separate from attribute vector </a:t>
            </a:r>
            <a:r>
              <a:rPr lang="en-US" altLang="en-US" sz="2400" b="1"/>
              <a:t>p</a:t>
            </a:r>
            <a:r>
              <a:rPr lang="en-US" altLang="en-US" sz="2400"/>
              <a:t>. Weights are row vectors in matrix </a:t>
            </a:r>
            <a:r>
              <a:rPr lang="en-US" altLang="en-US" sz="2400" b="1"/>
              <a:t>W</a:t>
            </a:r>
            <a:r>
              <a:rPr lang="en-US" altLang="en-US" sz="2400"/>
              <a:t>; hence not transpose is required. In this case </a:t>
            </a:r>
            <a:r>
              <a:rPr lang="en-US" altLang="en-US" sz="2400" b="1"/>
              <a:t>W</a:t>
            </a:r>
            <a:r>
              <a:rPr lang="en-US" altLang="en-US" sz="2400"/>
              <a:t> is 1xR. Input is transformed by </a:t>
            </a:r>
            <a:r>
              <a:rPr lang="en-US" altLang="en-US" sz="2400" b="1"/>
              <a:t>W</a:t>
            </a:r>
            <a:r>
              <a:rPr lang="en-US" altLang="en-US" sz="2400"/>
              <a:t> and b into </a:t>
            </a:r>
            <a:r>
              <a:rPr lang="en-US" altLang="en-US" sz="2400" i="1"/>
              <a:t>n</a:t>
            </a:r>
            <a:r>
              <a:rPr lang="en-US" altLang="en-US" sz="2400"/>
              <a:t> for “net”.  Net is transformed into </a:t>
            </a:r>
            <a:r>
              <a:rPr lang="en-US" altLang="en-US" sz="2400" i="1"/>
              <a:t>a</a:t>
            </a:r>
            <a:r>
              <a:rPr lang="en-US" altLang="en-US" sz="2400"/>
              <a:t> in the output node.</a:t>
            </a:r>
          </a:p>
        </p:txBody>
      </p:sp>
      <p:sp>
        <p:nvSpPr>
          <p:cNvPr id="33797" name="TextBox 1">
            <a:extLst>
              <a:ext uri="{FF2B5EF4-FFF2-40B4-BE49-F238E27FC236}">
                <a16:creationId xmlns:a16="http://schemas.microsoft.com/office/drawing/2014/main" id="{51753B69-88D7-7BA7-F569-19FE8C51B5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877888"/>
            <a:ext cx="1941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Abbreviated form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1">
            <a:extLst>
              <a:ext uri="{FF2B5EF4-FFF2-40B4-BE49-F238E27FC236}">
                <a16:creationId xmlns:a16="http://schemas.microsoft.com/office/drawing/2014/main" id="{3ECF22AF-CE93-0516-A6CA-F95A60019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8" y="1676400"/>
            <a:ext cx="6765925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19" name="Rectangle 1">
            <a:extLst>
              <a:ext uri="{FF2B5EF4-FFF2-40B4-BE49-F238E27FC236}">
                <a16:creationId xmlns:a16="http://schemas.microsoft.com/office/drawing/2014/main" id="{EAE6DAD4-F902-ED1D-17DA-CB873D0CF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1000"/>
            <a:ext cx="86296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Multi-class multivariate linear classification, Hagan et al. notation, abbreviated form, S classes.</a:t>
            </a:r>
          </a:p>
        </p:txBody>
      </p:sp>
      <p:sp>
        <p:nvSpPr>
          <p:cNvPr id="34820" name="TextBox 2">
            <a:extLst>
              <a:ext uri="{FF2B5EF4-FFF2-40B4-BE49-F238E27FC236}">
                <a16:creationId xmlns:a16="http://schemas.microsoft.com/office/drawing/2014/main" id="{4051BAD4-343F-FFB0-CDC7-69AE7FF62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306513"/>
            <a:ext cx="26558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Weights are row vectors</a:t>
            </a:r>
          </a:p>
        </p:txBody>
      </p:sp>
      <p:sp>
        <p:nvSpPr>
          <p:cNvPr id="34821" name="TextBox 5">
            <a:extLst>
              <a:ext uri="{FF2B5EF4-FFF2-40B4-BE49-F238E27FC236}">
                <a16:creationId xmlns:a16="http://schemas.microsoft.com/office/drawing/2014/main" id="{3342459D-B6E5-726C-0E89-5B2C3A0E2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786188"/>
            <a:ext cx="3646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Input and bias are column vectors</a:t>
            </a:r>
          </a:p>
        </p:txBody>
      </p:sp>
      <p:sp>
        <p:nvSpPr>
          <p:cNvPr id="34822" name="TextBox 6">
            <a:extLst>
              <a:ext uri="{FF2B5EF4-FFF2-40B4-BE49-F238E27FC236}">
                <a16:creationId xmlns:a16="http://schemas.microsoft.com/office/drawing/2014/main" id="{BAF86EC4-2F0D-85C8-4186-1D722226B0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468438"/>
            <a:ext cx="19415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Abbreviated form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97E0DFAC-5B19-8FC7-8132-377AA86487D4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457200" y="2012950"/>
            <a:ext cx="8229600" cy="4525963"/>
          </a:xfrm>
        </p:spPr>
        <p:txBody>
          <a:bodyPr/>
          <a:lstStyle/>
          <a:p>
            <a:pPr marL="273050" indent="-273050" eaLnBrk="1" hangingPunct="1"/>
            <a:r>
              <a:rPr lang="en-US" altLang="en-US" sz="2800"/>
              <a:t>Brain has</a:t>
            </a:r>
            <a:r>
              <a:rPr lang="tr-TR" altLang="en-US" sz="2800"/>
              <a:t> processing units (neurons) with connections (synapses) between them</a:t>
            </a:r>
          </a:p>
          <a:p>
            <a:pPr marL="273050" indent="-273050" eaLnBrk="1" hangingPunct="1"/>
            <a:r>
              <a:rPr lang="tr-TR" altLang="en-US" sz="2800"/>
              <a:t>Large number of neurons: 10</a:t>
            </a:r>
            <a:r>
              <a:rPr lang="tr-TR" altLang="en-US" sz="2800" baseline="30000"/>
              <a:t>10</a:t>
            </a:r>
          </a:p>
          <a:p>
            <a:pPr marL="273050" indent="-273050" eaLnBrk="1" hangingPunct="1"/>
            <a:r>
              <a:rPr lang="en-US" altLang="en-US" sz="2800"/>
              <a:t>High</a:t>
            </a:r>
            <a:r>
              <a:rPr lang="tr-TR" altLang="en-US" sz="2800"/>
              <a:t> connectitivity: 10</a:t>
            </a:r>
            <a:r>
              <a:rPr lang="tr-TR" altLang="en-US" sz="2800" baseline="30000"/>
              <a:t>5</a:t>
            </a:r>
          </a:p>
          <a:p>
            <a:pPr marL="273050" indent="-273050" eaLnBrk="1" hangingPunct="1"/>
            <a:r>
              <a:rPr lang="en-US" altLang="en-US" sz="2800"/>
              <a:t>Capable of p</a:t>
            </a:r>
            <a:r>
              <a:rPr lang="tr-TR" altLang="en-US" sz="2800"/>
              <a:t>arallel processing</a:t>
            </a:r>
          </a:p>
          <a:p>
            <a:pPr marL="273050" indent="-273050" eaLnBrk="1" hangingPunct="1"/>
            <a:r>
              <a:rPr lang="tr-TR" altLang="en-US" sz="2800"/>
              <a:t>Distributed </a:t>
            </a:r>
            <a:r>
              <a:rPr lang="en-US" altLang="en-US" sz="2800"/>
              <a:t>reasoning and </a:t>
            </a:r>
            <a:r>
              <a:rPr lang="tr-TR" altLang="en-US" sz="2800"/>
              <a:t>memory</a:t>
            </a:r>
          </a:p>
          <a:p>
            <a:pPr marL="273050" indent="-273050" eaLnBrk="1" hangingPunct="1"/>
            <a:r>
              <a:rPr lang="tr-TR" altLang="en-US" sz="2800"/>
              <a:t>Robust to noise</a:t>
            </a:r>
            <a:r>
              <a:rPr lang="en-US" altLang="en-US" sz="2800"/>
              <a:t> and</a:t>
            </a:r>
            <a:r>
              <a:rPr lang="tr-TR" altLang="en-US" sz="2800"/>
              <a:t> failures</a:t>
            </a:r>
          </a:p>
        </p:txBody>
      </p:sp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274AAB6B-2C5D-E34B-46BA-0B4E754F18A8}"/>
              </a:ext>
            </a:extLst>
          </p:cNvPr>
          <p:cNvSpPr txBox="1">
            <a:spLocks noGrp="1"/>
          </p:cNvSpPr>
          <p:nvPr/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0732687-6B60-4128-B181-F0112CF51A81}" type="slidenum">
              <a:rPr lang="tr-TR" altLang="en-US" sz="1200">
                <a:solidFill>
                  <a:srgbClr val="045C75"/>
                </a:solidFill>
                <a:latin typeface="Palatino Linotype" panose="0204050205050503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tr-TR" altLang="en-US" sz="1200">
              <a:solidFill>
                <a:srgbClr val="045C75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16388" name="Group 17">
            <a:extLst>
              <a:ext uri="{FF2B5EF4-FFF2-40B4-BE49-F238E27FC236}">
                <a16:creationId xmlns:a16="http://schemas.microsoft.com/office/drawing/2014/main" id="{04D056E1-DBEF-55B2-50BC-F4FA275B2160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733800"/>
            <a:ext cx="3240088" cy="2393950"/>
            <a:chOff x="2880" y="2544"/>
            <a:chExt cx="2041" cy="1508"/>
          </a:xfrm>
        </p:grpSpPr>
        <p:sp>
          <p:nvSpPr>
            <p:cNvPr id="16391" name="Oval 7">
              <a:extLst>
                <a:ext uri="{FF2B5EF4-FFF2-40B4-BE49-F238E27FC236}">
                  <a16:creationId xmlns:a16="http://schemas.microsoft.com/office/drawing/2014/main" id="{0CCC47EE-882C-57D5-3985-FDA8CAE62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168"/>
              <a:ext cx="272" cy="27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Palatino Linotype" panose="02040502050505030304" pitchFamily="18" charset="0"/>
              </a:endParaRPr>
            </a:p>
          </p:txBody>
        </p:sp>
        <p:sp>
          <p:nvSpPr>
            <p:cNvPr id="16392" name="Oval 8">
              <a:extLst>
                <a:ext uri="{FF2B5EF4-FFF2-40B4-BE49-F238E27FC236}">
                  <a16:creationId xmlns:a16="http://schemas.microsoft.com/office/drawing/2014/main" id="{9374AA3D-25D1-9E5F-21CF-A4D2F8F77F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657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Palatino Linotype" panose="02040502050505030304" pitchFamily="18" charset="0"/>
              </a:endParaRPr>
            </a:p>
          </p:txBody>
        </p:sp>
        <p:sp>
          <p:nvSpPr>
            <p:cNvPr id="16393" name="Oval 9">
              <a:extLst>
                <a:ext uri="{FF2B5EF4-FFF2-40B4-BE49-F238E27FC236}">
                  <a16:creationId xmlns:a16="http://schemas.microsoft.com/office/drawing/2014/main" id="{149984C4-D242-26A3-B56A-DC30AB84A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9" y="3339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Palatino Linotype" panose="02040502050505030304" pitchFamily="18" charset="0"/>
              </a:endParaRPr>
            </a:p>
          </p:txBody>
        </p:sp>
        <p:sp>
          <p:nvSpPr>
            <p:cNvPr id="16394" name="Oval 10">
              <a:extLst>
                <a:ext uri="{FF2B5EF4-FFF2-40B4-BE49-F238E27FC236}">
                  <a16:creationId xmlns:a16="http://schemas.microsoft.com/office/drawing/2014/main" id="{24052AC3-3B9C-1730-B55B-1CEAD261C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2544"/>
              <a:ext cx="272" cy="27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Palatino Linotype" panose="02040502050505030304" pitchFamily="18" charset="0"/>
              </a:endParaRPr>
            </a:p>
          </p:txBody>
        </p:sp>
        <p:sp>
          <p:nvSpPr>
            <p:cNvPr id="16395" name="Oval 11">
              <a:extLst>
                <a:ext uri="{FF2B5EF4-FFF2-40B4-BE49-F238E27FC236}">
                  <a16:creationId xmlns:a16="http://schemas.microsoft.com/office/drawing/2014/main" id="{3FB29B35-2EB9-DFB8-5E01-7E7A20EA1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5" y="3780"/>
              <a:ext cx="272" cy="272"/>
            </a:xfrm>
            <a:prstGeom prst="ellipse">
              <a:avLst/>
            </a:prstGeom>
            <a:solidFill>
              <a:srgbClr val="FF66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>
                <a:latin typeface="Palatino Linotype" panose="02040502050505030304" pitchFamily="18" charset="0"/>
              </a:endParaRPr>
            </a:p>
          </p:txBody>
        </p:sp>
        <p:sp>
          <p:nvSpPr>
            <p:cNvPr id="16396" name="Line 12">
              <a:extLst>
                <a:ext uri="{FF2B5EF4-FFF2-40B4-BE49-F238E27FC236}">
                  <a16:creationId xmlns:a16="http://schemas.microsoft.com/office/drawing/2014/main" id="{7766EECF-32D2-6180-F490-CC07114F44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7" y="3339"/>
              <a:ext cx="68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7" name="Line 13">
              <a:extLst>
                <a:ext uri="{FF2B5EF4-FFF2-40B4-BE49-F238E27FC236}">
                  <a16:creationId xmlns:a16="http://schemas.microsoft.com/office/drawing/2014/main" id="{ED45A7DF-6552-88C8-A70A-FA642B1A0E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3" y="3430"/>
              <a:ext cx="172" cy="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" name="Line 14">
              <a:extLst>
                <a:ext uri="{FF2B5EF4-FFF2-40B4-BE49-F238E27FC236}">
                  <a16:creationId xmlns:a16="http://schemas.microsoft.com/office/drawing/2014/main" id="{FF7AB19C-564F-23B1-A4DD-C817DF0E2A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14" y="2750"/>
              <a:ext cx="544" cy="4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Line 15">
              <a:extLst>
                <a:ext uri="{FF2B5EF4-FFF2-40B4-BE49-F238E27FC236}">
                  <a16:creationId xmlns:a16="http://schemas.microsoft.com/office/drawing/2014/main" id="{D7E39ACB-0EC5-BE62-475E-E4B4F5C3C0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49" y="2795"/>
              <a:ext cx="136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0" name="Line 16">
              <a:extLst>
                <a:ext uri="{FF2B5EF4-FFF2-40B4-BE49-F238E27FC236}">
                  <a16:creationId xmlns:a16="http://schemas.microsoft.com/office/drawing/2014/main" id="{664B3F37-1BAD-DDB1-8F97-5A02A27B20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40" y="2795"/>
              <a:ext cx="463" cy="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01A5FF82-D2CE-1DCE-C574-93DE64CBF41A}"/>
              </a:ext>
            </a:extLst>
          </p:cNvPr>
          <p:cNvSpPr txBox="1">
            <a:spLocks noGrp="1"/>
          </p:cNvSpPr>
          <p:nvPr/>
        </p:nvSpPr>
        <p:spPr>
          <a:xfrm>
            <a:off x="571500" y="6356350"/>
            <a:ext cx="7072313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eaLnBrk="1" hangingPunct="1">
              <a:defRPr/>
            </a:pPr>
            <a:r>
              <a:rPr lang="en-US" sz="1200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sz="1200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sz="1200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sz="1200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16390" name="Text Box 16">
            <a:extLst>
              <a:ext uri="{FF2B5EF4-FFF2-40B4-BE49-F238E27FC236}">
                <a16:creationId xmlns:a16="http://schemas.microsoft.com/office/drawing/2014/main" id="{65D6528F-EEB2-210A-8C89-2498F24E3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04800"/>
            <a:ext cx="7467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1960’s rudimentary knowledge of the brain suggests artificial neural networks  for machine learning.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>
            <a:extLst>
              <a:ext uri="{FF2B5EF4-FFF2-40B4-BE49-F238E27FC236}">
                <a16:creationId xmlns:a16="http://schemas.microsoft.com/office/drawing/2014/main" id="{484FC99F-BC09-7274-107E-6E2F340136A2}"/>
              </a:ext>
            </a:extLst>
          </p:cNvPr>
          <p:cNvSpPr txBox="1">
            <a:spLocks noGrp="1"/>
          </p:cNvSpPr>
          <p:nvPr/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CC7636F-AC21-475D-8208-4035FF5CF314}" type="slidenum">
              <a:rPr lang="tr-TR" altLang="en-US" sz="1200">
                <a:solidFill>
                  <a:srgbClr val="000000"/>
                </a:solidFill>
                <a:latin typeface="Palatino Linotype" panose="0204050205050503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tr-TR" altLang="en-US" sz="120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5843" name="Footer Placeholder 3">
            <a:extLst>
              <a:ext uri="{FF2B5EF4-FFF2-40B4-BE49-F238E27FC236}">
                <a16:creationId xmlns:a16="http://schemas.microsoft.com/office/drawing/2014/main" id="{FD236248-C3B3-5AD4-21A6-7B749AACF53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71500" y="6356350"/>
            <a:ext cx="70723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B2B2B2"/>
                </a:solidFill>
              </a:rPr>
              <a:t>Lecture Notes for E Alpaydın 2010 Introduction to Machine Learning 2e © The MIT Press (V1.0)</a:t>
            </a:r>
            <a:endParaRPr lang="tr-TR" altLang="en-US" sz="1200">
              <a:solidFill>
                <a:srgbClr val="B2B2B2"/>
              </a:solidFill>
            </a:endParaRPr>
          </a:p>
        </p:txBody>
      </p:sp>
      <p:sp>
        <p:nvSpPr>
          <p:cNvPr id="35844" name="TextBox 2">
            <a:extLst>
              <a:ext uri="{FF2B5EF4-FFF2-40B4-BE49-F238E27FC236}">
                <a16:creationId xmlns:a16="http://schemas.microsoft.com/office/drawing/2014/main" id="{90170108-8F6E-2A58-9686-5C30218B3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150" y="271463"/>
            <a:ext cx="85217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Rosenblatt recognized that without modification of the output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node, the perceptron was just another representation of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multivariate linear regression</a:t>
            </a:r>
            <a:endParaRPr lang="en-US" altLang="en-US" sz="2000">
              <a:solidFill>
                <a:srgbClr val="000000"/>
              </a:solidFill>
            </a:endParaRPr>
          </a:p>
        </p:txBody>
      </p:sp>
      <p:sp>
        <p:nvSpPr>
          <p:cNvPr id="35845" name="TextBox 1">
            <a:extLst>
              <a:ext uri="{FF2B5EF4-FFF2-40B4-BE49-F238E27FC236}">
                <a16:creationId xmlns:a16="http://schemas.microsoft.com/office/drawing/2014/main" id="{2CE2C6EF-E14A-9FCB-3E68-3D84640081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872038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…</a:t>
            </a:r>
          </a:p>
        </p:txBody>
      </p:sp>
      <p:grpSp>
        <p:nvGrpSpPr>
          <p:cNvPr id="35846" name="Group 1">
            <a:extLst>
              <a:ext uri="{FF2B5EF4-FFF2-40B4-BE49-F238E27FC236}">
                <a16:creationId xmlns:a16="http://schemas.microsoft.com/office/drawing/2014/main" id="{7522CBB0-882A-9CF7-ADAE-9203FACA19A4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286000"/>
            <a:ext cx="5137150" cy="3578225"/>
            <a:chOff x="1828800" y="2286000"/>
            <a:chExt cx="5137150" cy="3578225"/>
          </a:xfrm>
        </p:grpSpPr>
        <p:pic>
          <p:nvPicPr>
            <p:cNvPr id="35849" name="Picture 13" descr="Per1_col">
              <a:extLst>
                <a:ext uri="{FF2B5EF4-FFF2-40B4-BE49-F238E27FC236}">
                  <a16:creationId xmlns:a16="http://schemas.microsoft.com/office/drawing/2014/main" id="{B90C60E2-FB40-5A27-B382-8E30E60186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2286000"/>
              <a:ext cx="5137150" cy="357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50" name="TextBox 8">
              <a:extLst>
                <a:ext uri="{FF2B5EF4-FFF2-40B4-BE49-F238E27FC236}">
                  <a16:creationId xmlns:a16="http://schemas.microsoft.com/office/drawing/2014/main" id="{EA2D18B7-4604-311E-36C4-D334D3D753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6213" y="2525713"/>
              <a:ext cx="5873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solidFill>
                    <a:srgbClr val="000000"/>
                  </a:solidFill>
                </a:rPr>
                <a:t>w</a:t>
              </a:r>
              <a:r>
                <a:rPr lang="en-US" altLang="en-US" sz="1800" baseline="30000">
                  <a:solidFill>
                    <a:srgbClr val="000000"/>
                  </a:solidFill>
                </a:rPr>
                <a:t>T</a:t>
              </a:r>
              <a:r>
                <a:rPr lang="en-US" altLang="en-US" sz="1800" b="1">
                  <a:solidFill>
                    <a:srgbClr val="000000"/>
                  </a:solidFill>
                </a:rPr>
                <a:t>x</a:t>
              </a:r>
            </a:p>
          </p:txBody>
        </p:sp>
      </p:grpSp>
      <p:sp>
        <p:nvSpPr>
          <p:cNvPr id="35847" name="Text Box 26">
            <a:extLst>
              <a:ext uri="{FF2B5EF4-FFF2-40B4-BE49-F238E27FC236}">
                <a16:creationId xmlns:a16="http://schemas.microsoft.com/office/drawing/2014/main" id="{B18CE028-F7A1-15AF-58BD-0251CF0B4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2133600"/>
            <a:ext cx="22193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</a:rPr>
              <a:t>x</a:t>
            </a:r>
            <a:r>
              <a:rPr lang="en-US" altLang="en-US" sz="2000">
                <a:solidFill>
                  <a:srgbClr val="000000"/>
                </a:solidFill>
              </a:rPr>
              <a:t> is input vector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000000"/>
                </a:solidFill>
              </a:rPr>
              <a:t>w</a:t>
            </a:r>
            <a:r>
              <a:rPr lang="en-US" altLang="en-US" sz="2000">
                <a:solidFill>
                  <a:srgbClr val="000000"/>
                </a:solidFill>
              </a:rPr>
              <a:t> is weight vector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cs typeface="Arial" panose="020B0604020202020204" pitchFamily="34" charset="0"/>
              </a:rPr>
              <a:t>y = </a:t>
            </a:r>
            <a:r>
              <a:rPr lang="en-US" altLang="en-US" sz="2000" b="1">
                <a:solidFill>
                  <a:srgbClr val="000000"/>
                </a:solidFill>
                <a:cs typeface="Arial" panose="020B0604020202020204" pitchFamily="34" charset="0"/>
              </a:rPr>
              <a:t>w</a:t>
            </a:r>
            <a:r>
              <a:rPr lang="en-US" altLang="en-US" sz="2000" baseline="30000">
                <a:solidFill>
                  <a:srgbClr val="000000"/>
                </a:solidFill>
                <a:cs typeface="Arial" panose="020B0604020202020204" pitchFamily="34" charset="0"/>
              </a:rPr>
              <a:t>T</a:t>
            </a:r>
            <a:r>
              <a:rPr lang="en-US" altLang="en-US" sz="2000" b="1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endParaRPr lang="en-US" altLang="en-US" sz="2000">
              <a:solidFill>
                <a:srgbClr val="000000"/>
              </a:solidFill>
            </a:endParaRPr>
          </a:p>
        </p:txBody>
      </p:sp>
      <p:graphicFrame>
        <p:nvGraphicFramePr>
          <p:cNvPr id="35848" name="Object 4">
            <a:extLst>
              <a:ext uri="{FF2B5EF4-FFF2-40B4-BE49-F238E27FC236}">
                <a16:creationId xmlns:a16="http://schemas.microsoft.com/office/drawing/2014/main" id="{7689A0C7-7A85-F463-D762-B38469818C27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5943600" y="1981200"/>
          <a:ext cx="2686050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60500" imgH="965200" progId="Equation.3">
                  <p:embed/>
                </p:oleObj>
              </mc:Choice>
              <mc:Fallback>
                <p:oleObj name="Equation" r:id="rId3" imgW="1460500" imgH="965200" progId="Equation.3">
                  <p:embed/>
                  <p:pic>
                    <p:nvPicPr>
                      <p:cNvPr id="35848" name="Object 4">
                        <a:extLst>
                          <a:ext uri="{FF2B5EF4-FFF2-40B4-BE49-F238E27FC236}">
                            <a16:creationId xmlns:a16="http://schemas.microsoft.com/office/drawing/2014/main" id="{7689A0C7-7A85-F463-D762-B38469818C27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981200"/>
                        <a:ext cx="2686050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>
            <a:extLst>
              <a:ext uri="{FF2B5EF4-FFF2-40B4-BE49-F238E27FC236}">
                <a16:creationId xmlns:a16="http://schemas.microsoft.com/office/drawing/2014/main" id="{05BD9E1E-EE19-6BF7-E541-70EECE84E293}"/>
              </a:ext>
            </a:extLst>
          </p:cNvPr>
          <p:cNvSpPr txBox="1">
            <a:spLocks noGrp="1"/>
          </p:cNvSpPr>
          <p:nvPr/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A2979B63-F9F3-4017-B96C-2ADD72FEC13E}" type="slidenum">
              <a:rPr lang="tr-TR" altLang="en-US" sz="1200">
                <a:solidFill>
                  <a:srgbClr val="000000"/>
                </a:solidFill>
                <a:latin typeface="Palatino Linotype" panose="0204050205050503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tr-TR" altLang="en-US" sz="120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36867" name="Footer Placeholder 3">
            <a:extLst>
              <a:ext uri="{FF2B5EF4-FFF2-40B4-BE49-F238E27FC236}">
                <a16:creationId xmlns:a16="http://schemas.microsoft.com/office/drawing/2014/main" id="{2B3398CC-B425-89FD-99F1-0B97E3D1227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571500" y="6356350"/>
            <a:ext cx="70723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200">
                <a:solidFill>
                  <a:srgbClr val="B2B2B2"/>
                </a:solidFill>
              </a:rPr>
              <a:t>Lecture Notes for E Alpaydın 2010 Introduction to Machine Learning 2e © The MIT Press (V1.0)</a:t>
            </a:r>
            <a:endParaRPr lang="tr-TR" altLang="en-US" sz="1200">
              <a:solidFill>
                <a:srgbClr val="B2B2B2"/>
              </a:solidFill>
            </a:endParaRPr>
          </a:p>
        </p:txBody>
      </p:sp>
      <p:sp>
        <p:nvSpPr>
          <p:cNvPr id="36868" name="TextBox 1">
            <a:extLst>
              <a:ext uri="{FF2B5EF4-FFF2-40B4-BE49-F238E27FC236}">
                <a16:creationId xmlns:a16="http://schemas.microsoft.com/office/drawing/2014/main" id="{544BB721-E85A-635F-56B1-61991C231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267200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…</a:t>
            </a:r>
          </a:p>
        </p:txBody>
      </p:sp>
      <p:pic>
        <p:nvPicPr>
          <p:cNvPr id="36869" name="Picture 9" descr="Per2-and_col">
            <a:extLst>
              <a:ext uri="{FF2B5EF4-FFF2-40B4-BE49-F238E27FC236}">
                <a16:creationId xmlns:a16="http://schemas.microsoft.com/office/drawing/2014/main" id="{CE8D1670-170B-55A4-4A08-A397DD974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438400"/>
            <a:ext cx="6773863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0" name="TextBox 2">
            <a:extLst>
              <a:ext uri="{FF2B5EF4-FFF2-40B4-BE49-F238E27FC236}">
                <a16:creationId xmlns:a16="http://schemas.microsoft.com/office/drawing/2014/main" id="{4B3E885C-7706-3112-D166-699164FD4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04800"/>
            <a:ext cx="79248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Rosenblatt developed the perceptron learning algorithm,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which uses </a:t>
            </a:r>
            <a:r>
              <a:rPr lang="en-US" altLang="en-US" sz="2400">
                <a:solidFill>
                  <a:srgbClr val="000000"/>
                </a:solidFill>
                <a:cs typeface="Arial" panose="020B0604020202020204" pitchFamily="34" charset="0"/>
              </a:rPr>
              <a:t>y = sign(</a:t>
            </a:r>
            <a:r>
              <a:rPr lang="en-US" altLang="en-US" sz="2400" b="1">
                <a:solidFill>
                  <a:srgbClr val="000000"/>
                </a:solidFill>
                <a:cs typeface="Arial" panose="020B0604020202020204" pitchFamily="34" charset="0"/>
              </a:rPr>
              <a:t>w</a:t>
            </a:r>
            <a:r>
              <a:rPr lang="en-US" altLang="en-US" sz="2400" baseline="30000">
                <a:solidFill>
                  <a:srgbClr val="000000"/>
                </a:solidFill>
                <a:cs typeface="Arial" panose="020B0604020202020204" pitchFamily="34" charset="0"/>
              </a:rPr>
              <a:t>T</a:t>
            </a:r>
            <a:r>
              <a:rPr lang="en-US" altLang="en-US" sz="2400" b="1">
                <a:solidFill>
                  <a:srgbClr val="000000"/>
                </a:solidFill>
                <a:cs typeface="Arial" panose="020B0604020202020204" pitchFamily="34" charset="0"/>
              </a:rPr>
              <a:t>x</a:t>
            </a:r>
            <a:r>
              <a:rPr lang="en-US" altLang="en-US" sz="2400">
                <a:solidFill>
                  <a:srgbClr val="000000"/>
                </a:solidFill>
                <a:cs typeface="Arial" panose="020B0604020202020204" pitchFamily="34" charset="0"/>
              </a:rPr>
              <a:t>) in the output node to perform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cs typeface="Arial" panose="020B0604020202020204" pitchFamily="34" charset="0"/>
              </a:rPr>
              <a:t>multivariate binary linear classification. If the classes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cs typeface="Arial" panose="020B0604020202020204" pitchFamily="34" charset="0"/>
              </a:rPr>
              <a:t>are linearly separable, as in Boolean AND below, PLA finds a boundary in attribute space that separates members from non-members.</a:t>
            </a:r>
            <a:endParaRPr lang="en-US" altLang="en-US" sz="2000" b="1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4">
            <a:extLst>
              <a:ext uri="{FF2B5EF4-FFF2-40B4-BE49-F238E27FC236}">
                <a16:creationId xmlns:a16="http://schemas.microsoft.com/office/drawing/2014/main" id="{238495DB-AC6F-DCEE-036E-4770A86C9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279650"/>
            <a:ext cx="1636713" cy="166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8" descr="Per-xor_col">
            <a:extLst>
              <a:ext uri="{FF2B5EF4-FFF2-40B4-BE49-F238E27FC236}">
                <a16:creationId xmlns:a16="http://schemas.microsoft.com/office/drawing/2014/main" id="{3500E775-989B-CBB3-8170-833AB6CB7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70088"/>
            <a:ext cx="2268538" cy="214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2" name="Text Box 5">
            <a:extLst>
              <a:ext uri="{FF2B5EF4-FFF2-40B4-BE49-F238E27FC236}">
                <a16:creationId xmlns:a16="http://schemas.microsoft.com/office/drawing/2014/main" id="{E444F1A1-79B1-13D5-6892-7C7DABB28E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0" y="4003675"/>
            <a:ext cx="11969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data table</a:t>
            </a:r>
          </a:p>
        </p:txBody>
      </p:sp>
      <p:sp>
        <p:nvSpPr>
          <p:cNvPr id="37893" name="Text Box 6">
            <a:extLst>
              <a:ext uri="{FF2B5EF4-FFF2-40B4-BE49-F238E27FC236}">
                <a16:creationId xmlns:a16="http://schemas.microsoft.com/office/drawing/2014/main" id="{8DFC2340-644E-B811-BED1-5775C2BEC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4850" y="4005263"/>
            <a:ext cx="2659063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graphical representation</a:t>
            </a:r>
          </a:p>
        </p:txBody>
      </p:sp>
      <p:sp>
        <p:nvSpPr>
          <p:cNvPr id="37894" name="Text Box 7">
            <a:extLst>
              <a:ext uri="{FF2B5EF4-FFF2-40B4-BE49-F238E27FC236}">
                <a16:creationId xmlns:a16="http://schemas.microsoft.com/office/drawing/2014/main" id="{E1C7ADFD-EB17-4852-530C-BE1F3588F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" y="4775200"/>
            <a:ext cx="826770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PLA cannot find an exact solution. No line in attribute space that can completely separate members from non-members.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/>
              <a:t>Delays development of ANN methods for many years.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969B3DA-9CA0-29B8-D777-B3BF27E156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04800"/>
            <a:ext cx="7770813" cy="1144588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 bIns="0"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l" eaLnBrk="1" hangingPunct="1">
              <a:defRPr/>
            </a:pPr>
            <a:r>
              <a:rPr lang="en-US" altLang="en-US" sz="2400" dirty="0"/>
              <a:t>Minsky and </a:t>
            </a:r>
            <a:r>
              <a:rPr lang="en-US" altLang="en-US" sz="2400" dirty="0" err="1"/>
              <a:t>Papert</a:t>
            </a:r>
            <a:r>
              <a:rPr lang="en-US" altLang="en-US" sz="2400" dirty="0"/>
              <a:t> (1969) show limitation of Rosenblatt’s perceptron using </a:t>
            </a:r>
            <a:r>
              <a:rPr lang="tr-TR" altLang="en-US" sz="2400" kern="0" dirty="0">
                <a:cs typeface="Arial" panose="020B0604020202020204" pitchFamily="34" charset="0"/>
              </a:rPr>
              <a:t>Boolean </a:t>
            </a:r>
            <a:r>
              <a:rPr lang="en-US" altLang="en-US" sz="2400" kern="0" dirty="0">
                <a:cs typeface="Arial" panose="020B0604020202020204" pitchFamily="34" charset="0"/>
              </a:rPr>
              <a:t>XOR example: </a:t>
            </a:r>
          </a:p>
          <a:p>
            <a:pPr algn="l" eaLnBrk="1" hangingPunct="1">
              <a:defRPr/>
            </a:pPr>
            <a:r>
              <a:rPr lang="en-US" altLang="en-US" sz="2400" kern="0" dirty="0">
                <a:cs typeface="Arial" panose="020B0604020202020204" pitchFamily="34" charset="0"/>
              </a:rPr>
              <a:t>Linearly inseparable binary classification problem</a:t>
            </a:r>
            <a:endParaRPr lang="tr-TR" altLang="en-US" sz="3200" kern="0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>
            <a:extLst>
              <a:ext uri="{FF2B5EF4-FFF2-40B4-BE49-F238E27FC236}">
                <a16:creationId xmlns:a16="http://schemas.microsoft.com/office/drawing/2014/main" id="{8BE3A292-5596-EB47-ECEC-6F484C402CFB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304800" y="2286000"/>
            <a:ext cx="8569325" cy="2133600"/>
          </a:xfrm>
        </p:spPr>
        <p:txBody>
          <a:bodyPr/>
          <a:lstStyle/>
          <a:p>
            <a:pPr marL="457200" indent="-457200" eaLnBrk="1" hangingPunct="1"/>
            <a:r>
              <a:rPr lang="en-US" altLang="en-US" sz="2800"/>
              <a:t>Hopfield (1982) proposes multi-layer perceptron (MLP) trained by back propagation</a:t>
            </a:r>
          </a:p>
          <a:p>
            <a:pPr marL="457200" indent="-457200" eaLnBrk="1" hangingPunct="1"/>
            <a:r>
              <a:rPr lang="en-US" altLang="en-US" sz="2800"/>
              <a:t>Hinton (1986) publishes a practical back propagation method.</a:t>
            </a:r>
          </a:p>
          <a:p>
            <a:pPr marL="457200" indent="-457200" eaLnBrk="1" hangingPunct="1"/>
            <a:r>
              <a:rPr lang="en-US" altLang="en-US" sz="2800"/>
              <a:t>Stanford group publishes </a:t>
            </a:r>
            <a:r>
              <a:rPr lang="en-US" altLang="en-US" sz="2800" i="1"/>
              <a:t>Parallel Distributed Processing</a:t>
            </a:r>
            <a:r>
              <a:rPr lang="en-US" altLang="en-US" sz="2800"/>
              <a:t> (1986). Restarts ANN research.</a:t>
            </a:r>
          </a:p>
        </p:txBody>
      </p:sp>
      <p:sp>
        <p:nvSpPr>
          <p:cNvPr id="38915" name="Slide Number Placeholder 4">
            <a:extLst>
              <a:ext uri="{FF2B5EF4-FFF2-40B4-BE49-F238E27FC236}">
                <a16:creationId xmlns:a16="http://schemas.microsoft.com/office/drawing/2014/main" id="{F1FFBD54-D307-F92C-49AC-CB84922C0046}"/>
              </a:ext>
            </a:extLst>
          </p:cNvPr>
          <p:cNvSpPr txBox="1">
            <a:spLocks noGrp="1"/>
          </p:cNvSpPr>
          <p:nvPr/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02CAC10-CCFE-4FDA-8BF6-BC13DC778B9E}" type="slidenum">
              <a:rPr lang="tr-TR" altLang="en-US" sz="1200">
                <a:solidFill>
                  <a:srgbClr val="045C75"/>
                </a:solidFill>
                <a:latin typeface="Palatino Linotype" panose="0204050205050503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tr-TR" altLang="en-US" sz="1200">
              <a:solidFill>
                <a:srgbClr val="045C75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0AF8E22C-6A4D-BBB1-94A5-F2678F467552}"/>
              </a:ext>
            </a:extLst>
          </p:cNvPr>
          <p:cNvSpPr txBox="1">
            <a:spLocks noGrp="1"/>
          </p:cNvSpPr>
          <p:nvPr/>
        </p:nvSpPr>
        <p:spPr>
          <a:xfrm>
            <a:off x="571500" y="6356350"/>
            <a:ext cx="7072313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eaLnBrk="1" hangingPunct="1">
              <a:defRPr/>
            </a:pPr>
            <a:r>
              <a:rPr lang="en-US" sz="1200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sz="1200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sz="1200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sz="1200" dirty="0">
              <a:solidFill>
                <a:srgbClr val="B2B2B2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>
            <a:extLst>
              <a:ext uri="{FF2B5EF4-FFF2-40B4-BE49-F238E27FC236}">
                <a16:creationId xmlns:a16="http://schemas.microsoft.com/office/drawing/2014/main" id="{E6E7F729-E331-F49F-A577-2C3BFC73D06E}"/>
              </a:ext>
            </a:extLst>
          </p:cNvPr>
          <p:cNvSpPr txBox="1">
            <a:spLocks noGrp="1"/>
          </p:cNvSpPr>
          <p:nvPr/>
        </p:nvSpPr>
        <p:spPr bwMode="auto">
          <a:xfrm>
            <a:off x="7097713" y="5597525"/>
            <a:ext cx="571500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3E0F7A3C-A38B-4586-B926-76BD4068E51B}" type="slidenum">
              <a:rPr lang="tr-TR" altLang="en-US" sz="900">
                <a:solidFill>
                  <a:srgbClr val="000000"/>
                </a:solidFill>
                <a:latin typeface="Palatino Linotype" panose="0204050205050503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tr-TR" altLang="en-US" sz="90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39939" name="Picture 9" descr="Mlp-xor_col">
            <a:extLst>
              <a:ext uri="{FF2B5EF4-FFF2-40B4-BE49-F238E27FC236}">
                <a16:creationId xmlns:a16="http://schemas.microsoft.com/office/drawing/2014/main" id="{893ECD72-3588-AFA3-74C2-5B0162003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5" y="1525588"/>
            <a:ext cx="4213225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Rectangle 9">
            <a:extLst>
              <a:ext uri="{FF2B5EF4-FFF2-40B4-BE49-F238E27FC236}">
                <a16:creationId xmlns:a16="http://schemas.microsoft.com/office/drawing/2014/main" id="{C32299BB-5153-8A8E-9049-C2785DA960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6875" y="1420813"/>
            <a:ext cx="1941513" cy="4171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350"/>
          </a:p>
        </p:txBody>
      </p:sp>
      <p:sp>
        <p:nvSpPr>
          <p:cNvPr id="38918" name="Rectangle 13">
            <a:extLst>
              <a:ext uri="{FF2B5EF4-FFF2-40B4-BE49-F238E27FC236}">
                <a16:creationId xmlns:a16="http://schemas.microsoft.com/office/drawing/2014/main" id="{DFD4A9AE-A949-C268-350C-5C2D25DD6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800" y="2228850"/>
            <a:ext cx="285750" cy="171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350"/>
          </a:p>
        </p:txBody>
      </p:sp>
      <p:sp>
        <p:nvSpPr>
          <p:cNvPr id="38919" name="Text Box 14">
            <a:extLst>
              <a:ext uri="{FF2B5EF4-FFF2-40B4-BE49-F238E27FC236}">
                <a16:creationId xmlns:a16="http://schemas.microsoft.com/office/drawing/2014/main" id="{1B3F741A-F19C-F248-DB52-2404047C4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6950" y="2189163"/>
            <a:ext cx="577850" cy="3000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1350"/>
              <a:t>-0.78</a:t>
            </a:r>
          </a:p>
        </p:txBody>
      </p:sp>
      <p:sp>
        <p:nvSpPr>
          <p:cNvPr id="39943" name="TextBox 6">
            <a:extLst>
              <a:ext uri="{FF2B5EF4-FFF2-40B4-BE49-F238E27FC236}">
                <a16:creationId xmlns:a16="http://schemas.microsoft.com/office/drawing/2014/main" id="{46A60F97-0642-7946-1584-9BF8AA5F6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9100" y="3738563"/>
            <a:ext cx="34163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2 weight vectors connect input to hidden layer that define linearly separable features</a:t>
            </a:r>
            <a:r>
              <a:rPr lang="en-US" altLang="en-US" sz="1800"/>
              <a:t>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D53261-F17C-FA62-5FBA-88EB0EA34FC1}"/>
              </a:ext>
            </a:extLst>
          </p:cNvPr>
          <p:cNvSpPr/>
          <p:nvPr/>
        </p:nvSpPr>
        <p:spPr>
          <a:xfrm>
            <a:off x="4325938" y="1485900"/>
            <a:ext cx="531812" cy="51276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B13B6D-0303-523D-9C7C-FE349AF4954B}"/>
              </a:ext>
            </a:extLst>
          </p:cNvPr>
          <p:cNvSpPr/>
          <p:nvPr/>
        </p:nvSpPr>
        <p:spPr>
          <a:xfrm>
            <a:off x="4745038" y="2995613"/>
            <a:ext cx="533400" cy="512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E071D55-80F2-0E09-ECD6-AC716C5F0737}"/>
              </a:ext>
            </a:extLst>
          </p:cNvPr>
          <p:cNvSpPr/>
          <p:nvPr/>
        </p:nvSpPr>
        <p:spPr>
          <a:xfrm>
            <a:off x="3825875" y="2995613"/>
            <a:ext cx="531813" cy="512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9947" name="Rectangle 1">
            <a:extLst>
              <a:ext uri="{FF2B5EF4-FFF2-40B4-BE49-F238E27FC236}">
                <a16:creationId xmlns:a16="http://schemas.microsoft.com/office/drawing/2014/main" id="{40CD506D-01A2-157F-5FB3-7E75968A5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82575"/>
            <a:ext cx="86106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Volume 1 of </a:t>
            </a:r>
            <a:r>
              <a:rPr lang="en-US" altLang="en-US" sz="2400" i="1"/>
              <a:t>Parallel Distributed Processing</a:t>
            </a:r>
            <a:r>
              <a:rPr lang="en-US" altLang="en-US" sz="2400"/>
              <a:t> (1986) shows that limitations of Rosenblatt’s perceptron pointed out by Minsky and Papert (1969) can be overcome by multilayer perceptron (MLP)</a:t>
            </a:r>
          </a:p>
        </p:txBody>
      </p:sp>
      <p:sp>
        <p:nvSpPr>
          <p:cNvPr id="39948" name="TextBox 6">
            <a:extLst>
              <a:ext uri="{FF2B5EF4-FFF2-40B4-BE49-F238E27FC236}">
                <a16:creationId xmlns:a16="http://schemas.microsoft.com/office/drawing/2014/main" id="{79F85649-722B-4B47-9D2F-374127E24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2263" y="1587500"/>
            <a:ext cx="3608387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1 weight vector connecting hidden layer to output defines a linear discriminant separating the hidden-layer features </a:t>
            </a:r>
          </a:p>
        </p:txBody>
      </p:sp>
      <p:sp>
        <p:nvSpPr>
          <p:cNvPr id="39949" name="TextBox 2">
            <a:extLst>
              <a:ext uri="{FF2B5EF4-FFF2-40B4-BE49-F238E27FC236}">
                <a16:creationId xmlns:a16="http://schemas.microsoft.com/office/drawing/2014/main" id="{4275D838-4148-58F8-5089-1723836A30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2250" y="5922963"/>
            <a:ext cx="31273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MLP to solve XOR binary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classification problem</a:t>
            </a:r>
          </a:p>
        </p:txBody>
      </p:sp>
      <p:sp>
        <p:nvSpPr>
          <p:cNvPr id="39950" name="TextBox 1">
            <a:extLst>
              <a:ext uri="{FF2B5EF4-FFF2-40B4-BE49-F238E27FC236}">
                <a16:creationId xmlns:a16="http://schemas.microsoft.com/office/drawing/2014/main" id="{A9EC634F-1020-3285-CCFF-B87AB84B3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25" y="3738563"/>
            <a:ext cx="26495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We will discuss this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solution in detail later.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>
            <a:extLst>
              <a:ext uri="{FF2B5EF4-FFF2-40B4-BE49-F238E27FC236}">
                <a16:creationId xmlns:a16="http://schemas.microsoft.com/office/drawing/2014/main" id="{32F1F86A-3988-E5A4-77FC-3E9BF4A8E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219200"/>
            <a:ext cx="800100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In 1990s, ANNs are de-mystified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ANN joins ranks of non-parametric statistical methods</a:t>
            </a:r>
            <a:endParaRPr lang="tr-TR" altLang="en-US" sz="2400"/>
          </a:p>
          <a:p>
            <a:pPr eaLnBrk="1" hangingPunct="1">
              <a:spcBef>
                <a:spcPct val="0"/>
              </a:spcBef>
            </a:pPr>
            <a:r>
              <a:rPr lang="en-US" altLang="en-US" sz="2400"/>
              <a:t>Training methods are recognized as non-biological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9557F5-6552-E5BF-CE56-DDE6210D1E02}"/>
              </a:ext>
            </a:extLst>
          </p:cNvPr>
          <p:cNvSpPr txBox="1"/>
          <p:nvPr/>
        </p:nvSpPr>
        <p:spPr>
          <a:xfrm>
            <a:off x="762000" y="3505200"/>
            <a:ext cx="7191375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en-US" sz="3200" dirty="0"/>
              <a:t>In 2000s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Genome sequencing stimulates vast data-mining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New methods of data mining start replacing ANN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AC3DEA11-6F0A-6157-C28D-BAD007542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138" y="184150"/>
            <a:ext cx="7704137" cy="795338"/>
          </a:xfrm>
          <a:prstGeom prst="rect">
            <a:avLst/>
          </a:prstGeom>
          <a:noFill/>
          <a:ln>
            <a:noFill/>
          </a:ln>
        </p:spPr>
        <p:txBody>
          <a:bodyPr lIns="0" rIns="0" bIns="0"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Rise and fall of supervised machine learning techniques, Jensen and Bateman, Bioinformatics 2011</a:t>
            </a:r>
            <a:endParaRPr lang="tr-TR" altLang="en-US" sz="2400" dirty="0">
              <a:latin typeface="+mn-lt"/>
            </a:endParaRPr>
          </a:p>
        </p:txBody>
      </p:sp>
      <p:pic>
        <p:nvPicPr>
          <p:cNvPr id="41987" name="Picture 5" descr="Fig 1 Jensen&amp;Bateman">
            <a:extLst>
              <a:ext uri="{FF2B5EF4-FFF2-40B4-BE49-F238E27FC236}">
                <a16:creationId xmlns:a16="http://schemas.microsoft.com/office/drawing/2014/main" id="{FA73A135-6EE9-556E-3F72-BCF70733D9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462088"/>
            <a:ext cx="5181600" cy="5227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Text Box 4">
            <a:extLst>
              <a:ext uri="{FF2B5EF4-FFF2-40B4-BE49-F238E27FC236}">
                <a16:creationId xmlns:a16="http://schemas.microsoft.com/office/drawing/2014/main" id="{050E0DAF-2B36-A82D-2F24-B395692CD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971800"/>
            <a:ext cx="2693988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ANN still exceeds the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/>
              <a:t>sum of other methods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Box 3">
            <a:extLst>
              <a:ext uri="{FF2B5EF4-FFF2-40B4-BE49-F238E27FC236}">
                <a16:creationId xmlns:a16="http://schemas.microsoft.com/office/drawing/2014/main" id="{13AD315F-2AC9-436D-C741-FC106700D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160338"/>
            <a:ext cx="7924800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In 2010s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Neural Networks make a comeback with Deep Learning.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Perfect marriage between big data and machine learning</a:t>
            </a:r>
          </a:p>
        </p:txBody>
      </p:sp>
      <p:pic>
        <p:nvPicPr>
          <p:cNvPr id="43011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1D61F822-10A4-7B6A-5855-358A8C151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527175"/>
            <a:ext cx="7573963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2" name="TextBox 4">
            <a:extLst>
              <a:ext uri="{FF2B5EF4-FFF2-40B4-BE49-F238E27FC236}">
                <a16:creationId xmlns:a16="http://schemas.microsoft.com/office/drawing/2014/main" id="{2FA4F0DF-E23B-AABD-257B-DBE5E79D05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5330825"/>
            <a:ext cx="8610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For tabular data, no evidence that deep learning is more accurate than traditional machine leaning based on human feature engineering.</a:t>
            </a:r>
            <a:endParaRPr lang="en-US" altLang="en-US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Box 3">
            <a:extLst>
              <a:ext uri="{FF2B5EF4-FFF2-40B4-BE49-F238E27FC236}">
                <a16:creationId xmlns:a16="http://schemas.microsoft.com/office/drawing/2014/main" id="{42748E82-CA71-3421-A3CF-C8CE176BBC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425" y="304800"/>
            <a:ext cx="75739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Training the network by back propagation lets the data determine the features of the machine-learning model</a:t>
            </a:r>
          </a:p>
        </p:txBody>
      </p:sp>
      <p:pic>
        <p:nvPicPr>
          <p:cNvPr id="44035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075864F1-F3CE-D4B1-3677-B4C6A495D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527175"/>
            <a:ext cx="7573963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TextBox 4">
            <a:extLst>
              <a:ext uri="{FF2B5EF4-FFF2-40B4-BE49-F238E27FC236}">
                <a16:creationId xmlns:a16="http://schemas.microsoft.com/office/drawing/2014/main" id="{DB7465B9-0CC9-FB6E-1CEA-F7001FF10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330825"/>
            <a:ext cx="881221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For deep-leaning neural networks (DNNs) features, defined by the value of millions of weights, are uninterpretable by humans.</a:t>
            </a:r>
            <a:endParaRPr lang="en-US" altLang="en-US"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4">
            <a:extLst>
              <a:ext uri="{FF2B5EF4-FFF2-40B4-BE49-F238E27FC236}">
                <a16:creationId xmlns:a16="http://schemas.microsoft.com/office/drawing/2014/main" id="{B87DF3EE-A5D2-467C-B899-D777ABFE4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19200"/>
            <a:ext cx="8686800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2012 Alex Krizhevsky (student of Hinton) publishes ImageNet, a deep convolutional neural network for image classification.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Age of images as data for machine learning is launched. Paper currently has 139747 citations. Citations/year peaked in 2021.</a:t>
            </a:r>
          </a:p>
        </p:txBody>
      </p:sp>
      <p:sp>
        <p:nvSpPr>
          <p:cNvPr id="45059" name="TextBox 2">
            <a:extLst>
              <a:ext uri="{FF2B5EF4-FFF2-40B4-BE49-F238E27FC236}">
                <a16:creationId xmlns:a16="http://schemas.microsoft.com/office/drawing/2014/main" id="{649A8581-183B-EE2E-A4FB-444032D5F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038" y="3406775"/>
            <a:ext cx="85344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ImageNet has 60 million parameter that are weights connecting 500K neurons. Trained by 1.3 million high-resolution images from 1000 classes. Introduces Softmax to report the confidence of classification and Dropout layers to reduce overfitting.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17">
            <a:extLst>
              <a:ext uri="{FF2B5EF4-FFF2-40B4-BE49-F238E27FC236}">
                <a16:creationId xmlns:a16="http://schemas.microsoft.com/office/drawing/2014/main" id="{C364085F-2166-1EF7-6CAB-F42DAD9DA42B}"/>
              </a:ext>
            </a:extLst>
          </p:cNvPr>
          <p:cNvGrpSpPr>
            <a:grpSpLocks/>
          </p:cNvGrpSpPr>
          <p:nvPr/>
        </p:nvGrpSpPr>
        <p:grpSpPr bwMode="auto">
          <a:xfrm>
            <a:off x="646113" y="1873250"/>
            <a:ext cx="5532437" cy="3822700"/>
            <a:chOff x="266" y="1104"/>
            <a:chExt cx="3485" cy="2408"/>
          </a:xfrm>
        </p:grpSpPr>
        <p:pic>
          <p:nvPicPr>
            <p:cNvPr id="17415" name="Picture 17" descr="011">
              <a:extLst>
                <a:ext uri="{FF2B5EF4-FFF2-40B4-BE49-F238E27FC236}">
                  <a16:creationId xmlns:a16="http://schemas.microsoft.com/office/drawing/2014/main" id="{31A40245-467A-5C5A-20EC-F454864AB6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" y="1570"/>
              <a:ext cx="552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6" name="Picture 18" descr="012">
              <a:extLst>
                <a:ext uri="{FF2B5EF4-FFF2-40B4-BE49-F238E27FC236}">
                  <a16:creationId xmlns:a16="http://schemas.microsoft.com/office/drawing/2014/main" id="{2F09205E-4577-9969-B648-DCA593654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" y="1570"/>
              <a:ext cx="552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7" name="Picture 19" descr="010">
              <a:extLst>
                <a:ext uri="{FF2B5EF4-FFF2-40B4-BE49-F238E27FC236}">
                  <a16:creationId xmlns:a16="http://schemas.microsoft.com/office/drawing/2014/main" id="{D684EF21-7CB1-DC43-38C3-B23927363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" y="1570"/>
              <a:ext cx="552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8" name="Picture 20" descr="013">
              <a:extLst>
                <a:ext uri="{FF2B5EF4-FFF2-40B4-BE49-F238E27FC236}">
                  <a16:creationId xmlns:a16="http://schemas.microsoft.com/office/drawing/2014/main" id="{34FA370C-E2EA-B590-22DD-732CAF533F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" y="1570"/>
              <a:ext cx="552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19" name="Picture 21" descr="014">
              <a:extLst>
                <a:ext uri="{FF2B5EF4-FFF2-40B4-BE49-F238E27FC236}">
                  <a16:creationId xmlns:a16="http://schemas.microsoft.com/office/drawing/2014/main" id="{3D711BD7-5880-1283-C628-930BD3D819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2840"/>
              <a:ext cx="552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20" name="Picture 22" descr="020">
              <a:extLst>
                <a:ext uri="{FF2B5EF4-FFF2-40B4-BE49-F238E27FC236}">
                  <a16:creationId xmlns:a16="http://schemas.microsoft.com/office/drawing/2014/main" id="{8A78906F-0356-1BC2-4F26-4F40326F7C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2840"/>
              <a:ext cx="552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21" name="Picture 23" descr="105">
              <a:extLst>
                <a:ext uri="{FF2B5EF4-FFF2-40B4-BE49-F238E27FC236}">
                  <a16:creationId xmlns:a16="http://schemas.microsoft.com/office/drawing/2014/main" id="{A0CC3BDF-C439-F554-1F5F-8D7004D807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1" y="2840"/>
              <a:ext cx="552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22" name="Picture 24" descr="350">
              <a:extLst>
                <a:ext uri="{FF2B5EF4-FFF2-40B4-BE49-F238E27FC236}">
                  <a16:creationId xmlns:a16="http://schemas.microsoft.com/office/drawing/2014/main" id="{3112FBEF-94D8-2B4D-44FB-17EFB7FA73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2840"/>
              <a:ext cx="552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423" name="Text Box 25">
              <a:extLst>
                <a:ext uri="{FF2B5EF4-FFF2-40B4-BE49-F238E27FC236}">
                  <a16:creationId xmlns:a16="http://schemas.microsoft.com/office/drawing/2014/main" id="{6FB719FD-9E5F-7D13-4A35-50FB85DB3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104"/>
              <a:ext cx="346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en-US" sz="2800">
                  <a:solidFill>
                    <a:schemeClr val="accent2"/>
                  </a:solidFill>
                  <a:latin typeface="Lucida Bright" panose="02040602050505020304" pitchFamily="18" charset="0"/>
                </a:rPr>
                <a:t>Training examples of a person</a:t>
              </a:r>
            </a:p>
          </p:txBody>
        </p:sp>
        <p:sp>
          <p:nvSpPr>
            <p:cNvPr id="17424" name="Text Box 26">
              <a:extLst>
                <a:ext uri="{FF2B5EF4-FFF2-40B4-BE49-F238E27FC236}">
                  <a16:creationId xmlns:a16="http://schemas.microsoft.com/office/drawing/2014/main" id="{11793E9C-25A0-C17B-DCA9-9BA6E31CB0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" y="2397"/>
              <a:ext cx="142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en-US" sz="2800">
                  <a:solidFill>
                    <a:schemeClr val="accent2"/>
                  </a:solidFill>
                  <a:latin typeface="Lucida Bright" panose="02040602050505020304" pitchFamily="18" charset="0"/>
                </a:rPr>
                <a:t>Test images</a:t>
              </a:r>
            </a:p>
          </p:txBody>
        </p:sp>
      </p:grpSp>
      <p:sp>
        <p:nvSpPr>
          <p:cNvPr id="17411" name="Slide Number Placeholder 18">
            <a:extLst>
              <a:ext uri="{FF2B5EF4-FFF2-40B4-BE49-F238E27FC236}">
                <a16:creationId xmlns:a16="http://schemas.microsoft.com/office/drawing/2014/main" id="{B4DF45AA-7FD8-F885-CC1E-FAA84ED0ED59}"/>
              </a:ext>
            </a:extLst>
          </p:cNvPr>
          <p:cNvSpPr txBox="1">
            <a:spLocks noGrp="1"/>
          </p:cNvSpPr>
          <p:nvPr/>
        </p:nvSpPr>
        <p:spPr bwMode="auto">
          <a:xfrm>
            <a:off x="8358188" y="6356350"/>
            <a:ext cx="3286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AA45625-9BD6-4105-9D0E-021A43E9C8A5}" type="slidenum">
              <a:rPr lang="tr-TR" altLang="en-US" sz="1200">
                <a:solidFill>
                  <a:srgbClr val="045C75"/>
                </a:solidFill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tr-TR" altLang="en-US" sz="1200">
              <a:solidFill>
                <a:srgbClr val="045C75"/>
              </a:solidFill>
              <a:latin typeface="Calibri" panose="020F0502020204030204" pitchFamily="34" charset="0"/>
            </a:endParaRPr>
          </a:p>
        </p:txBody>
      </p:sp>
      <p:sp>
        <p:nvSpPr>
          <p:cNvPr id="17412" name="Footer Placeholder 19">
            <a:extLst>
              <a:ext uri="{FF2B5EF4-FFF2-40B4-BE49-F238E27FC236}">
                <a16:creationId xmlns:a16="http://schemas.microsoft.com/office/drawing/2014/main" id="{CCB86779-BA5A-2491-19CD-D4D839E3A05D}"/>
              </a:ext>
            </a:extLst>
          </p:cNvPr>
          <p:cNvSpPr txBox="1">
            <a:spLocks noGrp="1"/>
          </p:cNvSpPr>
          <p:nvPr/>
        </p:nvSpPr>
        <p:spPr bwMode="auto">
          <a:xfrm>
            <a:off x="857250" y="6429375"/>
            <a:ext cx="65722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7F7F7F"/>
                </a:solidFill>
                <a:latin typeface="Calibri" panose="020F0502020204030204" pitchFamily="34" charset="0"/>
              </a:rPr>
              <a:t>Lecture Notes for E Alpaydın 2010 Introduction to Machine Learning 2e © The MIT Press (V1.0)</a:t>
            </a:r>
            <a:endParaRPr lang="tr-TR" alt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6151" name="Text Box 16">
            <a:extLst>
              <a:ext uri="{FF2B5EF4-FFF2-40B4-BE49-F238E27FC236}">
                <a16:creationId xmlns:a16="http://schemas.microsoft.com/office/drawing/2014/main" id="{CB77A4D6-C404-CA0A-8286-18D73D372C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975" y="2427288"/>
            <a:ext cx="4191000" cy="3417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Humans are very good at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recognizing faces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but can’t say exactly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how it works.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2400" dirty="0"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An algorithm modeled after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the brain that can be trained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might give good results even 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2400" dirty="0">
                <a:latin typeface="+mn-lt"/>
              </a:rPr>
              <a:t>if we don’t know why.</a:t>
            </a:r>
          </a:p>
        </p:txBody>
      </p:sp>
      <p:sp>
        <p:nvSpPr>
          <p:cNvPr id="17414" name="Rectangle 1">
            <a:extLst>
              <a:ext uri="{FF2B5EF4-FFF2-40B4-BE49-F238E27FC236}">
                <a16:creationId xmlns:a16="http://schemas.microsoft.com/office/drawing/2014/main" id="{4D7A2C0C-9354-F8BB-B27F-C09274E78E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66738"/>
            <a:ext cx="84423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Research on biologically motivated machine learning is  popular in 1960s.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A collage of a person playing guitar and singing&#10;&#10;Description automatically generated with low confidence">
            <a:extLst>
              <a:ext uri="{FF2B5EF4-FFF2-40B4-BE49-F238E27FC236}">
                <a16:creationId xmlns:a16="http://schemas.microsoft.com/office/drawing/2014/main" id="{6779F528-1986-642A-4FE0-D45519B0B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" y="2667000"/>
            <a:ext cx="88773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TextBox 3">
            <a:extLst>
              <a:ext uri="{FF2B5EF4-FFF2-40B4-BE49-F238E27FC236}">
                <a16:creationId xmlns:a16="http://schemas.microsoft.com/office/drawing/2014/main" id="{7E6065E0-D721-1A89-9E35-055D8898FE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4800"/>
            <a:ext cx="85344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Analysis of deep-learning image classifiers can show the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most important part of the image for different predictions with different levels of confidence; however, image fragments (which humans understand) are not the features the algorithm uses to make the predictions. 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17">
            <a:extLst>
              <a:ext uri="{FF2B5EF4-FFF2-40B4-BE49-F238E27FC236}">
                <a16:creationId xmlns:a16="http://schemas.microsoft.com/office/drawing/2014/main" id="{0604FB1F-D30F-E682-50DD-A4FEB90528DC}"/>
              </a:ext>
            </a:extLst>
          </p:cNvPr>
          <p:cNvGrpSpPr>
            <a:grpSpLocks/>
          </p:cNvGrpSpPr>
          <p:nvPr/>
        </p:nvGrpSpPr>
        <p:grpSpPr bwMode="auto">
          <a:xfrm>
            <a:off x="646113" y="1873250"/>
            <a:ext cx="5532437" cy="3822700"/>
            <a:chOff x="266" y="1104"/>
            <a:chExt cx="3485" cy="2408"/>
          </a:xfrm>
        </p:grpSpPr>
        <p:pic>
          <p:nvPicPr>
            <p:cNvPr id="47111" name="Picture 17" descr="011">
              <a:extLst>
                <a:ext uri="{FF2B5EF4-FFF2-40B4-BE49-F238E27FC236}">
                  <a16:creationId xmlns:a16="http://schemas.microsoft.com/office/drawing/2014/main" id="{2F56D083-C128-83CF-A2AA-4D387F77ED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6" y="1570"/>
              <a:ext cx="552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12" name="Picture 18" descr="012">
              <a:extLst>
                <a:ext uri="{FF2B5EF4-FFF2-40B4-BE49-F238E27FC236}">
                  <a16:creationId xmlns:a16="http://schemas.microsoft.com/office/drawing/2014/main" id="{C1F4D9E0-F54D-0C84-26D2-6CE5F597B9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1" y="1570"/>
              <a:ext cx="552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13" name="Picture 19" descr="010">
              <a:extLst>
                <a:ext uri="{FF2B5EF4-FFF2-40B4-BE49-F238E27FC236}">
                  <a16:creationId xmlns:a16="http://schemas.microsoft.com/office/drawing/2014/main" id="{5D91E9A5-5D6C-11D9-58B9-BFB7521B71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6" y="1570"/>
              <a:ext cx="552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14" name="Picture 20" descr="013">
              <a:extLst>
                <a:ext uri="{FF2B5EF4-FFF2-40B4-BE49-F238E27FC236}">
                  <a16:creationId xmlns:a16="http://schemas.microsoft.com/office/drawing/2014/main" id="{A28DD5B9-19E7-8BA2-4BF0-A7287FCB18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1" y="1570"/>
              <a:ext cx="552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15" name="Picture 21" descr="014">
              <a:extLst>
                <a:ext uri="{FF2B5EF4-FFF2-40B4-BE49-F238E27FC236}">
                  <a16:creationId xmlns:a16="http://schemas.microsoft.com/office/drawing/2014/main" id="{EE470482-E84E-587B-AB2E-1305F29731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1" y="2840"/>
              <a:ext cx="552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16" name="Picture 22" descr="020">
              <a:extLst>
                <a:ext uri="{FF2B5EF4-FFF2-40B4-BE49-F238E27FC236}">
                  <a16:creationId xmlns:a16="http://schemas.microsoft.com/office/drawing/2014/main" id="{8B7FE793-A61E-2B10-3FD0-04E2070232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2840"/>
              <a:ext cx="552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17" name="Picture 23" descr="105">
              <a:extLst>
                <a:ext uri="{FF2B5EF4-FFF2-40B4-BE49-F238E27FC236}">
                  <a16:creationId xmlns:a16="http://schemas.microsoft.com/office/drawing/2014/main" id="{35687AB3-EE5F-776D-E83C-B9F1069858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1" y="2840"/>
              <a:ext cx="552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118" name="Picture 24" descr="350">
              <a:extLst>
                <a:ext uri="{FF2B5EF4-FFF2-40B4-BE49-F238E27FC236}">
                  <a16:creationId xmlns:a16="http://schemas.microsoft.com/office/drawing/2014/main" id="{FE74F548-55C9-6D55-7FE1-11DA20E68A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6" y="2840"/>
              <a:ext cx="552" cy="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19" name="Text Box 25">
              <a:extLst>
                <a:ext uri="{FF2B5EF4-FFF2-40B4-BE49-F238E27FC236}">
                  <a16:creationId xmlns:a16="http://schemas.microsoft.com/office/drawing/2014/main" id="{4A6191AA-D97B-445E-E92A-3B2E180182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104"/>
              <a:ext cx="3463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en-US" sz="2800">
                  <a:solidFill>
                    <a:srgbClr val="333399"/>
                  </a:solidFill>
                  <a:latin typeface="Lucida Bright" panose="02040602050505020304" pitchFamily="18" charset="0"/>
                </a:rPr>
                <a:t>Training examples of a person</a:t>
              </a:r>
            </a:p>
          </p:txBody>
        </p:sp>
        <p:sp>
          <p:nvSpPr>
            <p:cNvPr id="47120" name="Text Box 26">
              <a:extLst>
                <a:ext uri="{FF2B5EF4-FFF2-40B4-BE49-F238E27FC236}">
                  <a16:creationId xmlns:a16="http://schemas.microsoft.com/office/drawing/2014/main" id="{0CC3AC89-BEC2-A5BA-998B-5A8DB617FA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" y="2397"/>
              <a:ext cx="1428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tr-TR" altLang="en-US" sz="2800">
                  <a:solidFill>
                    <a:srgbClr val="333399"/>
                  </a:solidFill>
                  <a:latin typeface="Lucida Bright" panose="02040602050505020304" pitchFamily="18" charset="0"/>
                </a:rPr>
                <a:t>Test images</a:t>
              </a:r>
            </a:p>
          </p:txBody>
        </p:sp>
      </p:grpSp>
      <p:sp>
        <p:nvSpPr>
          <p:cNvPr id="47107" name="Slide Number Placeholder 18">
            <a:extLst>
              <a:ext uri="{FF2B5EF4-FFF2-40B4-BE49-F238E27FC236}">
                <a16:creationId xmlns:a16="http://schemas.microsoft.com/office/drawing/2014/main" id="{B6924824-EA5B-9553-1B6F-E83C0C4863DB}"/>
              </a:ext>
            </a:extLst>
          </p:cNvPr>
          <p:cNvSpPr txBox="1">
            <a:spLocks noGrp="1"/>
          </p:cNvSpPr>
          <p:nvPr/>
        </p:nvSpPr>
        <p:spPr bwMode="auto">
          <a:xfrm>
            <a:off x="8358188" y="6356350"/>
            <a:ext cx="328612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78A6D266-CA37-4EDC-AD14-631B9CF956CE}" type="slidenum">
              <a:rPr lang="tr-TR" altLang="en-US" sz="1200">
                <a:solidFill>
                  <a:srgbClr val="045C75"/>
                </a:solidFill>
                <a:latin typeface="Calibri" panose="020F0502020204030204" pitchFamily="34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tr-TR" altLang="en-US" sz="1200">
              <a:solidFill>
                <a:srgbClr val="045C75"/>
              </a:solidFill>
              <a:latin typeface="Calibri" panose="020F0502020204030204" pitchFamily="34" charset="0"/>
            </a:endParaRPr>
          </a:p>
        </p:txBody>
      </p:sp>
      <p:sp>
        <p:nvSpPr>
          <p:cNvPr id="47108" name="Footer Placeholder 19">
            <a:extLst>
              <a:ext uri="{FF2B5EF4-FFF2-40B4-BE49-F238E27FC236}">
                <a16:creationId xmlns:a16="http://schemas.microsoft.com/office/drawing/2014/main" id="{100092C9-8FC2-3E13-C06A-22A40AB51862}"/>
              </a:ext>
            </a:extLst>
          </p:cNvPr>
          <p:cNvSpPr txBox="1">
            <a:spLocks noGrp="1"/>
          </p:cNvSpPr>
          <p:nvPr/>
        </p:nvSpPr>
        <p:spPr bwMode="auto">
          <a:xfrm>
            <a:off x="857250" y="6429375"/>
            <a:ext cx="6572250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>
                <a:solidFill>
                  <a:srgbClr val="7F7F7F"/>
                </a:solidFill>
                <a:latin typeface="Calibri" panose="020F0502020204030204" pitchFamily="34" charset="0"/>
              </a:rPr>
              <a:t>Lecture Notes for E Alpaydın 2010 Introduction to Machine Learning 2e © The MIT Press (V1.0)</a:t>
            </a:r>
            <a:endParaRPr lang="tr-TR" altLang="en-US" sz="1000">
              <a:solidFill>
                <a:srgbClr val="7F7F7F"/>
              </a:solidFill>
              <a:latin typeface="Calibri" panose="020F0502020204030204" pitchFamily="34" charset="0"/>
            </a:endParaRPr>
          </a:p>
        </p:txBody>
      </p:sp>
      <p:sp>
        <p:nvSpPr>
          <p:cNvPr id="47109" name="Text Box 16">
            <a:extLst>
              <a:ext uri="{FF2B5EF4-FFF2-40B4-BE49-F238E27FC236}">
                <a16:creationId xmlns:a16="http://schemas.microsoft.com/office/drawing/2014/main" id="{1BACC4EF-AC50-D7D7-88DF-0B5C51EAD5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9975" y="2427288"/>
            <a:ext cx="4191000" cy="3417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Humans are very good at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recognizing faces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but can’t say exactly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how it works.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An algorithm modeled after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the brain that can be trained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might give good results even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if we don’t know why.</a:t>
            </a:r>
          </a:p>
        </p:txBody>
      </p:sp>
      <p:sp>
        <p:nvSpPr>
          <p:cNvPr id="47110" name="TextBox 4">
            <a:extLst>
              <a:ext uri="{FF2B5EF4-FFF2-40B4-BE49-F238E27FC236}">
                <a16:creationId xmlns:a16="http://schemas.microsoft.com/office/drawing/2014/main" id="{211C64A3-9131-CE2C-DD2E-5F32BC02D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6106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solidFill>
                  <a:srgbClr val="000000"/>
                </a:solidFill>
              </a:rPr>
              <a:t>In 2020s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“Can we trust a method if we don’t how it works?” becomes a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serious topic of neural network research.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 descr="Diagram&#10;&#10;Description automatically generated">
            <a:extLst>
              <a:ext uri="{FF2B5EF4-FFF2-40B4-BE49-F238E27FC236}">
                <a16:creationId xmlns:a16="http://schemas.microsoft.com/office/drawing/2014/main" id="{9E0C86C4-76F1-8D00-20B6-E7595BCF7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3429000"/>
            <a:ext cx="860742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TextBox 3">
            <a:extLst>
              <a:ext uri="{FF2B5EF4-FFF2-40B4-BE49-F238E27FC236}">
                <a16:creationId xmlns:a16="http://schemas.microsoft.com/office/drawing/2014/main" id="{C3CEA60A-6078-E7B1-4DA1-7D3914306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688" y="304800"/>
            <a:ext cx="8709025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Explainable Machine Learning: What is it? Who needs it?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An “explainer” is an algorithm that extracts the basis for a prediction that can be judged by a knowledgeable person.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Most important when prediction has the potential for personal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harm, e.g., medical, loan application, job application, etc.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9A6C5F1-9880-885A-6C77-4B64AF65B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600200"/>
            <a:ext cx="78867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79" name="TextBox 3">
            <a:extLst>
              <a:ext uri="{FF2B5EF4-FFF2-40B4-BE49-F238E27FC236}">
                <a16:creationId xmlns:a16="http://schemas.microsoft.com/office/drawing/2014/main" id="{B3CA9E1B-9798-F1C6-C3BD-4824E22D1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436563"/>
            <a:ext cx="86995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Comparison of natural language processing algorithms used to predict if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text is about Christianity or Atheism. Explainer extracts important words used in predictions.</a:t>
            </a:r>
          </a:p>
        </p:txBody>
      </p:sp>
      <p:sp>
        <p:nvSpPr>
          <p:cNvPr id="50180" name="TextBox 3">
            <a:extLst>
              <a:ext uri="{FF2B5EF4-FFF2-40B4-BE49-F238E27FC236}">
                <a16:creationId xmlns:a16="http://schemas.microsoft.com/office/drawing/2014/main" id="{A41032C4-DF98-DCAB-B195-7439924C1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241800"/>
            <a:ext cx="80010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Both predictions are correct, but the important words used by algorithm 1 make more sense to humans as a basis for the decision; hence the explainer algorithm gives us more trust in algorithm 1.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Diagram, venn diagram&#10;&#10;Description automatically generated">
            <a:extLst>
              <a:ext uri="{FF2B5EF4-FFF2-40B4-BE49-F238E27FC236}">
                <a16:creationId xmlns:a16="http://schemas.microsoft.com/office/drawing/2014/main" id="{3D91DAAC-CB36-C69D-11FE-11CEF0683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295525"/>
            <a:ext cx="5368925" cy="40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TextBox 3">
            <a:extLst>
              <a:ext uri="{FF2B5EF4-FFF2-40B4-BE49-F238E27FC236}">
                <a16:creationId xmlns:a16="http://schemas.microsoft.com/office/drawing/2014/main" id="{C1335553-B47F-7BC9-9153-92C2911025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" y="152400"/>
            <a:ext cx="8289925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Increasing trust in DNN classification by reporting more than class assignment.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Both A and B are members of class 1 and correctly classified.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Explainer algorithm reports distance to decision boundary.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More trust in result for A than B because further from decision boundary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/>
              <a:t>Noise is less likely to be factor in assignment of A to class 1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 descr="Graphical user interface&#10;&#10;Description automatically generated">
            <a:extLst>
              <a:ext uri="{FF2B5EF4-FFF2-40B4-BE49-F238E27FC236}">
                <a16:creationId xmlns:a16="http://schemas.microsoft.com/office/drawing/2014/main" id="{79FC8C20-5457-E24F-7525-76E41E94C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133600"/>
            <a:ext cx="7939088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7" name="TextBox 3">
            <a:extLst>
              <a:ext uri="{FF2B5EF4-FFF2-40B4-BE49-F238E27FC236}">
                <a16:creationId xmlns:a16="http://schemas.microsoft.com/office/drawing/2014/main" id="{5B3323FC-5130-47B6-1FD0-33C3A58AE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8" y="609600"/>
            <a:ext cx="759618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Where we are and what we expect to accomplish with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interpretable machine learning.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4">
            <a:extLst>
              <a:ext uri="{FF2B5EF4-FFF2-40B4-BE49-F238E27FC236}">
                <a16:creationId xmlns:a16="http://schemas.microsoft.com/office/drawing/2014/main" id="{AD3106B6-CF19-203A-08F2-35677ADC8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" y="609600"/>
            <a:ext cx="9067800" cy="452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In 2020s Generative AI: Robotics combined with Large Language Model to create ChatGTP.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2023, Hinton leaves Google at 75. Sounds the alarm about generative AI.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“…generative intelligence could spread misinformation and, eventually, threaten humanity” (New York Times interview)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August 2023, The Principles of Data-Centric AI. Communications of the ACM vol. 66 no. 8 DOI: 10.1145/3571724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“…focus on the human-centered nature of data that feeds AI systems…”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>
            <a:extLst>
              <a:ext uri="{FF2B5EF4-FFF2-40B4-BE49-F238E27FC236}">
                <a16:creationId xmlns:a16="http://schemas.microsoft.com/office/drawing/2014/main" id="{A47E6984-B11C-3EA3-E950-5F9BA77F37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730375"/>
            <a:ext cx="172085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59" name="Picture 3">
            <a:extLst>
              <a:ext uri="{FF2B5EF4-FFF2-40B4-BE49-F238E27FC236}">
                <a16:creationId xmlns:a16="http://schemas.microsoft.com/office/drawing/2014/main" id="{EA3ABA26-ED0F-CD4A-F484-27EDE14E8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4100" y="1817688"/>
            <a:ext cx="1565275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0" name="Picture 3" descr="H:\CS 483_580\2014\pictures from lecture 9\logistics regression.png">
            <a:extLst>
              <a:ext uri="{FF2B5EF4-FFF2-40B4-BE49-F238E27FC236}">
                <a16:creationId xmlns:a16="http://schemas.microsoft.com/office/drawing/2014/main" id="{6EBAEF5B-76BC-DBA5-8286-BC258A2EF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5" y="1797050"/>
            <a:ext cx="1919288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Box 7">
            <a:extLst>
              <a:ext uri="{FF2B5EF4-FFF2-40B4-BE49-F238E27FC236}">
                <a16:creationId xmlns:a16="http://schemas.microsoft.com/office/drawing/2014/main" id="{53296E4B-82D1-72D4-8EC6-F5C3CE89C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375" y="4152900"/>
            <a:ext cx="2019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No transformation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A3C8E7-63FE-5818-28E2-A2D886B0495C}"/>
              </a:ext>
            </a:extLst>
          </p:cNvPr>
          <p:cNvSpPr/>
          <p:nvPr/>
        </p:nvSpPr>
        <p:spPr>
          <a:xfrm>
            <a:off x="609600" y="1603375"/>
            <a:ext cx="1720850" cy="1077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BFDF2E-B702-20BC-2326-E9867E83F4DA}"/>
              </a:ext>
            </a:extLst>
          </p:cNvPr>
          <p:cNvSpPr/>
          <p:nvPr/>
        </p:nvSpPr>
        <p:spPr>
          <a:xfrm>
            <a:off x="3594100" y="1616075"/>
            <a:ext cx="1571625" cy="1077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694D85-7128-80FA-292C-0F0B7F68C5F8}"/>
              </a:ext>
            </a:extLst>
          </p:cNvPr>
          <p:cNvSpPr/>
          <p:nvPr/>
        </p:nvSpPr>
        <p:spPr>
          <a:xfrm>
            <a:off x="6275388" y="1557338"/>
            <a:ext cx="1920875" cy="1077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9465" name="Rectangle 1">
            <a:extLst>
              <a:ext uri="{FF2B5EF4-FFF2-40B4-BE49-F238E27FC236}">
                <a16:creationId xmlns:a16="http://schemas.microsoft.com/office/drawing/2014/main" id="{12337CF9-3B9D-9DC6-3F70-25B99BB74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438" y="530225"/>
            <a:ext cx="84486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Brain analogy: Input from multiple neurons are combined to produce a signal </a:t>
            </a:r>
            <a:r>
              <a:rPr lang="en-US" altLang="en-US" sz="2400" b="1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Neuron receiving the signal can transform it before passing it on to another neuron.</a:t>
            </a:r>
          </a:p>
        </p:txBody>
      </p:sp>
      <p:sp>
        <p:nvSpPr>
          <p:cNvPr id="19466" name="TextBox 7">
            <a:extLst>
              <a:ext uri="{FF2B5EF4-FFF2-40B4-BE49-F238E27FC236}">
                <a16:creationId xmlns:a16="http://schemas.microsoft.com/office/drawing/2014/main" id="{F43F7745-50A0-CDCD-64F1-609D1CBE8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0" y="4005263"/>
            <a:ext cx="1773238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Hard limit: output shift between two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values.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(0,1) or (-1,1),</a:t>
            </a:r>
          </a:p>
        </p:txBody>
      </p:sp>
      <p:sp>
        <p:nvSpPr>
          <p:cNvPr id="19467" name="TextBox 7">
            <a:extLst>
              <a:ext uri="{FF2B5EF4-FFF2-40B4-BE49-F238E27FC236}">
                <a16:creationId xmlns:a16="http://schemas.microsoft.com/office/drawing/2014/main" id="{286823BB-D9C2-A26F-B435-D1F7752196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5100" y="4248150"/>
            <a:ext cx="17129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Soft limit: smooth transition between (0,1)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DC093FE8-3579-0468-1D1C-4CB75577BAEC}"/>
              </a:ext>
            </a:extLst>
          </p:cNvPr>
          <p:cNvSpPr>
            <a:spLocks noGrp="1" noChangeArrowheads="1"/>
          </p:cNvSpPr>
          <p:nvPr>
            <p:ph idx="4294967295"/>
          </p:nvPr>
        </p:nvSpPr>
        <p:spPr>
          <a:xfrm>
            <a:off x="152400" y="1524000"/>
            <a:ext cx="8569325" cy="2057400"/>
          </a:xfrm>
        </p:spPr>
        <p:txBody>
          <a:bodyPr/>
          <a:lstStyle/>
          <a:p>
            <a:pPr marL="457200" indent="-457200" eaLnBrk="1" hangingPunct="1"/>
            <a:r>
              <a:rPr lang="en-US" altLang="en-US" sz="2800"/>
              <a:t>Rosenblatt proposes the “perceptron” and a learning method, the perceptron training algorithm (PLA). Publishes </a:t>
            </a:r>
            <a:r>
              <a:rPr lang="en-US" altLang="en-US" sz="2800" i="1"/>
              <a:t>Principles of Neurodynamics</a:t>
            </a:r>
            <a:r>
              <a:rPr lang="en-US" altLang="en-US" sz="2800"/>
              <a:t> (Spartan press 1961)</a:t>
            </a:r>
            <a:endParaRPr lang="en-US" altLang="en-US" sz="2800" i="1"/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A1071C56-9420-8318-AF5B-C520E25B7FBC}"/>
              </a:ext>
            </a:extLst>
          </p:cNvPr>
          <p:cNvSpPr txBox="1">
            <a:spLocks noGrp="1"/>
          </p:cNvSpPr>
          <p:nvPr/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BB1D535-4DEB-4690-88FA-F6B5294DF7BB}" type="slidenum">
              <a:rPr lang="tr-TR" altLang="en-US" sz="1200">
                <a:solidFill>
                  <a:srgbClr val="045C75"/>
                </a:solidFill>
                <a:latin typeface="Palatino Linotype" panose="0204050205050503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tr-TR" altLang="en-US" sz="1200">
              <a:solidFill>
                <a:srgbClr val="045C75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2A1860E-F2A4-E20E-90F1-C11A19F88528}"/>
              </a:ext>
            </a:extLst>
          </p:cNvPr>
          <p:cNvSpPr txBox="1">
            <a:spLocks noGrp="1"/>
          </p:cNvSpPr>
          <p:nvPr/>
        </p:nvSpPr>
        <p:spPr>
          <a:xfrm>
            <a:off x="533400" y="6492875"/>
            <a:ext cx="7072313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eaLnBrk="1" hangingPunct="1">
              <a:defRPr/>
            </a:pPr>
            <a:r>
              <a:rPr lang="en-US" sz="1200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sz="1200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sz="1200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sz="1200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21509" name="Rectangle 2">
            <a:extLst>
              <a:ext uri="{FF2B5EF4-FFF2-40B4-BE49-F238E27FC236}">
                <a16:creationId xmlns:a16="http://schemas.microsoft.com/office/drawing/2014/main" id="{2CED4D87-7EE3-6524-0B5F-511BCC3CD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588" y="381000"/>
            <a:ext cx="7704137" cy="609600"/>
          </a:xfrm>
          <a:prstGeom prst="rect">
            <a:avLst/>
          </a:prstGeom>
          <a:noFill/>
          <a:ln>
            <a:noFill/>
          </a:ln>
        </p:spPr>
        <p:txBody>
          <a:bodyPr lIns="0" rIns="0" bIns="0"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en-US" sz="3800" dirty="0">
                <a:solidFill>
                  <a:schemeClr val="tx2"/>
                </a:solidFill>
                <a:latin typeface="+mn-lt"/>
              </a:rPr>
              <a:t>Brief history of research on ANNs</a:t>
            </a:r>
            <a:endParaRPr lang="tr-TR" altLang="en-US" sz="3400" dirty="0">
              <a:solidFill>
                <a:schemeClr val="tx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4">
            <a:extLst>
              <a:ext uri="{FF2B5EF4-FFF2-40B4-BE49-F238E27FC236}">
                <a16:creationId xmlns:a16="http://schemas.microsoft.com/office/drawing/2014/main" id="{01AE4407-B16D-8525-CBEA-6A307DAA9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304800"/>
            <a:ext cx="8858250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Paul Werbos (1974) describes a more general training method, </a:t>
            </a:r>
          </a:p>
          <a:p>
            <a:pPr eaLnBrk="1" hangingPunct="1"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back propagation, in his PhD thesis. No one takes notice</a:t>
            </a:r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21507" name="Picture 5" descr="training ANN">
            <a:extLst>
              <a:ext uri="{FF2B5EF4-FFF2-40B4-BE49-F238E27FC236}">
                <a16:creationId xmlns:a16="http://schemas.microsoft.com/office/drawing/2014/main" id="{32D70931-29AB-8156-545C-4F8574DFA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76400"/>
            <a:ext cx="686593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 Box 6">
            <a:extLst>
              <a:ext uri="{FF2B5EF4-FFF2-40B4-BE49-F238E27FC236}">
                <a16:creationId xmlns:a16="http://schemas.microsoft.com/office/drawing/2014/main" id="{D2AB94B7-46D4-144A-5195-B1D668071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5410200"/>
            <a:ext cx="8361363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Need rules that relate changes in weights to the difference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</a:rPr>
              <a:t>between output and target.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>
            <a:extLst>
              <a:ext uri="{FF2B5EF4-FFF2-40B4-BE49-F238E27FC236}">
                <a16:creationId xmlns:a16="http://schemas.microsoft.com/office/drawing/2014/main" id="{B4496DE8-BE19-7802-F82B-36B176EFD7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50" y="3117850"/>
            <a:ext cx="172085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1" name="Picture 3">
            <a:extLst>
              <a:ext uri="{FF2B5EF4-FFF2-40B4-BE49-F238E27FC236}">
                <a16:creationId xmlns:a16="http://schemas.microsoft.com/office/drawing/2014/main" id="{348F8EEE-03E1-9DE9-2961-75F942FA4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700" y="3014663"/>
            <a:ext cx="1563688" cy="218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3" descr="H:\CS 483_580\2014\pictures from lecture 9\logistics regression.png">
            <a:extLst>
              <a:ext uri="{FF2B5EF4-FFF2-40B4-BE49-F238E27FC236}">
                <a16:creationId xmlns:a16="http://schemas.microsoft.com/office/drawing/2014/main" id="{927DAB31-9782-C6B7-2CFC-7B8A84F1C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763" y="2947988"/>
            <a:ext cx="1920875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Box 7">
            <a:extLst>
              <a:ext uri="{FF2B5EF4-FFF2-40B4-BE49-F238E27FC236}">
                <a16:creationId xmlns:a16="http://schemas.microsoft.com/office/drawing/2014/main" id="{8B0329F1-474F-86FA-90E3-8886A518C0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461000"/>
            <a:ext cx="1119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h(x)=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en-US" sz="1800" baseline="30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534" name="Rectangle 1">
            <a:extLst>
              <a:ext uri="{FF2B5EF4-FFF2-40B4-BE49-F238E27FC236}">
                <a16:creationId xmlns:a16="http://schemas.microsoft.com/office/drawing/2014/main" id="{89B35806-DFA6-CEC2-C4AA-29326E0FC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" y="733425"/>
            <a:ext cx="8766175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perceptron applications, signal is a linear combination of the inputs, which includes a bias node x</a:t>
            </a:r>
            <a:r>
              <a:rPr lang="en-US" altLang="en-US" sz="2400" baseline="-2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 in addition to attribute values. This signal can be written </a:t>
            </a:r>
            <a:r>
              <a:rPr lang="en-US" altLang="en-US" sz="240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altLang="en-US"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en-US" sz="2400" baseline="30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where </a:t>
            </a:r>
            <a:r>
              <a:rPr lang="en-US" altLang="en-US"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weight vector to be optimized and </a:t>
            </a:r>
            <a:r>
              <a:rPr lang="en-US" altLang="en-US" sz="2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2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input attribute vector.</a:t>
            </a:r>
            <a:endParaRPr lang="en-US" altLang="en-US" sz="2100" b="1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5" name="TextBox 7">
            <a:extLst>
              <a:ext uri="{FF2B5EF4-FFF2-40B4-BE49-F238E27FC236}">
                <a16:creationId xmlns:a16="http://schemas.microsoft.com/office/drawing/2014/main" id="{176894EB-22F5-1C30-8639-E2CAF60A4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35350" y="5308600"/>
            <a:ext cx="20939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h(x)=sign(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en-US" sz="1800" baseline="30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)=</a:t>
            </a:r>
            <a:r>
              <a:rPr lang="en-US" altLang="en-US" sz="1800" u="sng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536" name="TextBox 7">
            <a:extLst>
              <a:ext uri="{FF2B5EF4-FFF2-40B4-BE49-F238E27FC236}">
                <a16:creationId xmlns:a16="http://schemas.microsoft.com/office/drawing/2014/main" id="{3C1C0868-2F38-D112-95FA-C853C1CC7F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1738" y="5370513"/>
            <a:ext cx="20685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h(x)=sigmoid</a:t>
            </a: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en-US" sz="1800" baseline="30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537" name="TextBox 7">
            <a:extLst>
              <a:ext uri="{FF2B5EF4-FFF2-40B4-BE49-F238E27FC236}">
                <a16:creationId xmlns:a16="http://schemas.microsoft.com/office/drawing/2014/main" id="{DB7DAB5C-AD37-0938-8E20-5891A130E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2663" y="5729288"/>
            <a:ext cx="20955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membership</a:t>
            </a: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538" name="TextBox 7">
            <a:extLst>
              <a:ext uri="{FF2B5EF4-FFF2-40B4-BE49-F238E27FC236}">
                <a16:creationId xmlns:a16="http://schemas.microsoft.com/office/drawing/2014/main" id="{3527850F-C85D-2994-D461-3BE10E77D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050" y="5740400"/>
            <a:ext cx="21717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=1/(1+exp(-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n-US" altLang="en-US" sz="1800" baseline="30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en-US"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Probability of class 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membership</a:t>
            </a: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22539" name="TextBox 3">
            <a:extLst>
              <a:ext uri="{FF2B5EF4-FFF2-40B4-BE49-F238E27FC236}">
                <a16:creationId xmlns:a16="http://schemas.microsoft.com/office/drawing/2014/main" id="{00C484CB-CECF-E0CE-A5CA-62DE568BCC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7325" y="3160713"/>
            <a:ext cx="812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binary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4">
            <a:extLst>
              <a:ext uri="{FF2B5EF4-FFF2-40B4-BE49-F238E27FC236}">
                <a16:creationId xmlns:a16="http://schemas.microsoft.com/office/drawing/2014/main" id="{FF02212D-5B4C-CCE8-A46B-99FC387AC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914400"/>
            <a:ext cx="8785225" cy="354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Perceptron: Neural networks for linear approximations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Why use a linear model?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	Easier to train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	Less demanding of data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	Generalizes better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	Statistical analysis of results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Arial" panose="020B0604020202020204" pitchFamily="34" charset="0"/>
              </a:rPr>
              <a:t>	Easier to interpret results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>
            <a:extLst>
              <a:ext uri="{FF2B5EF4-FFF2-40B4-BE49-F238E27FC236}">
                <a16:creationId xmlns:a16="http://schemas.microsoft.com/office/drawing/2014/main" id="{4E72A169-C706-DE54-7905-A94C0CA5AC8D}"/>
              </a:ext>
            </a:extLst>
          </p:cNvPr>
          <p:cNvSpPr txBox="1">
            <a:spLocks noGrp="1"/>
          </p:cNvSpPr>
          <p:nvPr/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14538B5D-E38B-4D41-AD75-E5F322745D5B}" type="slidenum">
              <a:rPr lang="tr-TR" altLang="en-US" sz="1200">
                <a:solidFill>
                  <a:srgbClr val="000000"/>
                </a:solidFill>
                <a:latin typeface="Palatino Linotype" panose="02040502050505030304" pitchFamily="18" charset="0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tr-TR" altLang="en-US" sz="1200">
              <a:solidFill>
                <a:srgbClr val="00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60674CE9-4865-61DB-4FC3-FEF979284AF6}"/>
              </a:ext>
            </a:extLst>
          </p:cNvPr>
          <p:cNvSpPr txBox="1">
            <a:spLocks noGrp="1"/>
          </p:cNvSpPr>
          <p:nvPr/>
        </p:nvSpPr>
        <p:spPr>
          <a:xfrm>
            <a:off x="571500" y="6356350"/>
            <a:ext cx="7072313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eaLnBrk="1" hangingPunct="1">
              <a:defRPr/>
            </a:pPr>
            <a:r>
              <a:rPr lang="en-US" sz="1200" dirty="0">
                <a:solidFill>
                  <a:srgbClr val="B2B2B2"/>
                </a:solidFill>
                <a:latin typeface="+mj-lt"/>
              </a:rPr>
              <a:t>Lecture Notes for E </a:t>
            </a:r>
            <a:r>
              <a:rPr lang="en-US" sz="1200" dirty="0" err="1">
                <a:solidFill>
                  <a:srgbClr val="B2B2B2"/>
                </a:solidFill>
                <a:latin typeface="+mj-lt"/>
              </a:rPr>
              <a:t>Alpaydın</a:t>
            </a:r>
            <a:r>
              <a:rPr lang="en-US" sz="1200" dirty="0">
                <a:solidFill>
                  <a:srgbClr val="B2B2B2"/>
                </a:solidFill>
                <a:latin typeface="+mj-lt"/>
              </a:rPr>
              <a:t> 2010 Introduction to Machine Learning 2e © The MIT Press (V1.0)</a:t>
            </a:r>
            <a:endParaRPr lang="tr-TR" sz="1200" dirty="0">
              <a:solidFill>
                <a:srgbClr val="B2B2B2"/>
              </a:solidFill>
              <a:latin typeface="+mj-lt"/>
            </a:endParaRPr>
          </a:p>
        </p:txBody>
      </p:sp>
      <p:sp>
        <p:nvSpPr>
          <p:cNvPr id="24580" name="TextBox 2">
            <a:extLst>
              <a:ext uri="{FF2B5EF4-FFF2-40B4-BE49-F238E27FC236}">
                <a16:creationId xmlns:a16="http://schemas.microsoft.com/office/drawing/2014/main" id="{908D283D-3B91-75D1-D900-66A6F63AD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300" y="461963"/>
            <a:ext cx="6465888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Perceptron for multivariate linear regression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First component of attribute vector is 1.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/>
              <a:t>First component of weight vector called “bias”.</a:t>
            </a:r>
          </a:p>
        </p:txBody>
      </p:sp>
      <p:sp>
        <p:nvSpPr>
          <p:cNvPr id="24581" name="TextBox 1">
            <a:extLst>
              <a:ext uri="{FF2B5EF4-FFF2-40B4-BE49-F238E27FC236}">
                <a16:creationId xmlns:a16="http://schemas.microsoft.com/office/drawing/2014/main" id="{BE7A96DA-6371-964C-5A1E-4850E40FDE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872038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…</a:t>
            </a:r>
          </a:p>
        </p:txBody>
      </p:sp>
      <p:grpSp>
        <p:nvGrpSpPr>
          <p:cNvPr id="24582" name="Group 1">
            <a:extLst>
              <a:ext uri="{FF2B5EF4-FFF2-40B4-BE49-F238E27FC236}">
                <a16:creationId xmlns:a16="http://schemas.microsoft.com/office/drawing/2014/main" id="{87CD55A9-0D88-A177-B0FB-0A8761FB1D5F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286000"/>
            <a:ext cx="5137150" cy="3578225"/>
            <a:chOff x="1828800" y="2286000"/>
            <a:chExt cx="5137150" cy="3578225"/>
          </a:xfrm>
        </p:grpSpPr>
        <p:pic>
          <p:nvPicPr>
            <p:cNvPr id="24585" name="Picture 13" descr="Per1_col">
              <a:extLst>
                <a:ext uri="{FF2B5EF4-FFF2-40B4-BE49-F238E27FC236}">
                  <a16:creationId xmlns:a16="http://schemas.microsoft.com/office/drawing/2014/main" id="{6867AD7A-C048-292F-7A20-36C713900C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2286000"/>
              <a:ext cx="5137150" cy="3578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586" name="TextBox 8">
              <a:extLst>
                <a:ext uri="{FF2B5EF4-FFF2-40B4-BE49-F238E27FC236}">
                  <a16:creationId xmlns:a16="http://schemas.microsoft.com/office/drawing/2014/main" id="{51B5F28D-2A9F-78AB-E2C6-8DF1D6171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86213" y="2525713"/>
              <a:ext cx="5873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b="1"/>
                <a:t>w</a:t>
              </a:r>
              <a:r>
                <a:rPr lang="en-US" altLang="en-US" sz="1800" baseline="30000"/>
                <a:t>T</a:t>
              </a:r>
              <a:r>
                <a:rPr lang="en-US" altLang="en-US" sz="1800" b="1"/>
                <a:t>x</a:t>
              </a:r>
            </a:p>
          </p:txBody>
        </p:sp>
      </p:grpSp>
      <p:sp>
        <p:nvSpPr>
          <p:cNvPr id="24583" name="Text Box 26">
            <a:extLst>
              <a:ext uri="{FF2B5EF4-FFF2-40B4-BE49-F238E27FC236}">
                <a16:creationId xmlns:a16="http://schemas.microsoft.com/office/drawing/2014/main" id="{230134CF-F3F4-93E4-F773-C10806158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050" y="2133600"/>
            <a:ext cx="22193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x</a:t>
            </a:r>
            <a:r>
              <a:rPr lang="en-US" altLang="en-US" sz="2000"/>
              <a:t> is input vector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1"/>
              <a:t>w</a:t>
            </a:r>
            <a:r>
              <a:rPr lang="en-US" altLang="en-US" sz="2000"/>
              <a:t> is weight vector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>
                <a:cs typeface="Arial" panose="020B0604020202020204" pitchFamily="34" charset="0"/>
              </a:rPr>
              <a:t>y = </a:t>
            </a:r>
            <a:r>
              <a:rPr lang="en-US" altLang="en-US" sz="2000" b="1">
                <a:cs typeface="Arial" panose="020B0604020202020204" pitchFamily="34" charset="0"/>
              </a:rPr>
              <a:t>w</a:t>
            </a:r>
            <a:r>
              <a:rPr lang="en-US" altLang="en-US" sz="2000" baseline="30000">
                <a:cs typeface="Arial" panose="020B0604020202020204" pitchFamily="34" charset="0"/>
              </a:rPr>
              <a:t>T</a:t>
            </a:r>
            <a:r>
              <a:rPr lang="en-US" altLang="en-US" sz="2000" b="1">
                <a:cs typeface="Arial" panose="020B0604020202020204" pitchFamily="34" charset="0"/>
              </a:rPr>
              <a:t>x</a:t>
            </a:r>
            <a:endParaRPr lang="en-US" altLang="en-US" sz="2000"/>
          </a:p>
        </p:txBody>
      </p:sp>
      <p:graphicFrame>
        <p:nvGraphicFramePr>
          <p:cNvPr id="24584" name="Object 4">
            <a:extLst>
              <a:ext uri="{FF2B5EF4-FFF2-40B4-BE49-F238E27FC236}">
                <a16:creationId xmlns:a16="http://schemas.microsoft.com/office/drawing/2014/main" id="{8150A170-90EC-AA61-A4A3-AE1B106259E7}"/>
              </a:ext>
            </a:extLst>
          </p:cNvPr>
          <p:cNvGraphicFramePr>
            <a:graphicFrameLocks noGrp="1" noChangeAspect="1"/>
          </p:cNvGraphicFramePr>
          <p:nvPr>
            <p:ph idx="4294967295"/>
          </p:nvPr>
        </p:nvGraphicFramePr>
        <p:xfrm>
          <a:off x="5943600" y="1981200"/>
          <a:ext cx="2686050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60500" imgH="965200" progId="Equation.3">
                  <p:embed/>
                </p:oleObj>
              </mc:Choice>
              <mc:Fallback>
                <p:oleObj name="Equation" r:id="rId3" imgW="1460500" imgH="965200" progId="Equation.3">
                  <p:embed/>
                  <p:pic>
                    <p:nvPicPr>
                      <p:cNvPr id="24584" name="Object 4">
                        <a:extLst>
                          <a:ext uri="{FF2B5EF4-FFF2-40B4-BE49-F238E27FC236}">
                            <a16:creationId xmlns:a16="http://schemas.microsoft.com/office/drawing/2014/main" id="{8150A170-90EC-AA61-A4A3-AE1B106259E7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1981200"/>
                        <a:ext cx="2686050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2751</TotalTime>
  <Words>1856</Words>
  <Application>Microsoft Office PowerPoint</Application>
  <PresentationFormat>On-screen Show (4:3)</PresentationFormat>
  <Paragraphs>215</Paragraphs>
  <Slides>36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38" baseType="lpstr">
      <vt:lpstr>Default Design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jhmiller</dc:creator>
  <cp:lastModifiedBy>Miller, John H</cp:lastModifiedBy>
  <cp:revision>178</cp:revision>
  <dcterms:created xsi:type="dcterms:W3CDTF">2012-08-16T00:45:26Z</dcterms:created>
  <dcterms:modified xsi:type="dcterms:W3CDTF">2025-07-24T06:41:58Z</dcterms:modified>
</cp:coreProperties>
</file>