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8" r:id="rId2"/>
    <p:sldId id="346" r:id="rId3"/>
    <p:sldId id="404" r:id="rId4"/>
    <p:sldId id="353" r:id="rId5"/>
    <p:sldId id="354" r:id="rId6"/>
    <p:sldId id="355" r:id="rId7"/>
    <p:sldId id="356" r:id="rId8"/>
    <p:sldId id="361" r:id="rId9"/>
    <p:sldId id="386" r:id="rId10"/>
    <p:sldId id="387" r:id="rId11"/>
    <p:sldId id="400" r:id="rId12"/>
    <p:sldId id="401" r:id="rId13"/>
    <p:sldId id="388" r:id="rId14"/>
    <p:sldId id="390" r:id="rId15"/>
    <p:sldId id="391" r:id="rId16"/>
    <p:sldId id="392" r:id="rId17"/>
    <p:sldId id="394" r:id="rId18"/>
    <p:sldId id="395" r:id="rId19"/>
    <p:sldId id="403" r:id="rId20"/>
    <p:sldId id="365" r:id="rId21"/>
    <p:sldId id="396" r:id="rId22"/>
    <p:sldId id="397" r:id="rId23"/>
    <p:sldId id="398" r:id="rId24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7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B6FC5B4-B9FC-26E4-E8A3-D6B0E738D3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EFF522C-9D77-742A-EB6D-C17339CE69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1525F303-B697-FAFD-4BA0-386FEC1A26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15322B93-AD25-11A9-AD5A-EA43779FA90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C3839F8-B963-462A-ACE2-EDB028195B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BC9498C-47ED-8EB1-67C3-0F435E2A78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134F987-35A6-705A-E3BA-41A08BA534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2D7ADAC-0E4F-D6E8-9045-6A3FEA0756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04C85A7-7518-8EE4-36B8-E4B3758259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87C7AED4-3978-A22B-ED6A-E3FA34E19C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2E1AE8A3-87D6-AF21-EB4E-BC59423633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81CDE50-11F8-4AD7-8317-77392DDB44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0391F20-A71E-9C7B-99F4-D1F8F34949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2388" cy="3600450"/>
          </a:xfrm>
          <a:ln/>
        </p:spPr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05FD46B-DA5C-BF39-85CB-596386AA2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5">
            <a:extLst>
              <a:ext uri="{FF2B5EF4-FFF2-40B4-BE49-F238E27FC236}">
                <a16:creationId xmlns:a16="http://schemas.microsoft.com/office/drawing/2014/main" id="{4DE53C2E-69BD-1982-7114-E79B68A413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09E7995-356C-4A4B-92FA-F7D9AE767BF2}" type="slidenum">
              <a:rPr lang="en-US" altLang="en-US" sz="1000"/>
              <a:pPr>
                <a:spcBef>
                  <a:spcPct val="0"/>
                </a:spcBef>
              </a:pPr>
              <a:t>12</a:t>
            </a:fld>
            <a:endParaRPr lang="en-US" altLang="en-US" sz="10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5CF7EA4-8AD9-E7A2-8E01-C32046888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B612547-8823-E9CD-3E73-D21F8DEC3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56FDDD1F-9CFB-2CF9-7686-343A9320A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49F2F195-00E1-4728-CB8B-C2AA02F0D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57F4D355-307D-A56C-6EAE-A98237A2B1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6F43275-D94A-4FBE-8E69-72D9293AEF20}" type="slidenum">
              <a:rPr lang="en-US" altLang="en-US" sz="1300"/>
              <a:pPr/>
              <a:t>13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5">
            <a:extLst>
              <a:ext uri="{FF2B5EF4-FFF2-40B4-BE49-F238E27FC236}">
                <a16:creationId xmlns:a16="http://schemas.microsoft.com/office/drawing/2014/main" id="{222673CA-7943-0D09-33F1-5EDC5CBB19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1064134-A3A8-46EF-817E-7193443921A9}" type="slidenum">
              <a:rPr lang="en-US" altLang="en-US" sz="1000"/>
              <a:pPr>
                <a:spcBef>
                  <a:spcPct val="0"/>
                </a:spcBef>
              </a:pPr>
              <a:t>14</a:t>
            </a:fld>
            <a:endParaRPr lang="en-US" altLang="en-US" sz="10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AF7ECD5-0C49-57EA-DD31-A0B8825B82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E02B012-5E00-C251-059A-B66AA2F46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5">
            <a:extLst>
              <a:ext uri="{FF2B5EF4-FFF2-40B4-BE49-F238E27FC236}">
                <a16:creationId xmlns:a16="http://schemas.microsoft.com/office/drawing/2014/main" id="{A71F6952-117D-6D57-F0B0-DB12627622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CFAA02-9DDC-41F4-86FE-3B4FDE24F742}" type="slidenum">
              <a:rPr lang="en-US" altLang="en-US" sz="1000"/>
              <a:pPr>
                <a:spcBef>
                  <a:spcPct val="0"/>
                </a:spcBef>
              </a:pPr>
              <a:t>15</a:t>
            </a:fld>
            <a:endParaRPr lang="en-US" altLang="en-US" sz="10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83BA5D6-299C-F3B5-9278-58368B0970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9FDCCB9-BA1A-73C9-C6FA-9035D0A32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5">
            <a:extLst>
              <a:ext uri="{FF2B5EF4-FFF2-40B4-BE49-F238E27FC236}">
                <a16:creationId xmlns:a16="http://schemas.microsoft.com/office/drawing/2014/main" id="{6EE2BAB5-8BFC-EF38-9D23-00D412B71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D71F17-FDF2-4E05-ADAF-481A443A4BD7}" type="slidenum">
              <a:rPr lang="en-US" altLang="en-US" sz="1000"/>
              <a:pPr>
                <a:spcBef>
                  <a:spcPct val="0"/>
                </a:spcBef>
              </a:pPr>
              <a:t>19</a:t>
            </a:fld>
            <a:endParaRPr lang="en-US" altLang="en-US" sz="10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FAF73B5-47DC-8D50-5C53-A50D0C755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C2AA208-CB0E-DAFA-CD57-5E2C81A73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5">
            <a:extLst>
              <a:ext uri="{FF2B5EF4-FFF2-40B4-BE49-F238E27FC236}">
                <a16:creationId xmlns:a16="http://schemas.microsoft.com/office/drawing/2014/main" id="{7FE28323-D190-5B30-AEC4-B67E89615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3576E5-7802-4D07-9CA3-B197A790F6D8}" type="slidenum">
              <a:rPr lang="en-US" altLang="en-US" sz="1000"/>
              <a:pPr>
                <a:spcBef>
                  <a:spcPct val="0"/>
                </a:spcBef>
              </a:pPr>
              <a:t>20</a:t>
            </a:fld>
            <a:endParaRPr lang="en-US" altLang="en-US" sz="10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37E12F5-DD16-4B52-9598-0A2DD1231B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779BC16-1487-840C-FFF5-75E10DC42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5">
            <a:extLst>
              <a:ext uri="{FF2B5EF4-FFF2-40B4-BE49-F238E27FC236}">
                <a16:creationId xmlns:a16="http://schemas.microsoft.com/office/drawing/2014/main" id="{4FBF7F29-7C40-D0F7-A085-0487C901A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DAE43D-85DA-4B9A-AA51-140B17955785}" type="slidenum">
              <a:rPr lang="en-US" altLang="en-US" sz="1000"/>
              <a:pPr>
                <a:spcBef>
                  <a:spcPct val="0"/>
                </a:spcBef>
              </a:pPr>
              <a:t>21</a:t>
            </a:fld>
            <a:endParaRPr lang="en-US" altLang="en-US" sz="10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3F6A8EF6-911D-E94C-D743-5F2BE1BF6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AB4C968-77B3-6805-2D28-BFA34C09D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53" tIns="48327" rIns="96653" bIns="48327"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Designers and progammers interested in : algorithmics, maintenance.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(informal definition, for us programmers of distributed systems)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Ok: peer to peer systems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Contradiction: a computer without ROM or disk drives that needs to boot over the network. Is a collection of these computers a distributed system?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>
            <a:extLst>
              <a:ext uri="{FF2B5EF4-FFF2-40B4-BE49-F238E27FC236}">
                <a16:creationId xmlns:a16="http://schemas.microsoft.com/office/drawing/2014/main" id="{A87A1EB5-1FF9-A125-0E96-81919274D3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374F5B-A25B-4C6B-B0C0-767873A89BE3}" type="slidenum">
              <a:rPr lang="en-US" altLang="en-US" sz="100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0682721-BB33-FDE1-98F9-820E002C68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B1FDFE4-075E-E83B-B4B3-926041900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5">
            <a:extLst>
              <a:ext uri="{FF2B5EF4-FFF2-40B4-BE49-F238E27FC236}">
                <a16:creationId xmlns:a16="http://schemas.microsoft.com/office/drawing/2014/main" id="{F74C4E40-B726-B752-09A6-7063B2676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D20C134-8B2D-4670-951A-99534D77031D}" type="slidenum">
              <a:rPr lang="en-US" altLang="en-US" sz="1000"/>
              <a:pPr>
                <a:spcBef>
                  <a:spcPct val="0"/>
                </a:spcBef>
              </a:pPr>
              <a:t>3</a:t>
            </a:fld>
            <a:endParaRPr lang="en-US" altLang="en-US" sz="10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A5BD1B44-7761-97C6-9399-439E6075D9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7E796F1-C0A5-E44A-7913-96CE322D2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5">
            <a:extLst>
              <a:ext uri="{FF2B5EF4-FFF2-40B4-BE49-F238E27FC236}">
                <a16:creationId xmlns:a16="http://schemas.microsoft.com/office/drawing/2014/main" id="{9D9F3965-6F83-41C8-5908-6FE8ABFA5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3FC1E20-9CD8-426C-B1A7-F1B7A0D6505D}" type="slidenum">
              <a:rPr lang="en-US" altLang="en-US" sz="1000"/>
              <a:pPr>
                <a:spcBef>
                  <a:spcPct val="0"/>
                </a:spcBef>
              </a:pPr>
              <a:t>4</a:t>
            </a:fld>
            <a:endParaRPr lang="en-US" altLang="en-US" sz="10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14A2294-E81E-AC98-07A3-04CB981E5E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F8292F9-57E8-3D69-6CD9-659E8CC26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5">
            <a:extLst>
              <a:ext uri="{FF2B5EF4-FFF2-40B4-BE49-F238E27FC236}">
                <a16:creationId xmlns:a16="http://schemas.microsoft.com/office/drawing/2014/main" id="{E5A5A344-683C-1D72-8543-26DB7AA98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346B4C8-EE52-40FB-A3BF-1ED361400610}" type="slidenum">
              <a:rPr lang="en-US" altLang="en-US" sz="1000"/>
              <a:pPr>
                <a:spcBef>
                  <a:spcPct val="0"/>
                </a:spcBef>
              </a:pPr>
              <a:t>5</a:t>
            </a:fld>
            <a:endParaRPr lang="en-US" altLang="en-US" sz="10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EF62B44-5E61-8445-EB20-32ACC42B51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D8AA580-6F9E-4A3B-C728-D9C76A4F4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>
            <a:extLst>
              <a:ext uri="{FF2B5EF4-FFF2-40B4-BE49-F238E27FC236}">
                <a16:creationId xmlns:a16="http://schemas.microsoft.com/office/drawing/2014/main" id="{A238184B-3C19-5BF5-682B-12B32DB837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6501D1-C595-4936-AD99-75D9E90A0999}" type="slidenum">
              <a:rPr lang="en-US" altLang="en-US" sz="1000"/>
              <a:pPr>
                <a:spcBef>
                  <a:spcPct val="0"/>
                </a:spcBef>
              </a:pPr>
              <a:t>6</a:t>
            </a:fld>
            <a:endParaRPr lang="en-US" altLang="en-US" sz="10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69C29B0-1055-E36F-6B70-D52A1EE52C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C565B75-BC95-776C-E904-2A7C11E72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>
            <a:extLst>
              <a:ext uri="{FF2B5EF4-FFF2-40B4-BE49-F238E27FC236}">
                <a16:creationId xmlns:a16="http://schemas.microsoft.com/office/drawing/2014/main" id="{0C610B35-83CB-A3D9-2A29-2578B232A9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229CDAC-A14D-4BFA-9190-55A5A3D43029}" type="slidenum">
              <a:rPr lang="en-US" altLang="en-US" sz="1000"/>
              <a:pPr>
                <a:spcBef>
                  <a:spcPct val="0"/>
                </a:spcBef>
              </a:pPr>
              <a:t>7</a:t>
            </a:fld>
            <a:endParaRPr lang="en-US" altLang="en-US" sz="10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7EA8713-AAE4-1A65-8FD4-11FFD95CF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348841D-E08F-E32D-D59B-322B58660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53" tIns="48327" rIns="96653" bIns="48327"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Contradictions:</a:t>
            </a:r>
          </a:p>
          <a:p>
            <a:pPr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uh, doesn</a:t>
            </a:r>
            <a:r>
              <a:rPr lang="ja-JP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Times New Roman" panose="02020603050405020304" pitchFamily="18" charset="0"/>
                <a:ea typeface="ＭＳ Ｐゴシック" panose="020B0600070205080204" pitchFamily="34" charset="-128"/>
              </a:rPr>
              <a:t>t each computer need to know about a few other computers in the system (somewhere deep down there in the RAM)?</a:t>
            </a:r>
          </a:p>
          <a:p>
            <a:pPr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If computers don</a:t>
            </a:r>
            <a:r>
              <a:rPr lang="ja-JP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Times New Roman" panose="02020603050405020304" pitchFamily="18" charset="0"/>
                <a:ea typeface="ＭＳ Ｐゴシック" panose="020B0600070205080204" pitchFamily="34" charset="-128"/>
              </a:rPr>
              <a:t>t exchange any information and make no progress, would this count as a distributed system?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5">
            <a:extLst>
              <a:ext uri="{FF2B5EF4-FFF2-40B4-BE49-F238E27FC236}">
                <a16:creationId xmlns:a16="http://schemas.microsoft.com/office/drawing/2014/main" id="{7701305C-38AB-6CAF-988E-20D254F49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14CA7E7-68F2-4A57-BEF8-B0C60C33AF6E}" type="slidenum">
              <a:rPr lang="en-US" altLang="en-US" sz="1000"/>
              <a:pPr>
                <a:spcBef>
                  <a:spcPct val="0"/>
                </a:spcBef>
              </a:pPr>
              <a:t>8</a:t>
            </a:fld>
            <a:endParaRPr lang="en-US" altLang="en-US" sz="10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5520257-9EBB-DF69-4AC1-4E237933B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solidFill>
            <a:srgbClr val="FFFFFF"/>
          </a:solidFill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FC7480F-3BB6-1201-C57C-6CB93566A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53" tIns="48327" rIns="96653" bIns="48327"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Designers and progammers interested in : algorithmics, maintenance.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(informal definition, for us programmers of distributed systems)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Ok: peer to peer systems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Contradiction: a computer without ROM or disk drives that needs to boot over the network. Is a collection of these computers a distributed system?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5">
            <a:extLst>
              <a:ext uri="{FF2B5EF4-FFF2-40B4-BE49-F238E27FC236}">
                <a16:creationId xmlns:a16="http://schemas.microsoft.com/office/drawing/2014/main" id="{EC24F45E-9295-BC01-DF31-D7E0E67D2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94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644DA7-EADC-4190-9428-1322E70477D0}" type="slidenum">
              <a:rPr lang="en-US" altLang="en-US" sz="1000"/>
              <a:pPr>
                <a:spcBef>
                  <a:spcPct val="0"/>
                </a:spcBef>
              </a:pPr>
              <a:t>11</a:t>
            </a:fld>
            <a:endParaRPr lang="en-US" altLang="en-US" sz="10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EDFB4080-0124-CEDE-5E37-713A94AAE4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B936386-E33B-A917-45DA-FD8E446D6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EE4A7B-F59A-0FBA-8580-966D263993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D3BD2C-A8FC-99EA-8305-5D06361FFC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2623C4-4FD1-1678-B7F1-8F2EF75458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17ED4-BEE0-4926-BA5E-B73FF38CE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89236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8D4166-3EF7-2826-92F4-0D52C9DCD9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8D13AA-C36C-C275-D2A1-C994BC7BAD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47F72A-BBBD-CBAA-234B-0E3A6690D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ACE2F-52DB-4D15-BB0F-D3FDE0272C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13724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299C47-CB83-A4C5-AB5B-E803218A1B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C8A712-7B4E-F28A-515A-32953C495C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C999E0-2461-91DD-768B-CC078A16A3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C7339-9705-4DBA-B1B2-C7698D7251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1839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53FE37-AA55-33B3-86B3-2EA4E642E1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E88936-C1BD-C90C-C84A-BE6FE0981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AE3356-A030-B1C9-B07A-AB2E1440BF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00CBD-C68A-426C-BC2E-47C1D7001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4862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3821CC-2443-E47F-323D-DCFCA12F1A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A70B11-1DB6-F14E-89D4-637D24D548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F67C9C-2663-86D2-A2A3-49FED6FEFF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E512A-4319-4787-B17B-4DDDEABCB3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2335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4D778-1FBF-C3C6-C268-B68F1432D3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9C0D5-875A-5027-8BE9-10487B0ED4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0315A-B324-7D95-D59A-D9E1666E3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D5822-8297-430D-A99E-396E030EB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972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BEF3B46-DE1C-480A-CE1E-969E763BF4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BD0359-42A0-7E64-294A-043240849D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F99A3A-E721-B70D-9A36-68EBDB635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54BF5-94A6-4CA2-9615-A6C9D8894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74554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7D04111-44E1-D0C4-72AF-38B6F1D73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682C4A-5833-2332-C4CE-D027D49B76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CAC26E-B3E3-9894-5F9E-30918114FD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26000-6261-47FB-A23A-0D5181A356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48741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25C26DA-9B2B-9A4B-6645-CC82144C5E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DA32E6-DB2A-1385-F019-65A39234BB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A024FA-029E-6B7B-0E26-C95BF40793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6E2BE-D052-48B7-8C60-A430024E05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5825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7E76F-9973-89E1-C634-A7CAFC42EE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0033-AADB-F726-FC14-A47FCA7E1C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EEF34-F047-C817-7942-B7452740ED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B4AB6-A98D-481E-8A0E-2DEE8BAAD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36362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43AE2-7C7E-FEDA-FE66-C9BFA12391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D9380-2DE8-7A89-3DF7-6B8E8632CF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40324-CDCD-1D93-ACC7-C88801A74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F29FC-B62E-4419-8552-9D7BC998B0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7463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8D392EA-0474-6003-AD3B-8CCFF4F7B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D6E7807-B8EF-66CE-9AFF-38923A264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3E251D8-9DED-E2BE-6671-FF2E18DB75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4E34B12-0D7E-58FA-3031-BD1DB6461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A548109-313F-4C3B-5D78-C3C80BC2CE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C9434E4-9135-48A2-BC2B-15FE8FBDF3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3" r:id="rId1"/>
    <p:sldLayoutId id="2147485014" r:id="rId2"/>
    <p:sldLayoutId id="2147485015" r:id="rId3"/>
    <p:sldLayoutId id="2147485016" r:id="rId4"/>
    <p:sldLayoutId id="2147485017" r:id="rId5"/>
    <p:sldLayoutId id="2147485018" r:id="rId6"/>
    <p:sldLayoutId id="2147485019" r:id="rId7"/>
    <p:sldLayoutId id="2147485020" r:id="rId8"/>
    <p:sldLayoutId id="2147485021" r:id="rId9"/>
    <p:sldLayoutId id="2147485022" r:id="rId10"/>
    <p:sldLayoutId id="2147485023" r:id="rId11"/>
  </p:sldLayoutIdLst>
  <p:transition spd="med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Whitney-BlackSC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Whitney-BlackSC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Whitney-BlackSC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Whitney-BlackSC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Whitney-BlackSC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y.cs.illinois.edu/ugradrecs/petition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2">
            <a:extLst>
              <a:ext uri="{FF2B5EF4-FFF2-40B4-BE49-F238E27FC236}">
                <a16:creationId xmlns:a16="http://schemas.microsoft.com/office/drawing/2014/main" id="{CD6C9A75-23A3-4D5B-972B-29CF88FCF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3355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CS 425 / ECE 428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Distributed Systems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Fall 2020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5BCECFAD-8651-7DE2-C165-2A691A3C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105150"/>
            <a:ext cx="64008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800"/>
              <a:t>Indranil Gupta (Indy)</a:t>
            </a:r>
          </a:p>
          <a:p>
            <a:pPr algn="ctr" eaLnBrk="1" hangingPunct="1">
              <a:buFontTx/>
              <a:buNone/>
            </a:pPr>
            <a:r>
              <a:rPr lang="en-US" altLang="en-US" sz="2800" i="1"/>
              <a:t>August 25 – December 8, 2020</a:t>
            </a:r>
          </a:p>
          <a:p>
            <a:pPr algn="ctr" eaLnBrk="1" hangingPunct="1">
              <a:buFontTx/>
              <a:buNone/>
            </a:pPr>
            <a:r>
              <a:rPr lang="en-US" altLang="en-US" sz="2800" i="1"/>
              <a:t>Lecture 1-29</a:t>
            </a:r>
          </a:p>
          <a:p>
            <a:pPr algn="ctr" eaLnBrk="1" hangingPunct="1">
              <a:buFontTx/>
              <a:buNone/>
            </a:pPr>
            <a:r>
              <a:rPr lang="en-US" altLang="en-US" sz="2400" b="1">
                <a:solidFill>
                  <a:srgbClr val="FF6600"/>
                </a:solidFill>
              </a:rPr>
              <a:t>Web: courses.engr.illinois.edu/cs425/</a:t>
            </a:r>
          </a:p>
          <a:p>
            <a:pPr algn="ctr" eaLnBrk="1" hangingPunct="1">
              <a:buFontTx/>
              <a:buNone/>
            </a:pPr>
            <a:endParaRPr lang="en-US" altLang="en-US" sz="2800" i="1">
              <a:solidFill>
                <a:srgbClr val="17375E"/>
              </a:solidFill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2DD67C47-A231-60A4-F923-CA75EB25A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4681538"/>
            <a:ext cx="208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All slides © IG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ontent Placeholder 2">
            <a:extLst>
              <a:ext uri="{FF2B5EF4-FFF2-40B4-BE49-F238E27FC236}">
                <a16:creationId xmlns:a16="http://schemas.microsoft.com/office/drawing/2014/main" id="{6AD337EC-A1FF-A8E5-F384-D03E1539E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RPCs &amp; Distributed Objects 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Concurrency Control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2PC and Paxos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Replication Control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Key-value and NoSQL stores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Stream Processing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Graph processing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Scheduling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Distributed File Systems 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Distributed Shared Memory 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Security</a:t>
            </a:r>
          </a:p>
        </p:txBody>
      </p:sp>
      <p:sp>
        <p:nvSpPr>
          <p:cNvPr id="32770" name="Title 1">
            <a:extLst>
              <a:ext uri="{FF2B5EF4-FFF2-40B4-BE49-F238E27FC236}">
                <a16:creationId xmlns:a16="http://schemas.microsoft.com/office/drawing/2014/main" id="{0F4753E2-BF42-D50C-FC9C-D3FCFF096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9550"/>
            <a:ext cx="7772400" cy="857250"/>
          </a:xfrm>
        </p:spPr>
        <p:txBody>
          <a:bodyPr/>
          <a:lstStyle/>
          <a:p>
            <a:pPr algn="l"/>
            <a:r>
              <a:rPr lang="en-US" altLang="en-US">
                <a:solidFill>
                  <a:srgbClr val="FFFFFF"/>
                </a:solidFill>
                <a:latin typeface="Whitney-BlackSC" pitchFamily="1" charset="0"/>
                <a:ea typeface="ＭＳ Ｐゴシック" panose="020B0600070205080204" pitchFamily="34" charset="-128"/>
              </a:rPr>
              <a:t>Problems we have seen since then (2)</a:t>
            </a:r>
          </a:p>
        </p:txBody>
      </p:sp>
      <p:sp>
        <p:nvSpPr>
          <p:cNvPr id="32771" name="AutoShape 1028">
            <a:extLst>
              <a:ext uri="{FF2B5EF4-FFF2-40B4-BE49-F238E27FC236}">
                <a16:creationId xmlns:a16="http://schemas.microsoft.com/office/drawing/2014/main" id="{6A254FF8-CC90-051C-8F61-48B8DBEB3395}"/>
              </a:ext>
            </a:extLst>
          </p:cNvPr>
          <p:cNvSpPr>
            <a:spLocks/>
          </p:cNvSpPr>
          <p:nvPr/>
        </p:nvSpPr>
        <p:spPr bwMode="auto">
          <a:xfrm>
            <a:off x="3810000" y="188595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2225">
            <a:solidFill>
              <a:srgbClr val="C073FA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2772" name="Text Box 1029">
            <a:extLst>
              <a:ext uri="{FF2B5EF4-FFF2-40B4-BE49-F238E27FC236}">
                <a16:creationId xmlns:a16="http://schemas.microsoft.com/office/drawing/2014/main" id="{FD2A1E3F-C68A-5EA1-6B4E-618C28D9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428750"/>
            <a:ext cx="31178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38A69"/>
                </a:solidFill>
                <a:latin typeface="Comic Sans MS" panose="030F0702030302020204" pitchFamily="66" charset="0"/>
              </a:rPr>
              <a:t>Basic Building Blocks</a:t>
            </a:r>
          </a:p>
        </p:txBody>
      </p:sp>
      <p:sp>
        <p:nvSpPr>
          <p:cNvPr id="32773" name="Line 1030">
            <a:extLst>
              <a:ext uri="{FF2B5EF4-FFF2-40B4-BE49-F238E27FC236}">
                <a16:creationId xmlns:a16="http://schemas.microsoft.com/office/drawing/2014/main" id="{E4469460-FDCF-7223-DACA-DB8546ED8D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657350"/>
            <a:ext cx="3048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Text Box 1031">
            <a:extLst>
              <a:ext uri="{FF2B5EF4-FFF2-40B4-BE49-F238E27FC236}">
                <a16:creationId xmlns:a16="http://schemas.microsoft.com/office/drawing/2014/main" id="{7DB78E01-7A02-B676-18F3-63C639E85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962150"/>
            <a:ext cx="3192463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73FA"/>
                </a:solidFill>
                <a:latin typeface="Comic Sans MS" panose="030F0702030302020204" pitchFamily="66" charset="0"/>
              </a:rPr>
              <a:t>Distributed Services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73FA"/>
                </a:solidFill>
                <a:latin typeface="Comic Sans MS" panose="030F0702030302020204" pitchFamily="66" charset="0"/>
              </a:rPr>
              <a:t>(e.g., storage)</a:t>
            </a:r>
          </a:p>
        </p:txBody>
      </p:sp>
      <p:sp>
        <p:nvSpPr>
          <p:cNvPr id="32775" name="Text Box 1032">
            <a:extLst>
              <a:ext uri="{FF2B5EF4-FFF2-40B4-BE49-F238E27FC236}">
                <a16:creationId xmlns:a16="http://schemas.microsoft.com/office/drawing/2014/main" id="{9CE42FB9-6FBA-8FA4-299E-69F8EAB61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05150"/>
            <a:ext cx="25161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6600"/>
                </a:solidFill>
                <a:latin typeface="Comic Sans MS" panose="030F0702030302020204" pitchFamily="66" charset="0"/>
              </a:rPr>
              <a:t>Cloud Computing</a:t>
            </a:r>
          </a:p>
        </p:txBody>
      </p:sp>
      <p:sp>
        <p:nvSpPr>
          <p:cNvPr id="32776" name="Text Box 1038">
            <a:extLst>
              <a:ext uri="{FF2B5EF4-FFF2-40B4-BE49-F238E27FC236}">
                <a16:creationId xmlns:a16="http://schemas.microsoft.com/office/drawing/2014/main" id="{C4215F2C-5B69-ABEF-C0FF-1186817C6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71950"/>
            <a:ext cx="2857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latin typeface="Comic Sans MS" panose="030F0702030302020204" pitchFamily="66" charset="0"/>
              </a:rPr>
              <a:t>Old but Important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latin typeface="Comic Sans MS" panose="030F0702030302020204" pitchFamily="66" charset="0"/>
              </a:rPr>
              <a:t>(Re-emerging)</a:t>
            </a:r>
          </a:p>
        </p:txBody>
      </p:sp>
      <p:sp>
        <p:nvSpPr>
          <p:cNvPr id="32777" name="AutoShape 1028">
            <a:extLst>
              <a:ext uri="{FF2B5EF4-FFF2-40B4-BE49-F238E27FC236}">
                <a16:creationId xmlns:a16="http://schemas.microsoft.com/office/drawing/2014/main" id="{50403F3D-4932-1AD3-CCCF-32E3F6E14764}"/>
              </a:ext>
            </a:extLst>
          </p:cNvPr>
          <p:cNvSpPr>
            <a:spLocks/>
          </p:cNvSpPr>
          <p:nvPr/>
        </p:nvSpPr>
        <p:spPr bwMode="auto">
          <a:xfrm>
            <a:off x="3657600" y="3562350"/>
            <a:ext cx="152400" cy="1143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2225">
            <a:solidFill>
              <a:srgbClr val="00009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2778" name="AutoShape 1028">
            <a:extLst>
              <a:ext uri="{FF2B5EF4-FFF2-40B4-BE49-F238E27FC236}">
                <a16:creationId xmlns:a16="http://schemas.microsoft.com/office/drawing/2014/main" id="{E65406BB-23AD-DABA-4059-47A6D52AA007}"/>
              </a:ext>
            </a:extLst>
          </p:cNvPr>
          <p:cNvSpPr>
            <a:spLocks/>
          </p:cNvSpPr>
          <p:nvPr/>
        </p:nvSpPr>
        <p:spPr bwMode="auto">
          <a:xfrm>
            <a:off x="3810000" y="3028950"/>
            <a:ext cx="152400" cy="457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2225">
            <a:solidFill>
              <a:srgbClr val="FF66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32779" name="Slide Number Placeholder 1">
            <a:extLst>
              <a:ext uri="{FF2B5EF4-FFF2-40B4-BE49-F238E27FC236}">
                <a16:creationId xmlns:a16="http://schemas.microsoft.com/office/drawing/2014/main" id="{54417075-79ED-ED20-8148-02E27A490D7F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8A2F667-3552-4F33-85C6-346F570E8D67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04E4A0A3-C5E6-2443-C202-D449604BD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1950"/>
            <a:ext cx="6935788" cy="3952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ea typeface="+mj-ea"/>
                <a:cs typeface="+mj-cs"/>
              </a:rPr>
              <a:t>What This Course is About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BAF359D9-622E-72DF-3D52-9AC847464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57300"/>
            <a:ext cx="8077200" cy="36004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800" dirty="0">
                <a:ea typeface="ＭＳ Ｐゴシック" charset="0"/>
                <a:cs typeface="ＭＳ Ｐゴシック" charset="0"/>
              </a:rPr>
              <a:t>US Elections</a:t>
            </a:r>
          </a:p>
          <a:p>
            <a:pPr>
              <a:defRPr/>
            </a:pPr>
            <a:r>
              <a:rPr lang="en-US" sz="1800" dirty="0">
                <a:ea typeface="ＭＳ Ｐゴシック" charset="0"/>
                <a:cs typeface="ＭＳ Ｐゴシック" charset="0"/>
              </a:rPr>
              <a:t>Movies</a:t>
            </a:r>
          </a:p>
          <a:p>
            <a:pPr>
              <a:defRPr/>
            </a:pPr>
            <a:r>
              <a:rPr lang="en-US" sz="1800" dirty="0">
                <a:ea typeface="ＭＳ Ｐゴシック" charset="0"/>
                <a:cs typeface="ＭＳ Ｐゴシック" charset="0"/>
              </a:rPr>
              <a:t>Travel to Mars</a:t>
            </a:r>
          </a:p>
          <a:p>
            <a:pPr>
              <a:defRPr/>
            </a:pPr>
            <a:r>
              <a:rPr lang="en-US" sz="1800" dirty="0">
                <a:ea typeface="ＭＳ Ｐゴシック" charset="0"/>
                <a:cs typeface="ＭＳ Ｐゴシック" charset="0"/>
              </a:rPr>
              <a:t>Job Interviews</a:t>
            </a:r>
          </a:p>
          <a:p>
            <a:pPr>
              <a:defRPr/>
            </a:pPr>
            <a:r>
              <a:rPr lang="en-US" sz="1800" dirty="0">
                <a:ea typeface="ＭＳ Ｐゴシック" charset="0"/>
                <a:cs typeface="ＭＳ Ｐゴシック" charset="0"/>
              </a:rPr>
              <a:t>(Not Kidding)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Slide Number Placeholder 2">
            <a:extLst>
              <a:ext uri="{FF2B5EF4-FFF2-40B4-BE49-F238E27FC236}">
                <a16:creationId xmlns:a16="http://schemas.microsoft.com/office/drawing/2014/main" id="{6397B544-C61B-0C35-D9CC-D7EA11C0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E69A7-8E96-453C-89BF-E4556646910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41CECCA9-408F-D0A3-9965-1DD61B21F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1950"/>
            <a:ext cx="6935788" cy="3952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ea typeface="+mj-ea"/>
                <a:cs typeface="+mj-cs"/>
              </a:rPr>
              <a:t>What This Course is About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A7E5529-4455-CD94-073B-1F798094A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57300"/>
            <a:ext cx="8077200" cy="36004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800" dirty="0">
                <a:ea typeface="ＭＳ Ｐゴシック" charset="0"/>
                <a:cs typeface="ＭＳ Ｐゴシック" charset="0"/>
              </a:rPr>
              <a:t>US Elections: HW1</a:t>
            </a:r>
          </a:p>
          <a:p>
            <a:pPr>
              <a:defRPr/>
            </a:pPr>
            <a:r>
              <a:rPr lang="en-US" sz="1800" dirty="0">
                <a:ea typeface="ＭＳ Ｐゴシック" charset="0"/>
                <a:cs typeface="ＭＳ Ｐゴシック" charset="0"/>
              </a:rPr>
              <a:t>Movies: HW2</a:t>
            </a:r>
          </a:p>
          <a:p>
            <a:pPr>
              <a:defRPr/>
            </a:pPr>
            <a:r>
              <a:rPr lang="en-US" sz="1800" dirty="0">
                <a:ea typeface="ＭＳ Ｐゴシック" charset="0"/>
                <a:cs typeface="ＭＳ Ｐゴシック" charset="0"/>
              </a:rPr>
              <a:t>Travel to Mars: HW3</a:t>
            </a:r>
          </a:p>
          <a:p>
            <a:pPr>
              <a:defRPr/>
            </a:pPr>
            <a:r>
              <a:rPr lang="en-US" sz="1800" dirty="0">
                <a:ea typeface="ＭＳ Ｐゴシック" charset="0"/>
                <a:cs typeface="ＭＳ Ｐゴシック" charset="0"/>
              </a:rPr>
              <a:t>Job Interviews: HW4</a:t>
            </a:r>
          </a:p>
          <a:p>
            <a:pPr>
              <a:defRPr/>
            </a:pPr>
            <a:r>
              <a:rPr lang="en-US" sz="1800" dirty="0">
                <a:ea typeface="ＭＳ Ｐゴシック" charset="0"/>
                <a:cs typeface="ＭＳ Ｐゴシック" charset="0"/>
              </a:rPr>
              <a:t>(Not Kidding)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Slide Number Placeholder 2">
            <a:extLst>
              <a:ext uri="{FF2B5EF4-FFF2-40B4-BE49-F238E27FC236}">
                <a16:creationId xmlns:a16="http://schemas.microsoft.com/office/drawing/2014/main" id="{6D601730-06D1-2182-49D9-4362D349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CA5058-D68D-4A2F-BC49-B9C66C10FB0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2">
            <a:extLst>
              <a:ext uri="{FF2B5EF4-FFF2-40B4-BE49-F238E27FC236}">
                <a16:creationId xmlns:a16="http://schemas.microsoft.com/office/drawing/2014/main" id="{D1BF8A34-594E-2385-3955-B2F4EE1B86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Midterm</a:t>
            </a:r>
          </a:p>
          <a:p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</a:rPr>
              <a:t>HW’</a:t>
            </a:r>
            <a:r>
              <a:rPr lang="en-US" altLang="ja-JP" sz="1800">
                <a:latin typeface="Arial" panose="020B0604020202020204" pitchFamily="34" charset="0"/>
                <a:ea typeface="ＭＳ Ｐゴシック" panose="020B0600070205080204" pitchFamily="34" charset="-128"/>
              </a:rPr>
              <a:t>s and MP’s</a:t>
            </a:r>
          </a:p>
          <a:p>
            <a:pPr lvl="1"/>
            <a:endParaRPr lang="en-US" altLang="en-US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(4 cr and Coursera) You’ve built a new cloud computing system from scratch!</a:t>
            </a:r>
          </a:p>
          <a:p>
            <a:pPr lvl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And beaten a state of the art system!</a:t>
            </a:r>
          </a:p>
          <a:p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0" name="AutoShape 4">
            <a:extLst>
              <a:ext uri="{FF2B5EF4-FFF2-40B4-BE49-F238E27FC236}">
                <a16:creationId xmlns:a16="http://schemas.microsoft.com/office/drawing/2014/main" id="{0B903D34-2A3D-E456-73A0-C511FDA6D56F}"/>
              </a:ext>
            </a:extLst>
          </p:cNvPr>
          <p:cNvSpPr>
            <a:spLocks/>
          </p:cNvSpPr>
          <p:nvPr/>
        </p:nvSpPr>
        <p:spPr bwMode="auto">
          <a:xfrm>
            <a:off x="3536950" y="135255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accent2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1" name="Text Box 5">
            <a:extLst>
              <a:ext uri="{FF2B5EF4-FFF2-40B4-BE49-F238E27FC236}">
                <a16:creationId xmlns:a16="http://schemas.microsoft.com/office/drawing/2014/main" id="{71E537D3-A3C1-8B2B-B13C-C66A09CD2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241425"/>
            <a:ext cx="5884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How to get good grades (and regrades, and jobs in some cases)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(&amp; that standard devs are important!)</a:t>
            </a:r>
          </a:p>
        </p:txBody>
      </p:sp>
      <p:sp>
        <p:nvSpPr>
          <p:cNvPr id="37892" name="Text Box 1038">
            <a:extLst>
              <a:ext uri="{FF2B5EF4-FFF2-40B4-BE49-F238E27FC236}">
                <a16:creationId xmlns:a16="http://schemas.microsoft.com/office/drawing/2014/main" id="{15112B6C-D7C1-62C2-EEAD-EEDDA9D29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3181350"/>
            <a:ext cx="58848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latin typeface="Comic Sans MS" panose="030F0702030302020204" pitchFamily="66" charset="0"/>
              </a:rPr>
              <a:t>How far is your design from 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latin typeface="Comic Sans MS" panose="030F0702030302020204" pitchFamily="66" charset="0"/>
              </a:rPr>
              <a:t>full-fledged system?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latin typeface="Comic Sans MS" panose="030F0702030302020204" pitchFamily="66" charset="0"/>
              </a:rPr>
              <a:t>Can you convince developers to use your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0"/>
                </a:solidFill>
                <a:latin typeface="Comic Sans MS" panose="030F0702030302020204" pitchFamily="66" charset="0"/>
              </a:rPr>
              <a:t>MapleJuice instead of Hadoop?</a:t>
            </a:r>
          </a:p>
        </p:txBody>
      </p:sp>
      <p:sp>
        <p:nvSpPr>
          <p:cNvPr id="37893" name="AutoShape 1028">
            <a:extLst>
              <a:ext uri="{FF2B5EF4-FFF2-40B4-BE49-F238E27FC236}">
                <a16:creationId xmlns:a16="http://schemas.microsoft.com/office/drawing/2014/main" id="{9C973AF9-378E-E511-8A04-2B0F28ACBFCE}"/>
              </a:ext>
            </a:extLst>
          </p:cNvPr>
          <p:cNvSpPr>
            <a:spLocks/>
          </p:cNvSpPr>
          <p:nvPr/>
        </p:nvSpPr>
        <p:spPr bwMode="auto">
          <a:xfrm>
            <a:off x="7727950" y="2419350"/>
            <a:ext cx="152400" cy="762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2225">
            <a:solidFill>
              <a:srgbClr val="00009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4" name="Slide Number Placeholder 1">
            <a:extLst>
              <a:ext uri="{FF2B5EF4-FFF2-40B4-BE49-F238E27FC236}">
                <a16:creationId xmlns:a16="http://schemas.microsoft.com/office/drawing/2014/main" id="{A598CBD5-7BDD-0789-7F98-BE99F83AD108}"/>
              </a:ext>
            </a:extLst>
          </p:cNvPr>
          <p:cNvSpPr txBox="1">
            <a:spLocks/>
          </p:cNvSpPr>
          <p:nvPr/>
        </p:nvSpPr>
        <p:spPr bwMode="auto">
          <a:xfrm>
            <a:off x="6934200" y="465931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0490B59-7AFE-41FC-A026-F225B5F58A1C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FF59276-8E7D-FD94-8469-E03C7F5F1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1950"/>
            <a:ext cx="7467600" cy="3952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ea typeface="+mj-ea"/>
                <a:cs typeface="+mj-cs"/>
              </a:rPr>
              <a:t>What This Course is About (2)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2089D4A0-CDE7-F032-4140-A88F2BF25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61950"/>
            <a:ext cx="8221663" cy="392113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solidFill>
                  <a:srgbClr val="FFFFFF"/>
                </a:solidFill>
                <a:ea typeface="+mj-ea"/>
                <a:cs typeface="Whitney-BlackSC"/>
              </a:rPr>
              <a:t>Rejoinder: Typical Distributed Systems Design Goals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28C45144-05D3-A21A-E55C-E10B6AFE1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23950"/>
            <a:ext cx="7696200" cy="42291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Common Goals:</a:t>
            </a:r>
          </a:p>
          <a:p>
            <a:pPr lvl="1"/>
            <a:r>
              <a:rPr lang="en-US" altLang="en-US" sz="1600">
                <a:solidFill>
                  <a:srgbClr val="FF6600"/>
                </a:solidFill>
                <a:ea typeface="ＭＳ Ｐゴシック" panose="020B0600070205080204" pitchFamily="34" charset="-128"/>
              </a:rPr>
              <a:t>Heterogeneity</a:t>
            </a:r>
          </a:p>
          <a:p>
            <a:pPr lvl="1"/>
            <a:r>
              <a:rPr lang="en-US" altLang="en-US" sz="1600">
                <a:solidFill>
                  <a:srgbClr val="0000FF"/>
                </a:solidFill>
                <a:ea typeface="ＭＳ Ｐゴシック" panose="020B0600070205080204" pitchFamily="34" charset="-128"/>
              </a:rPr>
              <a:t>Robustness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>
                <a:solidFill>
                  <a:srgbClr val="008000"/>
                </a:solidFill>
                <a:ea typeface="ＭＳ Ｐゴシック" panose="020B0600070205080204" pitchFamily="34" charset="-128"/>
              </a:rPr>
              <a:t>Availability</a:t>
            </a:r>
            <a:endParaRPr lang="en-US" altLang="en-US" sz="1600">
              <a:solidFill>
                <a:schemeClr val="bg2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>
                <a:solidFill>
                  <a:srgbClr val="660066"/>
                </a:solidFill>
                <a:ea typeface="ＭＳ Ｐゴシック" panose="020B0600070205080204" pitchFamily="34" charset="-128"/>
              </a:rPr>
              <a:t>Transparency</a:t>
            </a:r>
            <a:endParaRPr lang="en-US" altLang="en-US" sz="1600">
              <a:solidFill>
                <a:schemeClr val="bg2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>
                <a:solidFill>
                  <a:srgbClr val="FF0000"/>
                </a:solidFill>
                <a:ea typeface="ＭＳ Ｐゴシック" panose="020B0600070205080204" pitchFamily="34" charset="-128"/>
              </a:rPr>
              <a:t>Concurrency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>
                <a:solidFill>
                  <a:srgbClr val="008000"/>
                </a:solidFill>
                <a:ea typeface="ＭＳ Ｐゴシック" panose="020B0600070205080204" pitchFamily="34" charset="-128"/>
              </a:rPr>
              <a:t>Efficiency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>
                <a:solidFill>
                  <a:srgbClr val="0000FF"/>
                </a:solidFill>
                <a:ea typeface="ＭＳ Ｐゴシック" panose="020B0600070205080204" pitchFamily="34" charset="-128"/>
              </a:rPr>
              <a:t>Scalability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>
                <a:ea typeface="ＭＳ Ｐゴシック" panose="020B0600070205080204" pitchFamily="34" charset="-128"/>
              </a:rPr>
              <a:t>Security</a:t>
            </a:r>
          </a:p>
          <a:p>
            <a:pPr lvl="1"/>
            <a:r>
              <a:rPr lang="en-US" altLang="en-US" sz="1600">
                <a:solidFill>
                  <a:srgbClr val="FF6600"/>
                </a:solidFill>
                <a:ea typeface="ＭＳ Ｐゴシック" panose="020B0600070205080204" pitchFamily="34" charset="-128"/>
              </a:rPr>
              <a:t>Openness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lvl="1"/>
            <a:endParaRPr lang="en-US" altLang="en-US" sz="1600">
              <a:ea typeface="ＭＳ Ｐゴシック" panose="020B0600070205080204" pitchFamily="34" charset="-128"/>
            </a:endParaRPr>
          </a:p>
          <a:p>
            <a:pPr lvl="1"/>
            <a:endParaRPr lang="en-US" altLang="en-US" sz="1600">
              <a:ea typeface="ＭＳ Ｐゴシック" panose="020B0600070205080204" pitchFamily="34" charset="-128"/>
            </a:endParaRPr>
          </a:p>
          <a:p>
            <a:pPr lvl="1"/>
            <a:endParaRPr lang="en-US" altLang="en-US" sz="160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9939" name="Text Box 4">
            <a:extLst>
              <a:ext uri="{FF2B5EF4-FFF2-40B4-BE49-F238E27FC236}">
                <a16:creationId xmlns:a16="http://schemas.microsoft.com/office/drawing/2014/main" id="{B27C4B26-6B6B-4EB4-C91F-558F2E49C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298575"/>
            <a:ext cx="1943100" cy="3587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D016B1"/>
                </a:solidFill>
              </a:rPr>
              <a:t>(First lecture slide)</a:t>
            </a:r>
          </a:p>
        </p:txBody>
      </p:sp>
      <p:sp>
        <p:nvSpPr>
          <p:cNvPr id="39940" name="AutoShape 4">
            <a:extLst>
              <a:ext uri="{FF2B5EF4-FFF2-40B4-BE49-F238E27FC236}">
                <a16:creationId xmlns:a16="http://schemas.microsoft.com/office/drawing/2014/main" id="{AC335E0C-2D4E-403D-EFD0-82693AC8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62150"/>
            <a:ext cx="2743200" cy="1295400"/>
          </a:xfrm>
          <a:prstGeom prst="cloudCallout">
            <a:avLst>
              <a:gd name="adj1" fmla="val -56662"/>
              <a:gd name="adj2" fmla="val 41019"/>
            </a:avLst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Do they make sense now?</a:t>
            </a:r>
          </a:p>
        </p:txBody>
      </p:sp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D23682A8-76C8-B172-F6FA-50AACE9F1157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5073FE6-EA9B-4396-83E3-15E88655E77E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944BC4E0-DFD1-DBCC-5CFC-C9B552471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61950"/>
            <a:ext cx="8221663" cy="392113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solidFill>
                  <a:srgbClr val="FFFFFF"/>
                </a:solidFill>
                <a:ea typeface="+mj-ea"/>
                <a:cs typeface="Whitney-BlackSC"/>
              </a:rPr>
              <a:t>Rejoinder: Typical Distributed Systems Design Goals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5C5F749-307C-8C37-5AA9-CCBBB818F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23950"/>
            <a:ext cx="7696200" cy="42291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Common Goals:</a:t>
            </a:r>
          </a:p>
          <a:p>
            <a:pPr lvl="1"/>
            <a:r>
              <a:rPr lang="en-US" altLang="en-US" sz="1600">
                <a:solidFill>
                  <a:srgbClr val="FF6600"/>
                </a:solidFill>
                <a:ea typeface="ＭＳ Ｐゴシック" panose="020B0600070205080204" pitchFamily="34" charset="-128"/>
              </a:rPr>
              <a:t>Heterogeneity</a:t>
            </a:r>
            <a:r>
              <a:rPr lang="en-US" altLang="en-US" sz="1600">
                <a:solidFill>
                  <a:schemeClr val="bg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ea typeface="ＭＳ Ｐゴシック" panose="020B0600070205080204" pitchFamily="34" charset="-128"/>
              </a:rPr>
              <a:t>– can the system handle a large variety of types of PCs and devices?</a:t>
            </a:r>
            <a:endParaRPr lang="en-US" altLang="en-US" sz="1600">
              <a:solidFill>
                <a:schemeClr val="bg2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>
                <a:solidFill>
                  <a:srgbClr val="0000FF"/>
                </a:solidFill>
                <a:ea typeface="ＭＳ Ｐゴシック" panose="020B0600070205080204" pitchFamily="34" charset="-128"/>
              </a:rPr>
              <a:t>Robustness</a:t>
            </a:r>
            <a:r>
              <a:rPr lang="en-US" altLang="en-US" sz="1600">
                <a:solidFill>
                  <a:schemeClr val="bg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ea typeface="ＭＳ Ｐゴシック" panose="020B0600070205080204" pitchFamily="34" charset="-128"/>
              </a:rPr>
              <a:t>– is the system resilient to host crashes and failures, and to the network dropping messages? </a:t>
            </a:r>
          </a:p>
          <a:p>
            <a:pPr lvl="1"/>
            <a:r>
              <a:rPr lang="en-US" altLang="en-US" sz="1600">
                <a:solidFill>
                  <a:srgbClr val="008000"/>
                </a:solidFill>
                <a:ea typeface="ＭＳ Ｐゴシック" panose="020B0600070205080204" pitchFamily="34" charset="-128"/>
              </a:rPr>
              <a:t>Availability</a:t>
            </a:r>
            <a:r>
              <a:rPr lang="en-US" altLang="en-US" sz="1600">
                <a:solidFill>
                  <a:schemeClr val="bg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ea typeface="ＭＳ Ｐゴシック" panose="020B0600070205080204" pitchFamily="34" charset="-128"/>
              </a:rPr>
              <a:t>– are data+services always there for clients?</a:t>
            </a:r>
            <a:endParaRPr lang="en-US" altLang="en-US" sz="1600">
              <a:solidFill>
                <a:schemeClr val="bg2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>
                <a:solidFill>
                  <a:srgbClr val="660066"/>
                </a:solidFill>
                <a:ea typeface="ＭＳ Ｐゴシック" panose="020B0600070205080204" pitchFamily="34" charset="-128"/>
              </a:rPr>
              <a:t>Transparency</a:t>
            </a:r>
            <a:r>
              <a:rPr lang="en-US" altLang="en-US" sz="1600">
                <a:solidFill>
                  <a:schemeClr val="bg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ea typeface="ＭＳ Ｐゴシック" panose="020B0600070205080204" pitchFamily="34" charset="-128"/>
              </a:rPr>
              <a:t>– can the system hide its internal workings from the users?</a:t>
            </a:r>
            <a:endParaRPr lang="en-US" altLang="en-US" sz="1600">
              <a:solidFill>
                <a:schemeClr val="bg2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>
                <a:solidFill>
                  <a:srgbClr val="FF0000"/>
                </a:solidFill>
                <a:ea typeface="ＭＳ Ｐゴシック" panose="020B0600070205080204" pitchFamily="34" charset="-128"/>
              </a:rPr>
              <a:t>Concurrency</a:t>
            </a:r>
            <a:r>
              <a:rPr lang="en-US" altLang="en-US" sz="1600">
                <a:solidFill>
                  <a:schemeClr val="bg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ea typeface="ＭＳ Ｐゴシック" panose="020B0600070205080204" pitchFamily="34" charset="-128"/>
              </a:rPr>
              <a:t>– can the server handle multiple clients simultaneously?</a:t>
            </a:r>
          </a:p>
          <a:p>
            <a:pPr lvl="1"/>
            <a:r>
              <a:rPr lang="en-US" altLang="en-US" sz="1600">
                <a:solidFill>
                  <a:srgbClr val="008000"/>
                </a:solidFill>
                <a:ea typeface="ＭＳ Ｐゴシック" panose="020B0600070205080204" pitchFamily="34" charset="-128"/>
              </a:rPr>
              <a:t>Efficiency</a:t>
            </a:r>
            <a:r>
              <a:rPr lang="en-US" altLang="en-US" sz="1600">
                <a:solidFill>
                  <a:schemeClr val="bg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ea typeface="ＭＳ Ｐゴシック" panose="020B0600070205080204" pitchFamily="34" charset="-128"/>
              </a:rPr>
              <a:t>– is the service fast enough? Does it utilize 100% of all resources?</a:t>
            </a:r>
          </a:p>
          <a:p>
            <a:pPr lvl="1"/>
            <a:r>
              <a:rPr lang="en-US" altLang="en-US" sz="1600">
                <a:solidFill>
                  <a:srgbClr val="0000FF"/>
                </a:solidFill>
                <a:ea typeface="ＭＳ Ｐゴシック" panose="020B0600070205080204" pitchFamily="34" charset="-128"/>
              </a:rPr>
              <a:t>Scalability</a:t>
            </a:r>
            <a:r>
              <a:rPr lang="en-US" altLang="en-US" sz="1600">
                <a:solidFill>
                  <a:schemeClr val="bg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ea typeface="ＭＳ Ｐゴシック" panose="020B0600070205080204" pitchFamily="34" charset="-128"/>
              </a:rPr>
              <a:t>– can it handle 100 million </a:t>
            </a:r>
            <a:r>
              <a:rPr lang="en-US" altLang="en-US" sz="1600">
                <a:solidFill>
                  <a:schemeClr val="accent2"/>
                </a:solidFill>
                <a:ea typeface="ＭＳ Ｐゴシック" panose="020B0600070205080204" pitchFamily="34" charset="-128"/>
              </a:rPr>
              <a:t>nodes </a:t>
            </a:r>
            <a:r>
              <a:rPr lang="en-US" altLang="en-US" sz="1600">
                <a:ea typeface="ＭＳ Ｐゴシック" panose="020B0600070205080204" pitchFamily="34" charset="-128"/>
              </a:rPr>
              <a:t>without degrading service? (nodes=clients and/or servers) How about 6 B? More?</a:t>
            </a:r>
          </a:p>
          <a:p>
            <a:pPr lvl="1"/>
            <a:r>
              <a:rPr lang="en-US" altLang="en-US" sz="1600">
                <a:ea typeface="ＭＳ Ｐゴシック" panose="020B0600070205080204" pitchFamily="34" charset="-128"/>
              </a:rPr>
              <a:t>Security</a:t>
            </a:r>
            <a:r>
              <a:rPr lang="en-US" altLang="en-US" sz="1600">
                <a:solidFill>
                  <a:schemeClr val="bg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ea typeface="ＭＳ Ｐゴシック" panose="020B0600070205080204" pitchFamily="34" charset="-128"/>
              </a:rPr>
              <a:t>– can the system withstand hacker attacks?</a:t>
            </a:r>
          </a:p>
          <a:p>
            <a:pPr lvl="1"/>
            <a:r>
              <a:rPr lang="en-US" altLang="en-US" sz="1600">
                <a:solidFill>
                  <a:srgbClr val="FF6600"/>
                </a:solidFill>
                <a:ea typeface="ＭＳ Ｐゴシック" panose="020B0600070205080204" pitchFamily="34" charset="-128"/>
              </a:rPr>
              <a:t>Openness </a:t>
            </a:r>
            <a:r>
              <a:rPr lang="en-US" altLang="en-US" sz="1600">
                <a:ea typeface="ＭＳ Ｐゴシック" panose="020B0600070205080204" pitchFamily="34" charset="-128"/>
              </a:rPr>
              <a:t>– is the system extensible?</a:t>
            </a:r>
          </a:p>
          <a:p>
            <a:pPr lvl="1"/>
            <a:r>
              <a:rPr lang="en-US" altLang="en-US" sz="1600">
                <a:ea typeface="ＭＳ Ｐゴシック" panose="020B0600070205080204" pitchFamily="34" charset="-128"/>
              </a:rPr>
              <a:t>(Also: consistency, CAP, partition-tolerance, ACID, BASE, and others … )</a:t>
            </a:r>
          </a:p>
          <a:p>
            <a:pPr lvl="1"/>
            <a:endParaRPr lang="en-US" altLang="en-US" sz="1600">
              <a:ea typeface="ＭＳ Ｐゴシック" panose="020B0600070205080204" pitchFamily="34" charset="-128"/>
            </a:endParaRPr>
          </a:p>
          <a:p>
            <a:pPr lvl="1"/>
            <a:endParaRPr lang="en-US" altLang="en-US" sz="1600">
              <a:ea typeface="ＭＳ Ｐゴシック" panose="020B0600070205080204" pitchFamily="34" charset="-128"/>
            </a:endParaRPr>
          </a:p>
          <a:p>
            <a:pPr lvl="1"/>
            <a:endParaRPr lang="en-US" altLang="en-US" sz="160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1987" name="Text Box 4">
            <a:extLst>
              <a:ext uri="{FF2B5EF4-FFF2-40B4-BE49-F238E27FC236}">
                <a16:creationId xmlns:a16="http://schemas.microsoft.com/office/drawing/2014/main" id="{E9B32FBF-30FE-3D8E-A782-A8FB49B29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298575"/>
            <a:ext cx="1943100" cy="3587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D016B1"/>
                </a:solidFill>
              </a:rPr>
              <a:t>(First lecture slide)</a:t>
            </a:r>
          </a:p>
        </p:txBody>
      </p:sp>
      <p:sp>
        <p:nvSpPr>
          <p:cNvPr id="41988" name="Slide Number Placeholder 1">
            <a:extLst>
              <a:ext uri="{FF2B5EF4-FFF2-40B4-BE49-F238E27FC236}">
                <a16:creationId xmlns:a16="http://schemas.microsoft.com/office/drawing/2014/main" id="{40AB35DE-6FB6-F7F5-15B8-A83C8B230428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72FAC1A-EF8C-461C-894D-2B08F7EE2696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6EEEDB7E-B53C-0AE4-D377-BD93AD442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857250"/>
          </a:xfrm>
        </p:spPr>
        <p:txBody>
          <a:bodyPr/>
          <a:lstStyle/>
          <a:p>
            <a:pPr algn="l"/>
            <a:r>
              <a:rPr lang="en-US" altLang="en-US">
                <a:solidFill>
                  <a:srgbClr val="FFFFFF"/>
                </a:solidFill>
                <a:latin typeface="Whitney-BlackSC" pitchFamily="1" charset="0"/>
                <a:ea typeface="ＭＳ Ｐゴシック" panose="020B0600070205080204" pitchFamily="34" charset="-128"/>
              </a:rPr>
              <a:t>Problems we have seen in Class </a:t>
            </a:r>
            <a:r>
              <a:rPr lang="en-US" altLang="en-US" sz="1800">
                <a:solidFill>
                  <a:srgbClr val="FFFFFF"/>
                </a:solidFill>
                <a:latin typeface="Whitney-BlackSC" pitchFamily="1" charset="0"/>
                <a:ea typeface="ＭＳ Ｐゴシック" panose="020B0600070205080204" pitchFamily="34" charset="-128"/>
              </a:rPr>
              <a:t>(and their relation to other courses)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A4217EA9-9D5B-44A6-0407-4928CA094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Time and Synchronization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Global States and Snapshots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Failure Detectors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Multicast Communications 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Mutual Exclusion 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Leader Election 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Consensus and Paxos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Gossiping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Peer to peer systems – Napster, Gnutella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	Chord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Cloud Computing 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Sensor Networks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Structure of Networks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Datacenter Disaster Case Studies</a:t>
            </a:r>
          </a:p>
          <a:p>
            <a:pPr>
              <a:lnSpc>
                <a:spcPct val="80000"/>
              </a:lnSpc>
            </a:pPr>
            <a:endParaRPr lang="en-US" altLang="en-US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en-US" altLang="en-US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1600">
              <a:ea typeface="ＭＳ Ｐゴシック" panose="020B0600070205080204" pitchFamily="34" charset="-128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1CDEEDC-805B-66AC-B2EC-A7F9FAF3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04950"/>
            <a:ext cx="5105400" cy="2438400"/>
          </a:xfrm>
          <a:prstGeom prst="rect">
            <a:avLst/>
          </a:prstGeom>
          <a:noFill/>
          <a:ln w="12700" cmpd="sng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2EDFBC9-C371-DCAE-1C11-D03949BD6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86150"/>
            <a:ext cx="5105400" cy="1371600"/>
          </a:xfrm>
          <a:prstGeom prst="rect">
            <a:avLst/>
          </a:prstGeom>
          <a:noFill/>
          <a:ln w="12700" cmpd="sng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7" name="Text Box 4">
            <a:extLst>
              <a:ext uri="{FF2B5EF4-FFF2-40B4-BE49-F238E27FC236}">
                <a16:creationId xmlns:a16="http://schemas.microsoft.com/office/drawing/2014/main" id="{8B31AC0D-4A32-92E9-3002-9D1450489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641475"/>
            <a:ext cx="300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Core Material of this course</a:t>
            </a:r>
          </a:p>
        </p:txBody>
      </p:sp>
      <p:sp>
        <p:nvSpPr>
          <p:cNvPr id="44038" name="Text Box 8">
            <a:extLst>
              <a:ext uri="{FF2B5EF4-FFF2-40B4-BE49-F238E27FC236}">
                <a16:creationId xmlns:a16="http://schemas.microsoft.com/office/drawing/2014/main" id="{E8B36569-5B01-8D34-CADE-A8545AC75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863" y="2846388"/>
            <a:ext cx="3609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Related to other graduate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classes in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department (e.g., CS523, CS525,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CS 498ISE, CS598WSI) </a:t>
            </a:r>
            <a:endParaRPr lang="en-US" altLang="en-US" sz="1800" b="1" u="sng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4039" name="Line 9">
            <a:extLst>
              <a:ext uri="{FF2B5EF4-FFF2-40B4-BE49-F238E27FC236}">
                <a16:creationId xmlns:a16="http://schemas.microsoft.com/office/drawing/2014/main" id="{B256EB48-DEBF-BA19-CADF-AE53A61B4C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1981200"/>
            <a:ext cx="9906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10">
            <a:extLst>
              <a:ext uri="{FF2B5EF4-FFF2-40B4-BE49-F238E27FC236}">
                <a16:creationId xmlns:a16="http://schemas.microsoft.com/office/drawing/2014/main" id="{F3891432-570A-B243-66F6-99BF949414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943350"/>
            <a:ext cx="609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Slide Number Placeholder 1">
            <a:extLst>
              <a:ext uri="{FF2B5EF4-FFF2-40B4-BE49-F238E27FC236}">
                <a16:creationId xmlns:a16="http://schemas.microsoft.com/office/drawing/2014/main" id="{D8CC7F96-2172-730C-C62C-C7D9B5B7AA6A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8F8B30AC-2D46-4DB2-9A02-52F3E2B4928B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2">
            <a:extLst>
              <a:ext uri="{FF2B5EF4-FFF2-40B4-BE49-F238E27FC236}">
                <a16:creationId xmlns:a16="http://schemas.microsoft.com/office/drawing/2014/main" id="{EF15173C-5E11-32D2-FF06-4E20D98C94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RPCs &amp; Distributed Objects 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Concurrency Control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2PC and Paxos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Replication Control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Key-value and NoSQL stores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Stream Processing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Graph processing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Scheduling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Distributed File Systems 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Distributed Shared Memory </a:t>
            </a:r>
          </a:p>
          <a:p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Security</a:t>
            </a:r>
          </a:p>
        </p:txBody>
      </p:sp>
      <p:sp>
        <p:nvSpPr>
          <p:cNvPr id="45058" name="Title 1">
            <a:extLst>
              <a:ext uri="{FF2B5EF4-FFF2-40B4-BE49-F238E27FC236}">
                <a16:creationId xmlns:a16="http://schemas.microsoft.com/office/drawing/2014/main" id="{9AAD68A5-7D75-26E1-2222-3C2E5893B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857250"/>
          </a:xfrm>
        </p:spPr>
        <p:txBody>
          <a:bodyPr/>
          <a:lstStyle/>
          <a:p>
            <a:pPr algn="l"/>
            <a:r>
              <a:rPr lang="en-US" altLang="en-US">
                <a:solidFill>
                  <a:srgbClr val="FFFFFF"/>
                </a:solidFill>
                <a:latin typeface="Whitney-BlackSC" pitchFamily="1" charset="0"/>
                <a:ea typeface="ＭＳ Ｐゴシック" panose="020B0600070205080204" pitchFamily="34" charset="-128"/>
              </a:rPr>
              <a:t>Problems we have seen in Class </a:t>
            </a:r>
            <a:r>
              <a:rPr lang="en-US" altLang="en-US" sz="1800">
                <a:solidFill>
                  <a:srgbClr val="FFFFFF"/>
                </a:solidFill>
                <a:latin typeface="Whitney-BlackSC" pitchFamily="1" charset="0"/>
                <a:ea typeface="ＭＳ Ｐゴシック" panose="020B0600070205080204" pitchFamily="34" charset="-128"/>
              </a:rPr>
              <a:t>(and their relation to other courses)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6FCD094-FB9E-5598-DFB8-EEE713EE9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04950"/>
            <a:ext cx="5105400" cy="914400"/>
          </a:xfrm>
          <a:prstGeom prst="rect">
            <a:avLst/>
          </a:prstGeom>
          <a:noFill/>
          <a:ln w="12700" cmpd="sng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C7688A2-26D6-86F9-9DA7-CDA112CF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19350"/>
            <a:ext cx="5105400" cy="304800"/>
          </a:xfrm>
          <a:prstGeom prst="rect">
            <a:avLst/>
          </a:prstGeom>
          <a:noFill/>
          <a:ln w="12700" cmpd="sng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5C71FACC-2B42-0A9B-9064-B0B2F3E98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24150"/>
            <a:ext cx="5410200" cy="1447800"/>
          </a:xfrm>
          <a:prstGeom prst="rect">
            <a:avLst/>
          </a:prstGeom>
          <a:noFill/>
          <a:ln w="12700" cmpd="sng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4031B55E-DE41-153B-A9C0-A73D8645B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76750"/>
            <a:ext cx="5105400" cy="304800"/>
          </a:xfrm>
          <a:prstGeom prst="rect">
            <a:avLst/>
          </a:prstGeom>
          <a:noFill/>
          <a:ln w="12700" cmpd="sng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3C8EE2FD-2205-1990-8FAE-4C6738698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71950"/>
            <a:ext cx="5105400" cy="304800"/>
          </a:xfrm>
          <a:prstGeom prst="rect">
            <a:avLst/>
          </a:prstGeom>
          <a:noFill/>
          <a:ln w="12700" cmpd="sng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64" name="Text Box 1046">
            <a:extLst>
              <a:ext uri="{FF2B5EF4-FFF2-40B4-BE49-F238E27FC236}">
                <a16:creationId xmlns:a16="http://schemas.microsoft.com/office/drawing/2014/main" id="{13F3EF45-A1D7-432F-23AC-FF182B8F1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1524000"/>
            <a:ext cx="300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Core Material of this course</a:t>
            </a:r>
          </a:p>
        </p:txBody>
      </p:sp>
      <p:sp>
        <p:nvSpPr>
          <p:cNvPr id="45065" name="Line 1047">
            <a:extLst>
              <a:ext uri="{FF2B5EF4-FFF2-40B4-BE49-F238E27FC236}">
                <a16:creationId xmlns:a16="http://schemas.microsoft.com/office/drawing/2014/main" id="{F8EA6A75-EACE-DA8A-EBEE-DDD14C324D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1828800"/>
            <a:ext cx="3048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Text Box 1048">
            <a:extLst>
              <a:ext uri="{FF2B5EF4-FFF2-40B4-BE49-F238E27FC236}">
                <a16:creationId xmlns:a16="http://schemas.microsoft.com/office/drawing/2014/main" id="{98F655E3-3BD0-E25E-9EF7-E02804D9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2038350"/>
            <a:ext cx="287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Related to CS 411/CS 511</a:t>
            </a:r>
          </a:p>
        </p:txBody>
      </p:sp>
      <p:sp>
        <p:nvSpPr>
          <p:cNvPr id="45067" name="Line 1049">
            <a:extLst>
              <a:ext uri="{FF2B5EF4-FFF2-40B4-BE49-F238E27FC236}">
                <a16:creationId xmlns:a16="http://schemas.microsoft.com/office/drawing/2014/main" id="{4C81F7CF-B47D-FD22-AF67-D972626FA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625" y="2343150"/>
            <a:ext cx="3048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Text Box 1052">
            <a:extLst>
              <a:ext uri="{FF2B5EF4-FFF2-40B4-BE49-F238E27FC236}">
                <a16:creationId xmlns:a16="http://schemas.microsoft.com/office/drawing/2014/main" id="{7E554D9E-0BB4-C15D-B5B7-C840221AE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095750"/>
            <a:ext cx="2520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Related to CS 523/561</a:t>
            </a:r>
          </a:p>
        </p:txBody>
      </p:sp>
      <p:sp>
        <p:nvSpPr>
          <p:cNvPr id="45069" name="Line 1053">
            <a:extLst>
              <a:ext uri="{FF2B5EF4-FFF2-40B4-BE49-F238E27FC236}">
                <a16:creationId xmlns:a16="http://schemas.microsoft.com/office/drawing/2014/main" id="{B39C45BC-AFCE-E9F3-7919-AF53EE8FCE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171950"/>
            <a:ext cx="609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Text Box 1056">
            <a:extLst>
              <a:ext uri="{FF2B5EF4-FFF2-40B4-BE49-F238E27FC236}">
                <a16:creationId xmlns:a16="http://schemas.microsoft.com/office/drawing/2014/main" id="{B966BE2C-B409-6E5A-671C-0A0AF5AD1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38550"/>
            <a:ext cx="290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Related to CS 421/CS 433</a:t>
            </a:r>
          </a:p>
        </p:txBody>
      </p:sp>
      <p:sp>
        <p:nvSpPr>
          <p:cNvPr id="45071" name="Line 1057">
            <a:extLst>
              <a:ext uri="{FF2B5EF4-FFF2-40B4-BE49-F238E27FC236}">
                <a16:creationId xmlns:a16="http://schemas.microsoft.com/office/drawing/2014/main" id="{573945E8-1A25-C478-F2F1-D4BF542B8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943350"/>
            <a:ext cx="4572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Text Box 8">
            <a:extLst>
              <a:ext uri="{FF2B5EF4-FFF2-40B4-BE49-F238E27FC236}">
                <a16:creationId xmlns:a16="http://schemas.microsoft.com/office/drawing/2014/main" id="{49F921A5-548D-E35D-C54D-4BB831E5A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3" y="2876550"/>
            <a:ext cx="2071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Related to CS 525</a:t>
            </a:r>
          </a:p>
        </p:txBody>
      </p:sp>
      <p:sp>
        <p:nvSpPr>
          <p:cNvPr id="45073" name="Line 10">
            <a:extLst>
              <a:ext uri="{FF2B5EF4-FFF2-40B4-BE49-F238E27FC236}">
                <a16:creationId xmlns:a16="http://schemas.microsoft.com/office/drawing/2014/main" id="{071655C7-2BC4-F28B-67AA-E6AF2AC48D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4225" y="3181350"/>
            <a:ext cx="6858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Slide Number Placeholder 1">
            <a:extLst>
              <a:ext uri="{FF2B5EF4-FFF2-40B4-BE49-F238E27FC236}">
                <a16:creationId xmlns:a16="http://schemas.microsoft.com/office/drawing/2014/main" id="{79BE8F9F-FE0E-B62D-7FB8-9AAE807CBE4D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6E90D7D-1B5D-4637-AE78-D76BC27A71FD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86D703F0-BCA1-0BD8-B659-59D021BB7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61950"/>
            <a:ext cx="7772400" cy="857250"/>
          </a:xfrm>
        </p:spPr>
        <p:txBody>
          <a:bodyPr/>
          <a:lstStyle/>
          <a:p>
            <a:pPr algn="l"/>
            <a:r>
              <a:rPr lang="en-US" altLang="en-US" sz="3200">
                <a:solidFill>
                  <a:srgbClr val="FFFFFF"/>
                </a:solidFill>
                <a:latin typeface="Whitney-BlackSC" pitchFamily="1" charset="0"/>
                <a:ea typeface="ＭＳ Ｐゴシック" panose="020B0600070205080204" pitchFamily="34" charset="-128"/>
              </a:rPr>
              <a:t>CS525: Advanced Distributed Systems</a:t>
            </a:r>
            <a:br>
              <a:rPr lang="en-US" altLang="en-US" sz="3200">
                <a:solidFill>
                  <a:srgbClr val="FFFFFF"/>
                </a:solidFill>
                <a:latin typeface="Whitney-BlackSC" pitchFamily="1" charset="0"/>
                <a:ea typeface="ＭＳ Ｐゴシック" panose="020B0600070205080204" pitchFamily="34" charset="-128"/>
              </a:rPr>
            </a:br>
            <a:r>
              <a:rPr lang="en-US" altLang="en-US" sz="3200">
                <a:solidFill>
                  <a:srgbClr val="FFFFFF"/>
                </a:solidFill>
                <a:latin typeface="Whitney-BlackSC" pitchFamily="1" charset="0"/>
                <a:ea typeface="ＭＳ Ｐゴシック" panose="020B0600070205080204" pitchFamily="34" charset="-128"/>
              </a:rPr>
              <a:t>(taught by Indy)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401240E4-14FF-0B11-2FEA-75E103F8F0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382000" cy="34480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ea typeface="ＭＳ Ｐゴシック" panose="020B0600070205080204" pitchFamily="34" charset="-128"/>
              </a:rPr>
              <a:t>CS 525, Offered Spring 2021!</a:t>
            </a:r>
          </a:p>
          <a:p>
            <a:pPr lvl="1"/>
            <a:r>
              <a:rPr lang="en-US" altLang="en-US" sz="1400">
                <a:ea typeface="ＭＳ Ｐゴシック" panose="020B0600070205080204" pitchFamily="34" charset="-128"/>
              </a:rPr>
              <a:t>Looks at hot topics of research in distributed systems: cutting-edge papers on clouds+datacenters, p2p, distributed machine learning, sensor/IoT networks, distributed algorithms, and other distributed systems</a:t>
            </a:r>
          </a:p>
          <a:p>
            <a:pPr lvl="1"/>
            <a:r>
              <a:rPr lang="en-US" altLang="en-US" sz="1400">
                <a:ea typeface="ＭＳ Ｐゴシック" panose="020B0600070205080204" pitchFamily="34" charset="-128"/>
              </a:rPr>
              <a:t>We will read many papers (and webpages) for cutting-edge systems (research and production)</a:t>
            </a:r>
          </a:p>
          <a:p>
            <a:pPr lvl="1"/>
            <a:r>
              <a:rPr lang="en-US" altLang="en-US" sz="1400">
                <a:ea typeface="ＭＳ Ｐゴシック" panose="020B0600070205080204" pitchFamily="34" charset="-128"/>
              </a:rPr>
              <a:t>If you liked CS425’</a:t>
            </a:r>
            <a:r>
              <a:rPr lang="en-US" altLang="ja-JP" sz="1400">
                <a:ea typeface="ＭＳ Ｐゴシック" panose="020B0600070205080204" pitchFamily="34" charset="-128"/>
              </a:rPr>
              <a:t>s material, it’s likely you’ll enjoy CS525!</a:t>
            </a:r>
          </a:p>
          <a:p>
            <a:pPr lvl="1"/>
            <a:r>
              <a:rPr lang="en-US" altLang="en-US" sz="1400">
                <a:ea typeface="ＭＳ Ｐゴシック" panose="020B0600070205080204" pitchFamily="34" charset="-128"/>
              </a:rPr>
              <a:t>Project: Choose between </a:t>
            </a:r>
            <a:r>
              <a:rPr lang="en-US" altLang="en-US" sz="1400" u="sng">
                <a:ea typeface="ＭＳ Ｐゴシック" panose="020B0600070205080204" pitchFamily="34" charset="-128"/>
              </a:rPr>
              <a:t>Research project </a:t>
            </a:r>
            <a:r>
              <a:rPr lang="en-US" altLang="en-US" sz="1400">
                <a:ea typeface="ＭＳ Ｐゴシック" panose="020B0600070205080204" pitchFamily="34" charset="-128"/>
              </a:rPr>
              <a:t>or </a:t>
            </a:r>
            <a:r>
              <a:rPr lang="en-US" altLang="en-US" sz="1400" u="sng">
                <a:ea typeface="ＭＳ Ｐゴシック" panose="020B0600070205080204" pitchFamily="34" charset="-128"/>
              </a:rPr>
              <a:t>Entrepreneurial project</a:t>
            </a:r>
            <a:endParaRPr lang="en-US" altLang="ja-JP" sz="1400" u="sng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1400">
                <a:ea typeface="ＭＳ Ｐゴシック" panose="020B0600070205080204" pitchFamily="34" charset="-128"/>
              </a:rPr>
              <a:t>Research Project: Your project will build a cutting-edge research distributed system, and write and publish a paper on it</a:t>
            </a:r>
          </a:p>
          <a:p>
            <a:pPr lvl="2"/>
            <a:r>
              <a:rPr lang="en-US" altLang="en-US" sz="1400">
                <a:ea typeface="ＭＳ Ｐゴシック" panose="020B0600070205080204" pitchFamily="34" charset="-128"/>
              </a:rPr>
              <a:t>Entrepreneurial Project: Your project will build a distributed system for a new startup company idea (your own!) and perform associated research with it</a:t>
            </a:r>
          </a:p>
          <a:p>
            <a:pPr lvl="2"/>
            <a:r>
              <a:rPr lang="en-US" altLang="en-US" sz="1400">
                <a:ea typeface="ＭＳ Ｐゴシック" panose="020B0600070205080204" pitchFamily="34" charset="-128"/>
              </a:rPr>
              <a:t>Projects are in groups of your choosing (2-3).</a:t>
            </a:r>
          </a:p>
          <a:p>
            <a:pPr lvl="1"/>
            <a:r>
              <a:rPr lang="en-US" altLang="en-US" sz="1400">
                <a:ea typeface="ＭＳ Ｐゴシック" panose="020B0600070205080204" pitchFamily="34" charset="-128"/>
              </a:rPr>
              <a:t>Both graduates and undergraduates welcome! (UG fill this out for consent: </a:t>
            </a:r>
            <a:r>
              <a:rPr lang="en-US" altLang="en-US" sz="1400">
                <a:ea typeface="ＭＳ Ｐゴシック" panose="020B0600070205080204" pitchFamily="34" charset="-128"/>
                <a:hlinkClick r:id="rId2"/>
              </a:rPr>
              <a:t>https://my.cs.illinois.edu/ugradrecs/petitions/</a:t>
            </a:r>
            <a:r>
              <a:rPr lang="en-US" altLang="en-US" sz="1400">
                <a:ea typeface="ＭＳ Ｐゴシック" panose="020B0600070205080204" pitchFamily="34" charset="-128"/>
              </a:rPr>
              <a:t> ).</a:t>
            </a:r>
          </a:p>
          <a:p>
            <a:pPr lvl="1"/>
            <a:r>
              <a:rPr lang="en-US" altLang="en-US" sz="1400">
                <a:ea typeface="ＭＳ Ｐゴシック" panose="020B0600070205080204" pitchFamily="34" charset="-128"/>
              </a:rPr>
              <a:t>Class size is around 70-100</a:t>
            </a:r>
          </a:p>
          <a:p>
            <a:pPr lvl="1"/>
            <a:r>
              <a:rPr lang="en-US" altLang="en-US" sz="1400">
                <a:ea typeface="ＭＳ Ｐゴシック" panose="020B0600070205080204" pitchFamily="34" charset="-128"/>
              </a:rPr>
              <a:t>Previous research projects published in journals and conferences, some great startup ideas too!</a:t>
            </a:r>
          </a:p>
          <a:p>
            <a:endParaRPr lang="en-US" altLang="en-US" sz="1400">
              <a:ea typeface="ＭＳ Ｐゴシック" panose="020B0600070205080204" pitchFamily="34" charset="-128"/>
            </a:endParaRPr>
          </a:p>
        </p:txBody>
      </p:sp>
      <p:sp>
        <p:nvSpPr>
          <p:cNvPr id="46083" name="Slide Number Placeholder 1">
            <a:extLst>
              <a:ext uri="{FF2B5EF4-FFF2-40B4-BE49-F238E27FC236}">
                <a16:creationId xmlns:a16="http://schemas.microsoft.com/office/drawing/2014/main" id="{B053605E-2DF0-1785-4035-AF9D673922C0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8F8E402-D213-4332-A5C7-186E0AF3B969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93D0E173-BE70-6D02-2C07-973DBA411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42900"/>
            <a:ext cx="7696200" cy="392113"/>
          </a:xfrm>
        </p:spPr>
        <p:txBody>
          <a:bodyPr/>
          <a:lstStyle/>
          <a:p>
            <a:pPr algn="l"/>
            <a:r>
              <a:rPr lang="en-US" altLang="en-US">
                <a:solidFill>
                  <a:srgbClr val="FFFFFF"/>
                </a:solidFill>
                <a:latin typeface="Whitney-BlackSC" pitchFamily="1" charset="0"/>
                <a:ea typeface="ＭＳ Ｐゴシック" panose="020B0600070205080204" pitchFamily="34" charset="-128"/>
              </a:rPr>
              <a:t>Other Related Grad Courses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5D4DAED1-4409-8C82-C304-0F42EFD78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28750"/>
            <a:ext cx="7772400" cy="4057650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CS525 – Indy (next offered SP 2021)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CS598 CAL – Consensus, Blockchain (Ling Ren)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CS523 – Tianyin Xu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IoT classes: CS 598 WSI (Deepak Vasisht), CS 598 ISE (Matt Caesar) 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See also courses by Radhika Mittal (ECE, distributed storage), Andrew Miller (ECE, blockchain)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D439BBFF-A23A-EE75-E76D-279DA0822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27038"/>
            <a:ext cx="6629400" cy="392112"/>
          </a:xfrm>
        </p:spPr>
        <p:txBody>
          <a:bodyPr/>
          <a:lstStyle/>
          <a:p>
            <a:pPr algn="l"/>
            <a:r>
              <a:rPr lang="en-US" altLang="en-US">
                <a:solidFill>
                  <a:schemeClr val="bg1"/>
                </a:solidFill>
                <a:latin typeface="Whitney-BlackSC" pitchFamily="1" charset="0"/>
                <a:ea typeface="ＭＳ Ｐゴシック" panose="020B0600070205080204" pitchFamily="34" charset="-128"/>
              </a:rPr>
              <a:t>We’ve Made it very far!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B8D74785-76A5-96FF-837B-301EEA8DD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2286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Congratulations to everyone who’s made it so far in the course!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It has been a challenging year (to say the least) for everyone. 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Our goal for today: see how far we’ve learnt on the topic of Distributed Systems.</a:t>
            </a:r>
          </a:p>
        </p:txBody>
      </p:sp>
      <p:sp>
        <p:nvSpPr>
          <p:cNvPr id="17411" name="Slide Number Placeholder 1">
            <a:extLst>
              <a:ext uri="{FF2B5EF4-FFF2-40B4-BE49-F238E27FC236}">
                <a16:creationId xmlns:a16="http://schemas.microsoft.com/office/drawing/2014/main" id="{A9B08A95-2392-AF10-4F76-7F4E4E30E91C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6DA3FE5-46AD-42CA-AA1E-F06CF26C248C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1270898F-DD7D-53D2-5082-7CAB96066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42900"/>
            <a:ext cx="7696200" cy="392113"/>
          </a:xfrm>
        </p:spPr>
        <p:txBody>
          <a:bodyPr/>
          <a:lstStyle/>
          <a:p>
            <a:pPr algn="l"/>
            <a:r>
              <a:rPr lang="en-US" altLang="en-US">
                <a:solidFill>
                  <a:srgbClr val="FFFFFF"/>
                </a:solidFill>
                <a:latin typeface="Whitney-BlackSC" pitchFamily="1" charset="0"/>
                <a:ea typeface="ＭＳ Ｐゴシック" panose="020B0600070205080204" pitchFamily="34" charset="-128"/>
              </a:rPr>
              <a:t>Questions?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C7198456-BF00-0EE9-F78E-293156F5C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00150"/>
            <a:ext cx="7772400" cy="4057650"/>
          </a:xfrm>
        </p:spPr>
        <p:txBody>
          <a:bodyPr/>
          <a:lstStyle/>
          <a:p>
            <a:endParaRPr lang="en-US" altLang="en-US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4B24FE08-FD5B-56C9-DF28-633861396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4300"/>
            <a:ext cx="7924800" cy="392113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solidFill>
                  <a:srgbClr val="FFFFFF"/>
                </a:solidFill>
                <a:ea typeface="+mj-ea"/>
                <a:cs typeface="+mj-cs"/>
              </a:rPr>
              <a:t>A working definition for us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156D7F29-D170-F381-DB00-0E1CE1FF0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14450"/>
            <a:ext cx="8153400" cy="30861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  <a:r>
              <a:rPr lang="en-US" altLang="en-US" sz="2400" i="1">
                <a:ea typeface="ＭＳ Ｐゴシック" panose="020B0600070205080204" pitchFamily="34" charset="-128"/>
              </a:rPr>
              <a:t>A distributed system is a collection of entities, each of which is </a:t>
            </a:r>
            <a:r>
              <a:rPr lang="en-US" altLang="en-US" sz="2400" i="1">
                <a:solidFill>
                  <a:srgbClr val="FF3300"/>
                </a:solidFill>
                <a:ea typeface="ＭＳ Ｐゴシック" panose="020B0600070205080204" pitchFamily="34" charset="-128"/>
              </a:rPr>
              <a:t>autonomous</a:t>
            </a:r>
            <a:r>
              <a:rPr lang="en-US" altLang="en-US" sz="2400" i="1">
                <a:ea typeface="ＭＳ Ｐゴシック" panose="020B0600070205080204" pitchFamily="34" charset="-128"/>
              </a:rPr>
              <a:t>, </a:t>
            </a:r>
            <a:r>
              <a:rPr lang="en-US" altLang="en-US" sz="2400" i="1">
                <a:solidFill>
                  <a:srgbClr val="FF3300"/>
                </a:solidFill>
                <a:ea typeface="ＭＳ Ｐゴシック" panose="020B0600070205080204" pitchFamily="34" charset="-128"/>
              </a:rPr>
              <a:t>programmable</a:t>
            </a:r>
            <a:r>
              <a:rPr lang="en-US" altLang="en-US" sz="2400" i="1">
                <a:ea typeface="ＭＳ Ｐゴシック" panose="020B0600070205080204" pitchFamily="34" charset="-128"/>
              </a:rPr>
              <a:t>, </a:t>
            </a:r>
            <a:r>
              <a:rPr lang="en-US" altLang="en-US" sz="2400" i="1">
                <a:solidFill>
                  <a:srgbClr val="FF3300"/>
                </a:solidFill>
                <a:ea typeface="ＭＳ Ｐゴシック" panose="020B0600070205080204" pitchFamily="34" charset="-128"/>
              </a:rPr>
              <a:t>asynchronous</a:t>
            </a:r>
            <a:r>
              <a:rPr lang="en-US" altLang="en-US" sz="2400" i="1">
                <a:ea typeface="ＭＳ Ｐゴシック" panose="020B0600070205080204" pitchFamily="34" charset="-128"/>
              </a:rPr>
              <a:t> and </a:t>
            </a:r>
            <a:r>
              <a:rPr lang="en-US" altLang="en-US" sz="2400" i="1">
                <a:solidFill>
                  <a:srgbClr val="FF3300"/>
                </a:solidFill>
                <a:ea typeface="ＭＳ Ｐゴシック" panose="020B0600070205080204" pitchFamily="34" charset="-128"/>
              </a:rPr>
              <a:t>failure-prone</a:t>
            </a:r>
            <a:r>
              <a:rPr lang="en-US" altLang="en-US" sz="2400" i="1">
                <a:ea typeface="ＭＳ Ｐゴシック" panose="020B0600070205080204" pitchFamily="34" charset="-128"/>
              </a:rPr>
              <a:t>, and which communicate through an </a:t>
            </a:r>
            <a:r>
              <a:rPr lang="en-US" altLang="en-US" sz="2400" i="1">
                <a:solidFill>
                  <a:srgbClr val="038A69"/>
                </a:solidFill>
                <a:ea typeface="ＭＳ Ｐゴシック" panose="020B0600070205080204" pitchFamily="34" charset="-128"/>
              </a:rPr>
              <a:t>unreliable</a:t>
            </a:r>
            <a:r>
              <a:rPr lang="en-US" altLang="en-US" sz="2400" i="1">
                <a:ea typeface="ＭＳ Ｐゴシック" panose="020B0600070205080204" pitchFamily="34" charset="-128"/>
              </a:rPr>
              <a:t> communication medium.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sz="2400" i="1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sz="2400" i="1">
              <a:solidFill>
                <a:schemeClr val="hlin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4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[Is this definition still ok, or would you want to change it?]</a:t>
            </a:r>
          </a:p>
          <a:p>
            <a:pPr>
              <a:buFontTx/>
              <a:buNone/>
            </a:pPr>
            <a:r>
              <a:rPr lang="en-US" altLang="en-US" sz="2400" i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Think about it!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51203" name="Text Box 4">
            <a:extLst>
              <a:ext uri="{FF2B5EF4-FFF2-40B4-BE49-F238E27FC236}">
                <a16:creationId xmlns:a16="http://schemas.microsoft.com/office/drawing/2014/main" id="{64F6C0F2-401F-59D2-90E9-358B8143D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895350"/>
            <a:ext cx="1943100" cy="3587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D016B1"/>
                </a:solidFill>
              </a:rPr>
              <a:t>(First lecture slide)</a:t>
            </a:r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37FC4258-EE70-5697-A093-A9D746D2B036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FB71B0D8-87D8-4232-8AD9-513D0F17BCBF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FC6D8054-9566-C911-1F18-C89DE6028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>
                <a:solidFill>
                  <a:srgbClr val="FFFFFF"/>
                </a:solidFill>
                <a:latin typeface="Whitney-BlackSC" pitchFamily="1" charset="0"/>
                <a:ea typeface="ＭＳ Ｐゴシック" panose="020B0600070205080204" pitchFamily="34" charset="-128"/>
              </a:rPr>
              <a:t>Final Exam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D14BD77D-0E5F-3F7E-EFAF-FC4710F2F2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00150"/>
            <a:ext cx="8686800" cy="3505200"/>
          </a:xfrm>
        </p:spPr>
        <p:txBody>
          <a:bodyPr/>
          <a:lstStyle/>
          <a:p>
            <a:pPr marL="457200" indent="-457200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Office Hours: Regular [All TAs and Indy] until final exam window starts (usual schedule).</a:t>
            </a:r>
          </a:p>
          <a:p>
            <a:pPr marL="857250" lvl="1" indent="-457200"/>
            <a:r>
              <a:rPr lang="en-US" altLang="ja-JP" sz="1600">
                <a:solidFill>
                  <a:srgbClr val="0000FF"/>
                </a:solidFill>
                <a:ea typeface="ＭＳ Ｐゴシック" panose="020B0600070205080204" pitchFamily="34" charset="-128"/>
              </a:rPr>
              <a:t>Exceptions posted on Piazza (check before heading out to an OH)</a:t>
            </a:r>
          </a:p>
          <a:p>
            <a:pPr marL="457200" indent="-457200"/>
            <a:r>
              <a:rPr lang="en-US" altLang="en-US" sz="2000" b="1">
                <a:solidFill>
                  <a:srgbClr val="800000"/>
                </a:solidFill>
                <a:ea typeface="ＭＳ Ｐゴシック" panose="020B0600070205080204" pitchFamily="34" charset="-128"/>
              </a:rPr>
              <a:t>Final Exam Window: </a:t>
            </a:r>
            <a:r>
              <a:rPr lang="en-US" altLang="en-US" sz="1800" b="1">
                <a:solidFill>
                  <a:srgbClr val="FF0000"/>
                </a:solidFill>
                <a:ea typeface="ＭＳ Ｐゴシック" panose="020B0600070205080204" pitchFamily="34" charset="-128"/>
              </a:rPr>
              <a:t>See website</a:t>
            </a:r>
          </a:p>
          <a:p>
            <a:pPr marL="857250" lvl="1" indent="-457200"/>
            <a:r>
              <a:rPr lang="en-US" altLang="en-US" sz="1800">
                <a:ea typeface="ＭＳ Ｐゴシック" panose="020B0600070205080204" pitchFamily="34" charset="-128"/>
              </a:rPr>
              <a:t>Syllabus: Includes all material since the start of the course. There may be more emphasis on material since midterm.</a:t>
            </a:r>
          </a:p>
          <a:p>
            <a:pPr marL="457200" indent="-457200"/>
            <a:r>
              <a:rPr lang="en-US" altLang="en-US" sz="2000">
                <a:ea typeface="ＭＳ Ｐゴシック" panose="020B0600070205080204" pitchFamily="34" charset="-128"/>
              </a:rPr>
              <a:t>Please check Piazza before (and during) finals: updates will be posted there</a:t>
            </a:r>
          </a:p>
        </p:txBody>
      </p:sp>
      <p:sp>
        <p:nvSpPr>
          <p:cNvPr id="53251" name="Slide Number Placeholder 1">
            <a:extLst>
              <a:ext uri="{FF2B5EF4-FFF2-40B4-BE49-F238E27FC236}">
                <a16:creationId xmlns:a16="http://schemas.microsoft.com/office/drawing/2014/main" id="{048D76A1-30D6-8C2C-594C-29DB7439CCAB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03D644B-C09A-4400-965B-FDF572A4275A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54A1FE6D-4CF0-D402-B05D-EA2959CBB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>
                <a:solidFill>
                  <a:srgbClr val="FFFFFF"/>
                </a:solidFill>
                <a:latin typeface="Whitney-BlackSC" pitchFamily="1" charset="0"/>
                <a:ea typeface="ＭＳ Ｐゴシック" panose="020B0600070205080204" pitchFamily="34" charset="-128"/>
              </a:rPr>
              <a:t>Course Evaluations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7944D294-C23B-7293-E834-1884138386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28750"/>
            <a:ext cx="8001000" cy="3086100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Main purpose: to give us feedback on how useful this course was to you (and to improve future versions of the course)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 won’t see these evaluations until after you see your grades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Answer all questions</a:t>
            </a:r>
          </a:p>
          <a:p>
            <a:pPr marL="457200" indent="-457200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Please write your detailed feedback – this is valuable for future versions of the course!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200" u="sng">
              <a:solidFill>
                <a:schemeClr val="hlink"/>
              </a:solidFill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80000"/>
              </a:lnSpc>
            </a:pPr>
            <a:endParaRPr lang="en-US" altLang="en-US" sz="2000" u="sng">
              <a:solidFill>
                <a:schemeClr val="hlin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1">
            <a:extLst>
              <a:ext uri="{FF2B5EF4-FFF2-40B4-BE49-F238E27FC236}">
                <a16:creationId xmlns:a16="http://schemas.microsoft.com/office/drawing/2014/main" id="{D42217D9-3099-4C3B-B34F-C5921CFF5D55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8EAD02E-6045-4BFF-9B94-AE7322BE5851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B7081DD9-18C1-5EEF-6733-0AD735806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27038"/>
            <a:ext cx="6629400" cy="392112"/>
          </a:xfrm>
        </p:spPr>
        <p:txBody>
          <a:bodyPr/>
          <a:lstStyle/>
          <a:p>
            <a:pPr algn="l"/>
            <a:r>
              <a:rPr lang="en-US" altLang="en-US">
                <a:solidFill>
                  <a:schemeClr val="bg1"/>
                </a:solidFill>
                <a:latin typeface="Whitney-BlackSC" pitchFamily="1" charset="0"/>
                <a:ea typeface="ＭＳ Ｐゴシック" panose="020B0600070205080204" pitchFamily="34" charset="-128"/>
              </a:rPr>
              <a:t>Our First Goal in this Course was… 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D308523-EA5A-3D72-8CA4-0A81BBADD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2286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To Define the Term </a:t>
            </a:r>
            <a:r>
              <a:rPr lang="en-US" altLang="en-US">
                <a:solidFill>
                  <a:schemeClr val="accent2"/>
                </a:solidFill>
                <a:ea typeface="ＭＳ Ｐゴシック" panose="020B0600070205080204" pitchFamily="34" charset="-128"/>
              </a:rPr>
              <a:t>Distributed System</a:t>
            </a:r>
          </a:p>
        </p:txBody>
      </p:sp>
      <p:sp>
        <p:nvSpPr>
          <p:cNvPr id="19459" name="Text Box 4">
            <a:extLst>
              <a:ext uri="{FF2B5EF4-FFF2-40B4-BE49-F238E27FC236}">
                <a16:creationId xmlns:a16="http://schemas.microsoft.com/office/drawing/2014/main" id="{3CF88C53-8532-9085-C152-69E428D7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298575"/>
            <a:ext cx="1943100" cy="3587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D016B1"/>
                </a:solidFill>
              </a:rPr>
              <a:t>(First lecture slide)</a:t>
            </a:r>
          </a:p>
        </p:txBody>
      </p:sp>
      <p:sp>
        <p:nvSpPr>
          <p:cNvPr id="19460" name="Slide Number Placeholder 1">
            <a:extLst>
              <a:ext uri="{FF2B5EF4-FFF2-40B4-BE49-F238E27FC236}">
                <a16:creationId xmlns:a16="http://schemas.microsoft.com/office/drawing/2014/main" id="{89CCB1E2-AA57-F239-107E-B8468740E1F0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F6C4A5A-FC24-4BA3-9075-0AFE4EF0A9DE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>
            <a:extLst>
              <a:ext uri="{FF2B5EF4-FFF2-40B4-BE49-F238E27FC236}">
                <a16:creationId xmlns:a16="http://schemas.microsoft.com/office/drawing/2014/main" id="{0B28B791-6FBE-BA2A-71E5-4B578DF85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43050"/>
            <a:ext cx="7772400" cy="3028950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Client-Server  (NFS)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The Web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The Internet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A wireless network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DNS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Gnutella or BitTorrent (peer to peer overlays)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A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cloud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>
                <a:ea typeface="ＭＳ Ｐゴシック" panose="020B0600070205080204" pitchFamily="34" charset="-128"/>
              </a:rPr>
              <a:t>, e.g., Amazon EC2/S3, Microsoft Azure</a:t>
            </a:r>
          </a:p>
          <a:p>
            <a:r>
              <a:rPr lang="en-US" altLang="en-US" sz="2000">
                <a:ea typeface="ＭＳ Ｐゴシック" panose="020B0600070205080204" pitchFamily="34" charset="-128"/>
              </a:rPr>
              <a:t>A datacenter, e.g., NCSA, a Google datacenter, The Planet</a:t>
            </a:r>
          </a:p>
          <a:p>
            <a:pPr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46088B-7DAB-210E-9644-58FDE64CE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4300"/>
            <a:ext cx="8686800" cy="1122363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solidFill>
                  <a:srgbClr val="FFFFFF"/>
                </a:solidFill>
                <a:ea typeface="+mj-ea"/>
                <a:cs typeface="+mj-cs"/>
              </a:rPr>
              <a:t>Can you name some examples of </a:t>
            </a:r>
            <a:br>
              <a:rPr lang="en-US" dirty="0">
                <a:solidFill>
                  <a:srgbClr val="FFFFFF"/>
                </a:solidFill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  <a:ea typeface="+mj-ea"/>
                <a:cs typeface="+mj-cs"/>
              </a:rPr>
              <a:t>Distributed Systems?</a:t>
            </a:r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5989679E-CA73-AC1B-3093-A5D409490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298575"/>
            <a:ext cx="1943100" cy="3587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D016B1"/>
                </a:solidFill>
              </a:rPr>
              <a:t>(First lecture slide)</a:t>
            </a:r>
          </a:p>
        </p:txBody>
      </p:sp>
      <p:pic>
        <p:nvPicPr>
          <p:cNvPr id="6" name="Text Box 4">
            <a:extLst>
              <a:ext uri="{FF2B5EF4-FFF2-40B4-BE49-F238E27FC236}">
                <a16:creationId xmlns:a16="http://schemas.microsoft.com/office/drawing/2014/main" id="{2C006532-45D7-A43A-8305-499C82FD323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324100"/>
            <a:ext cx="2527300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9" name="Slide Number Placeholder 1">
            <a:extLst>
              <a:ext uri="{FF2B5EF4-FFF2-40B4-BE49-F238E27FC236}">
                <a16:creationId xmlns:a16="http://schemas.microsoft.com/office/drawing/2014/main" id="{8A104051-4E9D-D518-CD7E-780DF5DC3453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46BBC17-25F6-4D2F-8C7B-FBC08F4466AE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4FD018DA-DE37-914C-4F5D-97BF56B7A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4300"/>
            <a:ext cx="8001000" cy="392113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solidFill>
                  <a:srgbClr val="FFFFFF"/>
                </a:solidFill>
                <a:ea typeface="+mj-ea"/>
                <a:cs typeface="+mj-cs"/>
              </a:rPr>
              <a:t>What is a Distributed System?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48F8C7E3-4739-8216-8830-E63258123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F5B124EC-9F88-68C1-F6FA-76E6F6841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298575"/>
            <a:ext cx="1943100" cy="3587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D016B1"/>
                </a:solidFill>
              </a:rPr>
              <a:t>(First lecture slide)</a:t>
            </a:r>
          </a:p>
        </p:txBody>
      </p:sp>
      <p:sp>
        <p:nvSpPr>
          <p:cNvPr id="23556" name="Slide Number Placeholder 1">
            <a:extLst>
              <a:ext uri="{FF2B5EF4-FFF2-40B4-BE49-F238E27FC236}">
                <a16:creationId xmlns:a16="http://schemas.microsoft.com/office/drawing/2014/main" id="{2141FB96-B948-60DA-1608-BB0A1C27E18D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8215A5C-29AE-4F57-AB1B-D6E8AF71FCAC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5E412C1A-41CA-65E6-123B-F8604D92C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4300"/>
            <a:ext cx="7924800" cy="392113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solidFill>
                  <a:srgbClr val="FFFFFF"/>
                </a:solidFill>
                <a:ea typeface="+mj-ea"/>
                <a:cs typeface="+mj-cs"/>
              </a:rPr>
              <a:t>FOLDOC definition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C96595B8-A664-DC7D-0C84-878212C97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z="16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	</a:t>
            </a:r>
          </a:p>
          <a:p>
            <a:pPr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	A collection of (probably heterogeneous) automata whose distribution is transparent to the user so that the system appears as one local machine. This is in contrast to a network, where the user is aware that there are several machines, and their location, storage replication, load balancing and functionality is not transparent. Distributed systems usually use some kind of client-server organization.</a:t>
            </a:r>
          </a:p>
          <a:p>
            <a:endParaRPr lang="en-US" altLang="en-US" sz="1600">
              <a:ea typeface="ＭＳ Ｐゴシック" panose="020B0600070205080204" pitchFamily="34" charset="-128"/>
            </a:endParaRP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F7C3B8D1-C3DD-E3ED-07D1-FB25C6912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298575"/>
            <a:ext cx="1943100" cy="3587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D016B1"/>
                </a:solidFill>
              </a:rPr>
              <a:t>(First lecture slide)</a:t>
            </a:r>
          </a:p>
        </p:txBody>
      </p:sp>
      <p:sp>
        <p:nvSpPr>
          <p:cNvPr id="25604" name="Slide Number Placeholder 1">
            <a:extLst>
              <a:ext uri="{FF2B5EF4-FFF2-40B4-BE49-F238E27FC236}">
                <a16:creationId xmlns:a16="http://schemas.microsoft.com/office/drawing/2014/main" id="{23757A68-3830-040A-6A96-CAFD4BB0EE25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9D6D9EB-089A-4CB0-89BE-774C6EB500D5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FFDDE7B1-1046-5A98-ABA2-FDAB92376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4300"/>
            <a:ext cx="7391400" cy="392113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solidFill>
                  <a:srgbClr val="FFFFFF"/>
                </a:solidFill>
                <a:ea typeface="+mj-ea"/>
                <a:cs typeface="+mj-cs"/>
              </a:rPr>
              <a:t>Textbook definitions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9132532C-D41D-52D5-9DD7-D4973DE45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43050"/>
            <a:ext cx="7772400" cy="3086100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A distributed system is a collection of independent computers that appear to the users of the system as a single computer. </a:t>
            </a:r>
          </a:p>
          <a:p>
            <a:pPr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[Andrew Tanenbaum] </a:t>
            </a:r>
          </a:p>
          <a:p>
            <a:pPr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A distributed system is several computers doing something together. Thus, a distributed system has three primary characteristics: multiple computers, interconnections, and shared state.</a:t>
            </a:r>
          </a:p>
          <a:p>
            <a:pPr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[Michael Schroeder] 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27651" name="Text Box 4">
            <a:extLst>
              <a:ext uri="{FF2B5EF4-FFF2-40B4-BE49-F238E27FC236}">
                <a16:creationId xmlns:a16="http://schemas.microsoft.com/office/drawing/2014/main" id="{43B964FF-4F50-474A-F65C-E2D5C4325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298575"/>
            <a:ext cx="1943100" cy="3587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D016B1"/>
                </a:solidFill>
              </a:rPr>
              <a:t>(First lecture slide)</a:t>
            </a:r>
          </a:p>
        </p:txBody>
      </p:sp>
      <p:sp>
        <p:nvSpPr>
          <p:cNvPr id="27652" name="Slide Number Placeholder 1">
            <a:extLst>
              <a:ext uri="{FF2B5EF4-FFF2-40B4-BE49-F238E27FC236}">
                <a16:creationId xmlns:a16="http://schemas.microsoft.com/office/drawing/2014/main" id="{30FDEC6F-4B96-AF22-AD3F-53A73AEF30C3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6AB6CBD-EFDB-4713-A9A5-8305D7D9F24D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706D192C-ED45-62A6-D49D-8DEE070E9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4300"/>
            <a:ext cx="7924800" cy="392113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solidFill>
                  <a:srgbClr val="FFFFFF"/>
                </a:solidFill>
                <a:ea typeface="+mj-ea"/>
                <a:cs typeface="+mj-cs"/>
              </a:rPr>
              <a:t>A working definition for us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0D1CE1A7-FCE6-82B9-5471-86F1878CC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14450"/>
            <a:ext cx="8153400" cy="30861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  <a:r>
              <a:rPr lang="en-US" altLang="en-US" sz="2400" i="1">
                <a:ea typeface="ＭＳ Ｐゴシック" panose="020B0600070205080204" pitchFamily="34" charset="-128"/>
              </a:rPr>
              <a:t>A distributed system is a collection of entities, each of which is </a:t>
            </a:r>
            <a:r>
              <a:rPr lang="en-US" altLang="en-US" sz="2400" i="1">
                <a:solidFill>
                  <a:srgbClr val="FF3300"/>
                </a:solidFill>
                <a:ea typeface="ＭＳ Ｐゴシック" panose="020B0600070205080204" pitchFamily="34" charset="-128"/>
              </a:rPr>
              <a:t>autonomous</a:t>
            </a:r>
            <a:r>
              <a:rPr lang="en-US" altLang="en-US" sz="2400" i="1">
                <a:ea typeface="ＭＳ Ｐゴシック" panose="020B0600070205080204" pitchFamily="34" charset="-128"/>
              </a:rPr>
              <a:t>, </a:t>
            </a:r>
            <a:r>
              <a:rPr lang="en-US" altLang="en-US" sz="2400" i="1">
                <a:solidFill>
                  <a:srgbClr val="FF3300"/>
                </a:solidFill>
                <a:ea typeface="ＭＳ Ｐゴシック" panose="020B0600070205080204" pitchFamily="34" charset="-128"/>
              </a:rPr>
              <a:t>programmable</a:t>
            </a:r>
            <a:r>
              <a:rPr lang="en-US" altLang="en-US" sz="2400" i="1">
                <a:ea typeface="ＭＳ Ｐゴシック" panose="020B0600070205080204" pitchFamily="34" charset="-128"/>
              </a:rPr>
              <a:t>, </a:t>
            </a:r>
            <a:r>
              <a:rPr lang="en-US" altLang="en-US" sz="2400" i="1">
                <a:solidFill>
                  <a:srgbClr val="FF3300"/>
                </a:solidFill>
                <a:ea typeface="ＭＳ Ｐゴシック" panose="020B0600070205080204" pitchFamily="34" charset="-128"/>
              </a:rPr>
              <a:t>asynchronous</a:t>
            </a:r>
            <a:r>
              <a:rPr lang="en-US" altLang="en-US" sz="2400" i="1">
                <a:ea typeface="ＭＳ Ｐゴシック" panose="020B0600070205080204" pitchFamily="34" charset="-128"/>
              </a:rPr>
              <a:t> and </a:t>
            </a:r>
            <a:r>
              <a:rPr lang="en-US" altLang="en-US" sz="2400" i="1">
                <a:solidFill>
                  <a:srgbClr val="FF3300"/>
                </a:solidFill>
                <a:ea typeface="ＭＳ Ｐゴシック" panose="020B0600070205080204" pitchFamily="34" charset="-128"/>
              </a:rPr>
              <a:t>failure-prone</a:t>
            </a:r>
            <a:r>
              <a:rPr lang="en-US" altLang="en-US" sz="2400" i="1">
                <a:ea typeface="ＭＳ Ｐゴシック" panose="020B0600070205080204" pitchFamily="34" charset="-128"/>
              </a:rPr>
              <a:t>, and which communicate through an </a:t>
            </a:r>
            <a:r>
              <a:rPr lang="en-US" altLang="en-US" sz="2400" i="1">
                <a:solidFill>
                  <a:srgbClr val="038A69"/>
                </a:solidFill>
                <a:ea typeface="ＭＳ Ｐゴシック" panose="020B0600070205080204" pitchFamily="34" charset="-128"/>
              </a:rPr>
              <a:t>unreliable</a:t>
            </a:r>
            <a:r>
              <a:rPr lang="en-US" altLang="en-US" sz="2400" i="1">
                <a:ea typeface="ＭＳ Ｐゴシック" panose="020B0600070205080204" pitchFamily="34" charset="-128"/>
              </a:rPr>
              <a:t> communication medium.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Entity=a process on a device (PC, PDA)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Communication Medium=Wired or wireless network</a:t>
            </a:r>
            <a:endParaRPr lang="en-US" altLang="en-US" sz="2400" i="1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Our interest in distributed systems involves 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design and implementation, maintenance, algorithmics</a:t>
            </a:r>
          </a:p>
          <a:p>
            <a:r>
              <a:rPr lang="en-US" altLang="en-US" sz="2400" i="1" u="sng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What Evidence/Examples have we seen?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D7376283-003D-47CE-2AF6-8236CBFDC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895350"/>
            <a:ext cx="1943100" cy="3587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D016B1"/>
                </a:solidFill>
              </a:rPr>
              <a:t>(First lecture slide)</a:t>
            </a:r>
          </a:p>
        </p:txBody>
      </p:sp>
      <p:sp>
        <p:nvSpPr>
          <p:cNvPr id="29700" name="Slide Number Placeholder 1">
            <a:extLst>
              <a:ext uri="{FF2B5EF4-FFF2-40B4-BE49-F238E27FC236}">
                <a16:creationId xmlns:a16="http://schemas.microsoft.com/office/drawing/2014/main" id="{7FE7EC38-787B-1B82-3C33-96A18A64B894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3CD1F10-9B31-43AF-B3FA-FC87ADA2BDC7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22C5BF5-8F5F-F8AD-6F2F-3452B68F0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9550"/>
            <a:ext cx="7772400" cy="857250"/>
          </a:xfrm>
        </p:spPr>
        <p:txBody>
          <a:bodyPr/>
          <a:lstStyle/>
          <a:p>
            <a:pPr algn="l"/>
            <a:r>
              <a:rPr lang="en-US" altLang="en-US">
                <a:solidFill>
                  <a:srgbClr val="FFFFFF"/>
                </a:solidFill>
                <a:latin typeface="Whitney-BlackSC" pitchFamily="1" charset="0"/>
                <a:ea typeface="ＭＳ Ｐゴシック" panose="020B0600070205080204" pitchFamily="34" charset="-128"/>
              </a:rPr>
              <a:t>Problems we have seen since then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D0D4DF98-256D-ABE0-5DB4-B92F3CAC81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Time and Synchronization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Global States and Snapshots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Failure Detectors 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Multicast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Mutual Exclusion 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Leader Election 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Consensus and Paxos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Gossiping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Peer to peer systems – Napster, Gnutella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	Chord, BitTorrent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Cloud Computing and Hadoop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Sensor Networks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Structure of Networks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</a:rPr>
              <a:t>Datacenter Disaster Case Studies</a:t>
            </a:r>
          </a:p>
          <a:p>
            <a:pPr>
              <a:lnSpc>
                <a:spcPct val="80000"/>
              </a:lnSpc>
            </a:pPr>
            <a:endParaRPr lang="en-US" altLang="en-US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1600">
              <a:ea typeface="ＭＳ Ｐゴシック" panose="020B0600070205080204" pitchFamily="34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C9FEBF-5494-B49F-0446-46E8CCC0206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504950"/>
            <a:ext cx="3736975" cy="3638550"/>
            <a:chOff x="3886200" y="1504950"/>
            <a:chExt cx="3736975" cy="3638550"/>
          </a:xfrm>
        </p:grpSpPr>
        <p:sp>
          <p:nvSpPr>
            <p:cNvPr id="31749" name="Text Box 4">
              <a:extLst>
                <a:ext uri="{FF2B5EF4-FFF2-40B4-BE49-F238E27FC236}">
                  <a16:creationId xmlns:a16="http://schemas.microsoft.com/office/drawing/2014/main" id="{50A03AAD-13EE-88DD-9C0C-5CEF1A375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1962150"/>
              <a:ext cx="2752725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Comic Sans MS" panose="030F0702030302020204" pitchFamily="66" charset="0"/>
                </a:rPr>
                <a:t>Basic Theoretical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Comic Sans MS" panose="030F0702030302020204" pitchFamily="66" charset="0"/>
                </a:rPr>
                <a:t>Concepts</a:t>
              </a:r>
            </a:p>
          </p:txBody>
        </p:sp>
        <p:sp>
          <p:nvSpPr>
            <p:cNvPr id="31750" name="AutoShape 5">
              <a:extLst>
                <a:ext uri="{FF2B5EF4-FFF2-40B4-BE49-F238E27FC236}">
                  <a16:creationId xmlns:a16="http://schemas.microsoft.com/office/drawing/2014/main" id="{F0031C86-46D9-1FB7-66A2-6C4E7E188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1504950"/>
              <a:ext cx="152400" cy="1905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22225">
              <a:solidFill>
                <a:schemeClr val="accent2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1751" name="AutoShape 6">
              <a:extLst>
                <a:ext uri="{FF2B5EF4-FFF2-40B4-BE49-F238E27FC236}">
                  <a16:creationId xmlns:a16="http://schemas.microsoft.com/office/drawing/2014/main" id="{0417F86A-E31B-7FC6-4CFC-BE3D25434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800" y="3409950"/>
              <a:ext cx="152400" cy="762000"/>
            </a:xfrm>
            <a:prstGeom prst="rightBrace">
              <a:avLst>
                <a:gd name="adj1" fmla="val 45856"/>
                <a:gd name="adj2" fmla="val 50000"/>
              </a:avLst>
            </a:prstGeom>
            <a:noFill/>
            <a:ln w="22225">
              <a:solidFill>
                <a:srgbClr val="FF66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1752" name="Text Box 7">
              <a:extLst>
                <a:ext uri="{FF2B5EF4-FFF2-40B4-BE49-F238E27FC236}">
                  <a16:creationId xmlns:a16="http://schemas.microsoft.com/office/drawing/2014/main" id="{8630B7F1-F751-ADD4-78A9-B13B21AC0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6988" y="3333750"/>
              <a:ext cx="25161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6600"/>
                  </a:solidFill>
                  <a:latin typeface="Comic Sans MS" panose="030F0702030302020204" pitchFamily="66" charset="0"/>
                </a:rPr>
                <a:t>Cloud Computing</a:t>
              </a:r>
            </a:p>
          </p:txBody>
        </p:sp>
        <p:sp>
          <p:nvSpPr>
            <p:cNvPr id="31753" name="AutoShape 8">
              <a:extLst>
                <a:ext uri="{FF2B5EF4-FFF2-40B4-BE49-F238E27FC236}">
                  <a16:creationId xmlns:a16="http://schemas.microsoft.com/office/drawing/2014/main" id="{126A3B7C-CC22-8080-9BFC-D5F066EAA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00" y="4248150"/>
              <a:ext cx="228600" cy="895350"/>
            </a:xfrm>
            <a:prstGeom prst="rightBrace">
              <a:avLst>
                <a:gd name="adj1" fmla="val 45840"/>
                <a:gd name="adj2" fmla="val 50000"/>
              </a:avLst>
            </a:prstGeom>
            <a:noFill/>
            <a:ln w="22225">
              <a:solidFill>
                <a:srgbClr val="339966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1754" name="Text Box 9">
              <a:extLst>
                <a:ext uri="{FF2B5EF4-FFF2-40B4-BE49-F238E27FC236}">
                  <a16:creationId xmlns:a16="http://schemas.microsoft.com/office/drawing/2014/main" id="{991772E6-F205-8927-1CE1-2C65AEDDA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4370388"/>
              <a:ext cx="1725613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38A69"/>
                  </a:solidFill>
                  <a:latin typeface="Comic Sans MS" panose="030F0702030302020204" pitchFamily="66" charset="0"/>
                </a:rPr>
                <a:t>What Lies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38A69"/>
                  </a:solidFill>
                  <a:latin typeface="Comic Sans MS" panose="030F0702030302020204" pitchFamily="66" charset="0"/>
                </a:rPr>
                <a:t>Beneath</a:t>
              </a:r>
            </a:p>
          </p:txBody>
        </p:sp>
      </p:grpSp>
      <p:sp>
        <p:nvSpPr>
          <p:cNvPr id="31748" name="Slide Number Placeholder 1">
            <a:extLst>
              <a:ext uri="{FF2B5EF4-FFF2-40B4-BE49-F238E27FC236}">
                <a16:creationId xmlns:a16="http://schemas.microsoft.com/office/drawing/2014/main" id="{61EDFFB5-215F-23D7-C16F-74E6C9C15AB4}"/>
              </a:ext>
            </a:extLst>
          </p:cNvPr>
          <p:cNvSpPr txBox="1">
            <a:spLocks/>
          </p:cNvSpPr>
          <p:nvPr/>
        </p:nvSpPr>
        <p:spPr bwMode="auto">
          <a:xfrm>
            <a:off x="6934200" y="462915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9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98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985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985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985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98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5060B4A-2BCA-408A-A14D-117F07CE2A57}" type="slidenum">
              <a:rPr lang="en-US" altLang="en-US" sz="1400"/>
              <a:pPr algn="ct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1341</Words>
  <Application>Microsoft Office PowerPoint</Application>
  <PresentationFormat>On-screen Show (16:9)</PresentationFormat>
  <Paragraphs>267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PowerPoint Presentation</vt:lpstr>
      <vt:lpstr>We’ve Made it very far!</vt:lpstr>
      <vt:lpstr>Our First Goal in this Course was… </vt:lpstr>
      <vt:lpstr>Can you name some examples of  Distributed Systems?</vt:lpstr>
      <vt:lpstr>What is a Distributed System?</vt:lpstr>
      <vt:lpstr>FOLDOC definition</vt:lpstr>
      <vt:lpstr>Textbook definitions</vt:lpstr>
      <vt:lpstr>A working definition for us</vt:lpstr>
      <vt:lpstr>Problems we have seen since then</vt:lpstr>
      <vt:lpstr>Problems we have seen since then (2)</vt:lpstr>
      <vt:lpstr>What This Course is About</vt:lpstr>
      <vt:lpstr>What This Course is About</vt:lpstr>
      <vt:lpstr>What This Course is About (2)</vt:lpstr>
      <vt:lpstr>Rejoinder: Typical Distributed Systems Design Goals</vt:lpstr>
      <vt:lpstr>Rejoinder: Typical Distributed Systems Design Goals</vt:lpstr>
      <vt:lpstr>Problems we have seen in Class (and their relation to other courses)</vt:lpstr>
      <vt:lpstr>Problems we have seen in Class (and their relation to other courses)</vt:lpstr>
      <vt:lpstr>CS525: Advanced Distributed Systems (taught by Indy)</vt:lpstr>
      <vt:lpstr>Other Related Grad Courses</vt:lpstr>
      <vt:lpstr>Questions?</vt:lpstr>
      <vt:lpstr>A working definition for us</vt:lpstr>
      <vt:lpstr>Final Exam</vt:lpstr>
      <vt:lpstr>Course Evaluations</vt:lpstr>
    </vt:vector>
  </TitlesOfParts>
  <Company>CUCS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</dc:creator>
  <cp:lastModifiedBy>Gupta, Indranil</cp:lastModifiedBy>
  <cp:revision>1237</cp:revision>
  <cp:lastPrinted>2019-12-06T22:22:08Z</cp:lastPrinted>
  <dcterms:created xsi:type="dcterms:W3CDTF">2011-01-15T17:00:17Z</dcterms:created>
  <dcterms:modified xsi:type="dcterms:W3CDTF">2025-07-24T06:43:13Z</dcterms:modified>
</cp:coreProperties>
</file>