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23"/>
  </p:notesMasterIdLst>
  <p:handoutMasterIdLst>
    <p:handoutMasterId r:id="rId24"/>
  </p:handoutMasterIdLst>
  <p:sldIdLst>
    <p:sldId id="264" r:id="rId2"/>
    <p:sldId id="415" r:id="rId3"/>
    <p:sldId id="257" r:id="rId4"/>
    <p:sldId id="272" r:id="rId5"/>
    <p:sldId id="284" r:id="rId6"/>
    <p:sldId id="418" r:id="rId7"/>
    <p:sldId id="271" r:id="rId8"/>
    <p:sldId id="273" r:id="rId9"/>
    <p:sldId id="258" r:id="rId10"/>
    <p:sldId id="274" r:id="rId11"/>
    <p:sldId id="417" r:id="rId12"/>
    <p:sldId id="276" r:id="rId13"/>
    <p:sldId id="285" r:id="rId14"/>
    <p:sldId id="275" r:id="rId15"/>
    <p:sldId id="277" r:id="rId16"/>
    <p:sldId id="278" r:id="rId17"/>
    <p:sldId id="279" r:id="rId18"/>
    <p:sldId id="280" r:id="rId19"/>
    <p:sldId id="281" r:id="rId20"/>
    <p:sldId id="419" r:id="rId21"/>
    <p:sldId id="420" r:id="rId22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241" autoAdjust="0"/>
  </p:normalViewPr>
  <p:slideViewPr>
    <p:cSldViewPr>
      <p:cViewPr>
        <p:scale>
          <a:sx n="75" d="100"/>
          <a:sy n="75" d="100"/>
        </p:scale>
        <p:origin x="-2028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702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46A916C3-5287-59C4-1771-8469210B52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8D2219CB-840A-5608-7F0A-FEB1AF0A67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id="{84A51115-78EE-CB5D-E1FF-43C93B1EEFE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err="1"/>
              <a:t>Eick</a:t>
            </a:r>
            <a:r>
              <a:rPr lang="en-US"/>
              <a:t>: COSC 6342: ML</a:t>
            </a:r>
            <a:endParaRPr lang="tr-TR"/>
          </a:p>
        </p:txBody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319E74D9-BA71-F76B-026A-E4071DEC1BE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5348C53A-EC9C-40AE-9BED-055FF28FA14E}" type="slidenum">
              <a:rPr lang="tr-TR" altLang="de-DE"/>
              <a:pPr/>
              <a:t>‹#›</a:t>
            </a:fld>
            <a:endParaRPr lang="tr-TR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7371E61C-2315-BA9E-5A4F-63AA1C3491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C83A6EA-9BD7-2F09-41EB-F6A551A3B4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0E9E42C5-6BD2-FBA3-7320-7DD283A0BB3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E8F1F5F8-B349-05DB-A16E-46FCDFC79EA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EB4C0814-0DD2-5251-07A2-68388F8E3F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id="{11E7AC8B-8EB8-2738-2AD5-B48D0095B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5030FF07-0830-413E-8FA5-B9548CDC5991}" type="slidenum">
              <a:rPr lang="tr-TR" altLang="de-DE"/>
              <a:pPr/>
              <a:t>‹#›</a:t>
            </a:fld>
            <a:endParaRPr lang="tr-TR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AB4EC37-485D-6AF9-C08F-B1F8502F28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5FCB3007-B86E-44D8-9F76-3E8CD2A71BEE}" type="slidenum">
              <a:rPr lang="tr-TR" altLang="de-DE" sz="1300">
                <a:latin typeface="Arial" panose="020B0604020202020204" pitchFamily="34" charset="0"/>
              </a:rPr>
              <a:pPr eaLnBrk="1" hangingPunct="1"/>
              <a:t>3</a:t>
            </a:fld>
            <a:endParaRPr lang="tr-TR" altLang="de-DE" sz="1300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87D3582-F578-5C0E-E429-CB1DB1B6AE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6090E97-18F4-54B8-16F8-C146B10E2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74ACB8F-4EE9-E7D8-D79E-851379CB91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16C50657-7DA4-46EF-B57E-07FE957FBBEA}" type="slidenum">
              <a:rPr lang="tr-TR" altLang="de-DE" sz="1300">
                <a:latin typeface="Arial" panose="020B0604020202020204" pitchFamily="34" charset="0"/>
              </a:rPr>
              <a:pPr eaLnBrk="1" hangingPunct="1"/>
              <a:t>11</a:t>
            </a:fld>
            <a:endParaRPr lang="tr-TR" altLang="de-DE" sz="130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15B921D-32D8-17D8-42F0-92EE7258E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D055D10-CA8E-CD58-AD1E-3D7273252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44AEF41-9272-BE59-9503-B401E82C521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15904EDF-3F12-40AF-3C7F-9091677153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BB325C87-BE42-6A85-A618-9E3E368CBE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BB6E1C23-384B-4B6F-AEC4-D8F1E32B00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88074E6D-73D5-4974-301E-44D81089C8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88D12EEE-C711-4A94-83C2-2831923F20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E3066A6D-9474-2105-1860-38B17374CC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539AF12F-5CD3-875F-60CC-6F8F3EFA75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7ED42DE0-97E7-F80B-B910-CF245D9172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9313C6BC-3F36-AC5B-33DF-684DBC2DFA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DD1A3730-F49A-271A-AB62-C9B952FA7C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27BBAC77-8C23-521D-B5D7-0973A62E1A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DF4CD8BD-BCFB-F154-EA3D-4B6BE48DDF7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7BF4DA2F-EF7F-09E1-6FC6-ACF870CF28E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Palatino Linotype" pitchFamily="18" charset="0"/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>
                <a:latin typeface="Palatino Linotype" pitchFamily="18" charset="0"/>
              </a:defRPr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0E8C9D1-F9D6-2223-60E9-95B9EA3754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68313" y="537368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55D702A9-8388-B6B5-6F94-30D81E12F2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err="1"/>
              <a:t>Eick</a:t>
            </a:r>
            <a:r>
              <a:rPr lang="en-US"/>
              <a:t>: COSC 6342 ML Topic`</a:t>
            </a:r>
            <a:endParaRPr lang="tr-TR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986DB741-C259-F810-BD61-C6B1C27912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6B674-993C-46A0-98DA-1273033D59E6}" type="slidenum">
              <a:rPr lang="tr-TR" altLang="de-DE"/>
              <a:pPr/>
              <a:t>‹#›</a:t>
            </a:fld>
            <a:endParaRPr lang="tr-TR" altLang="de-DE"/>
          </a:p>
        </p:txBody>
      </p:sp>
    </p:spTree>
    <p:extLst>
      <p:ext uri="{BB962C8B-B14F-4D97-AF65-F5344CB8AC3E}">
        <p14:creationId xmlns:p14="http://schemas.microsoft.com/office/powerpoint/2010/main" val="233004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3F2C7-7D0B-821A-551A-967CD0EAFF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DA1A8-BA2E-012D-9290-0C7E478EF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E3EC08-C4A2-4B7D-B2F0-AB4E8B608500}" type="slidenum">
              <a:rPr lang="tr-TR" altLang="de-DE"/>
              <a:pPr/>
              <a:t>‹#›</a:t>
            </a:fld>
            <a:endParaRPr lang="tr-TR" altLang="de-DE"/>
          </a:p>
        </p:txBody>
      </p:sp>
    </p:spTree>
    <p:extLst>
      <p:ext uri="{BB962C8B-B14F-4D97-AF65-F5344CB8AC3E}">
        <p14:creationId xmlns:p14="http://schemas.microsoft.com/office/powerpoint/2010/main" val="114532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4E160B4-93EC-74E4-902A-65ABF22BE2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5A5D34-B5A0-4E70-8D66-AEC6A7C74622}" type="slidenum">
              <a:rPr lang="tr-TR" altLang="de-DE"/>
              <a:pPr/>
              <a:t>‹#›</a:t>
            </a:fld>
            <a:endParaRPr lang="tr-TR" altLang="de-DE"/>
          </a:p>
        </p:txBody>
      </p:sp>
    </p:spTree>
    <p:extLst>
      <p:ext uri="{BB962C8B-B14F-4D97-AF65-F5344CB8AC3E}">
        <p14:creationId xmlns:p14="http://schemas.microsoft.com/office/powerpoint/2010/main" val="11616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0CE7FD0-D2B2-D913-DD72-3EE85D485C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42100"/>
            <a:ext cx="6048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+mn-lt"/>
              </a:defRPr>
            </a:lvl1pPr>
          </a:lstStyle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F298335-966A-D48E-C168-A75EDE1F1C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i="1"/>
            </a:lvl1pPr>
          </a:lstStyle>
          <a:p>
            <a:fld id="{1FA9CFA8-C66C-44AA-9ECB-3896BD4C7E77}" type="slidenum">
              <a:rPr lang="tr-TR" altLang="de-DE"/>
              <a:pPr/>
              <a:t>‹#›</a:t>
            </a:fld>
            <a:endParaRPr lang="tr-TR" altLang="de-DE"/>
          </a:p>
        </p:txBody>
      </p:sp>
      <p:grpSp>
        <p:nvGrpSpPr>
          <p:cNvPr id="2052" name="Group 4">
            <a:extLst>
              <a:ext uri="{FF2B5EF4-FFF2-40B4-BE49-F238E27FC236}">
                <a16:creationId xmlns:a16="http://schemas.microsoft.com/office/drawing/2014/main" id="{CAF5439D-7ACB-9011-4398-69BDEC9C459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5845" name="Rectangle 5">
              <a:extLst>
                <a:ext uri="{FF2B5EF4-FFF2-40B4-BE49-F238E27FC236}">
                  <a16:creationId xmlns:a16="http://schemas.microsoft.com/office/drawing/2014/main" id="{28D10600-5A4F-32BF-4448-EEA49748F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46" name="Rectangle 6">
              <a:extLst>
                <a:ext uri="{FF2B5EF4-FFF2-40B4-BE49-F238E27FC236}">
                  <a16:creationId xmlns:a16="http://schemas.microsoft.com/office/drawing/2014/main" id="{B13CC472-B360-E879-6953-C9CB9BC39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47" name="Rectangle 7">
              <a:extLst>
                <a:ext uri="{FF2B5EF4-FFF2-40B4-BE49-F238E27FC236}">
                  <a16:creationId xmlns:a16="http://schemas.microsoft.com/office/drawing/2014/main" id="{ADCE0682-DAD7-D34E-D8FA-3C60D973D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48" name="Rectangle 8">
              <a:extLst>
                <a:ext uri="{FF2B5EF4-FFF2-40B4-BE49-F238E27FC236}">
                  <a16:creationId xmlns:a16="http://schemas.microsoft.com/office/drawing/2014/main" id="{1B6DA80A-6631-89A3-DAC6-91DB687A6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49" name="Rectangle 9">
              <a:extLst>
                <a:ext uri="{FF2B5EF4-FFF2-40B4-BE49-F238E27FC236}">
                  <a16:creationId xmlns:a16="http://schemas.microsoft.com/office/drawing/2014/main" id="{A1352E57-F2C2-78AC-18EF-94AE94AEE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5850" name="Rectangle 10">
              <a:extLst>
                <a:ext uri="{FF2B5EF4-FFF2-40B4-BE49-F238E27FC236}">
                  <a16:creationId xmlns:a16="http://schemas.microsoft.com/office/drawing/2014/main" id="{085AE7BF-419B-7C85-9963-556B9D89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51" name="Rectangle 11">
              <a:extLst>
                <a:ext uri="{FF2B5EF4-FFF2-40B4-BE49-F238E27FC236}">
                  <a16:creationId xmlns:a16="http://schemas.microsoft.com/office/drawing/2014/main" id="{1EFC3425-D5F5-F8A7-375E-3D50AFF02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52" name="Rectangle 12">
              <a:extLst>
                <a:ext uri="{FF2B5EF4-FFF2-40B4-BE49-F238E27FC236}">
                  <a16:creationId xmlns:a16="http://schemas.microsoft.com/office/drawing/2014/main" id="{3356B10C-89BB-4094-A8A5-FD75BCDA5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5853" name="Rectangle 13">
              <a:extLst>
                <a:ext uri="{FF2B5EF4-FFF2-40B4-BE49-F238E27FC236}">
                  <a16:creationId xmlns:a16="http://schemas.microsoft.com/office/drawing/2014/main" id="{19D40ECF-56D5-9741-7B55-3524361DF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>
            <a:extLst>
              <a:ext uri="{FF2B5EF4-FFF2-40B4-BE49-F238E27FC236}">
                <a16:creationId xmlns:a16="http://schemas.microsoft.com/office/drawing/2014/main" id="{8ED694C4-E7BD-A5B9-E3B5-771090E71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de-DE"/>
              <a:t>Click to edit Master title style</a:t>
            </a:r>
          </a:p>
        </p:txBody>
      </p:sp>
      <p:sp>
        <p:nvSpPr>
          <p:cNvPr id="2054" name="Rectangle 15">
            <a:extLst>
              <a:ext uri="{FF2B5EF4-FFF2-40B4-BE49-F238E27FC236}">
                <a16:creationId xmlns:a16="http://schemas.microsoft.com/office/drawing/2014/main" id="{08634F12-A189-6E93-DF4F-2F42159B4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de-DE"/>
              <a:t>Click to edit Master text styles</a:t>
            </a:r>
          </a:p>
          <a:p>
            <a:pPr lvl="1"/>
            <a:r>
              <a:rPr lang="tr-TR" altLang="de-DE"/>
              <a:t>Second level</a:t>
            </a:r>
          </a:p>
          <a:p>
            <a:pPr lvl="2"/>
            <a:r>
              <a:rPr lang="tr-TR" altLang="de-DE"/>
              <a:t>Third level</a:t>
            </a:r>
          </a:p>
          <a:p>
            <a:pPr lvl="3"/>
            <a:r>
              <a:rPr lang="tr-TR" altLang="de-DE"/>
              <a:t>Fourth level</a:t>
            </a:r>
          </a:p>
          <a:p>
            <a:pPr lvl="4"/>
            <a:r>
              <a:rPr lang="tr-TR" altLang="de-D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chemeClr val="bg2"/>
          </a:solidFill>
          <a:latin typeface="Lucida Brigh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summary.data.application.html" TargetMode="External"/><Relationship Id="rId2" Type="http://schemas.openxmlformats.org/officeDocument/2006/relationships/hyperlink" Target="http://www.ics.uci.edu/~mlearn/MLReposito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utoronto.ca/~delve/" TargetMode="External"/><Relationship Id="rId4" Type="http://schemas.openxmlformats.org/officeDocument/2006/relationships/hyperlink" Target="http://lib.stat.cmu.edu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mlr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BAC5BA92-D4D0-E436-6C92-78C3926F5C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de-DE" sz="2000" i="0"/>
              <a:t>CHAPTER 1:</a:t>
            </a:r>
            <a:r>
              <a:rPr lang="tr-TR" altLang="de-DE"/>
              <a:t> </a:t>
            </a:r>
            <a:br>
              <a:rPr lang="tr-TR" altLang="de-DE"/>
            </a:br>
            <a:r>
              <a:rPr lang="tr-TR" altLang="de-DE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7647498F-314C-EB16-1C8B-FFD1BDFD3D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AEBB6794-20CB-4638-B98E-627ABAE15FA9}" type="slidenum">
              <a:rPr lang="tr-TR" altLang="de-DE" sz="1400"/>
              <a:pPr eaLnBrk="1" hangingPunct="1"/>
              <a:t>10</a:t>
            </a:fld>
            <a:endParaRPr lang="tr-TR" altLang="de-DE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A2EB42F-2DF2-F8AB-D0C2-39CA448D9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Classification: Applications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156E8BF-4EF2-13AA-072C-40D80488C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de-DE"/>
              <a:t>Aka Pattern recognition</a:t>
            </a:r>
          </a:p>
          <a:p>
            <a:pPr eaLnBrk="1" hangingPunct="1">
              <a:lnSpc>
                <a:spcPct val="90000"/>
              </a:lnSpc>
            </a:pPr>
            <a:r>
              <a:rPr lang="tr-TR" altLang="de-DE">
                <a:solidFill>
                  <a:schemeClr val="bg2"/>
                </a:solidFill>
              </a:rPr>
              <a:t>Face recognition:</a:t>
            </a:r>
            <a:r>
              <a:rPr lang="tr-TR" altLang="de-DE"/>
              <a:t> Pose, lighting, occlusion (glasses, beard), make-up, hair style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de-DE">
                <a:solidFill>
                  <a:schemeClr val="bg2"/>
                </a:solidFill>
              </a:rPr>
              <a:t>Character recognition:</a:t>
            </a:r>
            <a:r>
              <a:rPr lang="tr-TR" altLang="de-DE"/>
              <a:t> Different handwriting styles.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de-DE">
                <a:solidFill>
                  <a:schemeClr val="bg2"/>
                </a:solidFill>
              </a:rPr>
              <a:t>Speech recognition:</a:t>
            </a:r>
            <a:r>
              <a:rPr lang="tr-TR" altLang="de-DE"/>
              <a:t> Temporal dependency.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de-DE"/>
              <a:t>Use of a dictionary or the syntax of the language.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de-DE"/>
              <a:t>Sensor fusion: Combine multiple modalities; eg, visual (lip image) and acoustic for speech</a:t>
            </a:r>
          </a:p>
          <a:p>
            <a:pPr eaLnBrk="1" hangingPunct="1">
              <a:lnSpc>
                <a:spcPct val="90000"/>
              </a:lnSpc>
            </a:pPr>
            <a:r>
              <a:rPr lang="tr-TR" altLang="de-DE">
                <a:solidFill>
                  <a:schemeClr val="bg2"/>
                </a:solidFill>
              </a:rPr>
              <a:t>Medical diagnosis:</a:t>
            </a:r>
            <a:r>
              <a:rPr lang="tr-TR" altLang="de-DE"/>
              <a:t> From symptoms to illnesses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e-DE">
                <a:solidFill>
                  <a:schemeClr val="bg2"/>
                </a:solidFill>
              </a:rPr>
              <a:t>Web Advertizing: </a:t>
            </a:r>
            <a:r>
              <a:rPr lang="en-US" altLang="de-DE"/>
              <a:t>Predict if a user clicks on an ad on the Internet.</a:t>
            </a:r>
            <a:endParaRPr lang="tr-TR" alt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E144F86C-692B-0860-891D-ACBBF6DE14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CE37FFC2-141F-48FE-913E-72A2A0BAB386}" type="slidenum">
              <a:rPr lang="tr-TR" altLang="de-DE" sz="1400"/>
              <a:pPr eaLnBrk="1" hangingPunct="1"/>
              <a:t>11</a:t>
            </a:fld>
            <a:endParaRPr lang="tr-TR" altLang="de-DE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0935CCB-C987-CE1E-88C4-507C53F41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Face Recognition</a:t>
            </a:r>
          </a:p>
        </p:txBody>
      </p:sp>
      <p:pic>
        <p:nvPicPr>
          <p:cNvPr id="15364" name="Picture 17" descr="011">
            <a:extLst>
              <a:ext uri="{FF2B5EF4-FFF2-40B4-BE49-F238E27FC236}">
                <a16:creationId xmlns:a16="http://schemas.microsoft.com/office/drawing/2014/main" id="{6875BEFC-2CB4-55A4-33F9-3DAF12EFF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923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8" descr="012">
            <a:extLst>
              <a:ext uri="{FF2B5EF4-FFF2-40B4-BE49-F238E27FC236}">
                <a16:creationId xmlns:a16="http://schemas.microsoft.com/office/drawing/2014/main" id="{3EDCCC72-F05B-4360-7E24-1DDC7662B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4923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9" descr="010">
            <a:extLst>
              <a:ext uri="{FF2B5EF4-FFF2-40B4-BE49-F238E27FC236}">
                <a16:creationId xmlns:a16="http://schemas.microsoft.com/office/drawing/2014/main" id="{DE4A163D-7DE3-FDA0-74B5-C038ECE84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4923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0" descr="013">
            <a:extLst>
              <a:ext uri="{FF2B5EF4-FFF2-40B4-BE49-F238E27FC236}">
                <a16:creationId xmlns:a16="http://schemas.microsoft.com/office/drawing/2014/main" id="{85B965EF-4C0C-B402-4047-AFA8D0560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492375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21" descr="014">
            <a:extLst>
              <a:ext uri="{FF2B5EF4-FFF2-40B4-BE49-F238E27FC236}">
                <a16:creationId xmlns:a16="http://schemas.microsoft.com/office/drawing/2014/main" id="{CD988278-4475-65A3-3587-937D1FFF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5085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22" descr="020">
            <a:extLst>
              <a:ext uri="{FF2B5EF4-FFF2-40B4-BE49-F238E27FC236}">
                <a16:creationId xmlns:a16="http://schemas.microsoft.com/office/drawing/2014/main" id="{AA34C184-0AFB-DCA6-B0D5-407EC752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5085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23" descr="105">
            <a:extLst>
              <a:ext uri="{FF2B5EF4-FFF2-40B4-BE49-F238E27FC236}">
                <a16:creationId xmlns:a16="http://schemas.microsoft.com/office/drawing/2014/main" id="{C12586B2-5C76-7DC9-1EC0-CF28F8998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5085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24" descr="350">
            <a:extLst>
              <a:ext uri="{FF2B5EF4-FFF2-40B4-BE49-F238E27FC236}">
                <a16:creationId xmlns:a16="http://schemas.microsoft.com/office/drawing/2014/main" id="{032823CA-664B-ADC9-5DCC-E34C13AA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508500"/>
            <a:ext cx="8763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Text Box 25">
            <a:extLst>
              <a:ext uri="{FF2B5EF4-FFF2-40B4-BE49-F238E27FC236}">
                <a16:creationId xmlns:a16="http://schemas.microsoft.com/office/drawing/2014/main" id="{2A5C58C9-12E6-19DE-DA9D-CE2F77602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4684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tr-TR" altLang="de-DE" sz="2400">
                <a:latin typeface="Lucida Bright" panose="02040602050505020304" pitchFamily="18" charset="0"/>
              </a:rPr>
              <a:t>Training examples of a person</a:t>
            </a:r>
          </a:p>
        </p:txBody>
      </p:sp>
      <p:sp>
        <p:nvSpPr>
          <p:cNvPr id="15373" name="Text Box 26">
            <a:extLst>
              <a:ext uri="{FF2B5EF4-FFF2-40B4-BE49-F238E27FC236}">
                <a16:creationId xmlns:a16="http://schemas.microsoft.com/office/drawing/2014/main" id="{762BE2B0-DD12-92F6-CF5C-E53E80DCC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933825"/>
            <a:ext cx="1951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tr-TR" altLang="de-DE" sz="2400">
                <a:latin typeface="Lucida Bright" panose="02040602050505020304" pitchFamily="18" charset="0"/>
              </a:rPr>
              <a:t>Test images</a:t>
            </a:r>
          </a:p>
        </p:txBody>
      </p:sp>
      <p:sp>
        <p:nvSpPr>
          <p:cNvPr id="15374" name="Text Box 27">
            <a:extLst>
              <a:ext uri="{FF2B5EF4-FFF2-40B4-BE49-F238E27FC236}">
                <a16:creationId xmlns:a16="http://schemas.microsoft.com/office/drawing/2014/main" id="{1A5CE474-48AB-0E94-CCA6-C87E8B5EC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94995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tr-TR" altLang="de-DE" sz="1400">
                <a:latin typeface="Lucida Bright" panose="02040602050505020304" pitchFamily="18" charset="0"/>
              </a:rPr>
              <a:t>AT&amp;T Laboratories, Cambridge UK</a:t>
            </a:r>
          </a:p>
          <a:p>
            <a:pPr eaLnBrk="1" hangingPunct="1"/>
            <a:r>
              <a:rPr lang="tr-TR" altLang="de-DE" sz="1000">
                <a:latin typeface="Lucida Bright" panose="02040602050505020304" pitchFamily="18" charset="0"/>
              </a:rPr>
              <a:t>http://www.uk.research.att.com/facedatabase.html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6BF22E7A-8119-A531-E576-9F6183B838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8E8A53CC-D8FA-48CC-9212-4E86E7BC046E}" type="slidenum">
              <a:rPr lang="tr-TR" altLang="de-DE" sz="1400"/>
              <a:pPr eaLnBrk="1" hangingPunct="1"/>
              <a:t>12</a:t>
            </a:fld>
            <a:endParaRPr lang="tr-TR" altLang="de-DE" sz="1400"/>
          </a:p>
        </p:txBody>
      </p:sp>
      <p:pic>
        <p:nvPicPr>
          <p:cNvPr id="16387" name="Picture 6">
            <a:extLst>
              <a:ext uri="{FF2B5EF4-FFF2-40B4-BE49-F238E27FC236}">
                <a16:creationId xmlns:a16="http://schemas.microsoft.com/office/drawing/2014/main" id="{A8D3AECA-48AF-E3DB-5E2B-9C85BE055B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0200" y="1492250"/>
            <a:ext cx="4546600" cy="4375150"/>
          </a:xfrm>
        </p:spPr>
      </p:pic>
      <p:sp>
        <p:nvSpPr>
          <p:cNvPr id="16388" name="Rectangle 4">
            <a:extLst>
              <a:ext uri="{FF2B5EF4-FFF2-40B4-BE49-F238E27FC236}">
                <a16:creationId xmlns:a16="http://schemas.microsoft.com/office/drawing/2014/main" id="{A80A9669-3FE6-1002-EED0-1F2070A07A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de-DE"/>
              <a:t>Prediction: </a:t>
            </a:r>
            <a:r>
              <a:rPr lang="tr-TR" altLang="de-DE"/>
              <a:t>Regression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61EFCBC-352B-51BC-1104-2DFBFCABE2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Example: Price of a used car</a:t>
            </a:r>
          </a:p>
          <a:p>
            <a:pPr eaLnBrk="1" hangingPunct="1"/>
            <a:r>
              <a:rPr lang="tr-TR" altLang="de-DE" i="1"/>
              <a:t>x </a:t>
            </a:r>
            <a:r>
              <a:rPr lang="tr-TR" altLang="de-DE"/>
              <a:t>: car attributes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de-DE"/>
              <a:t>	</a:t>
            </a:r>
            <a:r>
              <a:rPr lang="tr-TR" altLang="de-DE" i="1"/>
              <a:t>y </a:t>
            </a:r>
            <a:r>
              <a:rPr lang="tr-TR" altLang="de-DE"/>
              <a:t>: price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de-DE"/>
              <a:t>		</a:t>
            </a:r>
            <a:r>
              <a:rPr lang="tr-TR" altLang="de-DE" i="1"/>
              <a:t>y </a:t>
            </a:r>
            <a:r>
              <a:rPr lang="tr-TR" altLang="de-DE"/>
              <a:t>= </a:t>
            </a:r>
            <a:r>
              <a:rPr lang="tr-TR" altLang="de-DE" i="1"/>
              <a:t>g </a:t>
            </a:r>
            <a:r>
              <a:rPr lang="tr-TR" altLang="de-DE"/>
              <a:t>(</a:t>
            </a:r>
            <a:r>
              <a:rPr lang="tr-TR" altLang="de-DE" i="1"/>
              <a:t>x </a:t>
            </a:r>
            <a:r>
              <a:rPr lang="tr-TR" altLang="de-DE"/>
              <a:t>| </a:t>
            </a:r>
            <a:r>
              <a:rPr lang="tr-TR" altLang="de-DE" i="1"/>
              <a:t>θ</a:t>
            </a:r>
            <a:r>
              <a:rPr lang="tr-TR" altLang="de-DE">
                <a:latin typeface="Symbol" panose="05050102010706020507" pitchFamily="18" charset="2"/>
              </a:rPr>
              <a:t> </a:t>
            </a:r>
            <a:r>
              <a:rPr lang="tr-TR" altLang="de-DE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de-DE"/>
              <a:t>	</a:t>
            </a:r>
            <a:r>
              <a:rPr lang="tr-TR" altLang="de-DE" i="1"/>
              <a:t>g </a:t>
            </a:r>
            <a:r>
              <a:rPr lang="tr-TR" altLang="de-DE"/>
              <a:t>( ) model,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de-DE">
                <a:latin typeface="Symbol" panose="05050102010706020507" pitchFamily="18" charset="2"/>
              </a:rPr>
              <a:t>	</a:t>
            </a:r>
            <a:r>
              <a:rPr lang="tr-TR" altLang="de-DE" i="1"/>
              <a:t>θ</a:t>
            </a:r>
            <a:r>
              <a:rPr lang="tr-TR" altLang="de-DE"/>
              <a:t> parameters</a:t>
            </a:r>
          </a:p>
        </p:txBody>
      </p:sp>
      <p:sp>
        <p:nvSpPr>
          <p:cNvPr id="16390" name="Text Box 9">
            <a:extLst>
              <a:ext uri="{FF2B5EF4-FFF2-40B4-BE49-F238E27FC236}">
                <a16:creationId xmlns:a16="http://schemas.microsoft.com/office/drawing/2014/main" id="{9B74537E-65C7-9D6C-0D53-F7D3A3AD8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779713"/>
            <a:ext cx="168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tr-TR" altLang="de-DE" sz="2400" i="1">
                <a:latin typeface="Lucida Bright" panose="02040602050505020304" pitchFamily="18" charset="0"/>
              </a:rPr>
              <a:t>y </a:t>
            </a:r>
            <a:r>
              <a:rPr lang="tr-TR" altLang="de-DE" sz="2400">
                <a:latin typeface="Lucida Bright" panose="02040602050505020304" pitchFamily="18" charset="0"/>
              </a:rPr>
              <a:t>= </a:t>
            </a:r>
            <a:r>
              <a:rPr lang="tr-TR" altLang="de-DE" sz="2400" i="1">
                <a:latin typeface="Lucida Bright" panose="02040602050505020304" pitchFamily="18" charset="0"/>
              </a:rPr>
              <a:t>wx</a:t>
            </a:r>
            <a:r>
              <a:rPr lang="tr-TR" altLang="de-DE" sz="2400">
                <a:latin typeface="Lucida Bright" panose="02040602050505020304" pitchFamily="18" charset="0"/>
              </a:rPr>
              <a:t>+</a:t>
            </a:r>
            <a:r>
              <a:rPr lang="tr-TR" altLang="de-DE" sz="2400" i="1">
                <a:latin typeface="Lucida Bright" panose="02040602050505020304" pitchFamily="18" charset="0"/>
              </a:rPr>
              <a:t>w</a:t>
            </a:r>
            <a:r>
              <a:rPr lang="tr-TR" altLang="de-DE" sz="2400" baseline="-25000">
                <a:latin typeface="Lucida Bright" panose="02040602050505020304" pitchFamily="18" charset="0"/>
              </a:rPr>
              <a:t>0</a:t>
            </a:r>
            <a:endParaRPr lang="en-GB" altLang="de-DE" sz="2400" baseline="-25000">
              <a:latin typeface="Lucida Bright" panose="020406020505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020F989E-6496-D4AA-4C01-7F75F37C81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43688" y="6215063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DB5B93A8-D54C-4C4E-B192-A6BC872A44B0}" type="slidenum">
              <a:rPr lang="tr-TR" altLang="de-DE" sz="1400"/>
              <a:pPr eaLnBrk="1" hangingPunct="1"/>
              <a:t>13</a:t>
            </a:fld>
            <a:endParaRPr lang="tr-TR" altLang="de-DE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9CD230C-1797-7DB5-06A6-E84D42BF0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Regression Applications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0F67F44-7670-F595-7C42-E8C90291F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808163"/>
          </a:xfrm>
        </p:spPr>
        <p:txBody>
          <a:bodyPr/>
          <a:lstStyle/>
          <a:p>
            <a:pPr eaLnBrk="1" hangingPunct="1"/>
            <a:r>
              <a:rPr lang="tr-TR" altLang="de-DE"/>
              <a:t>Navigating a car: Angle of the steering wheel (CMU NavLab)</a:t>
            </a:r>
          </a:p>
          <a:p>
            <a:pPr eaLnBrk="1" hangingPunct="1"/>
            <a:r>
              <a:rPr lang="tr-TR" altLang="de-DE"/>
              <a:t>Kinematics of a robot arm</a:t>
            </a:r>
          </a:p>
        </p:txBody>
      </p:sp>
      <p:sp>
        <p:nvSpPr>
          <p:cNvPr id="17413" name="Rectangle 8">
            <a:extLst>
              <a:ext uri="{FF2B5EF4-FFF2-40B4-BE49-F238E27FC236}">
                <a16:creationId xmlns:a16="http://schemas.microsoft.com/office/drawing/2014/main" id="{2AF6A8B5-F895-3F90-4482-626CA44F0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284538"/>
            <a:ext cx="2232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de-DE" sz="2400" i="1">
                <a:latin typeface="Lucida Bright" panose="02040602050505020304" pitchFamily="18" charset="0"/>
              </a:rPr>
              <a:t>α</a:t>
            </a:r>
            <a:r>
              <a:rPr lang="tr-TR" altLang="de-DE" sz="2000" baseline="-25000">
                <a:latin typeface="Lucida Bright" panose="02040602050505020304" pitchFamily="18" charset="0"/>
              </a:rPr>
              <a:t>1</a:t>
            </a:r>
            <a:r>
              <a:rPr lang="tr-TR" altLang="de-DE" sz="2400">
                <a:latin typeface="Lucida Bright" panose="02040602050505020304" pitchFamily="18" charset="0"/>
              </a:rPr>
              <a:t>= </a:t>
            </a:r>
            <a:r>
              <a:rPr lang="tr-TR" altLang="de-DE" sz="2400" i="1">
                <a:latin typeface="Lucida Bright" panose="02040602050505020304" pitchFamily="18" charset="0"/>
              </a:rPr>
              <a:t>g</a:t>
            </a:r>
            <a:r>
              <a:rPr lang="tr-TR" altLang="de-DE" sz="2000" baseline="-25000">
                <a:latin typeface="Lucida Bright" panose="02040602050505020304" pitchFamily="18" charset="0"/>
              </a:rPr>
              <a:t>1</a:t>
            </a:r>
            <a:r>
              <a:rPr lang="tr-TR" altLang="de-DE" sz="2400">
                <a:latin typeface="Lucida Bright" panose="02040602050505020304" pitchFamily="18" charset="0"/>
              </a:rPr>
              <a:t>(</a:t>
            </a:r>
            <a:r>
              <a:rPr lang="tr-TR" altLang="de-DE" sz="2400" i="1">
                <a:latin typeface="Lucida Bright" panose="02040602050505020304" pitchFamily="18" charset="0"/>
              </a:rPr>
              <a:t>x</a:t>
            </a:r>
            <a:r>
              <a:rPr lang="tr-TR" altLang="de-DE" sz="2400">
                <a:latin typeface="Lucida Bright" panose="02040602050505020304" pitchFamily="18" charset="0"/>
              </a:rPr>
              <a:t>,</a:t>
            </a:r>
            <a:r>
              <a:rPr lang="tr-TR" altLang="de-DE" sz="2400" i="1">
                <a:latin typeface="Lucida Bright" panose="02040602050505020304" pitchFamily="18" charset="0"/>
              </a:rPr>
              <a:t>y</a:t>
            </a:r>
            <a:r>
              <a:rPr lang="tr-TR" altLang="de-DE" sz="2400">
                <a:latin typeface="Lucida Bright" panose="02040602050505020304" pitchFamily="18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de-DE" sz="2400" i="1">
                <a:latin typeface="Lucida Bright" panose="02040602050505020304" pitchFamily="18" charset="0"/>
              </a:rPr>
              <a:t>α</a:t>
            </a:r>
            <a:r>
              <a:rPr lang="tr-TR" altLang="de-DE" sz="2000" baseline="-25000">
                <a:latin typeface="Lucida Bright" panose="02040602050505020304" pitchFamily="18" charset="0"/>
              </a:rPr>
              <a:t>2</a:t>
            </a:r>
            <a:r>
              <a:rPr lang="tr-TR" altLang="de-DE" sz="2400">
                <a:latin typeface="Lucida Bright" panose="02040602050505020304" pitchFamily="18" charset="0"/>
              </a:rPr>
              <a:t>= </a:t>
            </a:r>
            <a:r>
              <a:rPr lang="tr-TR" altLang="de-DE" sz="2400" i="1">
                <a:latin typeface="Lucida Bright" panose="02040602050505020304" pitchFamily="18" charset="0"/>
              </a:rPr>
              <a:t>g</a:t>
            </a:r>
            <a:r>
              <a:rPr lang="tr-TR" altLang="de-DE" sz="2000" baseline="-25000">
                <a:latin typeface="Lucida Bright" panose="02040602050505020304" pitchFamily="18" charset="0"/>
              </a:rPr>
              <a:t>2</a:t>
            </a:r>
            <a:r>
              <a:rPr lang="tr-TR" altLang="de-DE" sz="2400">
                <a:latin typeface="Lucida Bright" panose="02040602050505020304" pitchFamily="18" charset="0"/>
              </a:rPr>
              <a:t>(</a:t>
            </a:r>
            <a:r>
              <a:rPr lang="tr-TR" altLang="de-DE" sz="2400" i="1">
                <a:latin typeface="Lucida Bright" panose="02040602050505020304" pitchFamily="18" charset="0"/>
              </a:rPr>
              <a:t>x</a:t>
            </a:r>
            <a:r>
              <a:rPr lang="tr-TR" altLang="de-DE" sz="2400">
                <a:latin typeface="Lucida Bright" panose="02040602050505020304" pitchFamily="18" charset="0"/>
              </a:rPr>
              <a:t>,</a:t>
            </a:r>
            <a:r>
              <a:rPr lang="tr-TR" altLang="de-DE" sz="2400" i="1">
                <a:latin typeface="Lucida Bright" panose="02040602050505020304" pitchFamily="18" charset="0"/>
              </a:rPr>
              <a:t>y</a:t>
            </a:r>
            <a:r>
              <a:rPr lang="tr-TR" altLang="de-DE" sz="2400">
                <a:latin typeface="Lucida Bright" panose="02040602050505020304" pitchFamily="18" charset="0"/>
              </a:rPr>
              <a:t>)</a:t>
            </a:r>
          </a:p>
        </p:txBody>
      </p:sp>
      <p:grpSp>
        <p:nvGrpSpPr>
          <p:cNvPr id="17414" name="Group 19">
            <a:extLst>
              <a:ext uri="{FF2B5EF4-FFF2-40B4-BE49-F238E27FC236}">
                <a16:creationId xmlns:a16="http://schemas.microsoft.com/office/drawing/2014/main" id="{39D63C45-BB4D-7C01-9825-084B01836EEE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284538"/>
            <a:ext cx="2374900" cy="2244725"/>
            <a:chOff x="930" y="2288"/>
            <a:chExt cx="1496" cy="1414"/>
          </a:xfrm>
        </p:grpSpPr>
        <p:sp>
          <p:nvSpPr>
            <p:cNvPr id="17415" name="Line 4">
              <a:extLst>
                <a:ext uri="{FF2B5EF4-FFF2-40B4-BE49-F238E27FC236}">
                  <a16:creationId xmlns:a16="http://schemas.microsoft.com/office/drawing/2014/main" id="{3669EFE1-EFD5-7CB6-35A1-21BDFEE7B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416" name="Line 5">
              <a:extLst>
                <a:ext uri="{FF2B5EF4-FFF2-40B4-BE49-F238E27FC236}">
                  <a16:creationId xmlns:a16="http://schemas.microsoft.com/office/drawing/2014/main" id="{C0057243-F9F1-23DE-39D2-641B2F39D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417" name="Line 6">
              <a:extLst>
                <a:ext uri="{FF2B5EF4-FFF2-40B4-BE49-F238E27FC236}">
                  <a16:creationId xmlns:a16="http://schemas.microsoft.com/office/drawing/2014/main" id="{A866B284-65C8-7E1F-2187-5F32A5E42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418" name="Line 7">
              <a:extLst>
                <a:ext uri="{FF2B5EF4-FFF2-40B4-BE49-F238E27FC236}">
                  <a16:creationId xmlns:a16="http://schemas.microsoft.com/office/drawing/2014/main" id="{4B34C0BE-6593-9979-D273-C9387F161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419" name="Rectangle 10">
              <a:extLst>
                <a:ext uri="{FF2B5EF4-FFF2-40B4-BE49-F238E27FC236}">
                  <a16:creationId xmlns:a16="http://schemas.microsoft.com/office/drawing/2014/main" id="{980F7CB9-B930-7ACB-DF67-2F8D61521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331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/>
              <a:r>
                <a:rPr lang="tr-TR" altLang="de-DE" sz="2400">
                  <a:latin typeface="Lucida Bright" panose="02040602050505020304" pitchFamily="18" charset="0"/>
                </a:rPr>
                <a:t>α</a:t>
              </a:r>
              <a:r>
                <a:rPr lang="tr-TR" altLang="de-DE" sz="2400" baseline="-25000">
                  <a:latin typeface="Lucida Bright" panose="02040602050505020304" pitchFamily="18" charset="0"/>
                </a:rPr>
                <a:t>1</a:t>
              </a:r>
            </a:p>
          </p:txBody>
        </p:sp>
        <p:sp>
          <p:nvSpPr>
            <p:cNvPr id="17420" name="Rectangle 11">
              <a:extLst>
                <a:ext uri="{FF2B5EF4-FFF2-40B4-BE49-F238E27FC236}">
                  <a16:creationId xmlns:a16="http://schemas.microsoft.com/office/drawing/2014/main" id="{7AAC51F7-C755-7C36-DEB5-B5B935E35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750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/>
              <a:r>
                <a:rPr lang="tr-TR" altLang="de-DE" sz="2400">
                  <a:latin typeface="Lucida Bright" panose="02040602050505020304" pitchFamily="18" charset="0"/>
                </a:rPr>
                <a:t>α</a:t>
              </a:r>
              <a:r>
                <a:rPr lang="tr-TR" altLang="de-DE" sz="2400" baseline="-25000">
                  <a:latin typeface="Lucida Bright" panose="02040602050505020304" pitchFamily="18" charset="0"/>
                </a:rPr>
                <a:t>2</a:t>
              </a:r>
            </a:p>
          </p:txBody>
        </p:sp>
        <p:sp>
          <p:nvSpPr>
            <p:cNvPr id="17421" name="Arc 15">
              <a:extLst>
                <a:ext uri="{FF2B5EF4-FFF2-40B4-BE49-F238E27FC236}">
                  <a16:creationId xmlns:a16="http://schemas.microsoft.com/office/drawing/2014/main" id="{83F080B7-681C-3F91-1A52-3ADD25E54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422" name="Arc 16">
              <a:extLst>
                <a:ext uri="{FF2B5EF4-FFF2-40B4-BE49-F238E27FC236}">
                  <a16:creationId xmlns:a16="http://schemas.microsoft.com/office/drawing/2014/main" id="{D454A874-6B32-F9A6-DD1F-884E9BC52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423" name="Rectangle 17">
              <a:extLst>
                <a:ext uri="{FF2B5EF4-FFF2-40B4-BE49-F238E27FC236}">
                  <a16:creationId xmlns:a16="http://schemas.microsoft.com/office/drawing/2014/main" id="{9D72BBF3-7F03-42E2-418E-058295C2A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88"/>
              <a:ext cx="4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Palatino Linotype" panose="02040502050505030304" pitchFamily="18" charset="0"/>
                </a:defRPr>
              </a:lvl9pPr>
            </a:lstStyle>
            <a:p>
              <a:pPr eaLnBrk="1" hangingPunct="1"/>
              <a:r>
                <a:rPr lang="tr-TR" altLang="de-DE" sz="2400">
                  <a:latin typeface="Lucida Bright" panose="02040602050505020304" pitchFamily="18" charset="0"/>
                </a:rPr>
                <a:t>(</a:t>
              </a:r>
              <a:r>
                <a:rPr lang="tr-TR" altLang="de-DE" sz="2400" i="1">
                  <a:latin typeface="Lucida Bright" panose="02040602050505020304" pitchFamily="18" charset="0"/>
                </a:rPr>
                <a:t>x</a:t>
              </a:r>
              <a:r>
                <a:rPr lang="tr-TR" altLang="de-DE" sz="2400">
                  <a:latin typeface="Lucida Bright" panose="02040602050505020304" pitchFamily="18" charset="0"/>
                </a:rPr>
                <a:t>,</a:t>
              </a:r>
              <a:r>
                <a:rPr lang="tr-TR" altLang="de-DE" sz="2400" i="1">
                  <a:latin typeface="Lucida Bright" panose="02040602050505020304" pitchFamily="18" charset="0"/>
                </a:rPr>
                <a:t>y</a:t>
              </a:r>
              <a:r>
                <a:rPr lang="tr-TR" altLang="de-DE" sz="2400">
                  <a:latin typeface="Lucida Bright" panose="02040602050505020304" pitchFamily="18" charset="0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7BB99523-7B7F-85BD-E0B6-53C17B4FBD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81D2A319-872C-4C18-800E-82AF6A58ACB3}" type="slidenum">
              <a:rPr lang="tr-TR" altLang="de-DE" sz="1400"/>
              <a:pPr eaLnBrk="1" hangingPunct="1"/>
              <a:t>14</a:t>
            </a:fld>
            <a:endParaRPr lang="tr-TR" altLang="de-DE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CB9B350-C8EC-F06C-4F72-AA7013239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952500"/>
          </a:xfrm>
        </p:spPr>
        <p:txBody>
          <a:bodyPr/>
          <a:lstStyle/>
          <a:p>
            <a:pPr eaLnBrk="1" hangingPunct="1"/>
            <a:r>
              <a:rPr lang="tr-TR" altLang="de-DE"/>
              <a:t>Supervised Learning: Uses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F446CE8-4215-5A2F-2C83-8C0403D91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de-DE">
                <a:solidFill>
                  <a:schemeClr val="bg2"/>
                </a:solidFill>
              </a:rPr>
              <a:t>Prediction of future cases:</a:t>
            </a:r>
            <a:r>
              <a:rPr lang="tr-TR" altLang="de-DE"/>
              <a:t> Use the rule to predict the output for future inputs</a:t>
            </a:r>
          </a:p>
          <a:p>
            <a:pPr eaLnBrk="1" hangingPunct="1"/>
            <a:r>
              <a:rPr lang="tr-TR" altLang="de-DE">
                <a:solidFill>
                  <a:schemeClr val="bg2"/>
                </a:solidFill>
              </a:rPr>
              <a:t>Knowledge extraction:</a:t>
            </a:r>
            <a:r>
              <a:rPr lang="tr-TR" altLang="de-DE"/>
              <a:t> The rule is easy to understand</a:t>
            </a:r>
          </a:p>
          <a:p>
            <a:pPr eaLnBrk="1" hangingPunct="1"/>
            <a:r>
              <a:rPr lang="tr-TR" altLang="de-DE">
                <a:solidFill>
                  <a:schemeClr val="bg2"/>
                </a:solidFill>
              </a:rPr>
              <a:t>Compression:</a:t>
            </a:r>
            <a:r>
              <a:rPr lang="tr-TR" altLang="de-DE"/>
              <a:t> The rule is simpler than the data it explains</a:t>
            </a:r>
          </a:p>
          <a:p>
            <a:pPr eaLnBrk="1" hangingPunct="1"/>
            <a:r>
              <a:rPr lang="tr-TR" altLang="de-DE">
                <a:solidFill>
                  <a:schemeClr val="bg2"/>
                </a:solidFill>
              </a:rPr>
              <a:t>Outlier detection:</a:t>
            </a:r>
            <a:r>
              <a:rPr lang="tr-TR" altLang="de-DE"/>
              <a:t> Exceptions that are not covered by the rule, e.g., fraud</a:t>
            </a:r>
          </a:p>
        </p:txBody>
      </p:sp>
      <p:sp>
        <p:nvSpPr>
          <p:cNvPr id="18437" name="TextBox 4">
            <a:extLst>
              <a:ext uri="{FF2B5EF4-FFF2-40B4-BE49-F238E27FC236}">
                <a16:creationId xmlns:a16="http://schemas.microsoft.com/office/drawing/2014/main" id="{C6D8A93B-1A7C-DC73-476A-10970749E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357313"/>
            <a:ext cx="8501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de-DE"/>
              <a:t>Example: decision trees tools that create rules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A55648A1-F675-0134-CB46-94D6B92CF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CBF25248-A4AA-490D-AC04-8C6EA4F94B9D}" type="slidenum">
              <a:rPr lang="tr-TR" altLang="de-DE" sz="1400"/>
              <a:pPr eaLnBrk="1" hangingPunct="1"/>
              <a:t>15</a:t>
            </a:fld>
            <a:endParaRPr lang="tr-TR" altLang="de-DE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08E3FB9-72E5-757D-011F-5DCB6BA28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Unsupervised Learning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5E0E81B-E623-6715-E81E-A0EE01E18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Learning “what normally happens”</a:t>
            </a:r>
          </a:p>
          <a:p>
            <a:pPr eaLnBrk="1" hangingPunct="1"/>
            <a:r>
              <a:rPr lang="tr-TR" altLang="de-DE"/>
              <a:t>No output</a:t>
            </a:r>
          </a:p>
          <a:p>
            <a:pPr eaLnBrk="1" hangingPunct="1"/>
            <a:r>
              <a:rPr lang="tr-TR" altLang="de-DE"/>
              <a:t>Clustering: Grouping similar instances</a:t>
            </a:r>
            <a:endParaRPr lang="en-US" altLang="de-DE"/>
          </a:p>
          <a:p>
            <a:pPr eaLnBrk="1" hangingPunct="1"/>
            <a:r>
              <a:rPr lang="en-US" altLang="de-DE"/>
              <a:t>Other applications: Summarization, Association Analysis</a:t>
            </a:r>
            <a:endParaRPr lang="tr-TR" altLang="de-DE"/>
          </a:p>
          <a:p>
            <a:pPr eaLnBrk="1" hangingPunct="1"/>
            <a:r>
              <a:rPr lang="tr-TR" altLang="de-DE"/>
              <a:t>Example applications</a:t>
            </a:r>
          </a:p>
          <a:p>
            <a:pPr lvl="1" eaLnBrk="1" hangingPunct="1"/>
            <a:r>
              <a:rPr lang="tr-TR" altLang="de-DE" sz="2400"/>
              <a:t>Customer segmentation in CRM</a:t>
            </a:r>
          </a:p>
          <a:p>
            <a:pPr lvl="1" eaLnBrk="1" hangingPunct="1"/>
            <a:r>
              <a:rPr lang="tr-TR" altLang="de-DE" sz="2400"/>
              <a:t>Image compression: Color quantization</a:t>
            </a:r>
          </a:p>
          <a:p>
            <a:pPr lvl="1" eaLnBrk="1" hangingPunct="1"/>
            <a:r>
              <a:rPr lang="tr-TR" altLang="de-DE" sz="2400"/>
              <a:t>Bioinformatics: Learning motifs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0C4E159A-3DA9-A942-255F-EFF1254D39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20A9671A-9467-48E3-800D-9FB782C28E7D}" type="slidenum">
              <a:rPr lang="tr-TR" altLang="de-DE" sz="1400"/>
              <a:pPr eaLnBrk="1" hangingPunct="1"/>
              <a:t>16</a:t>
            </a:fld>
            <a:endParaRPr lang="tr-TR" altLang="de-DE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15F69B1-2204-52B5-EC85-3788FD7F6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Reinforcement Learning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749F8BF-81EC-FE87-DD69-533C062B1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de-DE"/>
              <a:t>Topics:</a:t>
            </a:r>
          </a:p>
          <a:p>
            <a:pPr lvl="1" eaLnBrk="1" hangingPunct="1"/>
            <a:r>
              <a:rPr lang="en-US" altLang="de-DE"/>
              <a:t>Policies</a:t>
            </a:r>
            <a:r>
              <a:rPr lang="tr-TR" altLang="de-DE"/>
              <a:t>: </a:t>
            </a:r>
            <a:r>
              <a:rPr lang="en-US" altLang="de-DE"/>
              <a:t>what actions should an agent take in a particular situation</a:t>
            </a:r>
          </a:p>
          <a:p>
            <a:pPr lvl="1" eaLnBrk="1" hangingPunct="1"/>
            <a:r>
              <a:rPr lang="en-US" altLang="de-DE"/>
              <a:t>Utility estimation: how good is a state (</a:t>
            </a:r>
            <a:r>
              <a:rPr lang="en-US" altLang="de-DE">
                <a:sym typeface="Wingdings" panose="05000000000000000000" pitchFamily="2" charset="2"/>
              </a:rPr>
              <a:t>used by policy)</a:t>
            </a:r>
            <a:endParaRPr lang="tr-TR" altLang="de-DE"/>
          </a:p>
          <a:p>
            <a:pPr eaLnBrk="1" hangingPunct="1"/>
            <a:r>
              <a:rPr lang="tr-TR" altLang="de-DE"/>
              <a:t>No supervised output but delayed reward</a:t>
            </a:r>
          </a:p>
          <a:p>
            <a:pPr eaLnBrk="1" hangingPunct="1"/>
            <a:r>
              <a:rPr lang="tr-TR" altLang="de-DE"/>
              <a:t>Credit assignment problem</a:t>
            </a:r>
            <a:r>
              <a:rPr lang="en-US" altLang="de-DE"/>
              <a:t> (what was responsible for the outcome) </a:t>
            </a:r>
          </a:p>
          <a:p>
            <a:pPr eaLnBrk="1" hangingPunct="1"/>
            <a:r>
              <a:rPr lang="en-US" altLang="de-DE"/>
              <a:t>Applications: </a:t>
            </a:r>
            <a:endParaRPr lang="tr-TR" altLang="de-DE"/>
          </a:p>
          <a:p>
            <a:pPr lvl="1" eaLnBrk="1" hangingPunct="1"/>
            <a:r>
              <a:rPr lang="tr-TR" altLang="de-DE"/>
              <a:t>Game playing</a:t>
            </a:r>
          </a:p>
          <a:p>
            <a:pPr lvl="1" eaLnBrk="1" hangingPunct="1"/>
            <a:r>
              <a:rPr lang="tr-TR" altLang="de-DE"/>
              <a:t>Robot in a maze</a:t>
            </a:r>
          </a:p>
          <a:p>
            <a:pPr lvl="1" eaLnBrk="1" hangingPunct="1"/>
            <a:r>
              <a:rPr lang="tr-TR" altLang="de-DE"/>
              <a:t>Multiple agents, partial observability, 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87EF5053-DC73-A9EF-B32F-8FA365859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3CAA69FB-5330-4C43-98E8-A892727AEFBF}" type="slidenum">
              <a:rPr lang="tr-TR" altLang="de-DE" sz="1400"/>
              <a:pPr eaLnBrk="1" hangingPunct="1"/>
              <a:t>17</a:t>
            </a:fld>
            <a:endParaRPr lang="tr-TR" altLang="de-DE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95C6DAE-56DB-11BE-8992-F9CDF56ED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Resources: Datasets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40256DB-413C-F07C-CF09-C64F97165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UCI Repository: </a:t>
            </a:r>
            <a:r>
              <a:rPr lang="tr-TR" altLang="de-DE" sz="2000">
                <a:solidFill>
                  <a:srgbClr val="3333FF"/>
                </a:solidFill>
                <a:hlinkClick r:id="rId2"/>
              </a:rPr>
              <a:t>http://www.ics.uci.edu/~mlearn/MLRepository.html</a:t>
            </a:r>
            <a:endParaRPr lang="tr-TR" altLang="de-DE" sz="2000">
              <a:solidFill>
                <a:srgbClr val="3333FF"/>
              </a:solidFill>
            </a:endParaRPr>
          </a:p>
          <a:p>
            <a:pPr eaLnBrk="1" hangingPunct="1"/>
            <a:r>
              <a:rPr lang="tr-TR" altLang="de-DE"/>
              <a:t>UCI KDD Archive: </a:t>
            </a:r>
            <a:r>
              <a:rPr lang="tr-TR" altLang="de-DE" sz="2000">
                <a:hlinkClick r:id="rId3"/>
              </a:rPr>
              <a:t>http://kdd.ics.uci.edu/summary.data.application.html</a:t>
            </a:r>
            <a:endParaRPr lang="tr-TR" altLang="de-DE" sz="2000"/>
          </a:p>
          <a:p>
            <a:pPr eaLnBrk="1" hangingPunct="1"/>
            <a:r>
              <a:rPr lang="tr-TR" altLang="de-DE"/>
              <a:t>Statlib: </a:t>
            </a:r>
            <a:r>
              <a:rPr lang="tr-TR" altLang="de-DE" sz="2000">
                <a:hlinkClick r:id="rId4"/>
              </a:rPr>
              <a:t>http://lib.stat.cmu.edu/</a:t>
            </a:r>
            <a:endParaRPr lang="tr-TR" altLang="de-DE" sz="2000"/>
          </a:p>
          <a:p>
            <a:pPr eaLnBrk="1" hangingPunct="1"/>
            <a:r>
              <a:rPr lang="tr-TR" altLang="de-DE"/>
              <a:t>Delve: </a:t>
            </a:r>
            <a:r>
              <a:rPr lang="tr-TR" altLang="de-DE" sz="2000">
                <a:hlinkClick r:id="rId5"/>
              </a:rPr>
              <a:t>http://www.cs.utoronto.ca/~delve/</a:t>
            </a:r>
            <a:endParaRPr lang="tr-TR" altLang="de-DE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B773D863-F7B1-FCF9-2564-37F1B47A5B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216B8135-BA22-4DA9-80A8-C569B6F778BE}" type="slidenum">
              <a:rPr lang="tr-TR" altLang="de-DE" sz="1400"/>
              <a:pPr eaLnBrk="1" hangingPunct="1"/>
              <a:t>18</a:t>
            </a:fld>
            <a:endParaRPr lang="tr-TR" altLang="de-DE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D0D1E1D-2DCD-67B8-FB3B-395735C47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Resources: Journals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E3802E4-BCA0-2997-6786-82FDF90BB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Journal of Machine Learning Research </a:t>
            </a:r>
            <a:r>
              <a:rPr lang="tr-TR" altLang="de-DE">
                <a:hlinkClick r:id="rId2"/>
              </a:rPr>
              <a:t>www.jmlr.org</a:t>
            </a:r>
            <a:endParaRPr lang="tr-TR" altLang="de-DE"/>
          </a:p>
          <a:p>
            <a:pPr eaLnBrk="1" hangingPunct="1"/>
            <a:r>
              <a:rPr lang="tr-TR" altLang="de-DE"/>
              <a:t>Machine Learning </a:t>
            </a:r>
          </a:p>
          <a:p>
            <a:pPr eaLnBrk="1" hangingPunct="1"/>
            <a:r>
              <a:rPr lang="tr-TR" altLang="de-DE"/>
              <a:t>IEEE Transactions on Neural Networks</a:t>
            </a:r>
          </a:p>
          <a:p>
            <a:pPr eaLnBrk="1" hangingPunct="1"/>
            <a:r>
              <a:rPr lang="tr-TR" altLang="de-DE"/>
              <a:t>IEEE Transactions on Pattern Analysis and Machine Intelligence</a:t>
            </a:r>
          </a:p>
          <a:p>
            <a:pPr eaLnBrk="1" hangingPunct="1"/>
            <a:r>
              <a:rPr lang="tr-TR" altLang="de-DE"/>
              <a:t>Annals of Statistics</a:t>
            </a:r>
          </a:p>
          <a:p>
            <a:pPr eaLnBrk="1" hangingPunct="1"/>
            <a:r>
              <a:rPr lang="tr-TR" altLang="de-DE"/>
              <a:t>Journal of the American Statistical Association</a:t>
            </a:r>
          </a:p>
          <a:p>
            <a:pPr eaLnBrk="1" hangingPunct="1"/>
            <a:r>
              <a:rPr lang="tr-TR" altLang="de-DE"/>
              <a:t>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A617B82B-BCF2-D383-331A-54BA6ADEB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4CFF1441-8EA4-4BD8-9F40-42CC1CFC72B6}" type="slidenum">
              <a:rPr lang="tr-TR" altLang="de-DE" sz="1400"/>
              <a:pPr eaLnBrk="1" hangingPunct="1"/>
              <a:t>19</a:t>
            </a:fld>
            <a:endParaRPr lang="tr-TR" altLang="de-DE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D6E4C6D-2E82-7C31-605D-4A0C8C650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Resources: Conferences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E5B642F-1B51-0D0F-9867-54BF9AA27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" y="1643063"/>
            <a:ext cx="9001125" cy="4286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de-DE" sz="2000"/>
              <a:t>International Conference on Machine Learning (ICML) </a:t>
            </a:r>
          </a:p>
          <a:p>
            <a:pPr eaLnBrk="1" hangingPunct="1">
              <a:lnSpc>
                <a:spcPct val="80000"/>
              </a:lnSpc>
            </a:pPr>
            <a:r>
              <a:rPr lang="tr-TR" altLang="de-DE" sz="2000"/>
              <a:t>European Conference on Machine Learning (ECML)</a:t>
            </a:r>
          </a:p>
          <a:p>
            <a:pPr eaLnBrk="1" hangingPunct="1">
              <a:lnSpc>
                <a:spcPct val="80000"/>
              </a:lnSpc>
            </a:pPr>
            <a:r>
              <a:rPr lang="tr-TR" altLang="de-DE" sz="2000"/>
              <a:t>Neural Information Processing Systems (NIPS)</a:t>
            </a:r>
          </a:p>
          <a:p>
            <a:pPr eaLnBrk="1" hangingPunct="1">
              <a:lnSpc>
                <a:spcPct val="80000"/>
              </a:lnSpc>
            </a:pPr>
            <a:r>
              <a:rPr lang="tr-TR" altLang="de-DE" sz="2000"/>
              <a:t>Computational Learning </a:t>
            </a:r>
            <a:endParaRPr lang="en-US" altLang="de-DE" sz="2000"/>
          </a:p>
          <a:p>
            <a:pPr eaLnBrk="1" hangingPunct="1">
              <a:lnSpc>
                <a:spcPct val="80000"/>
              </a:lnSpc>
            </a:pPr>
            <a:r>
              <a:rPr lang="tr-TR" altLang="de-DE" sz="2000"/>
              <a:t>International Joint Conference on Artificial Intelligence (IJCAI)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e-DE" sz="2000"/>
              <a:t>ACM SIGKDD Conference on Knowledge Discovery and Data Mining (KDD)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de-DE" sz="2000"/>
              <a:t>IEEE Int. Conf. on Data Mining (ICDM)</a:t>
            </a:r>
            <a:endParaRPr lang="tr-TR" altLang="de-DE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71CBA96C-85CA-6D46-F516-DF639E89CD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24FD574E-007F-438B-AD9A-A6FA53FA05C7}" type="slidenum">
              <a:rPr lang="tr-TR" altLang="de-DE" sz="1400"/>
              <a:pPr eaLnBrk="1" hangingPunct="1"/>
              <a:t>2</a:t>
            </a:fld>
            <a:endParaRPr lang="tr-TR" altLang="de-DE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E792839-7D43-9E50-0843-ED17E43B7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Why “Learn”?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FDAEB73-421A-535F-3B5B-D9C60FDEA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de-DE"/>
              <a:t>Machine learning is programming computers to optimize a performance criterion using example data or past experience.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de-DE"/>
              <a:t>There is no need to “learn” to calculate payroll</a:t>
            </a:r>
          </a:p>
          <a:p>
            <a:pPr eaLnBrk="1" hangingPunct="1">
              <a:lnSpc>
                <a:spcPct val="90000"/>
              </a:lnSpc>
            </a:pPr>
            <a:r>
              <a:rPr lang="tr-TR" altLang="de-DE"/>
              <a:t>Learning is used when: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de-DE"/>
              <a:t>Human expertise does not exist (navigating on Mars),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de-DE"/>
              <a:t>Humans are unable to explain their expertise (speech recognition)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de-DE"/>
              <a:t>Solution changes in time (routing on a computer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de-DE"/>
              <a:t>Solution needs to be adapted to particular cases (user biometrics)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F5BC6EE-D606-22DE-D10A-CBFB0CFB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57188"/>
            <a:ext cx="8229600" cy="685800"/>
          </a:xfrm>
        </p:spPr>
        <p:txBody>
          <a:bodyPr/>
          <a:lstStyle/>
          <a:p>
            <a:pPr eaLnBrk="1" hangingPunct="1"/>
            <a:br>
              <a:rPr lang="en-US" altLang="de-DE"/>
            </a:br>
            <a:r>
              <a:rPr lang="en-US" altLang="de-DE"/>
              <a:t>Summary COSC 6342 </a:t>
            </a:r>
            <a:br>
              <a:rPr lang="en-US" altLang="de-DE"/>
            </a:br>
            <a:endParaRPr lang="en-US" altLang="de-DE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F852053D-D47B-6BA9-3F27-20607811F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4795837"/>
          </a:xfrm>
        </p:spPr>
        <p:txBody>
          <a:bodyPr/>
          <a:lstStyle/>
          <a:p>
            <a:pPr eaLnBrk="1" hangingPunct="1"/>
            <a:r>
              <a:rPr lang="en-US" altLang="de-DE" sz="2000"/>
              <a:t>Introductory course that covers a wide range of machine learning techniques</a:t>
            </a:r>
            <a:r>
              <a:rPr lang="en-US" altLang="de-DE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de-DE" sz="2000"/>
              <a:t>from basic to state-of-the-art.</a:t>
            </a:r>
          </a:p>
          <a:p>
            <a:pPr eaLnBrk="1" hangingPunct="1"/>
            <a:r>
              <a:rPr lang="en-US" altLang="de-DE" sz="2000"/>
              <a:t>More theoretical/statistics oriented, compared to other courses I teach</a:t>
            </a:r>
            <a:r>
              <a:rPr lang="en-US" altLang="de-DE" sz="2000">
                <a:sym typeface="Wingdings" panose="05000000000000000000" pitchFamily="2" charset="2"/>
              </a:rPr>
              <a:t> might need continuous work not “to get lost”. </a:t>
            </a:r>
            <a:endParaRPr lang="en-US" altLang="de-DE" sz="2000"/>
          </a:p>
          <a:p>
            <a:pPr eaLnBrk="1" hangingPunct="1"/>
            <a:r>
              <a:rPr lang="en-US" altLang="de-DE" sz="2000"/>
              <a:t> You will learn about the methods you heard about: </a:t>
            </a:r>
            <a:r>
              <a:rPr lang="en-US" altLang="de-DE" sz="1800"/>
              <a:t>Naïve Bayes’, belief networks, regression, nearest-neighbor (kNN), decision trees, support vector machines, learning ensembles, over-fitting, regularization, dimensionality reduction &amp; PCA, error bounds, parameter estimation, mixture models, comparing models, density estimation, clustering centering on K-means, EM, and DBSCAN, active and reinforcement learning.</a:t>
            </a:r>
          </a:p>
          <a:p>
            <a:pPr eaLnBrk="1" hangingPunct="1"/>
            <a:r>
              <a:rPr lang="en-US" altLang="de-DE" sz="2000"/>
              <a:t>Covers algorithms, theory and applications</a:t>
            </a:r>
          </a:p>
          <a:p>
            <a:pPr eaLnBrk="1" hangingPunct="1"/>
            <a:r>
              <a:rPr lang="en-US" altLang="de-DE" sz="2000" b="1"/>
              <a:t>It’s going to be fun and hard work </a:t>
            </a:r>
          </a:p>
          <a:p>
            <a:pPr eaLnBrk="1" hangingPunct="1"/>
            <a:endParaRPr lang="en-US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5A547-1DDD-5633-1877-57C362AC9C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24581" name="Slide Number Placeholder 4">
            <a:extLst>
              <a:ext uri="{FF2B5EF4-FFF2-40B4-BE49-F238E27FC236}">
                <a16:creationId xmlns:a16="http://schemas.microsoft.com/office/drawing/2014/main" id="{E692639F-4A03-6200-831D-DEF6870BC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F3E981D0-DAE4-43CA-8874-8989C6BD3288}" type="slidenum">
              <a:rPr lang="tr-TR" altLang="de-DE" sz="1400"/>
              <a:pPr eaLnBrk="1" hangingPunct="1"/>
              <a:t>20</a:t>
            </a:fld>
            <a:endParaRPr lang="tr-TR" altLang="de-DE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54042EA-8781-77AB-1F67-8642B29F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-171450"/>
            <a:ext cx="8229600" cy="1046163"/>
          </a:xfrm>
        </p:spPr>
        <p:txBody>
          <a:bodyPr/>
          <a:lstStyle/>
          <a:p>
            <a:pPr algn="ctr" eaLnBrk="1" hangingPunct="1"/>
            <a:br>
              <a:rPr lang="en-US" altLang="de-DE"/>
            </a:br>
            <a:r>
              <a:rPr lang="en-US" altLang="de-DE" sz="2400" b="1" i="0">
                <a:solidFill>
                  <a:srgbClr val="FF0000"/>
                </a:solidFill>
              </a:rPr>
              <a:t>Which Topics Deserve More Coverage</a:t>
            </a:r>
            <a:br>
              <a:rPr lang="en-US" altLang="de-DE" sz="2400" b="1" i="0">
                <a:solidFill>
                  <a:srgbClr val="FF0000"/>
                </a:solidFill>
              </a:rPr>
            </a:br>
            <a:r>
              <a:rPr lang="en-US" altLang="de-DE" sz="2400" b="1" i="0">
                <a:solidFill>
                  <a:srgbClr val="FF0000"/>
                </a:solidFill>
              </a:rPr>
              <a:t>—if we had more time?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0DADCF2-B2BA-B23F-895D-BBD4B5FA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071563"/>
            <a:ext cx="8569325" cy="4795837"/>
          </a:xfrm>
        </p:spPr>
        <p:txBody>
          <a:bodyPr/>
          <a:lstStyle/>
          <a:p>
            <a:pPr eaLnBrk="1" hangingPunct="1"/>
            <a:r>
              <a:rPr lang="en-US" altLang="de-DE"/>
              <a:t>Graphical Models/Belief Networks (just ran out of time)</a:t>
            </a:r>
          </a:p>
          <a:p>
            <a:pPr eaLnBrk="1" hangingPunct="1"/>
            <a:r>
              <a:rPr lang="en-US" altLang="de-DE"/>
              <a:t>More on Adaptive Systems</a:t>
            </a:r>
          </a:p>
          <a:p>
            <a:pPr eaLnBrk="1" hangingPunct="1"/>
            <a:r>
              <a:rPr lang="en-US" altLang="de-DE"/>
              <a:t>Learning Theory</a:t>
            </a:r>
          </a:p>
          <a:p>
            <a:pPr eaLnBrk="1" hangingPunct="1"/>
            <a:r>
              <a:rPr lang="en-US" altLang="de-DE"/>
              <a:t>More on Clustering and Association Analysis</a:t>
            </a:r>
            <a:r>
              <a:rPr lang="en-US" altLang="de-DE">
                <a:solidFill>
                  <a:srgbClr val="00B050"/>
                </a:solidFill>
                <a:sym typeface="Wingdings" panose="05000000000000000000" pitchFamily="2" charset="2"/>
              </a:rPr>
              <a:t>covered by Data Mining Course</a:t>
            </a:r>
          </a:p>
          <a:p>
            <a:pPr eaLnBrk="1" hangingPunct="1"/>
            <a:r>
              <a:rPr lang="en-US" altLang="de-DE">
                <a:sym typeface="Wingdings" panose="05000000000000000000" pitchFamily="2" charset="2"/>
              </a:rPr>
              <a:t>More on Feature Selection, Feature Creation </a:t>
            </a:r>
          </a:p>
          <a:p>
            <a:pPr eaLnBrk="1" hangingPunct="1"/>
            <a:r>
              <a:rPr lang="en-US" altLang="de-DE">
                <a:sym typeface="Wingdings" panose="05000000000000000000" pitchFamily="2" charset="2"/>
              </a:rPr>
              <a:t>More on Prediction </a:t>
            </a:r>
          </a:p>
          <a:p>
            <a:pPr eaLnBrk="1" hangingPunct="1"/>
            <a:r>
              <a:rPr lang="en-US" altLang="de-DE">
                <a:sym typeface="Wingdings" panose="05000000000000000000" pitchFamily="2" charset="2"/>
              </a:rPr>
              <a:t>Possibly: More depth coverage of optimization techniques, neural networks, hidden Markov models, how to conduct a machine learning experiment, comparing machine learning algorithms,…</a:t>
            </a:r>
            <a:endParaRPr lang="en-US" altLang="de-DE"/>
          </a:p>
          <a:p>
            <a:pPr eaLnBrk="1" hangingPunct="1"/>
            <a:endParaRPr lang="en-US" altLang="de-DE" sz="2000" b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14E4E-FBDB-7F57-C420-7D39F3A32E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3ED16E37-043E-9BA2-EDB0-D8388635A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6EC800A3-5F88-483A-B705-3A4A371910B9}" type="slidenum">
              <a:rPr lang="tr-TR" altLang="de-DE" sz="1400"/>
              <a:pPr eaLnBrk="1" hangingPunct="1"/>
              <a:t>21</a:t>
            </a:fld>
            <a:endParaRPr lang="tr-TR" altLang="de-DE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44754D37-1330-A76B-83E7-3B2948C63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FBE3BE04-6F40-406F-8C80-347E41CA685C}" type="slidenum">
              <a:rPr lang="tr-TR" altLang="de-DE" sz="1400"/>
              <a:pPr eaLnBrk="1" hangingPunct="1"/>
              <a:t>3</a:t>
            </a:fld>
            <a:endParaRPr lang="tr-TR" altLang="de-DE" sz="1400"/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C840FE11-B62C-CF73-F508-A4C1F59CB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What We Talk About When We  Talk About“Learning”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E8F52F4F-002F-D151-2244-EAD81ABEB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Learning general models from a data of particular examples </a:t>
            </a:r>
          </a:p>
          <a:p>
            <a:pPr eaLnBrk="1" hangingPunct="1"/>
            <a:r>
              <a:rPr lang="tr-TR" altLang="de-DE"/>
              <a:t>Data is cheap and abundant (data warehouses, data marts); knowledge is expensive and scarce. </a:t>
            </a:r>
          </a:p>
          <a:p>
            <a:pPr eaLnBrk="1" hangingPunct="1"/>
            <a:r>
              <a:rPr lang="tr-TR" altLang="de-DE"/>
              <a:t>Example in retail: Customer transactions to consumer behavior: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de-DE" sz="2400"/>
              <a:t>	</a:t>
            </a:r>
            <a:r>
              <a:rPr lang="tr-TR" altLang="de-DE" i="1"/>
              <a:t>People who bought “Da Vinci Code” also bought “The Five People You Meet in Heaven”  (www.amazon.com)</a:t>
            </a:r>
          </a:p>
          <a:p>
            <a:pPr eaLnBrk="1" hangingPunct="1"/>
            <a:r>
              <a:rPr lang="tr-TR" altLang="de-DE"/>
              <a:t>Build a model that is </a:t>
            </a:r>
            <a:r>
              <a:rPr lang="tr-TR" altLang="de-DE" i="1">
                <a:solidFill>
                  <a:schemeClr val="bg2"/>
                </a:solidFill>
              </a:rPr>
              <a:t>a good and useful approximation</a:t>
            </a:r>
            <a:r>
              <a:rPr lang="tr-TR" altLang="de-DE"/>
              <a:t> to the data.</a:t>
            </a:r>
            <a:r>
              <a:rPr lang="tr-TR" altLang="de-DE" i="1"/>
              <a:t> </a:t>
            </a:r>
            <a:r>
              <a:rPr lang="tr-TR" altLang="de-DE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2F234018-59B8-231F-0384-C4A61F7F26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A5DC6EE9-A799-4A97-AD48-14E592162E0F}" type="slidenum">
              <a:rPr lang="tr-TR" altLang="de-DE" sz="1400"/>
              <a:pPr eaLnBrk="1" hangingPunct="1"/>
              <a:t>4</a:t>
            </a:fld>
            <a:endParaRPr lang="tr-TR" altLang="de-DE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600396A-1689-C480-B907-4E7828F79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57313"/>
          </a:xfrm>
        </p:spPr>
        <p:txBody>
          <a:bodyPr/>
          <a:lstStyle/>
          <a:p>
            <a:pPr eaLnBrk="1" hangingPunct="1"/>
            <a:r>
              <a:rPr lang="tr-TR" altLang="de-DE"/>
              <a:t>Data Mining</a:t>
            </a:r>
            <a:r>
              <a:rPr lang="en-US" altLang="de-DE"/>
              <a:t>/KDD</a:t>
            </a:r>
            <a:endParaRPr lang="tr-TR" altLang="de-DE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E3012E8-72EB-BDA3-4AAF-2BAF42959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928938"/>
            <a:ext cx="8229600" cy="2938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de-DE">
                <a:solidFill>
                  <a:schemeClr val="bg2"/>
                </a:solidFill>
              </a:rPr>
              <a:t>Retail:</a:t>
            </a:r>
            <a:r>
              <a:rPr lang="tr-TR" altLang="de-DE"/>
              <a:t> Market basket analysis, Customer relationship management (CRM)</a:t>
            </a:r>
          </a:p>
          <a:p>
            <a:pPr eaLnBrk="1" hangingPunct="1">
              <a:lnSpc>
                <a:spcPct val="90000"/>
              </a:lnSpc>
            </a:pPr>
            <a:r>
              <a:rPr lang="tr-TR" altLang="de-DE">
                <a:solidFill>
                  <a:schemeClr val="bg2"/>
                </a:solidFill>
              </a:rPr>
              <a:t>Finance:</a:t>
            </a:r>
            <a:r>
              <a:rPr lang="tr-TR" altLang="de-DE"/>
              <a:t> Credit scoring, fraud detection</a:t>
            </a:r>
          </a:p>
          <a:p>
            <a:pPr eaLnBrk="1" hangingPunct="1">
              <a:lnSpc>
                <a:spcPct val="90000"/>
              </a:lnSpc>
            </a:pPr>
            <a:r>
              <a:rPr lang="tr-TR" altLang="de-DE">
                <a:solidFill>
                  <a:schemeClr val="bg2"/>
                </a:solidFill>
              </a:rPr>
              <a:t>Manufacturing:</a:t>
            </a:r>
            <a:r>
              <a:rPr lang="tr-TR" altLang="de-DE"/>
              <a:t> Optimization, troubleshooting</a:t>
            </a:r>
          </a:p>
          <a:p>
            <a:pPr eaLnBrk="1" hangingPunct="1">
              <a:lnSpc>
                <a:spcPct val="90000"/>
              </a:lnSpc>
            </a:pPr>
            <a:r>
              <a:rPr lang="tr-TR" altLang="de-DE">
                <a:solidFill>
                  <a:schemeClr val="bg2"/>
                </a:solidFill>
              </a:rPr>
              <a:t>Medicine:</a:t>
            </a:r>
            <a:r>
              <a:rPr lang="tr-TR" altLang="de-DE"/>
              <a:t> Medical diagnosis</a:t>
            </a:r>
          </a:p>
          <a:p>
            <a:pPr eaLnBrk="1" hangingPunct="1">
              <a:lnSpc>
                <a:spcPct val="90000"/>
              </a:lnSpc>
            </a:pPr>
            <a:r>
              <a:rPr lang="tr-TR" altLang="de-DE">
                <a:solidFill>
                  <a:schemeClr val="bg2"/>
                </a:solidFill>
              </a:rPr>
              <a:t>Telecommunications:</a:t>
            </a:r>
            <a:r>
              <a:rPr lang="tr-TR" altLang="de-DE"/>
              <a:t> Quality of service optimization</a:t>
            </a:r>
          </a:p>
          <a:p>
            <a:pPr eaLnBrk="1" hangingPunct="1">
              <a:lnSpc>
                <a:spcPct val="90000"/>
              </a:lnSpc>
            </a:pPr>
            <a:r>
              <a:rPr lang="tr-TR" altLang="de-DE">
                <a:solidFill>
                  <a:schemeClr val="bg2"/>
                </a:solidFill>
              </a:rPr>
              <a:t>Bioinformatics:</a:t>
            </a:r>
            <a:r>
              <a:rPr lang="tr-TR" altLang="de-DE"/>
              <a:t> Motifs, alignment</a:t>
            </a:r>
          </a:p>
          <a:p>
            <a:pPr eaLnBrk="1" hangingPunct="1">
              <a:lnSpc>
                <a:spcPct val="90000"/>
              </a:lnSpc>
            </a:pPr>
            <a:r>
              <a:rPr lang="tr-TR" altLang="de-DE">
                <a:solidFill>
                  <a:schemeClr val="bg2"/>
                </a:solidFill>
              </a:rPr>
              <a:t>Web mining:</a:t>
            </a:r>
            <a:r>
              <a:rPr lang="tr-TR" altLang="de-DE"/>
              <a:t> Search engines</a:t>
            </a:r>
          </a:p>
          <a:p>
            <a:pPr eaLnBrk="1" hangingPunct="1">
              <a:lnSpc>
                <a:spcPct val="90000"/>
              </a:lnSpc>
            </a:pPr>
            <a:r>
              <a:rPr lang="tr-TR" altLang="de-DE"/>
              <a:t>...</a:t>
            </a:r>
          </a:p>
        </p:txBody>
      </p:sp>
      <p:sp>
        <p:nvSpPr>
          <p:cNvPr id="9221" name="TextBox 5">
            <a:extLst>
              <a:ext uri="{FF2B5EF4-FFF2-40B4-BE49-F238E27FC236}">
                <a16:creationId xmlns:a16="http://schemas.microsoft.com/office/drawing/2014/main" id="{25DA5ACF-A9C8-D585-FD42-5C7022601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143000"/>
            <a:ext cx="69627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de-DE" sz="2400" u="sng"/>
              <a:t>Definition</a:t>
            </a:r>
            <a:r>
              <a:rPr lang="en-US" altLang="de-DE" sz="2400"/>
              <a:t> := </a:t>
            </a:r>
            <a:r>
              <a:rPr lang="en-US" altLang="de-DE" sz="2400" i="1"/>
              <a:t>“KDD is the non-trivial process of </a:t>
            </a:r>
          </a:p>
          <a:p>
            <a:pPr eaLnBrk="1" hangingPunct="1"/>
            <a:r>
              <a:rPr lang="en-US" altLang="de-DE" sz="2400" i="1"/>
              <a:t>identifying valid, novel, potentially useful, and </a:t>
            </a:r>
          </a:p>
          <a:p>
            <a:pPr eaLnBrk="1" hangingPunct="1"/>
            <a:r>
              <a:rPr lang="en-US" altLang="de-DE" sz="2400" i="1"/>
              <a:t>ultimately understandable patterns in data” </a:t>
            </a:r>
            <a:r>
              <a:rPr lang="en-US" altLang="de-DE" sz="2400"/>
              <a:t>(Fayyad</a:t>
            </a:r>
            <a:r>
              <a:rPr lang="en-US" altLang="de-DE"/>
              <a:t>)</a:t>
            </a:r>
          </a:p>
        </p:txBody>
      </p:sp>
      <p:sp>
        <p:nvSpPr>
          <p:cNvPr id="9222" name="TextBox 6">
            <a:extLst>
              <a:ext uri="{FF2B5EF4-FFF2-40B4-BE49-F238E27FC236}">
                <a16:creationId xmlns:a16="http://schemas.microsoft.com/office/drawing/2014/main" id="{03EA36D2-AC7D-4C0A-D07A-AEC7799A3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428875"/>
            <a:ext cx="22463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de-DE" sz="2600">
                <a:solidFill>
                  <a:srgbClr val="FF6600"/>
                </a:solidFill>
              </a:rPr>
              <a:t>Applications: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C3CF2E5B-72DF-11F6-AFDA-DBD1E2C58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93194C5B-42E6-4940-A85A-678430CCEC63}" type="slidenum">
              <a:rPr lang="tr-TR" altLang="de-DE" sz="1400"/>
              <a:pPr eaLnBrk="1" hangingPunct="1"/>
              <a:t>5</a:t>
            </a:fld>
            <a:endParaRPr lang="tr-TR" altLang="de-DE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C7BB6A2-572C-BFE0-46DF-61D29BAE2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What is Machine Learning?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1A74256-045E-A018-D061-4B9E6FF00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4581525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Machine Learning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Study of algorithms that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improve their performance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at some task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with experience</a:t>
            </a:r>
          </a:p>
          <a:p>
            <a:pPr eaLnBrk="1" hangingPunct="1">
              <a:defRPr/>
            </a:pPr>
            <a:r>
              <a:rPr lang="tr-TR" dirty="0"/>
              <a:t>Optimize a performance criterion using example data or past experience.</a:t>
            </a:r>
          </a:p>
          <a:p>
            <a:pPr eaLnBrk="1" hangingPunct="1">
              <a:defRPr/>
            </a:pPr>
            <a:r>
              <a:rPr lang="tr-TR" dirty="0"/>
              <a:t>Role of Statistics: Inference from a sample</a:t>
            </a:r>
          </a:p>
          <a:p>
            <a:pPr eaLnBrk="1" hangingPunct="1">
              <a:defRPr/>
            </a:pPr>
            <a:r>
              <a:rPr lang="tr-TR" dirty="0"/>
              <a:t>Role of Computer science: Efficient algorithms to</a:t>
            </a:r>
          </a:p>
          <a:p>
            <a:pPr lvl="1" eaLnBrk="1" hangingPunct="1">
              <a:defRPr/>
            </a:pPr>
            <a:r>
              <a:rPr lang="tr-TR" sz="2400" dirty="0"/>
              <a:t>Solve the optimization problem</a:t>
            </a:r>
          </a:p>
          <a:p>
            <a:pPr lvl="1" eaLnBrk="1" hangingPunct="1">
              <a:defRPr/>
            </a:pPr>
            <a:r>
              <a:rPr lang="tr-TR" sz="2400" dirty="0"/>
              <a:t>Representing and evaluating the model for inference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2547A0C-5852-0B61-2EB8-AA191AC0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58175" cy="757238"/>
          </a:xfrm>
        </p:spPr>
        <p:txBody>
          <a:bodyPr/>
          <a:lstStyle/>
          <a:p>
            <a:pPr eaLnBrk="1" hangingPunct="1"/>
            <a:r>
              <a:rPr lang="en-US" altLang="de-DE">
                <a:solidFill>
                  <a:schemeClr val="tx1"/>
                </a:solidFill>
              </a:rPr>
              <a:t>Growth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1AB6-9260-ABAA-93B8-1464ABB3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7313"/>
            <a:ext cx="9144000" cy="4510087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/>
              <a:t>Machine learning is preferred approach to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Speech recognition, Natural language processing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Computer vision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Medical outcomes analysis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Robot control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Computational biology</a:t>
            </a:r>
          </a:p>
          <a:p>
            <a:pPr eaLnBrk="1" hangingPunct="1">
              <a:defRPr/>
            </a:pPr>
            <a:r>
              <a:rPr lang="en-US" sz="2000" dirty="0"/>
              <a:t>This trend is accelerating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Improved machine learning algorithms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Improved data capture, networking, faster computers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Software too complex to write by hand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New sensors / IO devices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Demand for self-customization to user, environment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  <a:cs typeface="+mn-cs"/>
              </a:rPr>
              <a:t>It turns out to be difficult to extract knowledge from human </a:t>
            </a:r>
            <a:r>
              <a:rPr lang="en-US" dirty="0" err="1">
                <a:ea typeface="+mn-ea"/>
                <a:cs typeface="+mn-cs"/>
              </a:rPr>
              <a:t>experts</a:t>
            </a:r>
            <a:r>
              <a:rPr lang="en-US" dirty="0" err="1">
                <a:ea typeface="+mn-ea"/>
                <a:cs typeface="+mn-cs"/>
                <a:sym typeface="Wingdings" pitchFamily="2" charset="2"/>
              </a:rPr>
              <a:t></a:t>
            </a:r>
            <a:r>
              <a:rPr lang="en-US" i="1" dirty="0" err="1">
                <a:ea typeface="+mn-ea"/>
                <a:cs typeface="+mn-cs"/>
                <a:sym typeface="Wingdings" pitchFamily="2" charset="2"/>
              </a:rPr>
              <a:t>failure</a:t>
            </a:r>
            <a:r>
              <a:rPr lang="en-US" i="1" dirty="0">
                <a:ea typeface="+mn-ea"/>
                <a:cs typeface="+mn-cs"/>
                <a:sym typeface="Wingdings" pitchFamily="2" charset="2"/>
              </a:rPr>
              <a:t> of expert systems in the 1980’s.</a:t>
            </a:r>
            <a:endParaRPr lang="en-US" i="1" dirty="0"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90B71-19CC-2D9A-6BE7-B8A977ECE9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818987C2-8258-AB5B-A085-ABD5F731CC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4CBDCF0B-3D0F-4A17-B814-AACB94CDA80C}" type="slidenum">
              <a:rPr lang="tr-TR" altLang="de-DE" sz="1400"/>
              <a:pPr eaLnBrk="1" hangingPunct="1"/>
              <a:t>6</a:t>
            </a:fld>
            <a:endParaRPr lang="tr-TR" altLang="de-DE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9636DFF9-116E-178A-9A34-23A0812321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543D7477-F8CB-4646-9D00-C9D828D508DE}" type="slidenum">
              <a:rPr lang="tr-TR" altLang="de-DE" sz="1400"/>
              <a:pPr eaLnBrk="1" hangingPunct="1"/>
              <a:t>7</a:t>
            </a:fld>
            <a:endParaRPr lang="tr-TR" altLang="de-DE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6C91BCA-3B8E-9EF8-1E42-9968281BE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Applications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2F7E35A-A7AF-A8B1-DAB6-FDF0593E5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Association</a:t>
            </a:r>
            <a:r>
              <a:rPr lang="en-US" altLang="de-DE"/>
              <a:t> Analysis</a:t>
            </a:r>
            <a:endParaRPr lang="tr-TR" altLang="de-DE"/>
          </a:p>
          <a:p>
            <a:pPr eaLnBrk="1" hangingPunct="1"/>
            <a:r>
              <a:rPr lang="tr-TR" altLang="de-DE"/>
              <a:t>Supervised Learning</a:t>
            </a:r>
          </a:p>
          <a:p>
            <a:pPr lvl="1" eaLnBrk="1" hangingPunct="1"/>
            <a:r>
              <a:rPr lang="tr-TR" altLang="de-DE"/>
              <a:t>Classification</a:t>
            </a:r>
          </a:p>
          <a:p>
            <a:pPr lvl="1" eaLnBrk="1" hangingPunct="1"/>
            <a:r>
              <a:rPr lang="tr-TR" altLang="de-DE"/>
              <a:t>Regression</a:t>
            </a:r>
            <a:r>
              <a:rPr lang="en-US" altLang="de-DE"/>
              <a:t>/Prediction </a:t>
            </a:r>
            <a:endParaRPr lang="tr-TR" altLang="de-DE"/>
          </a:p>
          <a:p>
            <a:pPr eaLnBrk="1" hangingPunct="1"/>
            <a:r>
              <a:rPr lang="tr-TR" altLang="de-DE"/>
              <a:t>Unsupervised Learning</a:t>
            </a:r>
          </a:p>
          <a:p>
            <a:pPr eaLnBrk="1" hangingPunct="1"/>
            <a:r>
              <a:rPr lang="tr-TR" altLang="de-DE"/>
              <a:t>Reinforcement Learning</a:t>
            </a:r>
            <a:endParaRPr lang="en-US" altLang="de-DE"/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51F09AF4-8712-B817-A7D9-1D2CBB286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14425"/>
          </a:xfrm>
        </p:spPr>
        <p:txBody>
          <a:bodyPr/>
          <a:lstStyle/>
          <a:p>
            <a:pPr eaLnBrk="1" hangingPunct="1"/>
            <a:r>
              <a:rPr lang="tr-TR" altLang="de-DE"/>
              <a:t>Learning Associations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67E054A-6D68-3700-047F-5CBD6330F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71625"/>
            <a:ext cx="8229600" cy="4295775"/>
          </a:xfrm>
        </p:spPr>
        <p:txBody>
          <a:bodyPr/>
          <a:lstStyle/>
          <a:p>
            <a:pPr eaLnBrk="1" hangingPunct="1"/>
            <a:r>
              <a:rPr lang="tr-TR" altLang="de-DE"/>
              <a:t>Basket analysis: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de-DE"/>
              <a:t>	</a:t>
            </a:r>
            <a:r>
              <a:rPr lang="tr-TR" altLang="de-DE" i="1"/>
              <a:t>P </a:t>
            </a:r>
            <a:r>
              <a:rPr lang="tr-TR" altLang="de-DE"/>
              <a:t>(</a:t>
            </a:r>
            <a:r>
              <a:rPr lang="tr-TR" altLang="de-DE" i="1"/>
              <a:t>Y </a:t>
            </a:r>
            <a:r>
              <a:rPr lang="tr-TR" altLang="de-DE"/>
              <a:t>| </a:t>
            </a:r>
            <a:r>
              <a:rPr lang="tr-TR" altLang="de-DE" i="1"/>
              <a:t>X </a:t>
            </a:r>
            <a:r>
              <a:rPr lang="tr-TR" altLang="de-DE"/>
              <a:t>) probability that somebody who buys </a:t>
            </a:r>
            <a:r>
              <a:rPr lang="tr-TR" altLang="de-DE" i="1"/>
              <a:t>X</a:t>
            </a:r>
            <a:r>
              <a:rPr lang="tr-TR" altLang="de-DE"/>
              <a:t> also buys </a:t>
            </a:r>
            <a:r>
              <a:rPr lang="tr-TR" altLang="de-DE" i="1"/>
              <a:t>Y </a:t>
            </a:r>
            <a:r>
              <a:rPr lang="tr-TR" altLang="de-DE"/>
              <a:t>where </a:t>
            </a:r>
            <a:r>
              <a:rPr lang="tr-TR" altLang="de-DE" i="1"/>
              <a:t>X</a:t>
            </a:r>
            <a:r>
              <a:rPr lang="tr-TR" altLang="de-DE"/>
              <a:t> and </a:t>
            </a:r>
            <a:r>
              <a:rPr lang="tr-TR" altLang="de-DE" i="1"/>
              <a:t>Y</a:t>
            </a:r>
            <a:r>
              <a:rPr lang="tr-TR" altLang="de-DE"/>
              <a:t> are products/services.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de-DE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de-DE"/>
              <a:t>	Example: </a:t>
            </a:r>
            <a:r>
              <a:rPr lang="tr-TR" altLang="de-DE" i="1"/>
              <a:t>P </a:t>
            </a:r>
            <a:r>
              <a:rPr lang="tr-TR" altLang="de-DE"/>
              <a:t>( chips | beer ) = 0.7</a:t>
            </a: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E0B0E697-FFF6-8B0B-9D11-DDD359610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0005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38C59460-BC78-CC6E-A42A-B1EFD903C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988" y="4325938"/>
          <a:ext cx="4343400" cy="253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33292" imgH="1998228" progId="Word.Document.8">
                  <p:embed/>
                </p:oleObj>
              </mc:Choice>
              <mc:Fallback>
                <p:oleObj name="Document" r:id="rId2" imgW="3433292" imgH="1998228" progId="Word.Document.8">
                  <p:embed/>
                  <p:pic>
                    <p:nvPicPr>
                      <p:cNvPr id="1026" name="Object 5">
                        <a:extLst>
                          <a:ext uri="{FF2B5EF4-FFF2-40B4-BE49-F238E27FC236}">
                            <a16:creationId xmlns:a16="http://schemas.microsoft.com/office/drawing/2014/main" id="{38C59460-BC78-CC6E-A42A-B1EFD903CA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4325938"/>
                        <a:ext cx="4343400" cy="253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BB503462-4000-A853-C041-352833B0E5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594A2919-260C-4FD4-B258-2B129A086A43}" type="slidenum">
              <a:rPr lang="tr-TR" altLang="de-DE" sz="1400"/>
              <a:pPr eaLnBrk="1" hangingPunct="1"/>
              <a:t>9</a:t>
            </a:fld>
            <a:endParaRPr lang="tr-TR" altLang="de-DE" sz="1400"/>
          </a:p>
        </p:txBody>
      </p:sp>
      <p:pic>
        <p:nvPicPr>
          <p:cNvPr id="13315" name="Picture 9">
            <a:extLst>
              <a:ext uri="{FF2B5EF4-FFF2-40B4-BE49-F238E27FC236}">
                <a16:creationId xmlns:a16="http://schemas.microsoft.com/office/drawing/2014/main" id="{0737EE9C-94BE-B083-7695-DAD6BF87AE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95738" y="549275"/>
            <a:ext cx="4689475" cy="4464050"/>
          </a:xfrm>
        </p:spPr>
      </p:pic>
      <p:sp>
        <p:nvSpPr>
          <p:cNvPr id="13316" name="Rectangle 2">
            <a:extLst>
              <a:ext uri="{FF2B5EF4-FFF2-40B4-BE49-F238E27FC236}">
                <a16:creationId xmlns:a16="http://schemas.microsoft.com/office/drawing/2014/main" id="{5E930D81-DF69-72A6-4991-93FD4A44A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de-DE"/>
              <a:t>Classification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3180764-76AA-015A-669D-08222EDE009D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1844675"/>
            <a:ext cx="3322637" cy="3168650"/>
          </a:xfrm>
        </p:spPr>
        <p:txBody>
          <a:bodyPr/>
          <a:lstStyle/>
          <a:p>
            <a:pPr eaLnBrk="1" hangingPunct="1"/>
            <a:r>
              <a:rPr lang="tr-TR" altLang="de-DE"/>
              <a:t>Example: Credit scoring</a:t>
            </a:r>
          </a:p>
          <a:p>
            <a:pPr eaLnBrk="1" hangingPunct="1"/>
            <a:r>
              <a:rPr lang="tr-TR" altLang="de-DE"/>
              <a:t>Differentiating between </a:t>
            </a:r>
            <a:r>
              <a:rPr lang="tr-TR" altLang="de-DE">
                <a:solidFill>
                  <a:srgbClr val="FF33CC"/>
                </a:solidFill>
              </a:rPr>
              <a:t>low-risk</a:t>
            </a:r>
            <a:r>
              <a:rPr lang="tr-TR" altLang="de-DE"/>
              <a:t> and </a:t>
            </a:r>
            <a:r>
              <a:rPr lang="tr-TR" altLang="de-DE">
                <a:solidFill>
                  <a:srgbClr val="FF0000"/>
                </a:solidFill>
              </a:rPr>
              <a:t>high-risk</a:t>
            </a:r>
            <a:r>
              <a:rPr lang="tr-TR" altLang="de-DE"/>
              <a:t> customers from their </a:t>
            </a:r>
            <a:r>
              <a:rPr lang="tr-TR" altLang="de-DE" i="1"/>
              <a:t>income</a:t>
            </a:r>
            <a:r>
              <a:rPr lang="tr-TR" altLang="de-DE"/>
              <a:t> and </a:t>
            </a:r>
            <a:r>
              <a:rPr lang="tr-TR" altLang="de-DE" i="1"/>
              <a:t>savings</a:t>
            </a:r>
          </a:p>
        </p:txBody>
      </p:sp>
      <p:sp>
        <p:nvSpPr>
          <p:cNvPr id="13318" name="Rectangle 10">
            <a:extLst>
              <a:ext uri="{FF2B5EF4-FFF2-40B4-BE49-F238E27FC236}">
                <a16:creationId xmlns:a16="http://schemas.microsoft.com/office/drawing/2014/main" id="{72EB6393-8A1F-D0A1-E277-D47994422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157788"/>
            <a:ext cx="77771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de-DE" sz="2400">
                <a:solidFill>
                  <a:srgbClr val="3333FF"/>
                </a:solidFill>
                <a:latin typeface="Lucida Bright" panose="02040602050505020304" pitchFamily="18" charset="0"/>
              </a:rPr>
              <a:t>Discriminant:</a:t>
            </a:r>
            <a:r>
              <a:rPr lang="tr-TR" altLang="de-DE" sz="2400">
                <a:latin typeface="Lucida Bright" panose="02040602050505020304" pitchFamily="18" charset="0"/>
              </a:rPr>
              <a:t> IF </a:t>
            </a:r>
            <a:r>
              <a:rPr lang="tr-TR" altLang="de-DE" sz="2400" i="1">
                <a:latin typeface="Lucida Bright" panose="02040602050505020304" pitchFamily="18" charset="0"/>
              </a:rPr>
              <a:t>income</a:t>
            </a:r>
            <a:r>
              <a:rPr lang="tr-TR" altLang="de-DE" sz="2400">
                <a:latin typeface="Lucida Bright" panose="02040602050505020304" pitchFamily="18" charset="0"/>
              </a:rPr>
              <a:t> &gt; θ</a:t>
            </a:r>
            <a:r>
              <a:rPr lang="tr-TR" altLang="de-DE" sz="2400" baseline="-25000">
                <a:latin typeface="Lucida Bright" panose="02040602050505020304" pitchFamily="18" charset="0"/>
              </a:rPr>
              <a:t>1</a:t>
            </a:r>
            <a:r>
              <a:rPr lang="tr-TR" altLang="de-DE" sz="2400">
                <a:latin typeface="Lucida Bright" panose="02040602050505020304" pitchFamily="18" charset="0"/>
              </a:rPr>
              <a:t> AND </a:t>
            </a:r>
            <a:r>
              <a:rPr lang="tr-TR" altLang="de-DE" sz="2400" i="1">
                <a:latin typeface="Lucida Bright" panose="02040602050505020304" pitchFamily="18" charset="0"/>
              </a:rPr>
              <a:t>savings</a:t>
            </a:r>
            <a:r>
              <a:rPr lang="tr-TR" altLang="de-DE" sz="2400">
                <a:latin typeface="Lucida Bright" panose="02040602050505020304" pitchFamily="18" charset="0"/>
              </a:rPr>
              <a:t> &gt; θ</a:t>
            </a:r>
            <a:r>
              <a:rPr lang="tr-TR" altLang="de-DE" sz="2400" baseline="-25000">
                <a:latin typeface="Lucida Bright" panose="02040602050505020304" pitchFamily="18" charset="0"/>
              </a:rPr>
              <a:t>2</a:t>
            </a:r>
            <a:r>
              <a:rPr lang="tr-TR" altLang="de-DE" sz="2400">
                <a:latin typeface="Lucida Bright" panose="020406020505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de-DE" sz="2400">
                <a:latin typeface="Lucida Bright" panose="02040602050505020304" pitchFamily="18" charset="0"/>
              </a:rPr>
              <a:t>				THEN </a:t>
            </a:r>
            <a:r>
              <a:rPr lang="tr-TR" altLang="de-DE" sz="2400">
                <a:solidFill>
                  <a:srgbClr val="FF33CC"/>
                </a:solidFill>
                <a:latin typeface="Lucida Bright" panose="02040602050505020304" pitchFamily="18" charset="0"/>
              </a:rPr>
              <a:t>low-risk </a:t>
            </a:r>
            <a:r>
              <a:rPr lang="tr-TR" altLang="de-DE" sz="2400">
                <a:latin typeface="Lucida Bright" panose="02040602050505020304" pitchFamily="18" charset="0"/>
              </a:rPr>
              <a:t>ELSE </a:t>
            </a:r>
            <a:r>
              <a:rPr lang="tr-TR" altLang="de-DE" sz="2400">
                <a:solidFill>
                  <a:srgbClr val="FF0000"/>
                </a:solidFill>
                <a:latin typeface="Lucida Bright" panose="02040602050505020304" pitchFamily="18" charset="0"/>
              </a:rPr>
              <a:t>high-risk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875586-2268-CAE9-9D04-43F8FCD08047}"/>
              </a:ext>
            </a:extLst>
          </p:cNvPr>
          <p:cNvCxnSpPr/>
          <p:nvPr/>
        </p:nvCxnSpPr>
        <p:spPr>
          <a:xfrm rot="10800000" flipV="1">
            <a:off x="1500188" y="5500688"/>
            <a:ext cx="928687" cy="785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20" name="TextBox 10">
            <a:extLst>
              <a:ext uri="{FF2B5EF4-FFF2-40B4-BE49-F238E27FC236}">
                <a16:creationId xmlns:a16="http://schemas.microsoft.com/office/drawing/2014/main" id="{58F1BC21-12B1-137B-B8C7-FDE09D47F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6286500"/>
            <a:ext cx="922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de-DE" sz="2000"/>
              <a:t>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Pixel">
      <a:majorFont>
        <a:latin typeface="Lucida Bright"/>
        <a:ea typeface=""/>
        <a:cs typeface=""/>
      </a:majorFont>
      <a:minorFont>
        <a:latin typeface="Lucida Br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3372</TotalTime>
  <Words>1066</Words>
  <Application>Microsoft Office PowerPoint</Application>
  <PresentationFormat>On-screen Show (4:3)</PresentationFormat>
  <Paragraphs>187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Pixel</vt:lpstr>
      <vt:lpstr>CHAPTER 1:  Introduction</vt:lpstr>
      <vt:lpstr>Why “Learn”?</vt:lpstr>
      <vt:lpstr>What We Talk About When We  Talk About“Learning”</vt:lpstr>
      <vt:lpstr>Data Mining/KDD</vt:lpstr>
      <vt:lpstr>What is Machine Learning?</vt:lpstr>
      <vt:lpstr>Growth of Machine Learning</vt:lpstr>
      <vt:lpstr>Applications</vt:lpstr>
      <vt:lpstr>Learning Associations</vt:lpstr>
      <vt:lpstr>Classification</vt:lpstr>
      <vt:lpstr>Classification: Applications</vt:lpstr>
      <vt:lpstr>Face Recognition</vt:lpstr>
      <vt:lpstr>Prediction: Regression</vt:lpstr>
      <vt:lpstr>Regression Applications</vt:lpstr>
      <vt:lpstr>Supervised Learning: Uses</vt:lpstr>
      <vt:lpstr>Unsupervised Learning</vt:lpstr>
      <vt:lpstr>Reinforcement Learning</vt:lpstr>
      <vt:lpstr>Resources: Datasets</vt:lpstr>
      <vt:lpstr>Resources: Journals</vt:lpstr>
      <vt:lpstr>Resources: Conferences</vt:lpstr>
      <vt:lpstr> Summary COSC 6342  </vt:lpstr>
      <vt:lpstr> Which Topics Deserve More Coverage —if we had more time?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Christoph Eick</cp:lastModifiedBy>
  <cp:revision>196</cp:revision>
  <dcterms:created xsi:type="dcterms:W3CDTF">2005-01-24T14:46:28Z</dcterms:created>
  <dcterms:modified xsi:type="dcterms:W3CDTF">2025-07-24T06:43:35Z</dcterms:modified>
</cp:coreProperties>
</file>