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8" r:id="rId1"/>
  </p:sldMasterIdLst>
  <p:notesMasterIdLst>
    <p:notesMasterId r:id="rId29"/>
  </p:notesMasterIdLst>
  <p:handoutMasterIdLst>
    <p:handoutMasterId r:id="rId30"/>
  </p:handoutMasterIdLst>
  <p:sldIdLst>
    <p:sldId id="960" r:id="rId2"/>
    <p:sldId id="1275" r:id="rId3"/>
    <p:sldId id="1290" r:id="rId4"/>
    <p:sldId id="1280" r:id="rId5"/>
    <p:sldId id="1281" r:id="rId6"/>
    <p:sldId id="1294" r:id="rId7"/>
    <p:sldId id="1282" r:id="rId8"/>
    <p:sldId id="1306" r:id="rId9"/>
    <p:sldId id="1283" r:id="rId10"/>
    <p:sldId id="1307" r:id="rId11"/>
    <p:sldId id="1298" r:id="rId12"/>
    <p:sldId id="1301" r:id="rId13"/>
    <p:sldId id="1311" r:id="rId14"/>
    <p:sldId id="1299" r:id="rId15"/>
    <p:sldId id="1303" r:id="rId16"/>
    <p:sldId id="1315" r:id="rId17"/>
    <p:sldId id="1309" r:id="rId18"/>
    <p:sldId id="1310" r:id="rId19"/>
    <p:sldId id="1300" r:id="rId20"/>
    <p:sldId id="1292" r:id="rId21"/>
    <p:sldId id="1308" r:id="rId22"/>
    <p:sldId id="1286" r:id="rId23"/>
    <p:sldId id="1312" r:id="rId24"/>
    <p:sldId id="1276" r:id="rId25"/>
    <p:sldId id="1297" r:id="rId26"/>
    <p:sldId id="1278" r:id="rId27"/>
    <p:sldId id="1316" r:id="rId28"/>
  </p:sldIdLst>
  <p:sldSz cx="9144000" cy="6858000" type="screen4x3"/>
  <p:notesSz cx="6992938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87053" autoAdjust="0"/>
  </p:normalViewPr>
  <p:slideViewPr>
    <p:cSldViewPr>
      <p:cViewPr varScale="1">
        <p:scale>
          <a:sx n="120" d="100"/>
          <a:sy n="120" d="100"/>
        </p:scale>
        <p:origin x="15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708" y="-102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7F7FC56-7C2D-729A-00A2-A834078053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굴림" pitchFamily="48" charset="-127"/>
              </a:defRPr>
            </a:lvl1pPr>
          </a:lstStyle>
          <a:p>
            <a:pPr>
              <a:defRPr/>
            </a:pPr>
            <a:r>
              <a:rPr lang="ko-KR" altLang="en-US"/>
              <a:t>Pattern Recognition</a:t>
            </a:r>
            <a:endParaRPr lang="en-US" altLang="ko-K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F3C6CB2-E385-1158-7879-105318982A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굴림" pitchFamily="48" charset="-127"/>
              </a:defRPr>
            </a:lvl1pPr>
          </a:lstStyle>
          <a:p>
            <a:pPr>
              <a:defRPr/>
            </a:pPr>
            <a:fld id="{672497D5-B3F5-4252-B157-46E7E910A1FE}" type="datetime1">
              <a:rPr lang="ko-KR" altLang="en-US"/>
              <a:pPr>
                <a:defRPr/>
              </a:pPr>
              <a:t>2025-07-23</a:t>
            </a:fld>
            <a:endParaRPr lang="en-US" altLang="ko-KR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1A5927D-C11E-D903-6098-786721ED917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굴림" pitchFamily="48" charset="-127"/>
              </a:defRPr>
            </a:lvl1pPr>
          </a:lstStyle>
          <a:p>
            <a:pPr>
              <a:defRPr/>
            </a:pPr>
            <a:r>
              <a:rPr lang="ko-KR" altLang="en-US"/>
              <a:t>George Bebis</a:t>
            </a:r>
            <a:endParaRPr lang="en-US" altLang="ko-KR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EC49C08-84F0-8275-A8FF-3DF723C71AE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굴림"/>
                <a:cs typeface="굴림"/>
              </a:defRPr>
            </a:lvl1pPr>
          </a:lstStyle>
          <a:p>
            <a:pPr>
              <a:defRPr/>
            </a:pPr>
            <a:fld id="{1BA1A7A6-937D-40A0-B2F7-AACDFD112E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B5AD105-09F3-B817-5F85-84033CA726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굴림" pitchFamily="48" charset="-127"/>
              </a:defRPr>
            </a:lvl1pPr>
          </a:lstStyle>
          <a:p>
            <a:pPr>
              <a:defRPr/>
            </a:pPr>
            <a:r>
              <a:rPr lang="ko-KR" altLang="en-US"/>
              <a:t>Pattern Recognition</a:t>
            </a:r>
            <a:endParaRPr lang="en-US" altLang="ko-K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0A7BCCD-368A-C0AC-F5E9-872CE1A2723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굴림" pitchFamily="48" charset="-127"/>
              </a:defRPr>
            </a:lvl1pPr>
          </a:lstStyle>
          <a:p>
            <a:pPr>
              <a:defRPr/>
            </a:pPr>
            <a:fld id="{C737A0F9-1FC2-4130-8BD7-880CA3C97031}" type="datetime1">
              <a:rPr lang="ko-KR" altLang="en-US"/>
              <a:pPr>
                <a:defRPr/>
              </a:pPr>
              <a:t>2025-07-23</a:t>
            </a:fld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3841010-6809-F8B1-4695-CDFC655E44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712788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E7FFEC8-21D8-9DFC-E4C3-5E04052415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37063"/>
            <a:ext cx="5129212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7DEC3C4D-4B63-8E29-D12F-132369437A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>
                <a:ea typeface="굴림" pitchFamily="48" charset="-127"/>
              </a:defRPr>
            </a:lvl1pPr>
          </a:lstStyle>
          <a:p>
            <a:pPr>
              <a:defRPr/>
            </a:pPr>
            <a:r>
              <a:rPr lang="ko-KR" altLang="en-US"/>
              <a:t>George Bebis</a:t>
            </a:r>
            <a:endParaRPr lang="en-US" altLang="ko-K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74A9EC9E-9C1E-2A98-AFEA-8B0298098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93163"/>
            <a:ext cx="303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>
                <a:ea typeface="굴림"/>
                <a:cs typeface="굴림"/>
              </a:defRPr>
            </a:lvl1pPr>
          </a:lstStyle>
          <a:p>
            <a:pPr>
              <a:defRPr/>
            </a:pPr>
            <a:fld id="{F884C8E8-923A-4242-BC6D-1F11D5D6303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11C1090-3F45-0C3E-A47B-428BCD572A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ko-KR" altLang="en-US" sz="1200">
                <a:ea typeface="굴림" panose="020B0600000101010101" pitchFamily="34" charset="-127"/>
                <a:cs typeface="굴림" panose="020B0600000101010101" pitchFamily="34" charset="-127"/>
              </a:rPr>
              <a:t>Pattern Recognition</a:t>
            </a:r>
            <a:endParaRPr lang="en-US" altLang="ko-KR" sz="1200"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6FB5DD8-1A03-2A9C-1661-CEE6C073CE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A78EFB-2F32-4325-8979-4ECFE9DCB6B0}" type="datetime1">
              <a:rPr lang="ko-KR" altLang="en-US" sz="1200" smtClean="0">
                <a:ea typeface="굴림" panose="020B0600000101010101" pitchFamily="34" charset="-127"/>
                <a:cs typeface="굴림" panose="020B0600000101010101" pitchFamily="34" charset="-127"/>
              </a:rPr>
              <a:pPr/>
              <a:t>2025-07-23</a:t>
            </a:fld>
            <a:endParaRPr lang="en-US" altLang="ko-KR" sz="1200"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6C0EE05B-E6D7-B665-A7CB-A7F1C81C64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ko-KR" altLang="en-US" sz="1200">
                <a:ea typeface="굴림" panose="020B0600000101010101" pitchFamily="34" charset="-127"/>
                <a:cs typeface="굴림" panose="020B0600000101010101" pitchFamily="34" charset="-127"/>
              </a:rPr>
              <a:t>George Bebis</a:t>
            </a:r>
            <a:endParaRPr lang="en-US" altLang="ko-KR" sz="1200"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65E8EC58-BE2A-EC95-665A-2FEAC3695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2975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80C865-713C-4054-80A9-02338791B2DE}" type="slidenum">
              <a:rPr lang="ko-KR" altLang="en-US" sz="1200" smtClean="0">
                <a:ea typeface="굴림" panose="020B0600000101010101" pitchFamily="34" charset="-127"/>
                <a:cs typeface="굴림" panose="020B0600000101010101" pitchFamily="34" charset="-127"/>
              </a:rPr>
              <a:pPr/>
              <a:t>1</a:t>
            </a:fld>
            <a:endParaRPr lang="en-US" altLang="ko-KR" sz="1200">
              <a:ea typeface="굴림" panose="020B0600000101010101" pitchFamily="34" charset="-127"/>
              <a:cs typeface="굴림" panose="020B0600000101010101" pitchFamily="34" charset="-127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221469EA-D7C8-F1A9-9F60-124B86885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C1742817-2359-3333-F7D7-19176E7A5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C1AD-6671-BE32-92B0-CF1EF931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26ED-E2D4-49C0-91A4-4BF9E20D8E3C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3FD-FE5E-197E-9B23-51FD16DC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3881D-5C0A-4182-25D6-6D717642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238B-9466-4302-9034-74038C9D19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111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F2E0-0283-6272-3600-CCE09270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DB841-2A25-476E-A17E-0ACF9631FDF3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5043-2461-94C2-1B56-B9751687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2DE2E-3428-A682-4C90-323EE4B6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55B54-568E-4E92-844B-F52D7650FD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30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0857-CB24-B1BC-4A4E-079C445F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95DD6-F5F8-4C64-AE9B-62377E0C6F46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3176-3EE6-A7DF-9A62-1FBFD6FD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951A-BBF5-6EF3-62FD-915BCC61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B9260-9FD2-40F5-A748-DB7A3D3A79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2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 marL="1257300" indent="-342900">
              <a:buFont typeface="Courier New" panose="02070309020205020404" pitchFamily="49" charset="0"/>
              <a:buChar char="o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219B-0DE8-A170-800D-706838C9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4B26-5D4D-40E8-B8DB-D8933287B062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1F6B-B6A1-B813-9D6E-16C3D22E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CA35-1D8B-E6EB-3FFB-B24C15BC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B8B91-B3EE-4875-8FC8-EFB14DB54A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3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3D5D-FA23-9C89-9D2E-6F403B9F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0F028-27C4-40BC-83EC-F53B099497A9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45BDC-0B1D-F5CD-08F9-B1337443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5A84-08C5-CECE-EB2E-5F9ECFEE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F6C78-9105-47FC-BFF6-672DBBC2E8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47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329C43-84AE-B353-6B16-D50A413F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27248-282E-496F-B415-C51C7A091891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265A87-CB2D-1E18-83E5-F4D29D06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E75CCD-8D1F-1C2C-1F8D-49D69A9C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76482-FA29-4179-B95F-BCD7C230BC4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201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03E871-B362-7BA0-5DAE-1EBA8662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78AB7-2323-42F7-A648-DA659FE711E1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2D74F0D-C3E3-318E-0423-DB64B9EA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5765A1-1EE2-51B5-69A4-B0018789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03580-740A-48E2-B640-C5EA7CC0BB3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3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B40B91A-274B-6D27-1DDD-DC358743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B1190-DE46-4A4D-9809-7695312CFBC8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D56A77-EB97-099F-102B-CC35153A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4EFDAF-B5BE-9CD7-7B6A-3325CCF4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1DDD8-532C-47AA-99D2-9BD0180CAF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60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E88678-5036-4680-798A-D36D03DE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C57F4-518B-4A44-A0C6-0D7EE55BA68B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30D5E0-E3B5-6152-3635-77B9B35C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D49EEB-9019-726C-AA4E-F3288A54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C3838-EF99-4525-846B-708ED612C6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95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74E2BE-0D45-E123-1C37-B6607A89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850BF-3C52-441A-BA28-59CC32216954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D7B1C0-5A9F-1713-4987-11D1DDF2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774F23-707A-3E17-824C-5A43C0BE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3FBED-5476-4555-A5CB-144AD9037F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901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F75009-F1D4-0233-A0E7-387E35B1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7CB3E-437E-4A6C-BCF8-937C49FF8CFD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B03294-CC1F-82B4-ECC7-7EE531A1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FA134A-4AD3-C9DD-9DC6-1915DA41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F369-C75C-47F8-A859-2EEBAAE972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602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0B41A6-F073-1101-4B21-28C48A754F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DA3489F-C2D2-EB0A-D32E-04F31A69DD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4926-03ED-3FC3-4CDD-86D2A63FC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20CD80-399C-463F-B69B-7C9D9CDD5301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D3BC-C0CA-05FD-0913-18C747A11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7A93-78FF-919F-B5D4-ED4C46C93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BF44F4-B9D9-427C-9996-255D8855D76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bebis@unr.ed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swithcod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avakkol@unr.edu" TargetMode="External"/><Relationship Id="rId2" Type="http://schemas.openxmlformats.org/officeDocument/2006/relationships/hyperlink" Target="mailto:bebis@unr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signup" TargetMode="External"/><Relationship Id="rId2" Type="http://schemas.openxmlformats.org/officeDocument/2006/relationships/hyperlink" Target="https://research.google.com/colaborator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E3AA24-2219-7F0B-69D5-537A6AA63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4000" b="1">
                <a:ea typeface="굴림" panose="020B0600000101010101" pitchFamily="34" charset="-127"/>
                <a:cs typeface="Times New Roman" panose="02020603050405020304" pitchFamily="18" charset="0"/>
              </a:rPr>
              <a:t>Course Overview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8C2A5D0B-62F9-E926-3EED-F04309D9AF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b="1" dirty="0">
                <a:ea typeface="굴림" pitchFamily="48" charset="-127"/>
              </a:rPr>
              <a:t>CS791 Topics: Mass Detection in Mammograms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br>
              <a:rPr lang="en-US" altLang="ko-KR" b="1" dirty="0">
                <a:ea typeface="굴림" pitchFamily="48" charset="-127"/>
              </a:rPr>
            </a:br>
            <a:r>
              <a:rPr lang="en-US" altLang="ko-KR" b="1" dirty="0">
                <a:ea typeface="굴림" pitchFamily="48" charset="-127"/>
              </a:rPr>
              <a:t>Drs. George Bebis &amp; Alireza Tavakkoli</a:t>
            </a:r>
            <a:endParaRPr lang="en-US" altLang="ko-KR" dirty="0">
              <a:ea typeface="굴림" pitchFamily="48" charset="-127"/>
              <a:cs typeface="Times New Roman" pitchFamily="18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66E7983E-410E-50BE-B39A-C6F2641C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3C512A-BAD4-4FBA-95E9-52CF18B9D2F7}" type="slidenum">
              <a:rPr lang="ko-KR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Picture 1">
            <a:extLst>
              <a:ext uri="{FF2B5EF4-FFF2-40B4-BE49-F238E27FC236}">
                <a16:creationId xmlns:a16="http://schemas.microsoft.com/office/drawing/2014/main" id="{53ECC538-DF38-86E0-3B5C-7DA8FE2A3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530225"/>
            <a:ext cx="284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528B1DF-7FBE-E3EC-0B55-D1EADB35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b="1"/>
              <a:t>Requirements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A406DDF-A9AC-47B6-BC05-38E22D48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r>
              <a:rPr lang="en-US" altLang="en-US" sz="2400"/>
              <a:t>There will be </a:t>
            </a:r>
            <a:r>
              <a:rPr lang="en-US" altLang="en-US" sz="2400" b="1"/>
              <a:t>no exams </a:t>
            </a:r>
            <a:r>
              <a:rPr lang="en-US" altLang="en-US" sz="2400"/>
              <a:t>in this course. </a:t>
            </a:r>
          </a:p>
          <a:p>
            <a:endParaRPr lang="en-US" altLang="en-US" sz="2400"/>
          </a:p>
          <a:p>
            <a:r>
              <a:rPr lang="en-US" altLang="en-US" sz="2400"/>
              <a:t>Grading will be based on (1) </a:t>
            </a:r>
            <a:r>
              <a:rPr lang="en-US" altLang="en-US" sz="2400" b="1"/>
              <a:t>paper presentations</a:t>
            </a:r>
            <a:r>
              <a:rPr lang="en-US" altLang="en-US" sz="2400"/>
              <a:t>, (2) a group </a:t>
            </a:r>
            <a:r>
              <a:rPr lang="en-US" altLang="en-US" sz="2400" b="1"/>
              <a:t>project</a:t>
            </a:r>
            <a:r>
              <a:rPr lang="en-US" altLang="en-US" sz="2400"/>
              <a:t>, and (3) </a:t>
            </a:r>
            <a:r>
              <a:rPr lang="en-US" altLang="en-US" sz="2400" b="1"/>
              <a:t>class participation</a:t>
            </a:r>
            <a:r>
              <a:rPr lang="en-US" altLang="en-US" sz="2400"/>
              <a:t>. </a:t>
            </a:r>
          </a:p>
          <a:p>
            <a:endParaRPr lang="en-US" altLang="en-US" sz="2400"/>
          </a:p>
          <a:p>
            <a:r>
              <a:rPr lang="en-US" altLang="en-US" sz="2400"/>
              <a:t>You would be required to work in </a:t>
            </a:r>
            <a:r>
              <a:rPr lang="en-US" altLang="en-US" sz="2400" b="1"/>
              <a:t>teams</a:t>
            </a:r>
            <a:r>
              <a:rPr lang="en-US" altLang="en-US" sz="2400"/>
              <a:t> (i.e., </a:t>
            </a:r>
            <a:r>
              <a:rPr lang="en-US" altLang="en-US" sz="2400" b="1"/>
              <a:t>two students per team</a:t>
            </a:r>
            <a:r>
              <a:rPr lang="en-US" altLang="en-US" sz="2400"/>
              <a:t>) to complete both your paper presentations and project.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27EA1C5-B741-527D-B4C0-C4DB70BA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Paper Presentations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9332B87-8D79-4AC7-2877-550A5675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Each team would be required to present </a:t>
            </a:r>
            <a:r>
              <a:rPr lang="en-US" altLang="en-US" sz="2400" b="1"/>
              <a:t>three</a:t>
            </a:r>
            <a:r>
              <a:rPr lang="en-US" altLang="en-US" sz="2400"/>
              <a:t> papers to the rest of the class. </a:t>
            </a:r>
          </a:p>
          <a:p>
            <a:endParaRPr lang="en-US" altLang="en-US" sz="2400"/>
          </a:p>
          <a:p>
            <a:r>
              <a:rPr lang="en-US" altLang="en-US" sz="2400"/>
              <a:t>A </a:t>
            </a:r>
            <a:r>
              <a:rPr lang="en-US" altLang="en-US" sz="2400" b="1"/>
              <a:t>list of papers </a:t>
            </a:r>
            <a:r>
              <a:rPr lang="en-US" altLang="en-US" sz="2400"/>
              <a:t>for possible presentation has been posted on the course’s webpage. </a:t>
            </a:r>
          </a:p>
          <a:p>
            <a:endParaRPr lang="en-US" altLang="en-US" sz="2400"/>
          </a:p>
          <a:p>
            <a:r>
              <a:rPr lang="en-US" altLang="en-US" sz="2400"/>
              <a:t>Students who might be interested in presenting a </a:t>
            </a:r>
            <a:r>
              <a:rPr lang="en-US" altLang="en-US" sz="2400" b="1"/>
              <a:t>different </a:t>
            </a:r>
            <a:r>
              <a:rPr lang="en-US" altLang="en-US" sz="2400"/>
              <a:t>paper</a:t>
            </a:r>
            <a:r>
              <a:rPr lang="en-US" altLang="en-US" sz="2400" b="1"/>
              <a:t> </a:t>
            </a:r>
            <a:r>
              <a:rPr lang="en-US" altLang="en-US" sz="2400"/>
              <a:t>(i.e., not in the list provided) are </a:t>
            </a:r>
            <a:r>
              <a:rPr lang="en-US" altLang="en-US" sz="2400" b="1"/>
              <a:t>encouraged</a:t>
            </a:r>
            <a:r>
              <a:rPr lang="en-US" altLang="en-US" sz="2400"/>
              <a:t> to discuss this with the instructors.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4963A25-E10E-9C8F-E214-EC3525C3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Paper Presentations (cont’d)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CEFDA6A-3C3D-5AE4-62B0-624199A5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/>
          <a:lstStyle/>
          <a:p>
            <a:r>
              <a:rPr lang="en-US" altLang="en-US"/>
              <a:t>Presentations should be </a:t>
            </a:r>
            <a:r>
              <a:rPr lang="en-US" altLang="en-US" b="1"/>
              <a:t>30 minutes </a:t>
            </a:r>
            <a:r>
              <a:rPr lang="en-US" altLang="en-US"/>
              <a:t>long (~</a:t>
            </a:r>
            <a:r>
              <a:rPr lang="en-US" altLang="en-US" b="1"/>
              <a:t>15 minutes </a:t>
            </a:r>
            <a:r>
              <a:rPr lang="en-US" altLang="en-US"/>
              <a:t>per group member). </a:t>
            </a:r>
          </a:p>
          <a:p>
            <a:pPr lvl="1"/>
            <a:r>
              <a:rPr lang="en-US" altLang="en-US"/>
              <a:t>There will be </a:t>
            </a:r>
            <a:r>
              <a:rPr lang="en-US" altLang="en-US" b="1"/>
              <a:t>two</a:t>
            </a:r>
            <a:r>
              <a:rPr lang="en-US" altLang="en-US"/>
              <a:t> presentations per class period with </a:t>
            </a:r>
            <a:r>
              <a:rPr lang="en-US" altLang="en-US" b="1"/>
              <a:t>15 minutes </a:t>
            </a:r>
            <a:r>
              <a:rPr lang="en-US" altLang="en-US"/>
              <a:t>left for questions and discussion.</a:t>
            </a:r>
          </a:p>
          <a:p>
            <a:pPr lvl="1"/>
            <a:r>
              <a:rPr lang="en-US" altLang="en-US"/>
              <a:t>Presentations should be </a:t>
            </a:r>
            <a:r>
              <a:rPr lang="en-US" altLang="en-US" b="1"/>
              <a:t>professional </a:t>
            </a:r>
            <a:r>
              <a:rPr lang="en-US" altLang="en-US"/>
              <a:t>as if it were presented at a conference.</a:t>
            </a:r>
          </a:p>
          <a:p>
            <a:pPr lvl="1"/>
            <a:r>
              <a:rPr lang="en-US" altLang="en-US"/>
              <a:t>Email your slides (in </a:t>
            </a:r>
            <a:r>
              <a:rPr lang="en-US" altLang="en-US">
                <a:solidFill>
                  <a:srgbClr val="FF0000"/>
                </a:solidFill>
              </a:rPr>
              <a:t>pptx</a:t>
            </a:r>
            <a:r>
              <a:rPr lang="en-US" altLang="en-US"/>
              <a:t>) to Dr. Bebis </a:t>
            </a:r>
            <a:r>
              <a:rPr lang="en-US" altLang="en-US">
                <a:hlinkClick r:id="rId2"/>
              </a:rPr>
              <a:t>bebis@unr.edu</a:t>
            </a:r>
            <a:r>
              <a:rPr lang="en-US" altLang="en-US"/>
              <a:t> by </a:t>
            </a:r>
            <a:r>
              <a:rPr lang="en-US" altLang="en-US" b="1"/>
              <a:t>11am</a:t>
            </a:r>
            <a:r>
              <a:rPr lang="en-US" altLang="en-US"/>
              <a:t> on the day of your presentation (to be posted on the website).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3574413-2058-F06C-EDD2-ABB3185D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Class Participation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ED7945D-5240-2380-CF20-835009CB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students who are responsible for presenting a paper are expected to have a </a:t>
            </a:r>
            <a:r>
              <a:rPr lang="en-US" altLang="en-US" sz="2400" b="1"/>
              <a:t>thorough understanding</a:t>
            </a:r>
            <a:r>
              <a:rPr lang="en-US" altLang="en-US" sz="2400"/>
              <a:t> of the ideas discussed in the paper.</a:t>
            </a:r>
          </a:p>
          <a:p>
            <a:endParaRPr lang="en-US" altLang="en-US" sz="2400"/>
          </a:p>
          <a:p>
            <a:r>
              <a:rPr lang="en-US" altLang="en-US" sz="2400"/>
              <a:t>Everyone else should read the paper before class and </a:t>
            </a:r>
            <a:r>
              <a:rPr lang="en-US" altLang="en-US" sz="2400" b="1"/>
              <a:t>contribute</a:t>
            </a:r>
            <a:r>
              <a:rPr lang="en-US" altLang="en-US" sz="2400"/>
              <a:t> to the class discussion.</a:t>
            </a:r>
          </a:p>
          <a:p>
            <a:endParaRPr lang="en-US" altLang="en-US" sz="2400"/>
          </a:p>
          <a:p>
            <a:r>
              <a:rPr lang="en-US" altLang="en-US" sz="2400"/>
              <a:t>Class participation will be part of your grade – </a:t>
            </a:r>
            <a:r>
              <a:rPr lang="en-US" altLang="en-US" sz="2400" b="1"/>
              <a:t>take it very seriously!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C134913-0370-B7E8-BE10-679DA491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Group Project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AF8D8D4-97A5-467F-1436-872D3CB0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We will provide a </a:t>
            </a:r>
            <a:r>
              <a:rPr lang="en-US" altLang="en-US" sz="2400" b="1"/>
              <a:t>list</a:t>
            </a:r>
            <a:r>
              <a:rPr lang="en-US" altLang="en-US" sz="2400"/>
              <a:t> of potential </a:t>
            </a:r>
            <a:r>
              <a:rPr lang="en-US" altLang="en-US" sz="2400" b="1"/>
              <a:t>project topics.</a:t>
            </a:r>
          </a:p>
          <a:p>
            <a:endParaRPr lang="en-US" altLang="en-US" sz="2400"/>
          </a:p>
          <a:p>
            <a:r>
              <a:rPr lang="en-US" altLang="en-US" sz="2400"/>
              <a:t>Students who might be interested in working on a </a:t>
            </a:r>
            <a:r>
              <a:rPr lang="en-US" altLang="en-US" sz="2400" b="1"/>
              <a:t>different </a:t>
            </a:r>
            <a:r>
              <a:rPr lang="en-US" altLang="en-US" sz="2400"/>
              <a:t>project topic</a:t>
            </a:r>
            <a:r>
              <a:rPr lang="en-US" altLang="en-US" sz="2400" b="1"/>
              <a:t> </a:t>
            </a:r>
            <a:r>
              <a:rPr lang="en-US" altLang="en-US" sz="2400"/>
              <a:t>are </a:t>
            </a:r>
            <a:r>
              <a:rPr lang="en-US" altLang="en-US" sz="2400" b="1">
                <a:solidFill>
                  <a:srgbClr val="FF0000"/>
                </a:solidFill>
              </a:rPr>
              <a:t>encouraged</a:t>
            </a:r>
            <a:r>
              <a:rPr lang="en-US" altLang="en-US" sz="2400"/>
              <a:t> to discuss this with the instructors.</a:t>
            </a:r>
          </a:p>
          <a:p>
            <a:endParaRPr lang="en-US" altLang="en-US" sz="2400"/>
          </a:p>
          <a:p>
            <a:r>
              <a:rPr lang="en-US" altLang="en-US" sz="2400"/>
              <a:t>Ideally, the project topic chosen by a team should be </a:t>
            </a:r>
            <a:r>
              <a:rPr lang="en-US" altLang="en-US" sz="2400" b="1"/>
              <a:t>related</a:t>
            </a:r>
            <a:r>
              <a:rPr lang="en-US" altLang="en-US" sz="2400"/>
              <a:t> to the team’s paper presentations.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B5E4CAD-1152-40BD-12E6-BC951118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 Project (cont’d)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B936068-5A80-97A5-B01F-A1F48E7A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1435100"/>
            <a:ext cx="8229600" cy="4525963"/>
          </a:xfrm>
        </p:spPr>
        <p:txBody>
          <a:bodyPr/>
          <a:lstStyle/>
          <a:p>
            <a:endParaRPr lang="en-US" altLang="en-US" sz="2400"/>
          </a:p>
          <a:p>
            <a:r>
              <a:rPr lang="en-US" altLang="en-US" sz="2400"/>
              <a:t>Different teams can work on the same problem, but the </a:t>
            </a:r>
            <a:r>
              <a:rPr lang="en-US" altLang="en-US" sz="2400" b="1"/>
              <a:t>methods</a:t>
            </a:r>
            <a:r>
              <a:rPr lang="en-US" altLang="en-US" sz="2400"/>
              <a:t> used to solve the problem must be </a:t>
            </a:r>
            <a:r>
              <a:rPr lang="en-US" altLang="en-US" sz="2400" b="1"/>
              <a:t>different</a:t>
            </a:r>
            <a:r>
              <a:rPr lang="en-US" altLang="en-US" sz="2400"/>
              <a:t>.</a:t>
            </a:r>
          </a:p>
          <a:p>
            <a:endParaRPr lang="en-US" altLang="en-US" sz="2400"/>
          </a:p>
          <a:p>
            <a:r>
              <a:rPr lang="en-US" altLang="en-US" sz="2400"/>
              <a:t>Each team would be required to </a:t>
            </a:r>
            <a:r>
              <a:rPr lang="en-US" altLang="en-US" sz="2400" b="1"/>
              <a:t>experiment </a:t>
            </a:r>
            <a:r>
              <a:rPr lang="en-US" altLang="en-US" sz="2400"/>
              <a:t>with the  method chosen using some </a:t>
            </a:r>
            <a:r>
              <a:rPr lang="en-US" altLang="en-US" sz="2400" b="1"/>
              <a:t>real data</a:t>
            </a:r>
            <a:r>
              <a:rPr lang="en-US" altLang="en-US" sz="2400"/>
              <a:t>.</a:t>
            </a:r>
          </a:p>
          <a:p>
            <a:endParaRPr lang="en-US" altLang="en-US" sz="2400"/>
          </a:p>
          <a:p>
            <a:r>
              <a:rPr lang="en-US" altLang="en-US" sz="2400"/>
              <a:t>Links to several popular </a:t>
            </a:r>
            <a:r>
              <a:rPr lang="en-US" altLang="en-US" sz="2400" b="1"/>
              <a:t>datasets</a:t>
            </a:r>
            <a:r>
              <a:rPr lang="en-US" altLang="en-US" sz="2400"/>
              <a:t> can be found on the CS791 webpage. 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E876046-CB25-2CED-7B20-87195E0F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 Project (cont’d)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25E34E8-29EC-8EBA-B6CB-87377811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525962"/>
          </a:xfrm>
        </p:spPr>
        <p:txBody>
          <a:bodyPr/>
          <a:lstStyle/>
          <a:p>
            <a:r>
              <a:rPr lang="en-US" altLang="en-US"/>
              <a:t>How to choose a good project:</a:t>
            </a:r>
          </a:p>
          <a:p>
            <a:pPr lvl="1"/>
            <a:r>
              <a:rPr lang="en-US" altLang="en-US" sz="2200"/>
              <a:t>You have a good </a:t>
            </a:r>
            <a:r>
              <a:rPr lang="en-US" altLang="en-US" sz="2200" b="1"/>
              <a:t>understanding</a:t>
            </a:r>
            <a:r>
              <a:rPr lang="en-US" altLang="en-US" sz="2200"/>
              <a:t> of the method used to solve the problem or you are </a:t>
            </a:r>
            <a:r>
              <a:rPr lang="en-US" altLang="en-US" sz="2200" b="1"/>
              <a:t>willing</a:t>
            </a:r>
            <a:r>
              <a:rPr lang="en-US" altLang="en-US" sz="2200"/>
              <a:t> to spend some time to understand it.</a:t>
            </a:r>
          </a:p>
          <a:p>
            <a:pPr lvl="1"/>
            <a:r>
              <a:rPr lang="en-US" altLang="en-US" sz="2200"/>
              <a:t>There is </a:t>
            </a:r>
            <a:r>
              <a:rPr lang="en-US" altLang="en-US" sz="2200" b="1"/>
              <a:t>code</a:t>
            </a:r>
            <a:r>
              <a:rPr lang="en-US" altLang="en-US" sz="2200"/>
              <a:t> available, especially if the method is complicated to implement.</a:t>
            </a:r>
          </a:p>
          <a:p>
            <a:pPr lvl="1"/>
            <a:r>
              <a:rPr lang="en-US" altLang="en-US" sz="2200"/>
              <a:t>There is </a:t>
            </a:r>
            <a:r>
              <a:rPr lang="en-US" altLang="en-US" sz="2200" b="1"/>
              <a:t>data</a:t>
            </a:r>
            <a:r>
              <a:rPr lang="en-US" altLang="en-US" sz="2200"/>
              <a:t> available for experimentation.</a:t>
            </a:r>
          </a:p>
          <a:p>
            <a:r>
              <a:rPr lang="en-US" altLang="en-US"/>
              <a:t>How to find some good code:</a:t>
            </a:r>
          </a:p>
          <a:p>
            <a:pPr lvl="1"/>
            <a:r>
              <a:rPr lang="en-US" altLang="en-US" sz="2200"/>
              <a:t>GitHub (code should be from a published paper)</a:t>
            </a:r>
          </a:p>
          <a:p>
            <a:pPr lvl="1"/>
            <a:r>
              <a:rPr lang="en-US" altLang="en-US" sz="2200">
                <a:hlinkClick r:id="rId2"/>
              </a:rPr>
              <a:t>http://paperswithcode.com</a:t>
            </a:r>
            <a:endParaRPr lang="en-US" altLang="en-US" sz="2200"/>
          </a:p>
          <a:p>
            <a:pPr lvl="1"/>
            <a:r>
              <a:rPr lang="en-US" altLang="en-US" sz="2200"/>
              <a:t>GoogleScholar</a:t>
            </a:r>
          </a:p>
          <a:p>
            <a:pPr lvl="1"/>
            <a:r>
              <a:rPr lang="en-US" altLang="en-US" sz="2200"/>
              <a:t>Email the authors directly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D12358A-6B7D-85C1-D37C-96AF9E9D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 Project (cont’d)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4BB8482-31C4-FC30-A0EF-FBD53ADE2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altLang="en-US"/>
              <a:t>Two targeted </a:t>
            </a:r>
            <a:r>
              <a:rPr lang="en-US" altLang="en-US" b="1"/>
              <a:t>goals</a:t>
            </a:r>
            <a:r>
              <a:rPr lang="en-US" altLang="en-US"/>
              <a:t> behind your </a:t>
            </a:r>
            <a:r>
              <a:rPr lang="en-US" altLang="en-US" b="1"/>
              <a:t>experiments</a:t>
            </a:r>
            <a:r>
              <a:rPr lang="en-US" altLang="en-US"/>
              <a:t>:</a:t>
            </a:r>
          </a:p>
          <a:p>
            <a:r>
              <a:rPr lang="en-US" altLang="en-US" b="1"/>
              <a:t>First, </a:t>
            </a:r>
            <a:r>
              <a:rPr lang="en-US" altLang="en-US"/>
              <a:t>verify that the method works. </a:t>
            </a:r>
          </a:p>
          <a:p>
            <a:pPr lvl="1"/>
            <a:r>
              <a:rPr lang="en-US" altLang="en-US"/>
              <a:t>Test the method using various data sets. </a:t>
            </a:r>
          </a:p>
          <a:p>
            <a:r>
              <a:rPr lang="en-US" altLang="en-US" b="1"/>
              <a:t>Second</a:t>
            </a:r>
            <a:r>
              <a:rPr lang="en-US" altLang="en-US"/>
              <a:t>, identify potential </a:t>
            </a:r>
            <a:r>
              <a:rPr lang="en-US" altLang="en-US" b="1"/>
              <a:t>weaknesses</a:t>
            </a:r>
            <a:r>
              <a:rPr lang="en-US" altLang="en-US"/>
              <a:t> of the method chosen and maybe think of possible </a:t>
            </a:r>
            <a:r>
              <a:rPr lang="en-US" altLang="en-US" b="1"/>
              <a:t>improvements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Identify cases where the method might </a:t>
            </a:r>
            <a:r>
              <a:rPr lang="en-US" altLang="en-US" b="1"/>
              <a:t>fail </a:t>
            </a:r>
            <a:r>
              <a:rPr lang="en-US" altLang="en-US"/>
              <a:t>to produce good results. </a:t>
            </a:r>
          </a:p>
          <a:p>
            <a:pPr lvl="1"/>
            <a:r>
              <a:rPr lang="en-US" altLang="en-US" b="1"/>
              <a:t>Demonstrate</a:t>
            </a:r>
            <a:r>
              <a:rPr lang="en-US" altLang="en-US"/>
              <a:t> this using data that actually make the method fail or perform poorly.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AED7756-4DF0-3FAB-DAC5-93BDF851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 Project (cont’d)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394A7EB-CADA-DBA8-457E-6E558A4C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altLang="en-US" sz="2400"/>
              <a:t>Identify ways to </a:t>
            </a:r>
            <a:r>
              <a:rPr lang="en-US" altLang="en-US" sz="2400" b="1"/>
              <a:t>improve/extend</a:t>
            </a:r>
            <a:r>
              <a:rPr lang="en-US" altLang="en-US" sz="2400"/>
              <a:t> a given method or even propose a </a:t>
            </a:r>
            <a:r>
              <a:rPr lang="en-US" altLang="en-US" sz="2400" b="1"/>
              <a:t>new</a:t>
            </a:r>
            <a:r>
              <a:rPr lang="en-US" altLang="en-US" sz="2400"/>
              <a:t> method!</a:t>
            </a:r>
          </a:p>
          <a:p>
            <a:endParaRPr lang="en-US" altLang="en-US" sz="2400"/>
          </a:p>
          <a:p>
            <a:r>
              <a:rPr lang="en-US" altLang="en-US" sz="2400"/>
              <a:t>Innovative ideas might form the basis for a </a:t>
            </a:r>
            <a:r>
              <a:rPr lang="en-US" altLang="en-US" sz="2400" b="1"/>
              <a:t>MS thesis</a:t>
            </a:r>
            <a:r>
              <a:rPr lang="en-US" altLang="en-US" sz="2400"/>
              <a:t> or </a:t>
            </a:r>
            <a:r>
              <a:rPr lang="en-US" altLang="en-US" sz="2400" b="1"/>
              <a:t>PhD dissertation and</a:t>
            </a:r>
            <a:r>
              <a:rPr lang="en-US" altLang="en-US" sz="2400"/>
              <a:t> can also lead to a conference and/or journal</a:t>
            </a:r>
            <a:r>
              <a:rPr lang="en-US" altLang="en-US" sz="2400" b="1"/>
              <a:t> publication.</a:t>
            </a:r>
          </a:p>
          <a:p>
            <a:endParaRPr lang="en-US" altLang="en-US" sz="2400"/>
          </a:p>
          <a:p>
            <a:r>
              <a:rPr lang="en-US" altLang="en-US" sz="2400"/>
              <a:t>Therefore, you are </a:t>
            </a:r>
            <a:r>
              <a:rPr lang="en-US" altLang="en-US" sz="2400" b="1">
                <a:solidFill>
                  <a:srgbClr val="FF0000"/>
                </a:solidFill>
              </a:rPr>
              <a:t>encouraged</a:t>
            </a:r>
            <a:r>
              <a:rPr lang="en-US" altLang="en-US" sz="2400" b="1"/>
              <a:t> </a:t>
            </a:r>
            <a:r>
              <a:rPr lang="en-US" altLang="en-US" sz="2400"/>
              <a:t>to </a:t>
            </a:r>
            <a:r>
              <a:rPr lang="en-US" altLang="en-US" sz="2400" b="1"/>
              <a:t>explore </a:t>
            </a:r>
            <a:r>
              <a:rPr lang="en-US" altLang="en-US" sz="2400"/>
              <a:t>new ideas and to </a:t>
            </a:r>
            <a:r>
              <a:rPr lang="en-US" altLang="en-US" sz="2400" b="1"/>
              <a:t>discuss</a:t>
            </a:r>
            <a:r>
              <a:rPr lang="en-US" altLang="en-US" sz="2400"/>
              <a:t> them with us if you like!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0C033CE-2A03-5A08-BEF3-A35D3AB0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Project Deliverables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DF4D7D8-F976-8818-D004-6F045CFA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dirty="0"/>
              <a:t>Four</a:t>
            </a:r>
            <a:r>
              <a:rPr lang="en-US" altLang="en-US" dirty="0"/>
              <a:t> deliverables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200" u="sng" dirty="0"/>
              <a:t>Project topic</a:t>
            </a:r>
            <a:r>
              <a:rPr lang="en-US" sz="2200" dirty="0"/>
              <a:t> report. Project idea, a list of 4-5 closely related papers, a list of available code and datasets.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200" u="sng" dirty="0"/>
              <a:t>Project proposal </a:t>
            </a:r>
            <a:r>
              <a:rPr lang="en-US" sz="2200" dirty="0"/>
              <a:t>report and a presentation (</a:t>
            </a:r>
            <a:r>
              <a:rPr lang="en-US" sz="2200" b="1" dirty="0"/>
              <a:t>15 min</a:t>
            </a:r>
            <a:r>
              <a:rPr lang="en-US" sz="2200" dirty="0"/>
              <a:t>). More detailed discussion of any available code and datasets, plans for implementation, testing, validation, and a timeline of work.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200" u="sng" dirty="0"/>
              <a:t>Interim report </a:t>
            </a:r>
            <a:r>
              <a:rPr lang="en-US" sz="2200" dirty="0"/>
              <a:t>and presentation (</a:t>
            </a:r>
            <a:r>
              <a:rPr lang="en-US" sz="2200" b="1" dirty="0"/>
              <a:t>20 min</a:t>
            </a:r>
            <a:r>
              <a:rPr lang="en-US" sz="2200" dirty="0"/>
              <a:t>). Progress, preliminary results, potential issues, and next steps.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200" u="sng" dirty="0"/>
              <a:t>Final report</a:t>
            </a:r>
            <a:r>
              <a:rPr lang="en-US" sz="2200" dirty="0"/>
              <a:t> and presentation (</a:t>
            </a:r>
            <a:r>
              <a:rPr lang="en-US" sz="2200" b="1" dirty="0"/>
              <a:t>30 min</a:t>
            </a:r>
            <a:r>
              <a:rPr lang="en-US" sz="2200" dirty="0"/>
              <a:t>). Report and discuss final results, new ideas, and directions for future work.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200" dirty="0"/>
          </a:p>
          <a:p>
            <a:pPr marL="57150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      Specific details have been posted on the webpage!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69356D3-A09D-5CFF-E0C5-4CEE1BCB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General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B75EF26-93BF-AA04-CBE9-E009ECA8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83163"/>
          </a:xfrm>
        </p:spPr>
        <p:txBody>
          <a:bodyPr/>
          <a:lstStyle/>
          <a:p>
            <a:pPr>
              <a:defRPr/>
            </a:pPr>
            <a:r>
              <a:rPr lang="en-US" altLang="en-US" b="1" dirty="0"/>
              <a:t>Meets:</a:t>
            </a:r>
            <a:r>
              <a:rPr lang="en-US" altLang="en-US" dirty="0"/>
              <a:t> MW 2:30pm – 3:45pm (WPEB 200) </a:t>
            </a:r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r>
              <a:rPr lang="en-US" altLang="en-US" b="1" dirty="0"/>
              <a:t>Course Webpage:      </a:t>
            </a:r>
            <a:r>
              <a:rPr lang="en-US" altLang="en-US" dirty="0"/>
              <a:t>https://www.cse.unr.edu/~bebis/CS791/Fall20223</a:t>
            </a:r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r>
              <a:rPr lang="en-US" altLang="en-US" b="1" dirty="0"/>
              <a:t>Instructors: </a:t>
            </a:r>
            <a:r>
              <a:rPr lang="en-US" altLang="en-US" dirty="0"/>
              <a:t>Drs. George Bebis and Alireza Tavakkoli</a:t>
            </a:r>
          </a:p>
          <a:p>
            <a:pPr lvl="1">
              <a:defRPr/>
            </a:pPr>
            <a:r>
              <a:rPr lang="en-US" altLang="en-US" b="1" dirty="0"/>
              <a:t>Ofﬁce: </a:t>
            </a:r>
            <a:r>
              <a:rPr lang="en-US" altLang="en-US" dirty="0"/>
              <a:t>WPEB 411 (Dr. Bebis), WPEB 417 (Dr. Tavakkoli)</a:t>
            </a:r>
          </a:p>
          <a:p>
            <a:pPr lvl="1">
              <a:defRPr/>
            </a:pPr>
            <a:r>
              <a:rPr lang="fr-FR" altLang="en-US" b="1" dirty="0"/>
              <a:t>E-mail: </a:t>
            </a:r>
            <a:r>
              <a:rPr lang="fr-FR" altLang="en-US" u="sng" dirty="0">
                <a:hlinkClick r:id="rId2"/>
              </a:rPr>
              <a:t>bebis@unr.edu</a:t>
            </a:r>
            <a:r>
              <a:rPr lang="fr-FR" altLang="en-US" dirty="0"/>
              <a:t> 	    </a:t>
            </a:r>
            <a:r>
              <a:rPr lang="fr-FR" altLang="en-US" u="sng" dirty="0">
                <a:hlinkClick r:id="rId3"/>
              </a:rPr>
              <a:t>tavakkol@unr.edu</a:t>
            </a:r>
            <a:endParaRPr lang="en-US" altLang="en-US" dirty="0"/>
          </a:p>
          <a:p>
            <a:pPr lvl="1">
              <a:defRPr/>
            </a:pPr>
            <a:r>
              <a:rPr lang="en-US" altLang="en-US" b="1" dirty="0"/>
              <a:t>Office Hours (</a:t>
            </a:r>
            <a:r>
              <a:rPr lang="en-US" altLang="en-US" b="1" dirty="0">
                <a:solidFill>
                  <a:srgbClr val="FF0000"/>
                </a:solidFill>
              </a:rPr>
              <a:t>Non-programming related questions</a:t>
            </a:r>
            <a:r>
              <a:rPr lang="en-US" altLang="en-US" b="1" dirty="0"/>
              <a:t>):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en-US" dirty="0"/>
              <a:t>MW 3:45pm-5:00pm (Dr. Bebis)</a:t>
            </a:r>
            <a:endParaRPr lang="en-US" altLang="en-US" b="1" dirty="0"/>
          </a:p>
          <a:p>
            <a:pPr>
              <a:defRPr/>
            </a:pPr>
            <a:endParaRPr lang="en-US" altLang="en-US" b="1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09E8F79-9A19-856D-C410-53ED77FF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Important Deadlines</a:t>
            </a:r>
            <a:endParaRPr lang="en-US" altLang="en-US" sz="320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12B26DB-C15F-99B2-8659-B03BC908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Finalize teams by </a:t>
            </a:r>
            <a:r>
              <a:rPr lang="en-US" sz="2000" b="1" dirty="0"/>
              <a:t>September 11, 2023 </a:t>
            </a:r>
          </a:p>
          <a:p>
            <a:pPr>
              <a:defRPr/>
            </a:pPr>
            <a:r>
              <a:rPr lang="en-US" sz="2000" dirty="0"/>
              <a:t>Choose your first paper for presentation by </a:t>
            </a:r>
            <a:r>
              <a:rPr lang="en-US" sz="2000" b="1" dirty="0"/>
              <a:t>September 18, 2023 </a:t>
            </a:r>
          </a:p>
          <a:p>
            <a:pPr>
              <a:defRPr/>
            </a:pPr>
            <a:r>
              <a:rPr lang="en-US" sz="2000" dirty="0"/>
              <a:t>Subsequent papers should be selected within </a:t>
            </a:r>
            <a:r>
              <a:rPr lang="en-US" sz="2000" b="1" dirty="0"/>
              <a:t>two weeks </a:t>
            </a:r>
            <a:r>
              <a:rPr lang="en-US" sz="2000" dirty="0"/>
              <a:t>from your previous presentation.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u="sng" dirty="0"/>
              <a:t>Enter information about teams and paper presentations on the shared </a:t>
            </a:r>
            <a:r>
              <a:rPr lang="en-US" sz="2200" b="1" u="sng" dirty="0"/>
              <a:t>Google Doc</a:t>
            </a:r>
            <a:r>
              <a:rPr lang="en-US" sz="2200" dirty="0"/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000" dirty="0"/>
              <a:t>Project topic (1st deliverable): </a:t>
            </a:r>
            <a:r>
              <a:rPr lang="en-US" sz="2000" b="1" dirty="0"/>
              <a:t>October 2, 2023</a:t>
            </a:r>
          </a:p>
          <a:p>
            <a:pPr>
              <a:defRPr/>
            </a:pPr>
            <a:r>
              <a:rPr lang="en-US" sz="2000" dirty="0"/>
              <a:t>Project proposal (2nd deliverable): </a:t>
            </a:r>
            <a:r>
              <a:rPr lang="en-US" sz="2000" b="1" dirty="0"/>
              <a:t>October 16, 2023 </a:t>
            </a:r>
          </a:p>
          <a:p>
            <a:pPr>
              <a:defRPr/>
            </a:pPr>
            <a:r>
              <a:rPr lang="en-US" sz="2000" dirty="0"/>
              <a:t>Interim report (3rd deliverable): </a:t>
            </a:r>
            <a:r>
              <a:rPr lang="en-US" sz="2000" b="1" dirty="0"/>
              <a:t>November 8, 2023 </a:t>
            </a:r>
          </a:p>
          <a:p>
            <a:pPr>
              <a:defRPr/>
            </a:pPr>
            <a:r>
              <a:rPr lang="en-US" sz="2000" dirty="0"/>
              <a:t>Final report (4th deliverable): </a:t>
            </a:r>
            <a:r>
              <a:rPr lang="en-US" sz="2000" b="1" dirty="0"/>
              <a:t>December 22, 2023</a:t>
            </a:r>
            <a:endParaRPr lang="en-US" alt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200" u="sng" dirty="0"/>
              <a:t>Reports must be uploaded on </a:t>
            </a:r>
            <a:r>
              <a:rPr lang="en-US" altLang="en-US" sz="2200" b="1" u="sng" dirty="0"/>
              <a:t>Canvas </a:t>
            </a:r>
            <a:r>
              <a:rPr lang="en-US" altLang="en-US" sz="2200" u="sng" dirty="0"/>
              <a:t>by 11:59pm on the due date.                 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5525DD26-0BF0-F101-89CF-3F3EA470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Programming Environment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6D35A12-42B6-9E04-324D-BB8F6B766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sz="2400"/>
              <a:t>You can you C/C++/Python/Matlab, Windows/Linux</a:t>
            </a:r>
          </a:p>
          <a:p>
            <a:r>
              <a:rPr lang="en-US" altLang="en-US" sz="2400"/>
              <a:t>Google Colab </a:t>
            </a:r>
            <a:r>
              <a:rPr lang="en-US" altLang="en-US" sz="2400">
                <a:hlinkClick r:id="rId2"/>
              </a:rPr>
              <a:t>https://research.google.com/colaboratory/</a:t>
            </a:r>
            <a:endParaRPr lang="en-US" altLang="en-US" sz="2400"/>
          </a:p>
          <a:p>
            <a:pPr lvl="1"/>
            <a:r>
              <a:rPr lang="en-US" altLang="en-US" sz="2200"/>
              <a:t>An online, </a:t>
            </a:r>
            <a:r>
              <a:rPr lang="en-US" altLang="en-US" sz="2200" b="1"/>
              <a:t>Jupyter</a:t>
            </a:r>
            <a:r>
              <a:rPr lang="en-US" altLang="en-US" sz="2200"/>
              <a:t> notebook environment that allows you to write and execute </a:t>
            </a:r>
            <a:r>
              <a:rPr lang="en-US" altLang="en-US" sz="2200" b="1"/>
              <a:t>python</a:t>
            </a:r>
            <a:r>
              <a:rPr lang="en-US" altLang="en-US" sz="2200"/>
              <a:t> code through a browser; comes with many </a:t>
            </a:r>
            <a:r>
              <a:rPr lang="en-US" altLang="en-US" sz="2200" b="1"/>
              <a:t>Machine</a:t>
            </a:r>
            <a:r>
              <a:rPr lang="en-US" altLang="en-US" sz="2200"/>
              <a:t> and </a:t>
            </a:r>
            <a:r>
              <a:rPr lang="en-US" altLang="en-US" sz="2200" b="1"/>
              <a:t>Deep Learning </a:t>
            </a:r>
            <a:r>
              <a:rPr lang="en-US" altLang="en-US" sz="2200"/>
              <a:t>libraries. </a:t>
            </a:r>
          </a:p>
          <a:p>
            <a:pPr lvl="1"/>
            <a:r>
              <a:rPr lang="en-US" altLang="en-US" sz="2200" b="1"/>
              <a:t>No setup </a:t>
            </a:r>
            <a:r>
              <a:rPr lang="en-US" altLang="en-US" sz="2200"/>
              <a:t>required, notebooks can be easily </a:t>
            </a:r>
            <a:r>
              <a:rPr lang="en-US" altLang="en-US" sz="2200" b="1"/>
              <a:t>shared</a:t>
            </a:r>
            <a:r>
              <a:rPr lang="en-US" altLang="en-US" sz="2200"/>
              <a:t> and </a:t>
            </a:r>
            <a:r>
              <a:rPr lang="en-US" altLang="en-US" sz="2200" b="1"/>
              <a:t>simultaneously edited </a:t>
            </a:r>
            <a:r>
              <a:rPr lang="en-US" altLang="en-US" sz="2200"/>
              <a:t>by team members.</a:t>
            </a:r>
          </a:p>
          <a:p>
            <a:pPr lvl="1"/>
            <a:r>
              <a:rPr lang="en-US" altLang="en-US" sz="2200" b="1"/>
              <a:t>Free </a:t>
            </a:r>
            <a:r>
              <a:rPr lang="en-US" altLang="en-US" sz="2200"/>
              <a:t>to use and you can access all of its features to a certain degree including access to </a:t>
            </a:r>
            <a:r>
              <a:rPr lang="en-US" altLang="en-US" sz="2200" b="1"/>
              <a:t>GPUs</a:t>
            </a:r>
            <a:r>
              <a:rPr lang="en-US" altLang="en-US" sz="2200"/>
              <a:t>.</a:t>
            </a:r>
          </a:p>
          <a:p>
            <a:pPr lvl="1"/>
            <a:r>
              <a:rPr lang="en-US" altLang="en-US" sz="2200"/>
              <a:t>We will get a </a:t>
            </a:r>
            <a:r>
              <a:rPr lang="en-US" altLang="en-US" sz="2200" b="1"/>
              <a:t>subscription plan </a:t>
            </a:r>
            <a:r>
              <a:rPr lang="en-US" altLang="en-US" sz="2200"/>
              <a:t>for each team, called </a:t>
            </a:r>
            <a:r>
              <a:rPr lang="en-US" altLang="en-US" sz="2200">
                <a:hlinkClick r:id="rId3"/>
              </a:rPr>
              <a:t>Google Colab Pro</a:t>
            </a:r>
            <a:r>
              <a:rPr lang="en-US" altLang="en-US" sz="2200"/>
              <a:t>, that offers access to upgraded features (e.g., more memory and GPU/TPU time).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344AF7F-E6C1-3FA7-4F90-15E0C698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F9197-4E46-476B-8827-0FE598EE09A6}" type="slidenum">
              <a:rPr lang="ko-KR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CEB4834-9BB1-E53A-8FB3-FE0DFA4B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 Policies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CEA5E89-C433-667C-56C8-009E4659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/>
              <a:t>Discussion </a:t>
            </a:r>
            <a:r>
              <a:rPr lang="en-US" altLang="en-US" sz="2400"/>
              <a:t>of your work with others is </a:t>
            </a:r>
            <a:r>
              <a:rPr lang="en-US" altLang="en-US" sz="2400" b="1"/>
              <a:t>allowed and encouraged</a:t>
            </a:r>
            <a:r>
              <a:rPr lang="en-US" altLang="en-US" sz="2400"/>
              <a:t>. However, each team should do their </a:t>
            </a:r>
            <a:r>
              <a:rPr lang="en-US" altLang="en-US" sz="2400" b="1"/>
              <a:t>own</a:t>
            </a:r>
            <a:r>
              <a:rPr lang="en-US" altLang="en-US" sz="2400"/>
              <a:t> work.</a:t>
            </a:r>
          </a:p>
          <a:p>
            <a:endParaRPr lang="en-US" altLang="en-US" sz="2400" b="1"/>
          </a:p>
          <a:p>
            <a:r>
              <a:rPr lang="en-US" altLang="en-US" sz="2400" b="1"/>
              <a:t>No</a:t>
            </a:r>
            <a:r>
              <a:rPr lang="en-US" altLang="en-US" sz="2400"/>
              <a:t> </a:t>
            </a:r>
            <a:r>
              <a:rPr lang="en-US" altLang="en-US" sz="2400" b="1"/>
              <a:t>late</a:t>
            </a:r>
            <a:r>
              <a:rPr lang="en-US" altLang="en-US" sz="2400"/>
              <a:t> work will</a:t>
            </a:r>
            <a:r>
              <a:rPr lang="en-US" altLang="en-US" sz="2400" b="1"/>
              <a:t> </a:t>
            </a:r>
            <a:r>
              <a:rPr lang="en-US" altLang="en-US" sz="2400"/>
              <a:t>be accepted unless there is an extreme emergency. If you are unable to hand in your work by the deadline, you must discuss it with us </a:t>
            </a:r>
            <a:r>
              <a:rPr lang="en-US" altLang="en-US" sz="2400" b="1"/>
              <a:t>before</a:t>
            </a:r>
            <a:r>
              <a:rPr lang="en-US" altLang="en-US" sz="2400"/>
              <a:t> the deadline.</a:t>
            </a:r>
          </a:p>
          <a:p>
            <a:endParaRPr lang="en-US" altLang="en-US" sz="2400" b="1"/>
          </a:p>
          <a:p>
            <a:r>
              <a:rPr lang="en-US" altLang="en-US" sz="2400" b="1"/>
              <a:t>No incomplete</a:t>
            </a:r>
            <a:r>
              <a:rPr lang="en-US" altLang="en-US" sz="2400"/>
              <a:t> grades (INC) will be given in this course.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D594BD9-43A3-88B4-6174-0A61BEB9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 Policies (cont’d)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EE58FF4-6474-8EC1-1422-CBD332CA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Students are expected to attend all lectures and be on time. If you miss a lecture, </a:t>
            </a:r>
            <a:r>
              <a:rPr lang="en-US" altLang="en-US" sz="2400" b="1"/>
              <a:t>you are responsible</a:t>
            </a:r>
            <a:r>
              <a:rPr lang="en-US" altLang="en-US" sz="2400"/>
              <a:t> for all material covered or assigned.</a:t>
            </a:r>
          </a:p>
          <a:p>
            <a:endParaRPr lang="en-US" altLang="en-US" sz="2400"/>
          </a:p>
          <a:p>
            <a:r>
              <a:rPr lang="en-US" altLang="en-US" sz="2400"/>
              <a:t>The instructors </a:t>
            </a:r>
            <a:r>
              <a:rPr lang="en-US" altLang="en-US" sz="2400" b="1"/>
              <a:t>reserve </a:t>
            </a:r>
            <a:r>
              <a:rPr lang="en-US" altLang="en-US" sz="2400"/>
              <a:t>the right to add to, and/or modify any of the above policies as needed to maintain an appropriate and effective educational atmosphere. </a:t>
            </a:r>
          </a:p>
          <a:p>
            <a:endParaRPr lang="en-US" altLang="en-US" sz="2400"/>
          </a:p>
          <a:p>
            <a:r>
              <a:rPr lang="en-US" altLang="en-US" sz="2400"/>
              <a:t>If this happens, all students will be notified in advance of implementation of the new and/or modified policy.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35BA0EA-24A9-3BA5-784A-6F874A67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Course Policies (cont’d)</a:t>
            </a:r>
            <a:endParaRPr lang="en-US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6F62FD9-BEC4-BBC7-F00C-663B24D3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See syllabus for additional policies regarding: </a:t>
            </a:r>
          </a:p>
          <a:p>
            <a:pPr lvl="1"/>
            <a:r>
              <a:rPr lang="en-US" altLang="en-US"/>
              <a:t>Academic Dishonesty </a:t>
            </a:r>
          </a:p>
          <a:p>
            <a:pPr lvl="1"/>
            <a:r>
              <a:rPr lang="en-US" altLang="en-US"/>
              <a:t>Disability Services </a:t>
            </a:r>
          </a:p>
          <a:p>
            <a:pPr lvl="1"/>
            <a:r>
              <a:rPr lang="en-US" altLang="en-US"/>
              <a:t>Academic Success Services </a:t>
            </a:r>
          </a:p>
          <a:p>
            <a:pPr lvl="1"/>
            <a:r>
              <a:rPr lang="en-US" altLang="en-US"/>
              <a:t>Audio and Video Recording</a:t>
            </a:r>
          </a:p>
          <a:p>
            <a:pPr lvl="1"/>
            <a:r>
              <a:rPr lang="en-US" altLang="en-US"/>
              <a:t>Safe Learning Environment</a:t>
            </a:r>
          </a:p>
          <a:p>
            <a:pPr lvl="1"/>
            <a:r>
              <a:rPr lang="en-US" altLang="en-US"/>
              <a:t>COVID’19 related info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618CCB3-6F5B-3E89-1BA9-D42BA5A2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Grading Scheme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355077E-7736-8C74-A1C7-AE8F41C9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114800"/>
          </a:xfrm>
        </p:spPr>
        <p:txBody>
          <a:bodyPr/>
          <a:lstStyle/>
          <a:p>
            <a:r>
              <a:rPr lang="en-US" altLang="en-US" sz="2400" b="1"/>
              <a:t>Paper Presentations</a:t>
            </a:r>
            <a:r>
              <a:rPr lang="en-US" altLang="en-US" sz="2400"/>
              <a:t>: 45% (15% per presentation)</a:t>
            </a:r>
          </a:p>
          <a:p>
            <a:r>
              <a:rPr lang="en-US" altLang="en-US" sz="2400" b="1"/>
              <a:t>Project Reports</a:t>
            </a:r>
            <a:r>
              <a:rPr lang="en-US" altLang="en-US" sz="2400"/>
              <a:t>: 50% (Topic Report: 5%, </a:t>
            </a:r>
            <a:r>
              <a:rPr lang="pt-BR" altLang="en-US" sz="2400"/>
              <a:t>Proposal Report: 10%, Interim Report: 15%, Final Report: 20%)</a:t>
            </a:r>
          </a:p>
          <a:p>
            <a:r>
              <a:rPr lang="en-US" altLang="en-US" sz="2400" b="1"/>
              <a:t>Class participation</a:t>
            </a:r>
            <a:r>
              <a:rPr lang="en-US" altLang="en-US" sz="2400"/>
              <a:t>: 5%</a:t>
            </a:r>
          </a:p>
          <a:p>
            <a:endParaRPr lang="en-US" altLang="en-US" sz="2000"/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200"/>
              <a:t>A 	90% and above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200"/>
              <a:t>B 	80%-89%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200"/>
              <a:t>C 	70%-79%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200"/>
              <a:t>D 	60%-69%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200"/>
              <a:t>F	&lt;59%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4457531-8AF4-0424-F720-F7E5CCB3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Important Dates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1B9A0C8-E0E3-75B9-A5C0-A2352391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/>
              <a:t>9/4/2023</a:t>
            </a:r>
            <a:r>
              <a:rPr lang="en-US" altLang="en-US" sz="2400" dirty="0"/>
              <a:t> – Labor Day (no class)</a:t>
            </a:r>
          </a:p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r>
              <a:rPr lang="en-US" altLang="en-US" sz="2400" b="1" dirty="0"/>
              <a:t>10/16 &amp; 10/18</a:t>
            </a:r>
            <a:r>
              <a:rPr lang="en-US" altLang="en-US" sz="2400" dirty="0"/>
              <a:t> – ISVC’23 (no classes)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	http://www.isvc.net (Harrah’s at South Lake Tahoe)</a:t>
            </a:r>
          </a:p>
          <a:p>
            <a:pPr lvl="1">
              <a:defRPr/>
            </a:pPr>
            <a:r>
              <a:rPr lang="en-US" altLang="en-US" sz="2000" dirty="0"/>
              <a:t>Let me know if you are interested in attending.</a:t>
            </a:r>
          </a:p>
          <a:p>
            <a:pPr lvl="1">
              <a:defRPr/>
            </a:pPr>
            <a:r>
              <a:rPr lang="en-US" altLang="en-US" sz="2000" dirty="0"/>
              <a:t>Registration fee will be waived for UNR students (not presenting a paper).</a:t>
            </a:r>
            <a:endParaRPr lang="en-US" altLang="en-US" b="1" dirty="0"/>
          </a:p>
          <a:p>
            <a:pPr>
              <a:defRPr/>
            </a:pPr>
            <a:endParaRPr lang="en-US" altLang="en-US" sz="2400" b="1" dirty="0"/>
          </a:p>
          <a:p>
            <a:pPr>
              <a:defRPr/>
            </a:pPr>
            <a:r>
              <a:rPr lang="en-US" altLang="en-US" sz="2400" b="1" dirty="0"/>
              <a:t>11/1/2023</a:t>
            </a:r>
            <a:r>
              <a:rPr lang="en-US" altLang="en-US" sz="2400" dirty="0"/>
              <a:t> – Final day to drop classes and receive a "W"</a:t>
            </a:r>
          </a:p>
          <a:p>
            <a:pPr>
              <a:defRPr/>
            </a:pPr>
            <a:r>
              <a:rPr lang="en-US" altLang="en-US" sz="2400" b="1" dirty="0"/>
              <a:t>12/13/2023</a:t>
            </a:r>
            <a:r>
              <a:rPr lang="en-US" altLang="en-US" sz="2400" dirty="0"/>
              <a:t> – Prep Day </a:t>
            </a:r>
          </a:p>
          <a:p>
            <a:pPr>
              <a:defRPr/>
            </a:pPr>
            <a:r>
              <a:rPr lang="en-US" altLang="en-US" sz="2400" b="1" dirty="0"/>
              <a:t>12/18/2023</a:t>
            </a:r>
            <a:r>
              <a:rPr lang="en-US" altLang="en-US" sz="2400" dirty="0"/>
              <a:t> – Reserved for final project presentations (3:00pm – 5:00pm) 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D32BFA2-9369-053C-C66E-27F263B3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Questions?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20BF7FD-AEFF-0F7B-7807-B1DEC3C77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/>
              <a:t>		</a:t>
            </a:r>
            <a:r>
              <a:rPr lang="en-US" altLang="en-US" sz="4000"/>
              <a:t>	 Thank you!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E590C08-A9E8-A0F4-AD59-1E5E1DD2D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6D9E8-D38A-47C4-9481-93C9BCF71C2A}" type="slidenum">
              <a:rPr lang="ko-KR" altLang="en-US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B8865A-0D61-A292-A894-591E8B80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General (cont’d)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7D89388-25B4-CE17-0056-9D0E9125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Assistants: </a:t>
            </a:r>
            <a:r>
              <a:rPr lang="en-US" altLang="en-US"/>
              <a:t>TBD</a:t>
            </a:r>
            <a:r>
              <a:rPr lang="en-US" altLang="en-US" b="1"/>
              <a:t> </a:t>
            </a:r>
            <a:endParaRPr lang="en-US" altLang="en-US"/>
          </a:p>
          <a:p>
            <a:pPr lvl="1"/>
            <a:endParaRPr lang="en-US" altLang="en-US" b="1"/>
          </a:p>
          <a:p>
            <a:pPr lvl="1"/>
            <a:r>
              <a:rPr lang="en-US" altLang="en-US" b="1"/>
              <a:t>Ofﬁce: </a:t>
            </a:r>
            <a:endParaRPr lang="en-US" altLang="en-US"/>
          </a:p>
          <a:p>
            <a:pPr lvl="1"/>
            <a:r>
              <a:rPr lang="fr-FR" altLang="en-US" b="1"/>
              <a:t>E-mail:</a:t>
            </a:r>
          </a:p>
          <a:p>
            <a:pPr lvl="1"/>
            <a:endParaRPr lang="en-US" altLang="en-US" b="1"/>
          </a:p>
          <a:p>
            <a:pPr lvl="1"/>
            <a:r>
              <a:rPr lang="en-US" altLang="en-US" b="1"/>
              <a:t>Office Hours (</a:t>
            </a:r>
            <a:r>
              <a:rPr lang="en-US" altLang="en-US" b="1">
                <a:solidFill>
                  <a:srgbClr val="FF0000"/>
                </a:solidFill>
              </a:rPr>
              <a:t>Programming related questions</a:t>
            </a:r>
            <a:r>
              <a:rPr lang="en-US" altLang="en-US" b="1"/>
              <a:t>): </a:t>
            </a:r>
            <a:r>
              <a:rPr lang="en-US" altLang="en-US"/>
              <a:t>TBD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0787DC3-93E6-6F54-74BC-61237EF0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Prerequisites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92CAC4A-69D1-9075-51F6-155769F3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Background in the following areas would be very useful: </a:t>
            </a:r>
            <a:r>
              <a:rPr lang="en-US" altLang="en-US" sz="2400" b="1" dirty="0"/>
              <a:t>image processing</a:t>
            </a:r>
            <a:r>
              <a:rPr lang="en-US" altLang="en-US" sz="2400" dirty="0"/>
              <a:t>, </a:t>
            </a:r>
            <a:r>
              <a:rPr lang="en-US" altLang="en-US" sz="2400" b="1" dirty="0"/>
              <a:t>computer vision</a:t>
            </a:r>
            <a:r>
              <a:rPr lang="en-US" altLang="en-US" sz="2400" dirty="0"/>
              <a:t>, </a:t>
            </a:r>
            <a:r>
              <a:rPr lang="en-US" altLang="en-US" sz="2400" b="1" dirty="0"/>
              <a:t>pattern recognition</a:t>
            </a:r>
            <a:r>
              <a:rPr lang="en-US" altLang="en-US" sz="2400" dirty="0"/>
              <a:t>, </a:t>
            </a:r>
            <a:r>
              <a:rPr lang="en-US" altLang="en-US" sz="2400" b="1" dirty="0"/>
              <a:t>machine learning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deep learning</a:t>
            </a:r>
            <a:r>
              <a:rPr lang="en-US" altLang="en-US" sz="2400" dirty="0"/>
              <a:t>.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Knowledge or desire to quickly learn </a:t>
            </a:r>
            <a:r>
              <a:rPr lang="en-US" altLang="en-US" sz="2400" b="1" dirty="0" err="1"/>
              <a:t>Jupyter</a:t>
            </a:r>
            <a:r>
              <a:rPr lang="en-US" altLang="en-US" sz="2400" b="1" dirty="0"/>
              <a:t> Notebook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Python</a:t>
            </a:r>
            <a:r>
              <a:rPr lang="en-US" altLang="en-US" sz="2400" dirty="0"/>
              <a:t> is required.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Familiarity with </a:t>
            </a:r>
            <a:r>
              <a:rPr lang="en-US" altLang="en-US" sz="2400" b="1" dirty="0" err="1"/>
              <a:t>Keras</a:t>
            </a:r>
            <a:r>
              <a:rPr lang="en-US" altLang="en-US" sz="2400" b="1" dirty="0"/>
              <a:t>/</a:t>
            </a:r>
            <a:r>
              <a:rPr lang="en-US" altLang="en-US" sz="2400" b="1" dirty="0" err="1"/>
              <a:t>Tensorflow</a:t>
            </a:r>
            <a:r>
              <a:rPr lang="en-US" altLang="en-US" sz="2400" dirty="0"/>
              <a:t> or </a:t>
            </a:r>
            <a:r>
              <a:rPr lang="en-US" altLang="en-US" sz="2400" b="1" dirty="0" err="1"/>
              <a:t>Pytorch</a:t>
            </a:r>
            <a:r>
              <a:rPr lang="en-US" altLang="en-US" sz="2400" dirty="0"/>
              <a:t> would be a plus.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Familiarity with </a:t>
            </a:r>
            <a:r>
              <a:rPr lang="en-US" altLang="en-US" sz="2400" b="1" dirty="0"/>
              <a:t>OpenCV</a:t>
            </a:r>
            <a:r>
              <a:rPr lang="en-US" altLang="en-US" sz="2400" dirty="0"/>
              <a:t> would also be very useful.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E5362B4-B8B7-E5E9-92DF-16B1A0FA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Textbook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860F5CD-EF8E-D901-E734-9D0A2049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will </a:t>
            </a:r>
            <a:r>
              <a:rPr lang="en-US" altLang="en-US" b="1"/>
              <a:t>not</a:t>
            </a:r>
            <a:r>
              <a:rPr lang="en-US" altLang="en-US"/>
              <a:t> use any text in this course; most of the material will be drawn from research papers.</a:t>
            </a:r>
            <a:endParaRPr lang="en-US" altLang="en-US" sz="2400" b="1"/>
          </a:p>
          <a:p>
            <a:endParaRPr lang="en-US" altLang="en-US"/>
          </a:p>
          <a:p>
            <a:r>
              <a:rPr lang="en-US" altLang="en-US"/>
              <a:t>Useful Texts </a:t>
            </a:r>
          </a:p>
          <a:p>
            <a:pPr lvl="1"/>
            <a:r>
              <a:rPr lang="en-US" altLang="en-US" sz="2200" b="1" i="1"/>
              <a:t>Pattern Classification</a:t>
            </a:r>
            <a:r>
              <a:rPr lang="en-US" altLang="en-US" sz="2200"/>
              <a:t>, by Duda, Hart, and Stork, 2nd edition, John Wiley Inter-science, 2001.</a:t>
            </a:r>
            <a:endParaRPr lang="en-US" altLang="en-US" sz="2200" i="1"/>
          </a:p>
          <a:p>
            <a:pPr lvl="1"/>
            <a:r>
              <a:rPr lang="en-US" altLang="en-US" sz="2200" b="1" i="1"/>
              <a:t>Probabilistic Machine Learning</a:t>
            </a:r>
            <a:r>
              <a:rPr lang="en-US" altLang="en-US" sz="2200"/>
              <a:t>, </a:t>
            </a:r>
            <a:r>
              <a:rPr lang="en-US" altLang="en-US" sz="2200" b="1"/>
              <a:t>An Introduction </a:t>
            </a:r>
            <a:r>
              <a:rPr lang="en-US" altLang="en-US" sz="2200"/>
              <a:t>by K. Murphy, MIT Press, 2022.</a:t>
            </a:r>
            <a:endParaRPr lang="en-US" altLang="en-US" sz="2200" i="1"/>
          </a:p>
          <a:p>
            <a:pPr lvl="1"/>
            <a:r>
              <a:rPr lang="en-US" altLang="en-US" sz="2200" b="1" i="1"/>
              <a:t>Deep Learning</a:t>
            </a:r>
            <a:r>
              <a:rPr lang="en-US" altLang="en-US" sz="2200"/>
              <a:t>, by Ian Goodfellow and Yoshua Bengio and Aaron Courville, MIT Press, 2016. (available online at </a:t>
            </a:r>
            <a:r>
              <a:rPr lang="en-US" altLang="en-US" sz="2200">
                <a:hlinkClick r:id="rId2"/>
              </a:rPr>
              <a:t>https://www.deeplearningbook.org/</a:t>
            </a:r>
            <a:r>
              <a:rPr lang="en-US" altLang="en-US" sz="220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20D5C7E-C147-65E9-D910-4A0049C4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Textbook (cont’d)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2682541-0AF1-3566-3CF9-13185D1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Additional texts available on </a:t>
            </a:r>
            <a:r>
              <a:rPr lang="en-US" altLang="en-US" b="1"/>
              <a:t>Canvas</a:t>
            </a:r>
            <a:r>
              <a:rPr lang="en-US" altLang="en-US"/>
              <a:t>, under </a:t>
            </a:r>
            <a:r>
              <a:rPr lang="en-US" altLang="en-US" b="1"/>
              <a:t>“Pages” </a:t>
            </a:r>
            <a:r>
              <a:rPr lang="en-US" altLang="en-US"/>
              <a:t>(for your personal use </a:t>
            </a:r>
            <a:r>
              <a:rPr lang="en-US" altLang="en-US" b="1"/>
              <a:t>only</a:t>
            </a:r>
            <a:r>
              <a:rPr lang="en-US" altLang="en-US"/>
              <a:t>, do </a:t>
            </a:r>
            <a:r>
              <a:rPr lang="en-US" altLang="en-US" b="1"/>
              <a:t>not</a:t>
            </a:r>
            <a:r>
              <a:rPr lang="en-US" altLang="en-US"/>
              <a:t> distribute)</a:t>
            </a:r>
            <a:endParaRPr lang="en-US" altLang="en-US" i="1"/>
          </a:p>
          <a:p>
            <a:pPr lvl="1"/>
            <a:r>
              <a:rPr lang="en-US" altLang="en-US" b="1" i="1"/>
              <a:t>Introduction to Deep Learning: From Logical Calculus to Artificial Intelligence</a:t>
            </a:r>
            <a:r>
              <a:rPr lang="en-US" altLang="en-US"/>
              <a:t>, by Sandro Skansi, Springer, 2018.</a:t>
            </a:r>
          </a:p>
          <a:p>
            <a:pPr lvl="1"/>
            <a:r>
              <a:rPr lang="en-US" altLang="en-US" b="1" i="1"/>
              <a:t>Neural Networks and Deep Learning: A Textbook</a:t>
            </a:r>
            <a:r>
              <a:rPr lang="en-US" altLang="en-US"/>
              <a:t>, by Charu Aggarwal, Springer, 2018.</a:t>
            </a:r>
          </a:p>
          <a:p>
            <a:pPr lvl="1"/>
            <a:r>
              <a:rPr lang="en-US" altLang="en-US" b="1" i="1"/>
              <a:t>Deep Learning With Python (2</a:t>
            </a:r>
            <a:r>
              <a:rPr lang="en-US" altLang="en-US" b="1" i="1" baseline="30000"/>
              <a:t>nd</a:t>
            </a:r>
            <a:r>
              <a:rPr lang="en-US" altLang="en-US" b="1" i="1"/>
              <a:t> edition)</a:t>
            </a:r>
            <a:r>
              <a:rPr lang="en-US" altLang="en-US" b="1"/>
              <a:t>, </a:t>
            </a:r>
            <a:r>
              <a:rPr lang="en-US" altLang="en-US"/>
              <a:t>by Francois Chollet, Manning, 2021.</a:t>
            </a:r>
          </a:p>
          <a:p>
            <a:pPr lvl="1"/>
            <a:r>
              <a:rPr lang="en-US" altLang="en-US" b="1" i="1"/>
              <a:t>Computer Vision: Algorithms and Applications</a:t>
            </a:r>
            <a:r>
              <a:rPr lang="en-US" altLang="en-US"/>
              <a:t>, by Richard Szeliski, Springer, 2011.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975B2ED-1257-331D-C88F-E8193CB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b="1"/>
              <a:t>Objectives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91EDDB0-B071-1487-2C14-2DD44509B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79550"/>
            <a:ext cx="8382000" cy="4525963"/>
          </a:xfrm>
        </p:spPr>
        <p:txBody>
          <a:bodyPr/>
          <a:lstStyle/>
          <a:p>
            <a:r>
              <a:rPr lang="en-US" altLang="en-US" sz="2400"/>
              <a:t>The course will mainly focus on the problem of </a:t>
            </a:r>
            <a:r>
              <a:rPr lang="en-US" altLang="en-US" sz="2400" b="1"/>
              <a:t>abnormality detection</a:t>
            </a:r>
            <a:r>
              <a:rPr lang="en-US" altLang="en-US" sz="2400"/>
              <a:t> and</a:t>
            </a:r>
            <a:r>
              <a:rPr lang="en-US" altLang="en-US" sz="2400" b="1"/>
              <a:t> classification </a:t>
            </a:r>
            <a:r>
              <a:rPr lang="en-US" altLang="en-US" sz="2400"/>
              <a:t>in</a:t>
            </a:r>
            <a:r>
              <a:rPr lang="en-US" altLang="en-US" sz="2400" b="1"/>
              <a:t> Mammograms </a:t>
            </a:r>
            <a:r>
              <a:rPr lang="en-US" altLang="en-US" sz="2400"/>
              <a:t>(i.e., </a:t>
            </a:r>
            <a:r>
              <a:rPr lang="en-US" altLang="en-US" sz="2400" b="1"/>
              <a:t>X-ray</a:t>
            </a:r>
            <a:r>
              <a:rPr lang="en-US" altLang="en-US" sz="2400"/>
              <a:t> breast images).</a:t>
            </a:r>
          </a:p>
          <a:p>
            <a:endParaRPr lang="en-US" altLang="en-US" sz="2400"/>
          </a:p>
          <a:p>
            <a:r>
              <a:rPr lang="en-US" altLang="en-US" sz="2400"/>
              <a:t>Other modalities (i.e., </a:t>
            </a:r>
            <a:r>
              <a:rPr lang="en-US" altLang="en-US" sz="2400" b="1"/>
              <a:t>Ultrasound, MRI, CT, PET</a:t>
            </a:r>
            <a:r>
              <a:rPr lang="en-US" altLang="en-US" sz="2400"/>
              <a:t>) might be considered depending on students’ interests. </a:t>
            </a:r>
          </a:p>
          <a:p>
            <a:endParaRPr lang="en-US" altLang="en-US" sz="2400"/>
          </a:p>
          <a:p>
            <a:r>
              <a:rPr lang="en-US" altLang="en-US" sz="2400"/>
              <a:t>Students will be exposed to the main </a:t>
            </a:r>
            <a:r>
              <a:rPr lang="en-US" altLang="en-US" sz="2400" b="1"/>
              <a:t>problems </a:t>
            </a:r>
            <a:r>
              <a:rPr lang="en-US" altLang="en-US" sz="2400"/>
              <a:t>and </a:t>
            </a:r>
            <a:r>
              <a:rPr lang="en-US" altLang="en-US" sz="2400" b="1"/>
              <a:t>challenges</a:t>
            </a:r>
            <a:r>
              <a:rPr lang="en-US" altLang="en-US" sz="2400"/>
              <a:t> in this research area; we will discuss recent </a:t>
            </a:r>
            <a:r>
              <a:rPr lang="en-US" altLang="en-US" sz="2400" b="1"/>
              <a:t>methods</a:t>
            </a:r>
            <a:r>
              <a:rPr lang="en-US" altLang="en-US" sz="2400"/>
              <a:t> to address these challenges.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234A670-6A56-0784-C259-0C687045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b="1"/>
              <a:t>Audience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3BC5177-D1D3-34E1-1D3E-03E2BE7B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9550"/>
            <a:ext cx="8229600" cy="4525963"/>
          </a:xfrm>
        </p:spPr>
        <p:txBody>
          <a:bodyPr/>
          <a:lstStyle/>
          <a:p>
            <a:endParaRPr lang="en-US" altLang="en-US" sz="2400"/>
          </a:p>
          <a:p>
            <a:r>
              <a:rPr lang="en-US" altLang="en-US" sz="2400"/>
              <a:t>Primarily intended for </a:t>
            </a:r>
            <a:r>
              <a:rPr lang="en-US" altLang="en-US" sz="2400" b="1"/>
              <a:t>highly motivated </a:t>
            </a:r>
            <a:r>
              <a:rPr lang="en-US" altLang="en-US" sz="2400"/>
              <a:t>students who are interested in </a:t>
            </a:r>
            <a:r>
              <a:rPr lang="en-US" altLang="en-US" sz="2400" b="1"/>
              <a:t>applying</a:t>
            </a:r>
            <a:r>
              <a:rPr lang="en-US" altLang="en-US" sz="2400"/>
              <a:t> pattern recognition, machine learning and deep learning techniques to a </a:t>
            </a:r>
            <a:r>
              <a:rPr lang="en-US" altLang="en-US" sz="2400" b="1"/>
              <a:t>practical</a:t>
            </a:r>
            <a:r>
              <a:rPr lang="en-US" altLang="en-US" sz="2400"/>
              <a:t> problem of </a:t>
            </a:r>
            <a:r>
              <a:rPr lang="en-US" altLang="en-US" sz="2400" b="1"/>
              <a:t>tremendous</a:t>
            </a:r>
            <a:r>
              <a:rPr lang="en-US" altLang="en-US" sz="2400"/>
              <a:t> importance. </a:t>
            </a:r>
          </a:p>
          <a:p>
            <a:endParaRPr lang="en-US" altLang="en-US" sz="2400"/>
          </a:p>
          <a:p>
            <a:r>
              <a:rPr lang="en-US" altLang="en-US" sz="2400"/>
              <a:t>The course will provide opportunities for students to choose a topic for a </a:t>
            </a:r>
            <a:r>
              <a:rPr lang="en-US" altLang="en-US" sz="2400" b="1"/>
              <a:t>MS thesis</a:t>
            </a:r>
            <a:r>
              <a:rPr lang="en-US" altLang="en-US" sz="2400"/>
              <a:t> or </a:t>
            </a:r>
            <a:r>
              <a:rPr lang="en-US" altLang="en-US" sz="2400" b="1"/>
              <a:t>PhD dissertation and</a:t>
            </a:r>
            <a:r>
              <a:rPr lang="en-US" altLang="en-US" sz="2400"/>
              <a:t> can lead to a </a:t>
            </a:r>
            <a:r>
              <a:rPr lang="en-US" altLang="en-US" sz="2400" b="1"/>
              <a:t>conference</a:t>
            </a:r>
            <a:r>
              <a:rPr lang="en-US" altLang="en-US" sz="2400"/>
              <a:t> and/or a </a:t>
            </a:r>
            <a:r>
              <a:rPr lang="en-US" altLang="en-US" sz="2400" b="1"/>
              <a:t>journal</a:t>
            </a:r>
            <a:r>
              <a:rPr lang="en-US" altLang="en-US" sz="2400"/>
              <a:t> </a:t>
            </a:r>
            <a:r>
              <a:rPr lang="en-US" altLang="en-US" sz="2400" b="1"/>
              <a:t>publication</a:t>
            </a:r>
            <a:r>
              <a:rPr lang="en-US" altLang="en-US" sz="2400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0502668-B3DA-1DCF-3119-C0ED6B06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Schedule</a:t>
            </a:r>
            <a:r>
              <a:rPr lang="en-US" altLang="en-US"/>
              <a:t>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331E626-AAEA-3CE3-3B6C-E10DB7F0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4525962"/>
          </a:xfrm>
        </p:spPr>
        <p:txBody>
          <a:bodyPr/>
          <a:lstStyle/>
          <a:p>
            <a:r>
              <a:rPr lang="en-US" altLang="en-US"/>
              <a:t>We will first cover </a:t>
            </a:r>
            <a:r>
              <a:rPr lang="en-US" altLang="en-US" b="1"/>
              <a:t>background knowledge </a:t>
            </a:r>
            <a:r>
              <a:rPr lang="en-US" altLang="en-US"/>
              <a:t>in the following areas:</a:t>
            </a:r>
          </a:p>
          <a:p>
            <a:pPr lvl="1"/>
            <a:r>
              <a:rPr lang="en-US" altLang="en-US"/>
              <a:t>Breast Cancer (basics)</a:t>
            </a:r>
          </a:p>
          <a:p>
            <a:pPr lvl="1"/>
            <a:r>
              <a:rPr lang="en-US" altLang="en-US"/>
              <a:t>Mammography (fundamentals, main problems)</a:t>
            </a:r>
          </a:p>
          <a:p>
            <a:pPr lvl="1"/>
            <a:r>
              <a:rPr lang="en-US" altLang="en-US"/>
              <a:t>Deep Learning (fundamentals, architectures, platforms)</a:t>
            </a:r>
          </a:p>
          <a:p>
            <a:pPr lvl="1"/>
            <a:r>
              <a:rPr lang="en-US" altLang="en-US"/>
              <a:t>Mass/Abnormality Detection and Classification (review)</a:t>
            </a:r>
          </a:p>
          <a:p>
            <a:r>
              <a:rPr lang="en-US" altLang="en-US"/>
              <a:t>Student paper presentations for </a:t>
            </a:r>
            <a:r>
              <a:rPr lang="en-US" altLang="en-US" b="1"/>
              <a:t>in-depth understanding </a:t>
            </a:r>
            <a:r>
              <a:rPr lang="en-US" altLang="en-US"/>
              <a:t>of representative methods in the field.</a:t>
            </a:r>
          </a:p>
          <a:p>
            <a:r>
              <a:rPr lang="en-US" altLang="en-US"/>
              <a:t>A </a:t>
            </a:r>
            <a:r>
              <a:rPr lang="en-US" altLang="en-US" b="1"/>
              <a:t>tentative </a:t>
            </a:r>
            <a:r>
              <a:rPr lang="en-US" altLang="en-US"/>
              <a:t>schedule</a:t>
            </a:r>
            <a:r>
              <a:rPr lang="en-US" altLang="en-US" b="1"/>
              <a:t> </a:t>
            </a:r>
            <a:r>
              <a:rPr lang="en-US" altLang="en-US"/>
              <a:t>can be found on the CS791 webpage.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12635</TotalTime>
  <Words>1850</Words>
  <Application>Microsoft Office PowerPoint</Application>
  <PresentationFormat>On-screen Show (4:3)</PresentationFormat>
  <Paragraphs>199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Course Overview</vt:lpstr>
      <vt:lpstr>General</vt:lpstr>
      <vt:lpstr>General (cont’d)</vt:lpstr>
      <vt:lpstr>Prerequisites</vt:lpstr>
      <vt:lpstr>Textbook</vt:lpstr>
      <vt:lpstr>Textbook (cont’d)</vt:lpstr>
      <vt:lpstr>Objectives</vt:lpstr>
      <vt:lpstr>Audience</vt:lpstr>
      <vt:lpstr>Schedule </vt:lpstr>
      <vt:lpstr>Requirements</vt:lpstr>
      <vt:lpstr>Paper Presentations</vt:lpstr>
      <vt:lpstr>Paper Presentations (cont’d)</vt:lpstr>
      <vt:lpstr>Class Participation</vt:lpstr>
      <vt:lpstr>Group Project</vt:lpstr>
      <vt:lpstr>Course Project (cont’d)</vt:lpstr>
      <vt:lpstr>Course Project (cont’d)</vt:lpstr>
      <vt:lpstr>Course Project (cont’d)</vt:lpstr>
      <vt:lpstr>Course Project (cont’d)</vt:lpstr>
      <vt:lpstr>Project Deliverables</vt:lpstr>
      <vt:lpstr>Important Deadlines</vt:lpstr>
      <vt:lpstr>Programming Environment</vt:lpstr>
      <vt:lpstr>Course Policies </vt:lpstr>
      <vt:lpstr>Course Policies (cont’d)</vt:lpstr>
      <vt:lpstr>Course Policies (cont’d)</vt:lpstr>
      <vt:lpstr>Grading Scheme</vt:lpstr>
      <vt:lpstr>Important Dates</vt:lpstr>
      <vt:lpstr>Questions?</vt:lpstr>
    </vt:vector>
  </TitlesOfParts>
  <Manager>CISE Department</Manager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CS479/679 Pattern Recognition Spring 2006</dc:title>
  <cp:lastModifiedBy>George Bebis</cp:lastModifiedBy>
  <cp:revision>714</cp:revision>
  <dcterms:created xsi:type="dcterms:W3CDTF">2001-01-08T01:48:20Z</dcterms:created>
  <dcterms:modified xsi:type="dcterms:W3CDTF">2025-07-24T06:43:48Z</dcterms:modified>
</cp:coreProperties>
</file>