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415127-71A2-F0F5-7754-BD2FA92A2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BFE73-B917-A86C-9FC6-D4BB7E18C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D3C005-1296-ABC8-4E01-DCA141A6B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180F7-5C4A-49B7-8FD1-1633D88AC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0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179F37-EF2F-ED2F-0F67-BFC48B22E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CA478B-0180-E377-A02B-0F8F21063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99D930-4A08-1F88-C4F1-5127AC5CF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21B1A-FC2D-4490-AAFB-9BFE5ED41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E5E312-35C3-9978-4582-E1B7978B0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DC4328-8CA3-FEF7-0F9F-76973B458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899966-1F2F-F0CE-C8A9-F016BAD96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68C9C-14CC-47DE-AB3D-674DF860B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6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2CC0E-E245-5262-78C2-500C2B3AC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5BA34E-6567-1D01-59CA-93DDAF7E8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076D4-D892-148C-C0A2-49A2D45B8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BD84D-93C9-4DA5-8EB1-9B150E05B8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2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EC128E-DFA9-8822-4030-9229CE5DAE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1C274-8447-882E-1726-76126D9EF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88F21D-FA40-2C30-232B-11E8C10EC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EBCC4-FC68-4162-B614-EB24332A1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92F13-2166-541C-C9B4-E5406441E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E19FA-B6FE-853A-539B-C2D4E0981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18A96-805E-5489-A034-36C9AB9F6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04010-8169-413A-BB15-685FB59CB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A96431-9768-30C5-7503-10A189056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973C00-AD49-72C4-1DA6-0F3DF5C4A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089D7F-CD56-B454-4371-28163B973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9C456-3C46-490B-B7C5-388B2253C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4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432721-C68E-F133-202C-CA51DABF8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4C3D29-AB28-E62C-21F0-931B62492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EF7AD-621E-47DB-73E1-05D2AA08F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63934-E6CF-4EDB-AFBC-85D6B72B9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1B8910-8638-A8D3-9CEA-B86404A99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F21E8D-95AE-02D1-C084-709C6720D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D3EDC9-6047-A17B-9FFC-DD90A8CCD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4FAFE-AF16-4654-BEA2-59AEB1CF8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5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67A64-FEE7-1EE9-3D6D-BE4EA0B3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72027-D6A0-BEC2-ED8A-0375993E2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81FD9-2F4E-27B8-2323-196DBEDC0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C1131-A5D2-41C6-BD5E-854B59A8A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E7D0-E27A-22EE-384E-2DF0972F3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243C4-E8B7-8648-ECC1-EF043D53F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AC330-1CFB-84FE-AE3B-736EC6EEE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87BC5-A50B-4856-91D9-A65F131F1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8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EFE97F-ECAB-3BC2-8F2A-CED2E9758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92C01D-1206-B430-FA4D-019A34DC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A6E360-3A94-1874-2BAA-93BE54E26C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EC9DDF-DF6F-5B7F-D57B-DE4D4AF4B5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FD62A9-8713-99D1-79A1-19F4C18B7F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0E378C0-77A8-412F-AC5A-56C237AC14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rtraining.com/" TargetMode="External"/><Relationship Id="rId2" Type="http://schemas.openxmlformats.org/officeDocument/2006/relationships/hyperlink" Target="http://www.managementparadise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>
            <a:extLst>
              <a:ext uri="{FF2B5EF4-FFF2-40B4-BE49-F238E27FC236}">
                <a16:creationId xmlns:a16="http://schemas.microsoft.com/office/drawing/2014/main" id="{1A2A9C8B-4B54-4E99-9A33-F53B4DAC2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7924800" cy="5791200"/>
          </a:xfrm>
        </p:spPr>
        <p:txBody>
          <a:bodyPr/>
          <a:lstStyle/>
          <a:p>
            <a:pPr eaLnBrk="1" hangingPunct="1"/>
            <a:endParaRPr lang="en-US" altLang="en-US">
              <a:latin typeface="Goudi Handfooled" pitchFamily="2" charset="0"/>
            </a:endParaRPr>
          </a:p>
          <a:p>
            <a:pPr eaLnBrk="1" hangingPunct="1"/>
            <a:endParaRPr lang="en-US" altLang="en-US">
              <a:latin typeface="Goudi Handfooled" pitchFamily="2" charset="0"/>
            </a:endParaRPr>
          </a:p>
          <a:p>
            <a:pPr eaLnBrk="1" hangingPunct="1"/>
            <a:r>
              <a:rPr lang="en-US" altLang="en-US" sz="3600">
                <a:latin typeface="Goudi Handfooled" pitchFamily="2" charset="0"/>
              </a:rPr>
              <a:t>A</a:t>
            </a:r>
          </a:p>
          <a:p>
            <a:pPr eaLnBrk="1" hangingPunct="1"/>
            <a:r>
              <a:rPr lang="en-US" altLang="en-US" sz="3600">
                <a:latin typeface="Goudi Handfooled" pitchFamily="2" charset="0"/>
              </a:rPr>
              <a:t> Topographic outline </a:t>
            </a:r>
          </a:p>
          <a:p>
            <a:pPr eaLnBrk="1" hangingPunct="1"/>
            <a:r>
              <a:rPr lang="en-US" altLang="en-US" sz="3600">
                <a:latin typeface="Goudi Handfooled" pitchFamily="2" charset="0"/>
              </a:rPr>
              <a:t>of </a:t>
            </a:r>
          </a:p>
          <a:p>
            <a:pPr eaLnBrk="1" hangingPunct="1"/>
            <a:r>
              <a:rPr lang="en-US" altLang="en-US" sz="3600">
                <a:latin typeface="Goudi Handfooled" pitchFamily="2" charset="0"/>
              </a:rPr>
              <a:t>Research Methodology</a:t>
            </a:r>
          </a:p>
          <a:p>
            <a:pPr eaLnBrk="1" hangingPunct="1"/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>
            <a:extLst>
              <a:ext uri="{FF2B5EF4-FFF2-40B4-BE49-F238E27FC236}">
                <a16:creationId xmlns:a16="http://schemas.microsoft.com/office/drawing/2014/main" id="{A74FACE9-C7A2-B3ED-EE38-26F2C4C7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248400"/>
          </a:xfrm>
        </p:spPr>
        <p:txBody>
          <a:bodyPr/>
          <a:lstStyle/>
          <a:p>
            <a:pPr eaLnBrk="1" hangingPunct="1"/>
            <a:r>
              <a:rPr lang="en-US" altLang="en-US"/>
              <a:t>Chapter – IV</a:t>
            </a:r>
          </a:p>
          <a:p>
            <a:pPr eaLnBrk="1" hangingPunct="1"/>
            <a:r>
              <a:rPr lang="en-US" altLang="en-US"/>
              <a:t>Data analysis &amp; interpretation 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4.1 percentage tables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analysis / inference 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4.2 hypothesis testing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 significant association – chi square test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significant relation – student T – test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significant difference – f test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>
            <a:extLst>
              <a:ext uri="{FF2B5EF4-FFF2-40B4-BE49-F238E27FC236}">
                <a16:creationId xmlns:a16="http://schemas.microsoft.com/office/drawing/2014/main" id="{71EFBE8D-4D07-F3C8-D201-29A3413E3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382000" cy="6553200"/>
          </a:xfrm>
        </p:spPr>
        <p:txBody>
          <a:bodyPr/>
          <a:lstStyle/>
          <a:p>
            <a:pPr eaLnBrk="1" hangingPunct="1"/>
            <a:r>
              <a:rPr lang="en-US" altLang="en-US"/>
              <a:t>Chapter – V</a:t>
            </a:r>
          </a:p>
          <a:p>
            <a:pPr eaLnBrk="1" hangingPunct="1"/>
            <a:r>
              <a:rPr lang="en-US" altLang="en-US"/>
              <a:t>Summary </a:t>
            </a:r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5.I 	General / tables related findings</a:t>
            </a:r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5.1. 2 	Results of hypothesis testing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5.2 Suggestions 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5.3 Conclusion</a:t>
            </a:r>
          </a:p>
          <a:p>
            <a:pPr algn="l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73B449D8-686A-EADE-B9A6-296F139B3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477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Goudi Handfooled" pitchFamily="2" charset="0"/>
              </a:rPr>
              <a:t>Bibliography/ Reference</a:t>
            </a:r>
          </a:p>
          <a:p>
            <a:pPr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Goudi Handfooled" pitchFamily="2" charset="0"/>
              </a:rPr>
              <a:t> Books</a:t>
            </a:r>
          </a:p>
          <a:p>
            <a:pPr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Goudi Handfooled" pitchFamily="2" charset="0"/>
              </a:rPr>
              <a:t> Journals</a:t>
            </a:r>
          </a:p>
          <a:p>
            <a:pPr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Goudi Handfooled" pitchFamily="2" charset="0"/>
              </a:rPr>
              <a:t> Periodicals/ Magazines</a:t>
            </a:r>
          </a:p>
          <a:p>
            <a:pPr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latin typeface="Goudi Handfooled" pitchFamily="2" charset="0"/>
              </a:rPr>
              <a:t> websites 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endParaRPr lang="en-US" altLang="en-US" sz="2800"/>
          </a:p>
          <a:p>
            <a:pPr algn="l" eaLnBrk="1" hangingPunct="1"/>
            <a:endParaRPr lang="en-US" altLang="en-US">
              <a:latin typeface="Goudi Handfooled" pitchFamily="2" charset="0"/>
            </a:endParaRPr>
          </a:p>
          <a:p>
            <a:pPr algn="l" eaLnBrk="1" hangingPunct="1"/>
            <a:endParaRPr lang="en-US" altLang="en-US">
              <a:latin typeface="Goudi Handfooled" pitchFamily="2" charset="0"/>
            </a:endParaRPr>
          </a:p>
          <a:p>
            <a:pPr algn="l" eaLnBrk="1" hangingPunct="1"/>
            <a:endParaRPr lang="en-US" altLang="en-US">
              <a:latin typeface="Goudi Handfooled" pitchFamily="2" charset="0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0CD08293-675E-B97F-46C1-47072150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91600" cy="63246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Goudi Handfooled" pitchFamily="2" charset="0"/>
              </a:rPr>
              <a:t>John S. Heywood (2005). Globalization and loss of employment, </a:t>
            </a:r>
            <a:r>
              <a:rPr lang="en-US" altLang="en-US" sz="2800" i="1">
                <a:latin typeface="Goudi Handfooled" pitchFamily="2" charset="0"/>
              </a:rPr>
              <a:t>Journal of Management Development, 28(7), 581-592.</a:t>
            </a:r>
          </a:p>
          <a:p>
            <a:pPr algn="l" eaLnBrk="1" hangingPunct="1"/>
            <a:endParaRPr lang="en-US" altLang="en-US" sz="2800" i="1">
              <a:latin typeface="Goudi Handfooled" pitchFamily="2" charset="0"/>
            </a:endParaRP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 sz="2800" i="1">
                <a:latin typeface="Goudi Handfooled" pitchFamily="2" charset="0"/>
              </a:rPr>
              <a:t> </a:t>
            </a:r>
            <a:r>
              <a:rPr lang="en-US" altLang="en-US" sz="2800">
                <a:latin typeface="Goudi Handfooled" pitchFamily="2" charset="0"/>
              </a:rPr>
              <a:t>Gosh (2004).</a:t>
            </a:r>
            <a:r>
              <a:rPr lang="en-US" altLang="en-US" sz="2800" baseline="30000">
                <a:latin typeface="Goudi Handfooled" pitchFamily="2" charset="0"/>
              </a:rPr>
              <a:t> </a:t>
            </a:r>
            <a:r>
              <a:rPr lang="en-US" altLang="en-US" sz="2800">
                <a:latin typeface="Goudi Handfooled" pitchFamily="2" charset="0"/>
              </a:rPr>
              <a:t>Training and Development , Gujarat, Sultan Chand and Sons, 3</a:t>
            </a:r>
            <a:r>
              <a:rPr lang="en-US" altLang="en-US" sz="2800" baseline="30000">
                <a:latin typeface="Goudi Handfooled" pitchFamily="2" charset="0"/>
              </a:rPr>
              <a:t>rd</a:t>
            </a:r>
            <a:r>
              <a:rPr lang="en-US" altLang="en-US" sz="2800">
                <a:latin typeface="Goudi Handfooled" pitchFamily="2" charset="0"/>
              </a:rPr>
              <a:t> edition, Pp 45-64.</a:t>
            </a:r>
          </a:p>
          <a:p>
            <a:pPr algn="l" eaLnBrk="1" hangingPunct="1"/>
            <a:endParaRPr lang="en-US" altLang="en-US" sz="2800" i="1">
              <a:latin typeface="Goudi Handfooled" pitchFamily="2" charset="0"/>
            </a:endParaRP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 sz="2800" i="1">
                <a:latin typeface="Goudi Handfooled" pitchFamily="2" charset="0"/>
              </a:rPr>
              <a:t> </a:t>
            </a:r>
            <a:r>
              <a:rPr lang="en-US" altLang="en-US" sz="2800">
                <a:latin typeface="Goudi Handfooled" pitchFamily="2" charset="0"/>
              </a:rPr>
              <a:t>Tim Sampson (2001). Multiple uses of globalization and its influences, </a:t>
            </a:r>
            <a:r>
              <a:rPr lang="en-US" altLang="en-US" sz="2800" i="1">
                <a:latin typeface="Goudi Handfooled" pitchFamily="2" charset="0"/>
              </a:rPr>
              <a:t>Short Team Management Periodical, 23(4), 169-178.</a:t>
            </a:r>
          </a:p>
          <a:p>
            <a:pPr algn="l" eaLnBrk="1" hangingPunct="1"/>
            <a:endParaRPr lang="en-US" altLang="en-US" sz="2800" i="1">
              <a:latin typeface="Goudi Handfooled" pitchFamily="2" charset="0"/>
            </a:endParaRPr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 sz="2800" i="1">
                <a:latin typeface="Goudi Handfooled" pitchFamily="2" charset="0"/>
              </a:rPr>
              <a:t>  </a:t>
            </a:r>
            <a:r>
              <a:rPr lang="en-US" altLang="en-US" sz="2800">
                <a:hlinkClick r:id="rId2"/>
              </a:rPr>
              <a:t>www.managementparadise.com</a:t>
            </a:r>
            <a:endParaRPr lang="en-US" altLang="en-US" sz="2800"/>
          </a:p>
          <a:p>
            <a:pPr algn="l" eaLnBrk="1" hangingPunct="1">
              <a:buFont typeface="Wingdings" panose="05000000000000000000" pitchFamily="2" charset="2"/>
              <a:buChar char="§"/>
            </a:pPr>
            <a:r>
              <a:rPr lang="en-US" altLang="en-US" sz="2800"/>
              <a:t>  </a:t>
            </a:r>
            <a:r>
              <a:rPr lang="en-US" altLang="en-US" sz="2800">
                <a:hlinkClick r:id="rId3"/>
              </a:rPr>
              <a:t>www.hrtraining.com</a:t>
            </a:r>
            <a:r>
              <a:rPr lang="en-US" altLang="en-US" sz="2800"/>
              <a:t> </a:t>
            </a:r>
          </a:p>
          <a:p>
            <a:pPr algn="l" eaLnBrk="1" hangingPunct="1">
              <a:buFont typeface="Wingdings" panose="05000000000000000000" pitchFamily="2" charset="2"/>
              <a:buChar char="§"/>
            </a:pPr>
            <a:endParaRPr lang="en-US" altLang="en-US" sz="2800">
              <a:latin typeface="Goudi Handfooled" pitchFamily="2" charset="0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>
            <a:extLst>
              <a:ext uri="{FF2B5EF4-FFF2-40B4-BE49-F238E27FC236}">
                <a16:creationId xmlns:a16="http://schemas.microsoft.com/office/drawing/2014/main" id="{F40D6DEB-1E69-7F43-1400-ED14924F7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01000" cy="6096000"/>
          </a:xfrm>
        </p:spPr>
        <p:txBody>
          <a:bodyPr/>
          <a:lstStyle/>
          <a:p>
            <a:pPr eaLnBrk="1" hangingPunct="1"/>
            <a:r>
              <a:rPr lang="en-US" altLang="en-US" b="1" u="sng">
                <a:latin typeface="Goudi Handfooled" pitchFamily="2" charset="0"/>
              </a:rPr>
              <a:t>APPENDIX</a:t>
            </a:r>
            <a:endParaRPr lang="en-US" altLang="en-US">
              <a:latin typeface="Goudi Handfooled" pitchFamily="2" charset="0"/>
            </a:endParaRPr>
          </a:p>
          <a:p>
            <a:pPr eaLnBrk="1" hangingPunct="1"/>
            <a:r>
              <a:rPr lang="en-US" altLang="en-US" b="1">
                <a:latin typeface="Goudi Handfooled" pitchFamily="2" charset="0"/>
              </a:rPr>
              <a:t>		</a:t>
            </a:r>
            <a:endParaRPr lang="en-US" altLang="en-US">
              <a:latin typeface="Goudi Handfooled" pitchFamily="2" charset="0"/>
            </a:endParaRP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>
                <a:latin typeface="Goudi Handfooled" pitchFamily="2" charset="0"/>
              </a:rPr>
              <a:t> Data Collection Tool </a:t>
            </a:r>
          </a:p>
          <a:p>
            <a:pPr algn="l" eaLnBrk="1" hangingPunct="1"/>
            <a:endParaRPr lang="en-US" altLang="en-US">
              <a:latin typeface="Goudi Handfooled" pitchFamily="2" charset="0"/>
            </a:endParaRP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>
                <a:latin typeface="Goudi Handfooled" pitchFamily="2" charset="0"/>
              </a:rPr>
              <a:t> Statistical Tools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>
            <a:extLst>
              <a:ext uri="{FF2B5EF4-FFF2-40B4-BE49-F238E27FC236}">
                <a16:creationId xmlns:a16="http://schemas.microsoft.com/office/drawing/2014/main" id="{2DE56D35-880E-95C7-8F34-51460AB11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001000" cy="5562600"/>
          </a:xfrm>
        </p:spPr>
        <p:txBody>
          <a:bodyPr/>
          <a:lstStyle/>
          <a:p>
            <a:pPr eaLnBrk="1" hangingPunct="1"/>
            <a:endParaRPr lang="en-US" altLang="en-US" sz="4800">
              <a:latin typeface="Goudi Handfooled" pitchFamily="2" charset="0"/>
            </a:endParaRPr>
          </a:p>
          <a:p>
            <a:pPr eaLnBrk="1" hangingPunct="1"/>
            <a:r>
              <a:rPr lang="en-US" altLang="en-US" sz="2800">
                <a:latin typeface="Algerian" panose="04020705040A02060702" pitchFamily="82" charset="0"/>
              </a:rPr>
              <a:t>Best wishes </a:t>
            </a:r>
          </a:p>
          <a:p>
            <a:pPr eaLnBrk="1" hangingPunct="1"/>
            <a:r>
              <a:rPr lang="en-US" altLang="en-US" sz="2800">
                <a:latin typeface="Algerian" panose="04020705040A02060702" pitchFamily="82" charset="0"/>
              </a:rPr>
              <a:t>from</a:t>
            </a:r>
          </a:p>
          <a:p>
            <a:pPr eaLnBrk="1" hangingPunct="1"/>
            <a:endParaRPr lang="en-US" altLang="en-US" sz="2400">
              <a:latin typeface="Algerian" panose="04020705040A02060702" pitchFamily="82" charset="0"/>
            </a:endParaRPr>
          </a:p>
          <a:p>
            <a:pPr eaLnBrk="1" hangingPunct="1"/>
            <a:endParaRPr lang="en-US" altLang="en-US" sz="2400">
              <a:latin typeface="Algerian" panose="04020705040A02060702" pitchFamily="82" charset="0"/>
            </a:endParaRPr>
          </a:p>
          <a:p>
            <a:pPr eaLnBrk="1" hangingPunct="1"/>
            <a:endParaRPr lang="en-US" altLang="en-US" sz="2400">
              <a:latin typeface="Algerian" panose="04020705040A02060702" pitchFamily="82" charset="0"/>
            </a:endParaRPr>
          </a:p>
          <a:p>
            <a:pPr eaLnBrk="1" hangingPunct="1"/>
            <a:endParaRPr lang="en-US" altLang="en-US" sz="2400">
              <a:latin typeface="Algerian" panose="04020705040A02060702" pitchFamily="82" charset="0"/>
            </a:endParaRPr>
          </a:p>
          <a:p>
            <a:pPr algn="r" eaLnBrk="1" hangingPunct="1"/>
            <a:r>
              <a:rPr lang="en-US" altLang="en-US" sz="2400">
                <a:latin typeface="Eras Demi ITC" panose="020B0805030504020804" pitchFamily="34" charset="0"/>
              </a:rPr>
              <a:t>J Wilfred Angello Gerald Ph.D</a:t>
            </a:r>
          </a:p>
          <a:p>
            <a:pPr algn="r" eaLnBrk="1" hangingPunct="1"/>
            <a:r>
              <a:rPr lang="en-US" altLang="en-US" sz="2400">
                <a:latin typeface="Eras Demi ITC" panose="020B0805030504020804" pitchFamily="34" charset="0"/>
              </a:rPr>
              <a:t>PG &amp; Research Department of Human Resource Management </a:t>
            </a:r>
          </a:p>
          <a:p>
            <a:pPr algn="r" eaLnBrk="1" hangingPunct="1"/>
            <a:r>
              <a:rPr lang="en-US" altLang="en-US" sz="2400">
                <a:latin typeface="Eras Demi ITC" panose="020B0805030504020804" pitchFamily="34" charset="0"/>
              </a:rPr>
              <a:t>ST.Joseph’s College ( Autonomous), Trichirappalli- 2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2">
            <a:extLst>
              <a:ext uri="{FF2B5EF4-FFF2-40B4-BE49-F238E27FC236}">
                <a16:creationId xmlns:a16="http://schemas.microsoft.com/office/drawing/2014/main" id="{1F8096E0-7722-0200-4EC6-6FF67A9C9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382000" cy="6400800"/>
          </a:xfrm>
        </p:spPr>
        <p:txBody>
          <a:bodyPr/>
          <a:lstStyle/>
          <a:p>
            <a:pPr eaLnBrk="1" hangingPunct="1"/>
            <a:r>
              <a:rPr lang="en-US" altLang="en-US"/>
              <a:t>Chapters in a Project Work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Chapter I - Introduction of the study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Chapter II- Literature review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Chapter III- Research methodology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Chapter IV- Data Analysis &amp; Interpretation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Chapter V – Summary</a:t>
            </a:r>
          </a:p>
          <a:p>
            <a:pPr algn="l" eaLnBrk="1" hangingPunct="1"/>
            <a:r>
              <a:rPr lang="en-US" altLang="en-US"/>
              <a:t> ( Findings, Suggestions  &amp; Conclusion)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>
            <a:extLst>
              <a:ext uri="{FF2B5EF4-FFF2-40B4-BE49-F238E27FC236}">
                <a16:creationId xmlns:a16="http://schemas.microsoft.com/office/drawing/2014/main" id="{8E1B4E73-8F5C-FC33-AF8A-BB4C5BC8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001000" cy="6477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Goudi Handfooled" pitchFamily="2" charset="0"/>
              </a:rPr>
              <a:t>Chapter I  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1.1	 Introduction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1.2 Definition of --------------------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1.3 Theories of -----------------------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1.4 Sociological treatment of 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1.5 Importance of ------------------------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1.6 Characteristics of ------------------------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1.7 Factors influencing of 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1.8 Dimensions of -----------------------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1.9 Effects of 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1.10 Determinants of -----------------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1.11 Sources of ---------------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1.12 Benefits of -------------</a:t>
            </a:r>
          </a:p>
          <a:p>
            <a:pPr lvl="1" algn="l" eaLnBrk="1" hangingPunct="1"/>
            <a:r>
              <a:rPr lang="en-US" altLang="en-US" sz="2400">
                <a:latin typeface="Goudi Handfooled" pitchFamily="2" charset="0"/>
              </a:rPr>
              <a:t>1.13 Conceptualization</a:t>
            </a:r>
            <a:r>
              <a:rPr lang="en-US" altLang="en-US" sz="2400" b="1">
                <a:latin typeface="Goudi Handfooled" pitchFamily="2" charset="0"/>
              </a:rPr>
              <a:t> </a:t>
            </a:r>
            <a:endParaRPr lang="en-US" altLang="en-US" sz="2400">
              <a:latin typeface="Goudi Handfooled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>
            <a:extLst>
              <a:ext uri="{FF2B5EF4-FFF2-40B4-BE49-F238E27FC236}">
                <a16:creationId xmlns:a16="http://schemas.microsoft.com/office/drawing/2014/main" id="{3CE172FE-10EC-B71C-2680-6815BE613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458200" cy="6858000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                                      Contd….</a:t>
            </a:r>
          </a:p>
          <a:p>
            <a:pPr algn="l" eaLnBrk="1" hangingPunct="1"/>
            <a:r>
              <a:rPr lang="en-US" altLang="en-US"/>
              <a:t>1.14 Profile of the industry/ study area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HRM specialization – 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/>
              <a:t> recruitment to retirement 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Marketing specialization-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/>
              <a:t>  segment- channel of distribution- research</a:t>
            </a:r>
          </a:p>
          <a:p>
            <a:pPr algn="l" eaLnBrk="1" hangingPunct="1"/>
            <a:r>
              <a:rPr lang="en-US" altLang="en-US"/>
              <a:t>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Finance specialization-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/>
              <a:t> working captial management – </a:t>
            </a:r>
          </a:p>
          <a:p>
            <a:pPr algn="l" eaLnBrk="1" hangingPunct="1"/>
            <a:r>
              <a:rPr lang="en-US" altLang="en-US"/>
              <a:t>investment - P&amp; L analysis – balance sheet analysis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0ECA7F8A-D08C-13B0-AA68-EA4E8956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610600" cy="6629400"/>
          </a:xfrm>
        </p:spPr>
        <p:txBody>
          <a:bodyPr/>
          <a:lstStyle/>
          <a:p>
            <a:pPr eaLnBrk="1" hangingPunct="1"/>
            <a:r>
              <a:rPr lang="en-US" altLang="en-US"/>
              <a:t>Chapter –II</a:t>
            </a:r>
          </a:p>
          <a:p>
            <a:pPr eaLnBrk="1" hangingPunct="1"/>
            <a:r>
              <a:rPr lang="en-US" altLang="en-US"/>
              <a:t>Literature review </a:t>
            </a:r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Concept Review                  : 10-15 reviews </a:t>
            </a:r>
          </a:p>
          <a:p>
            <a:pPr algn="l" eaLnBrk="1" hangingPunct="1">
              <a:buFont typeface="Wingdings" panose="05000000000000000000" pitchFamily="2" charset="2"/>
              <a:buChar char="q"/>
            </a:pPr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 Previous Study Review	: 20- 25 reviews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it should be in paragraphs – containing only the main juice of the study. ( author, year of work, area of the study, place/ industry, findings and suggestions of the author/s )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10 – 15 lines for a review.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DA57810C-6922-C5FC-DB7E-48D78B5A3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05800" cy="6400800"/>
          </a:xfrm>
        </p:spPr>
        <p:txBody>
          <a:bodyPr/>
          <a:lstStyle/>
          <a:p>
            <a:pPr algn="l" eaLnBrk="1" hangingPunct="1"/>
            <a:r>
              <a:rPr lang="en-US" altLang="en-US"/>
              <a:t>                                                     contd….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recent reviews have to be included</a:t>
            </a:r>
          </a:p>
          <a:p>
            <a:pPr algn="l" eaLnBrk="1" hangingPunct="1"/>
            <a:endParaRPr lang="en-US" altLang="en-US"/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just 8 – 10 years preceding right 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>
            <a:extLst>
              <a:ext uri="{FF2B5EF4-FFF2-40B4-BE49-F238E27FC236}">
                <a16:creationId xmlns:a16="http://schemas.microsoft.com/office/drawing/2014/main" id="{6E0942EB-D946-7613-D3C0-A9361444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52400"/>
            <a:ext cx="8305800" cy="6705600"/>
          </a:xfrm>
        </p:spPr>
        <p:txBody>
          <a:bodyPr/>
          <a:lstStyle/>
          <a:p>
            <a:pPr eaLnBrk="1" hangingPunct="1"/>
            <a:r>
              <a:rPr lang="en-US" altLang="en-US"/>
              <a:t>Chapter – III</a:t>
            </a:r>
          </a:p>
          <a:p>
            <a:pPr algn="l" eaLnBrk="1" hangingPunct="1"/>
            <a:r>
              <a:rPr lang="en-US" altLang="en-US"/>
              <a:t>Research Methodology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	Introduction of RM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3.2	Pilot study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3.2	Formulation of research problem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3.3 	Significance of the study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3.4 	Feasibility study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3.5		Title of study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3.6		Objectives of the study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3.6		Research hypothesis/ Research  						    Questions 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E4B2B85E-8CA5-AA80-7CE1-66CDB8D7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8153400" cy="6248400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                              Contd….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3.7	Research design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3.8 	Data collection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primary data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secondary data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3.9	Population / Universe of the study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3.10	Sampling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probability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non probability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3.11	Tools of data collection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Questionnaire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>
            <a:extLst>
              <a:ext uri="{FF2B5EF4-FFF2-40B4-BE49-F238E27FC236}">
                <a16:creationId xmlns:a16="http://schemas.microsoft.com/office/drawing/2014/main" id="{71E2885C-565A-D952-E31C-A0E6F4A5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153400" cy="6477000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                                   Contd….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Census 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interview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survey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observation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3.12	Pre- Testing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3.13	Statistical application of testing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T- test / F- test / chi square test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3.14	Difficulties encountered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 3.15	Limitations of the study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</TotalTime>
  <Words>312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Gerald</cp:lastModifiedBy>
  <cp:revision>59</cp:revision>
  <cp:lastPrinted>1601-01-01T00:00:00Z</cp:lastPrinted>
  <dcterms:created xsi:type="dcterms:W3CDTF">1601-01-01T00:00:00Z</dcterms:created>
  <dcterms:modified xsi:type="dcterms:W3CDTF">2025-07-24T06:43:57Z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