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6"/>
  </p:notesMasterIdLst>
  <p:handoutMasterIdLst>
    <p:handoutMasterId r:id="rId27"/>
  </p:handoutMasterIdLst>
  <p:sldIdLst>
    <p:sldId id="264" r:id="rId2"/>
    <p:sldId id="345" r:id="rId3"/>
    <p:sldId id="346" r:id="rId4"/>
    <p:sldId id="377" r:id="rId5"/>
    <p:sldId id="357" r:id="rId6"/>
    <p:sldId id="358" r:id="rId7"/>
    <p:sldId id="378" r:id="rId8"/>
    <p:sldId id="362" r:id="rId9"/>
    <p:sldId id="363" r:id="rId10"/>
    <p:sldId id="347" r:id="rId11"/>
    <p:sldId id="366" r:id="rId12"/>
    <p:sldId id="379" r:id="rId13"/>
    <p:sldId id="380" r:id="rId14"/>
    <p:sldId id="381" r:id="rId15"/>
    <p:sldId id="382" r:id="rId16"/>
    <p:sldId id="365" r:id="rId17"/>
    <p:sldId id="369" r:id="rId18"/>
    <p:sldId id="370" r:id="rId19"/>
    <p:sldId id="374" r:id="rId20"/>
    <p:sldId id="383" r:id="rId21"/>
    <p:sldId id="376" r:id="rId22"/>
    <p:sldId id="375" r:id="rId23"/>
    <p:sldId id="371" r:id="rId24"/>
    <p:sldId id="372" r:id="rId25"/>
  </p:sldIdLst>
  <p:sldSz cx="9144000" cy="6858000" type="screen4x3"/>
  <p:notesSz cx="7010400" cy="9296400"/>
  <p:custDataLst>
    <p:tags r:id="rId2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00"/>
    <a:srgbClr val="009900"/>
    <a:srgbClr val="008000"/>
    <a:srgbClr val="3333CC"/>
    <a:srgbClr val="00FF00"/>
    <a:srgbClr val="800080"/>
    <a:srgbClr val="CC0099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63" y="-114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C95F265F-B848-4CCE-FCFF-E38624CAA86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0" tIns="46581" rIns="93160" bIns="46581" numCol="1" anchor="t" anchorCtr="0" compatLnSpc="1">
            <a:prstTxWarp prst="textNoShape">
              <a:avLst/>
            </a:prstTxWarp>
          </a:bodyPr>
          <a:lstStyle>
            <a:lvl1pPr defTabSz="931797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CE65EC33-1F25-3D77-D1B9-B6D28AB4B2D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0" tIns="46581" rIns="93160" bIns="46581" numCol="1" anchor="t" anchorCtr="0" compatLnSpc="1">
            <a:prstTxWarp prst="textNoShape">
              <a:avLst/>
            </a:prstTxWarp>
          </a:bodyPr>
          <a:lstStyle>
            <a:lvl1pPr algn="r" defTabSz="931797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5168E023-918E-7DB6-ACE5-A3FF32E66F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0" tIns="46581" rIns="93160" bIns="46581" numCol="1" anchor="b" anchorCtr="0" compatLnSpc="1">
            <a:prstTxWarp prst="textNoShape">
              <a:avLst/>
            </a:prstTxWarp>
          </a:bodyPr>
          <a:lstStyle>
            <a:lvl1pPr defTabSz="931797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DCFD8358-D06E-79AE-B32E-8D9428B15F0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29675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0" tIns="46581" rIns="93160" bIns="46581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panose="020B0604020202020204" pitchFamily="34" charset="0"/>
              </a:defRPr>
            </a:lvl1pPr>
          </a:lstStyle>
          <a:p>
            <a:fld id="{81D7C6EC-E74D-4E62-802B-C01208B733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F35DD707-27E3-1666-6FA4-055B9295715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0" tIns="46581" rIns="93160" bIns="46581" numCol="1" anchor="t" anchorCtr="0" compatLnSpc="1">
            <a:prstTxWarp prst="textNoShape">
              <a:avLst/>
            </a:prstTxWarp>
          </a:bodyPr>
          <a:lstStyle>
            <a:lvl1pPr defTabSz="931797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21E219A3-B215-A429-E6A9-E5EF16DDC34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0" tIns="46581" rIns="93160" bIns="46581" numCol="1" anchor="t" anchorCtr="0" compatLnSpc="1">
            <a:prstTxWarp prst="textNoShape">
              <a:avLst/>
            </a:prstTxWarp>
          </a:bodyPr>
          <a:lstStyle>
            <a:lvl1pPr algn="r" defTabSz="931797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851D2186-46AA-9620-C517-273B8B792CE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5025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73904C01-5484-F023-E215-10762D7C297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0" tIns="46581" rIns="93160" bIns="465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8374" name="Rectangle 6">
            <a:extLst>
              <a:ext uri="{FF2B5EF4-FFF2-40B4-BE49-F238E27FC236}">
                <a16:creationId xmlns:a16="http://schemas.microsoft.com/office/drawing/2014/main" id="{C94C4D47-309D-441F-056F-D8C4AE848C6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0" tIns="46581" rIns="93160" bIns="46581" numCol="1" anchor="b" anchorCtr="0" compatLnSpc="1">
            <a:prstTxWarp prst="textNoShape">
              <a:avLst/>
            </a:prstTxWarp>
          </a:bodyPr>
          <a:lstStyle>
            <a:lvl1pPr defTabSz="931797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5" name="Rectangle 7">
            <a:extLst>
              <a:ext uri="{FF2B5EF4-FFF2-40B4-BE49-F238E27FC236}">
                <a16:creationId xmlns:a16="http://schemas.microsoft.com/office/drawing/2014/main" id="{2C7FC9DC-6157-AFF0-97B6-A3BE65DF68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29675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0" tIns="46581" rIns="93160" bIns="46581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panose="020B0604020202020204" pitchFamily="34" charset="0"/>
              </a:defRPr>
            </a:lvl1pPr>
          </a:lstStyle>
          <a:p>
            <a:fld id="{5E212A43-669A-4471-8964-48594EF97E4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0F664497-2039-8C47-BE79-DF8FC1E6F66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59EB0AAA-6118-AA54-DC48-0E63694F1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l-GR" altLang="en-US">
              <a:latin typeface="Arial" panose="020B0604020202020204" pitchFamily="34" charset="0"/>
            </a:endParaRPr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A11C8627-A0DF-AE2A-110C-A956351417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A12FB91A-7F39-47F7-9A0D-7E4A8E5C155F}" type="slidenum">
              <a:rPr lang="en-US" altLang="en-US">
                <a:latin typeface="Arial" panose="020B0604020202020204" pitchFamily="34" charset="0"/>
              </a:rPr>
              <a:pPr eaLnBrk="1" hangingPunct="1"/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94BBD480-E5D3-9B29-3FB2-8CCDA4A64B4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id="{06B4C7EB-C899-3E0A-95CF-F401AE2D7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l-GR" altLang="en-US">
              <a:latin typeface="Arial" panose="020B0604020202020204" pitchFamily="34" charset="0"/>
            </a:endParaRPr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EBEB4897-6969-225C-D085-5F3C944314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3E1C3D77-DA70-4A94-8362-53C503333D98}" type="slidenum">
              <a:rPr lang="en-US" altLang="en-US">
                <a:latin typeface="Arial" panose="020B0604020202020204" pitchFamily="34" charset="0"/>
              </a:rPr>
              <a:pPr eaLnBrk="1" hangingPunct="1"/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0E432E89-5B54-B00F-A52E-C410DAE8B73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60483A66-ABF1-46A8-8DCB-CD7A8A08E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l-GR" altLang="en-US">
              <a:latin typeface="Arial" panose="020B0604020202020204" pitchFamily="34" charset="0"/>
            </a:endParaRPr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9289968F-1D27-C2A0-A26B-B67657A548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CE1D89B2-C8C3-454F-82AC-317A6AC58C39}" type="slidenum">
              <a:rPr lang="en-US" altLang="en-US">
                <a:latin typeface="Arial" panose="020B0604020202020204" pitchFamily="34" charset="0"/>
              </a:rPr>
              <a:pPr eaLnBrk="1" hangingPunct="1"/>
              <a:t>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id="{6B9EDAE9-464C-83BB-A885-32A4CC41B19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id="{99480B3B-B80A-2222-6102-D9C446282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l-GR" altLang="en-US">
              <a:latin typeface="Arial" panose="020B0604020202020204" pitchFamily="34" charset="0"/>
            </a:endParaRPr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2DFDCAF2-AA45-3BB2-1AA7-DD0CE4EFB2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C636E78E-486B-4FBC-A386-97D326957B2E}" type="slidenum">
              <a:rPr lang="en-US" altLang="en-US">
                <a:latin typeface="Arial" panose="020B0604020202020204" pitchFamily="34" charset="0"/>
              </a:rPr>
              <a:pPr eaLnBrk="1" hangingPunct="1"/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>
            <a:extLst>
              <a:ext uri="{FF2B5EF4-FFF2-40B4-BE49-F238E27FC236}">
                <a16:creationId xmlns:a16="http://schemas.microsoft.com/office/drawing/2014/main" id="{7113F7C5-433A-30A9-E044-71D17974C8B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>
            <a:extLst>
              <a:ext uri="{FF2B5EF4-FFF2-40B4-BE49-F238E27FC236}">
                <a16:creationId xmlns:a16="http://schemas.microsoft.com/office/drawing/2014/main" id="{4C22CC39-B92F-5C8F-66CC-7C2778C1A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l-GR" altLang="en-US">
              <a:latin typeface="Arial" panose="020B0604020202020204" pitchFamily="34" charset="0"/>
            </a:endParaRPr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764D0FE7-F337-8EF9-2C59-58287F65CD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1F4C7988-F2D5-40F3-A667-8D8785706DA0}" type="slidenum">
              <a:rPr lang="en-US" altLang="en-US">
                <a:latin typeface="Arial" panose="020B0604020202020204" pitchFamily="34" charset="0"/>
              </a:rPr>
              <a:pPr eaLnBrk="1" hangingPunct="1"/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DBA6C60D-BBB6-5DA7-80A0-5E277A2189B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9EA9673F-C7DE-DB34-ECEF-DEAADDDE0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l-GR" altLang="en-US">
              <a:latin typeface="Arial" panose="020B0604020202020204" pitchFamily="34" charset="0"/>
            </a:endParaRPr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75C553CB-2D43-E7DC-20E4-9049C02F28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18A0D6D1-A48D-47E9-AC0C-A08983EA20FC}" type="slidenum">
              <a:rPr lang="en-US" altLang="en-US">
                <a:latin typeface="Arial" panose="020B0604020202020204" pitchFamily="34" charset="0"/>
              </a:rPr>
              <a:pPr eaLnBrk="1" hangingPunct="1"/>
              <a:t>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13F01BE1-FB57-E6D4-B01D-56DC2747897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41386304-BA45-B6E4-CAE3-187C98C40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l-GR" altLang="en-US">
              <a:latin typeface="Arial" panose="020B0604020202020204" pitchFamily="34" charset="0"/>
            </a:endParaRPr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24442325-DD68-2596-357A-2955E95F8A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10EA5C36-D79E-46ED-9B9C-55C105934A46}" type="slidenum">
              <a:rPr lang="en-US" altLang="en-US">
                <a:latin typeface="Arial" panose="020B0604020202020204" pitchFamily="34" charset="0"/>
              </a:rPr>
              <a:pPr eaLnBrk="1" hangingPunct="1"/>
              <a:t>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>
            <a:extLst>
              <a:ext uri="{FF2B5EF4-FFF2-40B4-BE49-F238E27FC236}">
                <a16:creationId xmlns:a16="http://schemas.microsoft.com/office/drawing/2014/main" id="{77B1311D-CAB0-1640-EC1A-AAB672615EF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>
            <a:extLst>
              <a:ext uri="{FF2B5EF4-FFF2-40B4-BE49-F238E27FC236}">
                <a16:creationId xmlns:a16="http://schemas.microsoft.com/office/drawing/2014/main" id="{0F091DF7-E143-9DED-FFD2-B85CD6397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l-GR" altLang="en-US">
              <a:latin typeface="Arial" panose="020B0604020202020204" pitchFamily="34" charset="0"/>
            </a:endParaRPr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FE7904A5-295B-1C8E-2255-073913ED61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719A2847-EF47-479F-A1ED-27FCB3D84D6F}" type="slidenum">
              <a:rPr lang="en-US" altLang="en-US">
                <a:latin typeface="Arial" panose="020B0604020202020204" pitchFamily="34" charset="0"/>
              </a:rPr>
              <a:pPr eaLnBrk="1" hangingPunct="1"/>
              <a:t>10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A215DF79-8002-F13D-3856-A3A0C49198F5}"/>
              </a:ext>
            </a:extLst>
          </p:cNvPr>
          <p:cNvGrpSpPr>
            <a:grpSpLocks/>
          </p:cNvGrpSpPr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3" name="Line 3">
              <a:extLst>
                <a:ext uri="{FF2B5EF4-FFF2-40B4-BE49-F238E27FC236}">
                  <a16:creationId xmlns:a16="http://schemas.microsoft.com/office/drawing/2014/main" id="{DDD77E2E-80A2-6B2B-CCE4-871500A422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AutoShape 4">
              <a:extLst>
                <a:ext uri="{FF2B5EF4-FFF2-40B4-BE49-F238E27FC236}">
                  <a16:creationId xmlns:a16="http://schemas.microsoft.com/office/drawing/2014/main" id="{3B64D750-E84D-C2EB-3E0C-E2F783917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T0" fmla="*/ 0 w 64000"/>
                <a:gd name="T1" fmla="*/ 0 h 64000"/>
                <a:gd name="T2" fmla="*/ 0 w 64000"/>
                <a:gd name="T3" fmla="*/ 0 h 64000"/>
                <a:gd name="T4" fmla="*/ 0 w 64000"/>
                <a:gd name="T5" fmla="*/ 0 h 64000"/>
                <a:gd name="T6" fmla="*/ 0 w 64000"/>
                <a:gd name="T7" fmla="*/ 0 h 64000"/>
                <a:gd name="T8" fmla="*/ 0 w 64000"/>
                <a:gd name="T9" fmla="*/ 0 h 64000"/>
                <a:gd name="T10" fmla="*/ 0 w 64000"/>
                <a:gd name="T11" fmla="*/ 0 h 64000"/>
                <a:gd name="T12" fmla="*/ 0 w 64000"/>
                <a:gd name="T13" fmla="*/ 0 h 64000"/>
                <a:gd name="T14" fmla="*/ 0 w 64000"/>
                <a:gd name="T15" fmla="*/ 0 h 64000"/>
                <a:gd name="T16" fmla="*/ 0 w 64000"/>
                <a:gd name="T17" fmla="*/ 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44083 w 64000"/>
                <a:gd name="T28" fmla="*/ -29639 h 64000"/>
                <a:gd name="T29" fmla="*/ 44083 w 64000"/>
                <a:gd name="T30" fmla="*/ 29639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AutoShape 5">
              <a:extLst>
                <a:ext uri="{FF2B5EF4-FFF2-40B4-BE49-F238E27FC236}">
                  <a16:creationId xmlns:a16="http://schemas.microsoft.com/office/drawing/2014/main" id="{B993A722-6F1C-B766-3AB3-2AC00B2EE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T0" fmla="*/ 0 w 64000"/>
                <a:gd name="T1" fmla="*/ 0 h 64000"/>
                <a:gd name="T2" fmla="*/ 0 w 64000"/>
                <a:gd name="T3" fmla="*/ 0 h 64000"/>
                <a:gd name="T4" fmla="*/ 0 w 64000"/>
                <a:gd name="T5" fmla="*/ 0 h 64000"/>
                <a:gd name="T6" fmla="*/ 0 w 64000"/>
                <a:gd name="T7" fmla="*/ 0 h 64000"/>
                <a:gd name="T8" fmla="*/ 0 w 64000"/>
                <a:gd name="T9" fmla="*/ 0 h 64000"/>
                <a:gd name="T10" fmla="*/ 0 w 64000"/>
                <a:gd name="T11" fmla="*/ 0 h 64000"/>
                <a:gd name="T12" fmla="*/ 0 w 64000"/>
                <a:gd name="T13" fmla="*/ 0 h 64000"/>
                <a:gd name="T14" fmla="*/ 0 w 64000"/>
                <a:gd name="T15" fmla="*/ 0 h 64000"/>
                <a:gd name="T16" fmla="*/ 0 w 64000"/>
                <a:gd name="T17" fmla="*/ 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994 w 64000"/>
                <a:gd name="T28" fmla="*/ -25761 h 64000"/>
                <a:gd name="T29" fmla="*/ 50994 w 64000"/>
                <a:gd name="T30" fmla="*/ 25761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28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r>
              <a:rPr lang="el-GR"/>
              <a:t>Click to edit Master title style</a:t>
            </a:r>
          </a:p>
        </p:txBody>
      </p:sp>
      <p:sp>
        <p:nvSpPr>
          <p:cNvPr id="22528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l-GR"/>
              <a:t>Click to edit Master subtitle style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F63FB30A-398E-D485-A327-F69A609222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5F1D53C5-EE97-99CC-C8DC-A17890A472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F88E67E6-C970-7276-E743-06480D9BD1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369532-CEC0-4B0D-9DE0-B1D5780F524E}" type="slidenum">
              <a:rPr lang="el-GR" altLang="en-US"/>
              <a:pPr/>
              <a:t>‹#›</a:t>
            </a:fld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3391215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5B5E46B5-B6EC-A90D-8EDE-0E22D5DF94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A8E502B5-D67D-088F-EA35-0A1AD61678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06BFDA48-E1B3-B6A6-94B2-9BFA31F2AF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50972A-91F7-4BCD-9DB7-71526E0EDE9B}" type="slidenum">
              <a:rPr lang="el-GR" altLang="en-US"/>
              <a:pPr/>
              <a:t>‹#›</a:t>
            </a:fld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4151134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B93731AB-3FDD-CE46-A9DA-70DC9894A0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27DE717-52BC-C439-004B-736C6F9997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696143B-27CB-A95E-EA54-D61B5DBECA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CBCD3F-3153-4E03-8B47-A2447F68CCD9}" type="slidenum">
              <a:rPr lang="el-GR" altLang="en-US"/>
              <a:pPr/>
              <a:t>‹#›</a:t>
            </a:fld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1459088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02225" y="1827213"/>
            <a:ext cx="3581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02225" y="3960813"/>
            <a:ext cx="3581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FDF4B807-0B8B-43A9-1D30-E0A0335229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678EB29E-3D8F-5866-53A5-CAFACDA311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C0168165-11A7-0F79-6463-B09A03028B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272E1F-B44B-47FC-A145-B210DD24C124}" type="slidenum">
              <a:rPr lang="el-GR" altLang="en-US"/>
              <a:pPr/>
              <a:t>‹#›</a:t>
            </a:fld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1811127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B80CC957-C423-0142-9292-62BD4479FE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C387199F-D570-436B-0EED-EB331795BB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C1A68360-C85F-A262-9C4F-FA899F96CF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FD8551-D816-4380-BF0C-A6A7E2A0E973}" type="slidenum">
              <a:rPr lang="el-GR" altLang="en-US"/>
              <a:pPr/>
              <a:t>‹#›</a:t>
            </a:fld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151248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EFCDAD1F-55C8-930E-C4F8-24987D7F8E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CD7A68F-392E-4403-13A2-19C312395C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A639A253-028D-2F87-0BFB-1A34278BCA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9FEF9-80DB-4B28-B8A5-E7D66CB30690}" type="slidenum">
              <a:rPr lang="el-GR" altLang="en-US"/>
              <a:pPr/>
              <a:t>‹#›</a:t>
            </a:fld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295113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6E7454E0-AB32-F581-802C-94DA6A07DE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415F1EE6-8AEA-D7B1-041F-6B441A52CE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06E22DA3-5A1D-3C91-1153-A33460DF38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E835C6-04C1-450E-9B05-04835A1CD56C}" type="slidenum">
              <a:rPr lang="el-GR" altLang="en-US"/>
              <a:pPr/>
              <a:t>‹#›</a:t>
            </a:fld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1600788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442C4CA4-E816-4D89-9989-6CBD6F2C92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3A20C4F3-7F94-2425-440A-481BDE8E53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4BA11B71-F99B-3EDB-C3AB-2CF6C88F4F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8F53DA-2C3C-4395-9BC2-FDA4B11C83BE}" type="slidenum">
              <a:rPr lang="el-GR" altLang="en-US"/>
              <a:pPr/>
              <a:t>‹#›</a:t>
            </a:fld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2175474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ACA1488F-A96C-868F-F148-34CE7FC080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2D526C9-6833-3BC1-1203-DC3577B3AC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5E02CE40-6178-AA2E-3D45-00664096A5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04F3BA-8AFE-4FCB-BBF4-F91EF23D3A33}" type="slidenum">
              <a:rPr lang="el-GR" altLang="en-US"/>
              <a:pPr/>
              <a:t>‹#›</a:t>
            </a:fld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104891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3DBDDCFC-5C9F-4356-9B54-405D172803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EA4EB2B7-6B1E-6218-2AA1-0462979811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8E19EF76-BD19-04FF-C46E-DFAB37A24D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9ED828-7778-4837-8D95-F5080E7E81DD}" type="slidenum">
              <a:rPr lang="el-GR" altLang="en-US"/>
              <a:pPr/>
              <a:t>‹#›</a:t>
            </a:fld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637814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89DA54A-EE7C-5C7C-B7D4-2981E8736E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020F9A9-EE42-6E7B-043C-BDC47D22D0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9C2E0625-BE4E-2497-876F-A5951089AE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5250F9-2B8C-4E6F-9D3B-DE1FF1DC8B4E}" type="slidenum">
              <a:rPr lang="el-GR" altLang="en-US"/>
              <a:pPr/>
              <a:t>‹#›</a:t>
            </a:fld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1260127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150BB6F3-FD5B-571F-8396-7FEAE53003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A0A0E2D-0DE8-6E37-40D1-A73E63F2AF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2334D465-D81D-9FDD-DBAD-2B736C2279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8E9B11-9B78-4EF8-B61B-F00153247D2E}" type="slidenum">
              <a:rPr lang="el-GR" altLang="en-US"/>
              <a:pPr/>
              <a:t>‹#›</a:t>
            </a:fld>
            <a:endParaRPr lang="el-GR" altLang="en-US"/>
          </a:p>
        </p:txBody>
      </p:sp>
    </p:spTree>
    <p:extLst>
      <p:ext uri="{BB962C8B-B14F-4D97-AF65-F5344CB8AC3E}">
        <p14:creationId xmlns:p14="http://schemas.microsoft.com/office/powerpoint/2010/main" val="444331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81A33570-7E42-B699-9373-B4BD8461968F}"/>
              </a:ext>
            </a:extLst>
          </p:cNvPr>
          <p:cNvGrpSpPr>
            <a:grpSpLocks/>
          </p:cNvGrpSpPr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1032" name="AutoShape 3">
              <a:extLst>
                <a:ext uri="{FF2B5EF4-FFF2-40B4-BE49-F238E27FC236}">
                  <a16:creationId xmlns:a16="http://schemas.microsoft.com/office/drawing/2014/main" id="{C61A9981-4695-37A8-7B23-726774E79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T0" fmla="*/ 0 w 64000"/>
                <a:gd name="T1" fmla="*/ 0 h 64000"/>
                <a:gd name="T2" fmla="*/ 0 w 64000"/>
                <a:gd name="T3" fmla="*/ 0 h 64000"/>
                <a:gd name="T4" fmla="*/ 0 w 64000"/>
                <a:gd name="T5" fmla="*/ 0 h 64000"/>
                <a:gd name="T6" fmla="*/ 0 w 64000"/>
                <a:gd name="T7" fmla="*/ 0 h 64000"/>
                <a:gd name="T8" fmla="*/ 0 w 64000"/>
                <a:gd name="T9" fmla="*/ 0 h 64000"/>
                <a:gd name="T10" fmla="*/ 0 w 64000"/>
                <a:gd name="T11" fmla="*/ 0 h 64000"/>
                <a:gd name="T12" fmla="*/ 0 w 64000"/>
                <a:gd name="T13" fmla="*/ 0 h 64000"/>
                <a:gd name="T14" fmla="*/ 0 w 64000"/>
                <a:gd name="T15" fmla="*/ 0 h 64000"/>
                <a:gd name="T16" fmla="*/ 0 w 64000"/>
                <a:gd name="T17" fmla="*/ 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296 w 64000"/>
                <a:gd name="T28" fmla="*/ -26244 h 64000"/>
                <a:gd name="T29" fmla="*/ 50296 w 64000"/>
                <a:gd name="T30" fmla="*/ 26244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AutoShape 4">
              <a:extLst>
                <a:ext uri="{FF2B5EF4-FFF2-40B4-BE49-F238E27FC236}">
                  <a16:creationId xmlns:a16="http://schemas.microsoft.com/office/drawing/2014/main" id="{4EC3612C-B96F-1B52-92DD-325F3C130C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T0" fmla="*/ 0 w 64000"/>
                <a:gd name="T1" fmla="*/ 0 h 64000"/>
                <a:gd name="T2" fmla="*/ 0 w 64000"/>
                <a:gd name="T3" fmla="*/ 0 h 64000"/>
                <a:gd name="T4" fmla="*/ 0 w 64000"/>
                <a:gd name="T5" fmla="*/ 0 h 64000"/>
                <a:gd name="T6" fmla="*/ 0 w 64000"/>
                <a:gd name="T7" fmla="*/ 0 h 64000"/>
                <a:gd name="T8" fmla="*/ 0 w 64000"/>
                <a:gd name="T9" fmla="*/ 0 h 64000"/>
                <a:gd name="T10" fmla="*/ 0 w 64000"/>
                <a:gd name="T11" fmla="*/ 0 h 64000"/>
                <a:gd name="T12" fmla="*/ 0 w 64000"/>
                <a:gd name="T13" fmla="*/ 0 h 64000"/>
                <a:gd name="T14" fmla="*/ 0 w 64000"/>
                <a:gd name="T15" fmla="*/ 0 h 64000"/>
                <a:gd name="T16" fmla="*/ 0 w 64000"/>
                <a:gd name="T17" fmla="*/ 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077 w 64000"/>
                <a:gd name="T28" fmla="*/ -26412 h 64000"/>
                <a:gd name="T29" fmla="*/ 50077 w 64000"/>
                <a:gd name="T30" fmla="*/ 26412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Line 5">
              <a:extLst>
                <a:ext uri="{FF2B5EF4-FFF2-40B4-BE49-F238E27FC236}">
                  <a16:creationId xmlns:a16="http://schemas.microsoft.com/office/drawing/2014/main" id="{B4DDC945-B145-B746-311F-1D7475E2EF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" name="Rectangle 6">
            <a:extLst>
              <a:ext uri="{FF2B5EF4-FFF2-40B4-BE49-F238E27FC236}">
                <a16:creationId xmlns:a16="http://schemas.microsoft.com/office/drawing/2014/main" id="{816343E3-F8BF-4C62-BD6A-E7822211B8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l-GR" altLang="en-US"/>
              <a:t>Click to edit Master title style</a:t>
            </a:r>
          </a:p>
        </p:txBody>
      </p:sp>
      <p:sp>
        <p:nvSpPr>
          <p:cNvPr id="1028" name="Rectangle 7">
            <a:extLst>
              <a:ext uri="{FF2B5EF4-FFF2-40B4-BE49-F238E27FC236}">
                <a16:creationId xmlns:a16="http://schemas.microsoft.com/office/drawing/2014/main" id="{68700940-2262-6D52-BC39-50061B33C7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altLang="en-US"/>
              <a:t>Click to edit Master text styles</a:t>
            </a:r>
          </a:p>
          <a:p>
            <a:pPr lvl="1"/>
            <a:r>
              <a:rPr lang="el-GR" altLang="en-US"/>
              <a:t>Second level</a:t>
            </a:r>
          </a:p>
          <a:p>
            <a:pPr lvl="2"/>
            <a:r>
              <a:rPr lang="el-GR" altLang="en-US"/>
              <a:t>Third level</a:t>
            </a:r>
          </a:p>
          <a:p>
            <a:pPr lvl="3"/>
            <a:r>
              <a:rPr lang="el-GR" altLang="en-US"/>
              <a:t>Fourth level</a:t>
            </a:r>
          </a:p>
          <a:p>
            <a:pPr lvl="4"/>
            <a:r>
              <a:rPr lang="el-GR" altLang="en-US"/>
              <a:t>Fifth level</a:t>
            </a:r>
          </a:p>
        </p:txBody>
      </p:sp>
      <p:sp>
        <p:nvSpPr>
          <p:cNvPr id="224264" name="Rectangle 8">
            <a:extLst>
              <a:ext uri="{FF2B5EF4-FFF2-40B4-BE49-F238E27FC236}">
                <a16:creationId xmlns:a16="http://schemas.microsoft.com/office/drawing/2014/main" id="{8B2FAF25-B3B2-00A0-70E1-EAF741DD318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224265" name="Rectangle 9">
            <a:extLst>
              <a:ext uri="{FF2B5EF4-FFF2-40B4-BE49-F238E27FC236}">
                <a16:creationId xmlns:a16="http://schemas.microsoft.com/office/drawing/2014/main" id="{B225E650-AB79-4FC0-6297-866A78A4D80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224266" name="Rectangle 10">
            <a:extLst>
              <a:ext uri="{FF2B5EF4-FFF2-40B4-BE49-F238E27FC236}">
                <a16:creationId xmlns:a16="http://schemas.microsoft.com/office/drawing/2014/main" id="{182D41FE-A100-E234-DCFB-BF74FF86734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299CCAB-DE07-4FCD-9B97-0C50AB04E023}" type="slidenum">
              <a:rPr lang="el-GR" altLang="en-US"/>
              <a:pPr/>
              <a:t>‹#›</a:t>
            </a:fld>
            <a:endParaRPr lang="el-G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  <p:sldLayoutId id="2147484011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5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¡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19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">
            <a:extLst>
              <a:ext uri="{FF2B5EF4-FFF2-40B4-BE49-F238E27FC236}">
                <a16:creationId xmlns:a16="http://schemas.microsoft.com/office/drawing/2014/main" id="{433B6502-A387-4071-4BFE-9A02D0B883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C52D9505-3118-4CEB-BFCE-399F36184FFE}" type="slidenum">
              <a:rPr lang="el-GR" altLang="en-US"/>
              <a:pPr eaLnBrk="1" hangingPunct="1"/>
              <a:t>1</a:t>
            </a:fld>
            <a:endParaRPr lang="el-GR" altLang="en-US"/>
          </a:p>
        </p:txBody>
      </p:sp>
      <p:sp>
        <p:nvSpPr>
          <p:cNvPr id="3075" name="Rectangle 4">
            <a:extLst>
              <a:ext uri="{FF2B5EF4-FFF2-40B4-BE49-F238E27FC236}">
                <a16:creationId xmlns:a16="http://schemas.microsoft.com/office/drawing/2014/main" id="{CE0E5DAF-EFC5-92A3-88BE-72CC8027AD0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71600" y="377825"/>
            <a:ext cx="8763000" cy="1908175"/>
          </a:xfrm>
        </p:spPr>
        <p:txBody>
          <a:bodyPr/>
          <a:lstStyle/>
          <a:p>
            <a:pPr eaLnBrk="1" hangingPunct="1"/>
            <a:r>
              <a:rPr lang="en-US" altLang="en-US" sz="4800">
                <a:solidFill>
                  <a:srgbClr val="008000"/>
                </a:solidFill>
                <a:latin typeface="Comic Sans MS" panose="030F0702030302020204" pitchFamily="66" charset="0"/>
              </a:rPr>
              <a:t>CIS 5371   Cryptography</a:t>
            </a:r>
          </a:p>
        </p:txBody>
      </p:sp>
      <p:sp>
        <p:nvSpPr>
          <p:cNvPr id="3076" name="Rectangle 5">
            <a:extLst>
              <a:ext uri="{FF2B5EF4-FFF2-40B4-BE49-F238E27FC236}">
                <a16:creationId xmlns:a16="http://schemas.microsoft.com/office/drawing/2014/main" id="{C649DA80-79CF-5EA8-D873-D6F10761B01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66800" y="2895600"/>
            <a:ext cx="8229600" cy="2971800"/>
          </a:xfrm>
        </p:spPr>
        <p:txBody>
          <a:bodyPr/>
          <a:lstStyle/>
          <a:p>
            <a:pPr marL="742950" indent="-547688" eaLnBrk="1" hangingPunct="1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Clr>
                <a:srgbClr val="009900"/>
              </a:buClr>
              <a:buSzPct val="100000"/>
              <a:buFont typeface="Wingdings" pitchFamily="2" charset="2"/>
              <a:buAutoNum type="arabicPeriod"/>
              <a:defRPr/>
            </a:pPr>
            <a:r>
              <a:rPr lang="en-US" altLang="en-US" sz="4000" dirty="0">
                <a:solidFill>
                  <a:srgbClr val="336600"/>
                </a:solidFill>
                <a:latin typeface="Comic Sans MS" pitchFamily="66" charset="0"/>
              </a:rPr>
              <a:t>Introduction</a:t>
            </a:r>
          </a:p>
          <a:p>
            <a:pPr marL="742950" indent="-547688" eaLnBrk="1" hangingPunct="1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Clr>
                <a:srgbClr val="009900"/>
              </a:buClr>
              <a:buSzPct val="100000"/>
              <a:buFont typeface="Wingdings" pitchFamily="2" charset="2"/>
              <a:buAutoNum type="arabicPeriod"/>
              <a:defRPr/>
            </a:pPr>
            <a:endParaRPr lang="en-US" altLang="en-US" sz="4000" dirty="0">
              <a:solidFill>
                <a:srgbClr val="336600"/>
              </a:solidFill>
              <a:latin typeface="Comic Sans MS" pitchFamily="66" charset="0"/>
              <a:cs typeface="Times New Roman" pitchFamily="18" charset="0"/>
            </a:endParaRPr>
          </a:p>
          <a:p>
            <a:pPr marL="195262" eaLnBrk="1" hangingPunct="1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Clr>
                <a:srgbClr val="009900"/>
              </a:buClr>
              <a:buSzPct val="100000"/>
              <a:defRPr/>
            </a:pPr>
            <a:r>
              <a:rPr lang="en-US" sz="1800" dirty="0">
                <a:solidFill>
                  <a:srgbClr val="336600"/>
                </a:solidFill>
                <a:latin typeface="Arial Narrow" pitchFamily="34" charset="0"/>
                <a:cs typeface="Times New Roman" pitchFamily="18" charset="0"/>
              </a:rPr>
              <a:t>B</a:t>
            </a:r>
            <a:r>
              <a:rPr lang="en-US" sz="1800" dirty="0">
                <a:latin typeface="Arial Narrow" pitchFamily="34" charset="0"/>
              </a:rPr>
              <a:t>ased on: Jonathan Katz &amp; Yehuda </a:t>
            </a:r>
            <a:r>
              <a:rPr lang="en-US" sz="1800" dirty="0" err="1">
                <a:latin typeface="Arial Narrow" pitchFamily="34" charset="0"/>
              </a:rPr>
              <a:t>Lindel</a:t>
            </a:r>
            <a:r>
              <a:rPr lang="en-US" sz="1800" dirty="0">
                <a:latin typeface="Arial Narrow" pitchFamily="34" charset="0"/>
              </a:rPr>
              <a:t> Introduction to Modern Cryptography</a:t>
            </a:r>
            <a:endParaRPr lang="en-US" sz="1800" dirty="0">
              <a:solidFill>
                <a:srgbClr val="336600"/>
              </a:solidFill>
              <a:latin typeface="Arial Narrow" pitchFamily="34" charset="0"/>
              <a:cs typeface="Times New Roman" pitchFamily="18" charset="0"/>
            </a:endParaRPr>
          </a:p>
          <a:p>
            <a:pPr marL="742950" indent="-547688" eaLnBrk="1" hangingPunct="1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Clr>
                <a:srgbClr val="009900"/>
              </a:buClr>
              <a:buSzPct val="100000"/>
              <a:buFont typeface="Wingdings" pitchFamily="2" charset="2"/>
              <a:buAutoNum type="arabicPeriod"/>
              <a:defRPr/>
            </a:pPr>
            <a:endParaRPr lang="en-US" altLang="en-US" sz="1500" dirty="0">
              <a:solidFill>
                <a:srgbClr val="3366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>
            <a:extLst>
              <a:ext uri="{FF2B5EF4-FFF2-40B4-BE49-F238E27FC236}">
                <a16:creationId xmlns:a16="http://schemas.microsoft.com/office/drawing/2014/main" id="{B6DA0E43-AFE7-947D-BCF7-A7A25C04C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35216127-B164-4C3F-ACD3-D11BC6467087}" type="slidenum">
              <a:rPr lang="el-GR" altLang="en-US"/>
              <a:pPr eaLnBrk="1" hangingPunct="1"/>
              <a:t>10</a:t>
            </a:fld>
            <a:endParaRPr lang="el-GR" altLang="en-US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D6932D81-23F9-2EDD-3DDC-B4F316C6DC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313613" cy="1143000"/>
          </a:xfrm>
        </p:spPr>
        <p:txBody>
          <a:bodyPr/>
          <a:lstStyle/>
          <a:p>
            <a:pPr eaLnBrk="1" hangingPunct="1"/>
            <a:r>
              <a:rPr lang="en-US" altLang="en-US" sz="4400">
                <a:solidFill>
                  <a:srgbClr val="336600"/>
                </a:solidFill>
                <a:latin typeface="Comic Sans MS" panose="030F0702030302020204" pitchFamily="66" charset="0"/>
              </a:rPr>
              <a:t>Kerckhoffs’ principle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AD3E69AB-EB80-0995-59E3-D890494FF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229600" cy="48768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00800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en-US" sz="2400" dirty="0"/>
              <a:t>“The cipher method must </a:t>
            </a:r>
            <a:r>
              <a:rPr lang="en-US" altLang="en-US" sz="2400"/>
              <a:t>not be required  </a:t>
            </a:r>
            <a:r>
              <a:rPr lang="en-US" altLang="en-US" sz="2400" dirty="0"/>
              <a:t>to be secret, and it must be able to fall into the hands of the enemy without inconvenience.’’</a:t>
            </a:r>
          </a:p>
          <a:p>
            <a:pPr marL="365760" indent="0" eaLnBrk="1" hangingPunct="1">
              <a:spcBef>
                <a:spcPts val="600"/>
              </a:spcBef>
              <a:spcAft>
                <a:spcPts val="600"/>
              </a:spcAft>
              <a:buClr>
                <a:srgbClr val="008000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fr-FR" sz="2400" dirty="0"/>
              <a:t>[</a:t>
            </a:r>
            <a:r>
              <a:rPr lang="fr-FR" sz="2000" dirty="0"/>
              <a:t>In French: </a:t>
            </a:r>
            <a:r>
              <a:rPr lang="fr-FR" sz="2000" i="1" dirty="0"/>
              <a:t>Il faut qu’il n’exige pas le secret, et qu’il puisse sans inconvénient tomber entre les mains de l’ennemi</a:t>
            </a:r>
            <a:r>
              <a:rPr lang="fr-FR" sz="2000" dirty="0"/>
              <a:t>.]</a:t>
            </a:r>
            <a:endParaRPr lang="en-US" altLang="en-US" sz="2000" dirty="0"/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00800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en-US" sz="2800" dirty="0"/>
              <a:t>Todays understanding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Clr>
                <a:srgbClr val="00800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en-US" sz="2400" dirty="0"/>
              <a:t>Security should not rely on the secrecy of the algorithms being used---indeed these algorithms should be public.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00800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en-US" sz="2800" dirty="0"/>
              <a:t>Open crypto design </a:t>
            </a:r>
            <a:r>
              <a:rPr lang="en-US" altLang="en-US" sz="2800" dirty="0" err="1"/>
              <a:t>vs</a:t>
            </a:r>
            <a:r>
              <a:rPr lang="en-US" altLang="en-US" sz="2800" dirty="0"/>
              <a:t> “security by obscurity”.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6A7E393B-5968-8229-B66B-B051E5A0A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81000"/>
            <a:ext cx="8991600" cy="1143000"/>
          </a:xfrm>
        </p:spPr>
        <p:txBody>
          <a:bodyPr/>
          <a:lstStyle/>
          <a:p>
            <a:pPr algn="ctr"/>
            <a:r>
              <a:rPr lang="en-US" altLang="en-US" sz="4400">
                <a:solidFill>
                  <a:srgbClr val="336600"/>
                </a:solidFill>
                <a:latin typeface="Comic Sans MS" panose="030F0702030302020204" pitchFamily="66" charset="0"/>
              </a:rPr>
              <a:t>Classical ciphers </a:t>
            </a:r>
            <a:br>
              <a:rPr lang="en-US" altLang="en-US" sz="4400">
                <a:solidFill>
                  <a:srgbClr val="336600"/>
                </a:solidFill>
                <a:latin typeface="Comic Sans MS" panose="030F0702030302020204" pitchFamily="66" charset="0"/>
              </a:rPr>
            </a:br>
            <a:r>
              <a:rPr lang="en-US" altLang="en-US" sz="4000">
                <a:solidFill>
                  <a:srgbClr val="336600"/>
                </a:solidFill>
                <a:latin typeface="Comic Sans MS" panose="030F0702030302020204" pitchFamily="66" charset="0"/>
              </a:rPr>
              <a:t>transpositions &amp; substitutions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05EC6B0B-4FEB-B97F-84BD-44943C03D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76400"/>
            <a:ext cx="8305800" cy="4953000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2400" i="1" dirty="0" err="1">
                <a:solidFill>
                  <a:srgbClr val="336600"/>
                </a:solidFill>
              </a:rPr>
              <a:t>Scytale</a:t>
            </a:r>
            <a:r>
              <a:rPr lang="en-US" altLang="en-US" sz="2400" i="1" dirty="0">
                <a:solidFill>
                  <a:srgbClr val="336600"/>
                </a:solidFill>
              </a:rPr>
              <a:t> cipher</a:t>
            </a:r>
            <a:r>
              <a:rPr lang="en-US" altLang="en-US" sz="2400" dirty="0"/>
              <a:t>: Spartan warriors used it to encrypt messages.                                                           </a:t>
            </a:r>
            <a:r>
              <a:rPr lang="en-US" altLang="en-US" sz="2000" dirty="0"/>
              <a:t>A leather belt was wrapped around a baton (cylinder): = </a:t>
            </a:r>
            <a:r>
              <a:rPr lang="el-GR" sz="2000" dirty="0"/>
              <a:t>σκυτάλη</a:t>
            </a:r>
            <a:r>
              <a:rPr lang="en-US" altLang="en-US" sz="2000" dirty="0"/>
              <a:t> in </a:t>
            </a:r>
            <a:r>
              <a:rPr lang="en-US" altLang="en-US" sz="2000" dirty="0" err="1"/>
              <a:t>greek</a:t>
            </a:r>
            <a:r>
              <a:rPr lang="en-US" altLang="en-US" sz="2000" dirty="0"/>
              <a:t>. Encryption was performed by writing the m</a:t>
            </a:r>
            <a:r>
              <a:rPr lang="en-US" altLang="en-US" sz="2200" dirty="0"/>
              <a:t>essage along the axis, and then unwrapping the belt. </a:t>
            </a:r>
          </a:p>
          <a:p>
            <a:pPr marL="0" indent="0">
              <a:lnSpc>
                <a:spcPct val="110000"/>
              </a:lnSpc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2000" dirty="0"/>
              <a:t>Decryption involved wrapping the belt around a </a:t>
            </a:r>
            <a:r>
              <a:rPr lang="en-US" altLang="en-US" sz="2000" dirty="0" err="1"/>
              <a:t>scytale</a:t>
            </a:r>
            <a:r>
              <a:rPr lang="en-US" altLang="en-US" sz="2000" dirty="0"/>
              <a:t> of the same diameter and reading along the axis.</a:t>
            </a:r>
          </a:p>
          <a:p>
            <a:pPr marL="0" indent="0">
              <a:lnSpc>
                <a:spcPct val="110000"/>
              </a:lnSpc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2000" dirty="0"/>
              <a:t>This encryption consists of a secret permutation of the characters of the message, called a </a:t>
            </a:r>
            <a:r>
              <a:rPr lang="en-US" altLang="en-US" sz="2000" i="1" dirty="0"/>
              <a:t>transposition.</a:t>
            </a:r>
            <a:r>
              <a:rPr lang="en-US" altLang="en-US" sz="2000" dirty="0"/>
              <a:t>  </a:t>
            </a:r>
          </a:p>
          <a:p>
            <a:pPr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endParaRPr lang="en-US" altLang="en-US" sz="2800" dirty="0"/>
          </a:p>
          <a:p>
            <a:pPr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endParaRPr lang="en-US" altLang="en-US" sz="2800" dirty="0"/>
          </a:p>
          <a:p>
            <a:pPr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endParaRPr lang="en-US" altLang="en-US" sz="2400" dirty="0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85889C57-3E05-6675-57ED-A2E171FCD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71DE96AB-132E-4F3A-BD7D-FB0F36F01A00}" type="slidenum">
              <a:rPr lang="el-GR" altLang="en-US"/>
              <a:pPr eaLnBrk="1" hangingPunct="1"/>
              <a:t>11</a:t>
            </a:fld>
            <a:endParaRPr lang="el-GR" altLang="en-US"/>
          </a:p>
        </p:txBody>
      </p:sp>
      <p:pic>
        <p:nvPicPr>
          <p:cNvPr id="13317" name="Picture 5">
            <a:extLst>
              <a:ext uri="{FF2B5EF4-FFF2-40B4-BE49-F238E27FC236}">
                <a16:creationId xmlns:a16="http://schemas.microsoft.com/office/drawing/2014/main" id="{25D9CABA-16C1-9381-55BE-7A614E2837B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5334000"/>
            <a:ext cx="4648200" cy="127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B6084B5A-047D-D78D-8B4F-4A2656EED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81000"/>
            <a:ext cx="8534400" cy="1143000"/>
          </a:xfrm>
        </p:spPr>
        <p:txBody>
          <a:bodyPr/>
          <a:lstStyle/>
          <a:p>
            <a:pPr algn="ctr"/>
            <a:r>
              <a:rPr lang="en-US" altLang="en-US" sz="4400">
                <a:solidFill>
                  <a:srgbClr val="336600"/>
                </a:solidFill>
                <a:latin typeface="Comic Sans MS" panose="030F0702030302020204" pitchFamily="66" charset="0"/>
              </a:rPr>
              <a:t>Classical ciphers</a:t>
            </a:r>
            <a:br>
              <a:rPr lang="en-US" altLang="en-US" sz="4400">
                <a:solidFill>
                  <a:srgbClr val="336600"/>
                </a:solidFill>
                <a:latin typeface="Comic Sans MS" panose="030F0702030302020204" pitchFamily="66" charset="0"/>
              </a:rPr>
            </a:br>
            <a:r>
              <a:rPr lang="en-US" altLang="en-US" sz="4000">
                <a:solidFill>
                  <a:srgbClr val="336600"/>
                </a:solidFill>
                <a:latin typeface="Comic Sans MS" panose="030F0702030302020204" pitchFamily="66" charset="0"/>
              </a:rPr>
              <a:t>transpositions and substitutions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DD3945D1-7E46-DF48-0C15-198574C8A7C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990600" y="1676400"/>
            <a:ext cx="8839200" cy="4038600"/>
          </a:xfrm>
          <a:blipFill rotWithShape="1">
            <a:blip r:embed="rId2"/>
            <a:stretch>
              <a:fillRect l="-345" t="-1207" b="-4977"/>
            </a:stretch>
          </a:blipFill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>
              <a:noFill/>
            </a:endParaRPr>
          </a:p>
        </p:txBody>
      </p:sp>
      <p:sp>
        <p:nvSpPr>
          <p:cNvPr id="14342" name="Slide Number Placeholder 3">
            <a:extLst>
              <a:ext uri="{FF2B5EF4-FFF2-40B4-BE49-F238E27FC236}">
                <a16:creationId xmlns:a16="http://schemas.microsoft.com/office/drawing/2014/main" id="{7679CB00-8BC1-85CB-283A-099F3EB8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FE2C5FFD-0D2B-4334-8EBC-EE1D5E9FFB43}" type="slidenum">
              <a:rPr lang="el-GR" altLang="en-US"/>
              <a:pPr eaLnBrk="1" hangingPunct="1"/>
              <a:t>12</a:t>
            </a:fld>
            <a:endParaRPr lang="el-GR" alt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2E75A88-24C4-EF80-5B45-CC0B3C954E25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124200"/>
          <a:ext cx="7696205" cy="1046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0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60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60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60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60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60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60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60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60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9600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9600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9600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9600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9600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9600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9600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9600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9600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9600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02177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4123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460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9600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</a:tblGrid>
              <a:tr h="52308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Gothic" pitchFamily="34" charset="0"/>
                          <a:ea typeface="SimSun" pitchFamily="2" charset="-122"/>
                        </a:rPr>
                        <a:t>a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Gothic" pitchFamily="34" charset="0"/>
                          <a:ea typeface="SimSun" pitchFamily="2" charset="-122"/>
                        </a:rPr>
                        <a:t>b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Gothic" pitchFamily="34" charset="0"/>
                          <a:ea typeface="SimSun" pitchFamily="2" charset="-122"/>
                        </a:rPr>
                        <a:t>c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Gothic" pitchFamily="34" charset="0"/>
                          <a:ea typeface="SimSun" pitchFamily="2" charset="-122"/>
                        </a:rPr>
                        <a:t>d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Gothic" pitchFamily="34" charset="0"/>
                          <a:ea typeface="SimSun" pitchFamily="2" charset="-122"/>
                        </a:rPr>
                        <a:t>e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Gothic" pitchFamily="34" charset="0"/>
                          <a:ea typeface="SimSun" pitchFamily="2" charset="-122"/>
                        </a:rPr>
                        <a:t>f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Gothic" pitchFamily="34" charset="0"/>
                          <a:ea typeface="SimSun" pitchFamily="2" charset="-122"/>
                        </a:rPr>
                        <a:t>g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Gothic" pitchFamily="34" charset="0"/>
                          <a:ea typeface="SimSun" pitchFamily="2" charset="-122"/>
                        </a:rPr>
                        <a:t>h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Gothic" pitchFamily="34" charset="0"/>
                          <a:ea typeface="SimSun" pitchFamily="2" charset="-122"/>
                        </a:rPr>
                        <a:t>i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Gothic" pitchFamily="34" charset="0"/>
                          <a:ea typeface="SimSun" pitchFamily="2" charset="-122"/>
                        </a:rPr>
                        <a:t>j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Gothic" pitchFamily="34" charset="0"/>
                          <a:ea typeface="SimSun" pitchFamily="2" charset="-122"/>
                        </a:rPr>
                        <a:t>k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Gothic" pitchFamily="34" charset="0"/>
                          <a:ea typeface="SimSun" pitchFamily="2" charset="-122"/>
                        </a:rPr>
                        <a:t>l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Gothic" pitchFamily="34" charset="0"/>
                          <a:ea typeface="SimSun" pitchFamily="2" charset="-122"/>
                        </a:rPr>
                        <a:t>m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Gothic" pitchFamily="34" charset="0"/>
                          <a:ea typeface="SimSun" pitchFamily="2" charset="-122"/>
                        </a:rPr>
                        <a:t>n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Gothic" pitchFamily="34" charset="0"/>
                          <a:ea typeface="SimSun" pitchFamily="2" charset="-122"/>
                        </a:rPr>
                        <a:t>o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Gothic" pitchFamily="34" charset="0"/>
                          <a:ea typeface="SimSun" pitchFamily="2" charset="-122"/>
                        </a:rPr>
                        <a:t>p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Gothic" pitchFamily="34" charset="0"/>
                          <a:ea typeface="SimSun" pitchFamily="2" charset="-122"/>
                        </a:rPr>
                        <a:t>q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Gothic" pitchFamily="34" charset="0"/>
                          <a:ea typeface="SimSun" pitchFamily="2" charset="-122"/>
                        </a:rPr>
                        <a:t>r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Gothic" pitchFamily="34" charset="0"/>
                          <a:ea typeface="SimSun" pitchFamily="2" charset="-122"/>
                        </a:rPr>
                        <a:t>s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Gothic" pitchFamily="34" charset="0"/>
                          <a:ea typeface="SimSun" pitchFamily="2" charset="-122"/>
                        </a:rPr>
                        <a:t>t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Gothic" pitchFamily="34" charset="0"/>
                          <a:ea typeface="SimSun" pitchFamily="2" charset="-122"/>
                        </a:rPr>
                        <a:t>u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Gothic" pitchFamily="34" charset="0"/>
                          <a:ea typeface="SimSun" pitchFamily="2" charset="-122"/>
                        </a:rPr>
                        <a:t>v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Gothic" pitchFamily="34" charset="0"/>
                          <a:ea typeface="SimSun" pitchFamily="2" charset="-122"/>
                        </a:rPr>
                        <a:t>w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Gothic" pitchFamily="34" charset="0"/>
                          <a:ea typeface="SimSun" pitchFamily="2" charset="-122"/>
                        </a:rPr>
                        <a:t>x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Gothic" pitchFamily="34" charset="0"/>
                          <a:ea typeface="SimSun" pitchFamily="2" charset="-122"/>
                        </a:rPr>
                        <a:t>y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Gothic" pitchFamily="34" charset="0"/>
                          <a:ea typeface="SimSun" pitchFamily="2" charset="-122"/>
                        </a:rPr>
                        <a:t>z</a:t>
                      </a:r>
                    </a:p>
                  </a:txBody>
                  <a:tcPr marT="45712" marB="4571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08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Gothic" pitchFamily="34" charset="0"/>
                          <a:ea typeface="SimSun" pitchFamily="2" charset="-122"/>
                        </a:rPr>
                        <a:t>D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Gothic" pitchFamily="34" charset="0"/>
                          <a:ea typeface="SimSun" pitchFamily="2" charset="-122"/>
                        </a:rPr>
                        <a:t>E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Gothic" pitchFamily="34" charset="0"/>
                          <a:ea typeface="SimSun" pitchFamily="2" charset="-122"/>
                        </a:rPr>
                        <a:t>F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Gothic" pitchFamily="34" charset="0"/>
                          <a:ea typeface="SimSun" pitchFamily="2" charset="-122"/>
                        </a:rPr>
                        <a:t>G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Gothic" pitchFamily="34" charset="0"/>
                          <a:ea typeface="SimSun" pitchFamily="2" charset="-122"/>
                        </a:rPr>
                        <a:t>H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Gothic" pitchFamily="34" charset="0"/>
                          <a:ea typeface="SimSun" pitchFamily="2" charset="-122"/>
                        </a:rPr>
                        <a:t>I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Gothic" pitchFamily="34" charset="0"/>
                          <a:ea typeface="SimSun" pitchFamily="2" charset="-122"/>
                        </a:rPr>
                        <a:t>J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Gothic" pitchFamily="34" charset="0"/>
                          <a:ea typeface="SimSun" pitchFamily="2" charset="-122"/>
                        </a:rPr>
                        <a:t>K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Gothic" pitchFamily="34" charset="0"/>
                          <a:ea typeface="SimSun" pitchFamily="2" charset="-122"/>
                        </a:rPr>
                        <a:t>L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Gothic" pitchFamily="34" charset="0"/>
                          <a:ea typeface="SimSun" pitchFamily="2" charset="-122"/>
                        </a:rPr>
                        <a:t>M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Gothic" pitchFamily="34" charset="0"/>
                          <a:ea typeface="SimSun" pitchFamily="2" charset="-122"/>
                        </a:rPr>
                        <a:t>N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Gothic" pitchFamily="34" charset="0"/>
                          <a:ea typeface="SimSun" pitchFamily="2" charset="-122"/>
                        </a:rPr>
                        <a:t>O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Gothic" pitchFamily="34" charset="0"/>
                          <a:ea typeface="SimSun" pitchFamily="2" charset="-122"/>
                        </a:rPr>
                        <a:t>P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Gothic" pitchFamily="34" charset="0"/>
                          <a:ea typeface="SimSun" pitchFamily="2" charset="-122"/>
                        </a:rPr>
                        <a:t>Q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Gothic" pitchFamily="34" charset="0"/>
                          <a:ea typeface="SimSun" pitchFamily="2" charset="-122"/>
                        </a:rPr>
                        <a:t>R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Gothic" pitchFamily="34" charset="0"/>
                          <a:ea typeface="SimSun" pitchFamily="2" charset="-122"/>
                        </a:rPr>
                        <a:t>S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Gothic" pitchFamily="34" charset="0"/>
                          <a:ea typeface="SimSun" pitchFamily="2" charset="-122"/>
                        </a:rPr>
                        <a:t>T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Gothic" pitchFamily="34" charset="0"/>
                          <a:ea typeface="SimSun" pitchFamily="2" charset="-122"/>
                        </a:rPr>
                        <a:t>U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Gothic" pitchFamily="34" charset="0"/>
                          <a:ea typeface="SimSun" pitchFamily="2" charset="-122"/>
                        </a:rPr>
                        <a:t>V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Gothic" pitchFamily="34" charset="0"/>
                          <a:ea typeface="SimSun" pitchFamily="2" charset="-122"/>
                        </a:rPr>
                        <a:t>W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Gothic" pitchFamily="34" charset="0"/>
                          <a:ea typeface="SimSun" pitchFamily="2" charset="-122"/>
                        </a:rPr>
                        <a:t>X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Gothic" pitchFamily="34" charset="0"/>
                          <a:ea typeface="SimSun" pitchFamily="2" charset="-122"/>
                        </a:rPr>
                        <a:t>Y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Gothic" pitchFamily="34" charset="0"/>
                          <a:ea typeface="SimSun" pitchFamily="2" charset="-122"/>
                        </a:rPr>
                        <a:t>Z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Gothic" pitchFamily="34" charset="0"/>
                          <a:ea typeface="SimSun" pitchFamily="2" charset="-122"/>
                        </a:rPr>
                        <a:t>A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Gothic" pitchFamily="34" charset="0"/>
                          <a:ea typeface="SimSun" pitchFamily="2" charset="-122"/>
                        </a:rPr>
                        <a:t>B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Gothic" pitchFamily="34" charset="0"/>
                          <a:ea typeface="SimSun" pitchFamily="2" charset="-122"/>
                        </a:rPr>
                        <a:t>C</a:t>
                      </a:r>
                    </a:p>
                  </a:txBody>
                  <a:tcPr marT="45712" marB="4571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4426" name="Picture 3">
            <a:extLst>
              <a:ext uri="{FF2B5EF4-FFF2-40B4-BE49-F238E27FC236}">
                <a16:creationId xmlns:a16="http://schemas.microsoft.com/office/drawing/2014/main" id="{2647349C-1B59-FB11-7781-F3B543D6A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343400"/>
            <a:ext cx="17526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427" name="TextBox 2">
            <a:extLst>
              <a:ext uri="{FF2B5EF4-FFF2-40B4-BE49-F238E27FC236}">
                <a16:creationId xmlns:a16="http://schemas.microsoft.com/office/drawing/2014/main" id="{28B30263-0036-0D39-F8D6-AC0B98D17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059488"/>
            <a:ext cx="17351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Ceasar wheel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121247AF-6FEC-D2C0-57CE-14F521C37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1625"/>
            <a:ext cx="8686800" cy="1143000"/>
          </a:xfrm>
        </p:spPr>
        <p:txBody>
          <a:bodyPr/>
          <a:lstStyle/>
          <a:p>
            <a:pPr algn="ctr"/>
            <a:r>
              <a:rPr lang="en-US" altLang="en-US" sz="4400">
                <a:solidFill>
                  <a:srgbClr val="336600"/>
                </a:solidFill>
                <a:latin typeface="Comic Sans MS" panose="030F0702030302020204" pitchFamily="66" charset="0"/>
              </a:rPr>
              <a:t>Classical ciphers             </a:t>
            </a:r>
            <a:r>
              <a:rPr lang="en-US" altLang="en-US" sz="4000">
                <a:solidFill>
                  <a:srgbClr val="336600"/>
                </a:solidFill>
                <a:latin typeface="Comic Sans MS" panose="030F0702030302020204" pitchFamily="66" charset="0"/>
              </a:rPr>
              <a:t>transpositions and substitutions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44AD60CE-ADE7-416C-0AB7-395846484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00200"/>
            <a:ext cx="8305800" cy="4114800"/>
          </a:xfrm>
        </p:spPr>
        <p:txBody>
          <a:bodyPr/>
          <a:lstStyle/>
          <a:p>
            <a:pPr marL="0" indent="0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2400" dirty="0" err="1"/>
              <a:t>Ceasar’s</a:t>
            </a:r>
            <a:r>
              <a:rPr lang="en-US" altLang="en-US" sz="2400" dirty="0"/>
              <a:t> cipher is a </a:t>
            </a:r>
            <a:r>
              <a:rPr lang="en-US" altLang="en-US" sz="2400" i="1" dirty="0"/>
              <a:t>mono-alphabetic</a:t>
            </a:r>
            <a:r>
              <a:rPr lang="en-US" altLang="en-US" sz="2400" dirty="0"/>
              <a:t> substitution: it uses the permutation of one alphabet.</a:t>
            </a:r>
          </a:p>
          <a:p>
            <a:pPr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en-US" sz="2800" dirty="0" err="1"/>
              <a:t>Vigenere’s</a:t>
            </a:r>
            <a:r>
              <a:rPr lang="en-US" altLang="en-US" sz="2800" dirty="0"/>
              <a:t> poly-alphabetic cipher</a:t>
            </a:r>
          </a:p>
          <a:p>
            <a:pPr lvl="1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en-US" sz="2400" dirty="0"/>
              <a:t>Multiple alphabetic substitutions are used</a:t>
            </a:r>
          </a:p>
          <a:p>
            <a:pPr marL="457200" lvl="1" indent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Example: Keyword RELATIONS</a:t>
            </a:r>
          </a:p>
          <a:p>
            <a:pPr lvl="1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endParaRPr lang="en-US" altLang="en-US" sz="2400" dirty="0"/>
          </a:p>
          <a:p>
            <a:pPr lvl="1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endParaRPr lang="en-US" altLang="en-US" sz="2400" dirty="0"/>
          </a:p>
          <a:p>
            <a:pPr lvl="1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endParaRPr lang="en-US" altLang="en-US" sz="2400" dirty="0"/>
          </a:p>
          <a:p>
            <a:pPr lvl="1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endParaRPr lang="en-US" altLang="en-US" sz="2400" dirty="0"/>
          </a:p>
          <a:p>
            <a:pPr marL="457200" lvl="1" indent="0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[R=17, t=19, K=10; E=4, o=14 , S=18,  …]</a:t>
            </a:r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11E5C9DD-DED6-00E6-6488-8F8948F10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72F55DF9-1335-4A39-BB3E-0722E68649A0}" type="slidenum">
              <a:rPr lang="el-GR" altLang="en-US"/>
              <a:pPr eaLnBrk="1" hangingPunct="1"/>
              <a:t>13</a:t>
            </a:fld>
            <a:endParaRPr lang="el-GR" alt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14200B1-3427-00F9-DA44-CF3FA16E1DC3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4495800"/>
          <a:ext cx="6781798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09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1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1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1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1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1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1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099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80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Narrow" pitchFamily="34" charset="0"/>
                        </a:rPr>
                        <a:t>Keyword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 Narrow" pitchFamily="34" charset="0"/>
                        </a:rPr>
                        <a:t>Plaintext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Arial Narrow" pitchFamily="34" charset="0"/>
                        </a:rPr>
                        <a:t>Cipertext</a:t>
                      </a:r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EFC607E4-D2A9-EAD1-839E-4D5C1A130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75" y="301625"/>
            <a:ext cx="8455025" cy="1143000"/>
          </a:xfr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altLang="en-US" sz="4400">
                <a:solidFill>
                  <a:srgbClr val="336600"/>
                </a:solidFill>
                <a:latin typeface="Comic Sans MS" panose="030F0702030302020204" pitchFamily="66" charset="0"/>
              </a:rPr>
              <a:t>Classical Ciphers</a:t>
            </a:r>
            <a:br>
              <a:rPr lang="en-US" altLang="en-US" sz="4400">
                <a:solidFill>
                  <a:srgbClr val="336600"/>
                </a:solidFill>
                <a:latin typeface="Comic Sans MS" panose="030F0702030302020204" pitchFamily="66" charset="0"/>
              </a:rPr>
            </a:br>
            <a:r>
              <a:rPr lang="en-US" altLang="en-US" sz="4400">
                <a:solidFill>
                  <a:srgbClr val="336600"/>
                </a:solidFill>
                <a:latin typeface="Comic Sans MS" panose="030F0702030302020204" pitchFamily="66" charset="0"/>
              </a:rPr>
              <a:t>cryptanalysis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0CE16D95-7CD3-8FC8-F5B0-803A907D9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00200"/>
            <a:ext cx="8305800" cy="40386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en-US" sz="2800" dirty="0"/>
              <a:t>Cryptanalysis based on </a:t>
            </a:r>
          </a:p>
          <a:p>
            <a:pPr lvl="1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en-US" sz="2400" dirty="0"/>
              <a:t>statistical pattern of the English language:    the frequency of letters, </a:t>
            </a:r>
            <a:r>
              <a:rPr lang="en-US" altLang="en-US" sz="2400" dirty="0" err="1"/>
              <a:t>digrams</a:t>
            </a:r>
            <a:r>
              <a:rPr lang="en-US" altLang="en-US" sz="2400" dirty="0"/>
              <a:t> etc.</a:t>
            </a:r>
          </a:p>
          <a:p>
            <a:pPr lvl="1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endParaRPr lang="en-US" altLang="en-US" sz="2400" dirty="0"/>
          </a:p>
          <a:p>
            <a:pPr lvl="1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endParaRPr lang="en-US" altLang="en-US" sz="2400" dirty="0"/>
          </a:p>
          <a:p>
            <a:pPr lvl="1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endParaRPr lang="en-US" altLang="en-US" sz="2400" dirty="0"/>
          </a:p>
          <a:p>
            <a:pPr lvl="1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endParaRPr lang="en-US" altLang="en-US" sz="2400" dirty="0"/>
          </a:p>
          <a:p>
            <a:pPr lvl="1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endParaRPr lang="en-US" altLang="en-US" sz="2400" dirty="0"/>
          </a:p>
          <a:p>
            <a:pPr lvl="1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endParaRPr lang="en-US" altLang="en-US" sz="2400" dirty="0"/>
          </a:p>
          <a:p>
            <a:pPr marL="457200" lvl="1" indent="0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                </a:t>
            </a:r>
            <a:r>
              <a:rPr lang="en-US" altLang="en-US" sz="2000" dirty="0"/>
              <a:t>Relative letter frequency</a:t>
            </a:r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52E80ADA-E5BF-C665-5C7C-B61F1740F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C4165B59-CC5D-4C0F-97B9-0243CE8134AF}" type="slidenum">
              <a:rPr lang="el-GR" altLang="en-US"/>
              <a:pPr eaLnBrk="1" hangingPunct="1"/>
              <a:t>14</a:t>
            </a:fld>
            <a:endParaRPr lang="el-GR" altLang="en-US"/>
          </a:p>
        </p:txBody>
      </p:sp>
      <p:pic>
        <p:nvPicPr>
          <p:cNvPr id="16389" name="Picture 3">
            <a:extLst>
              <a:ext uri="{FF2B5EF4-FFF2-40B4-BE49-F238E27FC236}">
                <a16:creationId xmlns:a16="http://schemas.microsoft.com/office/drawing/2014/main" id="{2DEA2758-A497-01F5-7D60-99444FDE30ED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124200"/>
            <a:ext cx="6126163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D55B7F27-041E-CF92-2CC6-DFCBFC7BC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75" y="301625"/>
            <a:ext cx="8455025" cy="1143000"/>
          </a:xfrm>
        </p:spPr>
        <p:txBody>
          <a:bodyPr/>
          <a:lstStyle/>
          <a:p>
            <a:pPr algn="ctr"/>
            <a:r>
              <a:rPr lang="en-US" altLang="en-US" sz="4400">
                <a:solidFill>
                  <a:srgbClr val="336600"/>
                </a:solidFill>
                <a:latin typeface="Comic Sans MS" panose="030F0702030302020204" pitchFamily="66" charset="0"/>
              </a:rPr>
              <a:t>Classical Ciphers, Cryptanalysis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27AF7636-765A-83E1-2E64-E0AB38394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6400"/>
            <a:ext cx="8305800" cy="40386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en-US" sz="2800" dirty="0"/>
              <a:t>Cryptanalysis based on Statistical pattern of the English language:                            the frequency of </a:t>
            </a:r>
            <a:r>
              <a:rPr lang="en-US" altLang="en-US" sz="2800" dirty="0" err="1"/>
              <a:t>digrams</a:t>
            </a:r>
            <a:r>
              <a:rPr lang="en-US" altLang="en-US" sz="2800" dirty="0"/>
              <a:t>, trigrams etc.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en-US" sz="2000" dirty="0"/>
              <a:t>10 most popular </a:t>
            </a:r>
            <a:r>
              <a:rPr lang="en-US" altLang="en-US" sz="2000" dirty="0" err="1"/>
              <a:t>digrams</a:t>
            </a:r>
            <a:r>
              <a:rPr lang="en-US" altLang="en-US" sz="2000" dirty="0"/>
              <a:t>: </a:t>
            </a:r>
          </a:p>
          <a:p>
            <a:pPr marL="457200" lvl="1" indent="0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2000" dirty="0"/>
              <a:t>   TH, HE, IN, ER, AN, RE, ED, ON, ES, ST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en-US" sz="2000" dirty="0"/>
              <a:t>10 most popular trigrams:</a:t>
            </a:r>
          </a:p>
          <a:p>
            <a:pPr marL="457200" lvl="1" indent="0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2000" dirty="0"/>
              <a:t>   THE, ING, AND, HER, ERE, ENT, THA, NTH, WAS, ETH</a:t>
            </a:r>
          </a:p>
          <a:p>
            <a:pPr lvl="1">
              <a:spcBef>
                <a:spcPts val="300"/>
              </a:spcBef>
              <a:spcAft>
                <a:spcPts val="600"/>
              </a:spcAft>
              <a:defRPr/>
            </a:pPr>
            <a:endParaRPr lang="en-US" altLang="en-US" sz="2400" dirty="0"/>
          </a:p>
          <a:p>
            <a:pPr lvl="1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endParaRPr lang="en-US" altLang="en-US" sz="2400" dirty="0"/>
          </a:p>
          <a:p>
            <a:pPr lvl="1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endParaRPr lang="en-US" altLang="en-US" sz="2400" dirty="0"/>
          </a:p>
          <a:p>
            <a:pPr lvl="1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endParaRPr lang="en-US" altLang="en-US" sz="2400" dirty="0"/>
          </a:p>
          <a:p>
            <a:pPr lvl="1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endParaRPr lang="en-US" altLang="en-US" sz="2400" dirty="0"/>
          </a:p>
          <a:p>
            <a:pPr lvl="1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endParaRPr lang="en-US" altLang="en-US" sz="2400" dirty="0"/>
          </a:p>
          <a:p>
            <a:pPr lvl="1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endParaRPr lang="en-US" altLang="en-US" sz="2400" dirty="0"/>
          </a:p>
          <a:p>
            <a:pPr marL="457200" lvl="1" indent="0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               </a:t>
            </a:r>
            <a:endParaRPr lang="en-US" altLang="en-US" sz="2000" dirty="0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540A96D7-BF94-325B-711C-88C2AD4B3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454E3727-791F-4B8A-9731-40A32DC1F4D6}" type="slidenum">
              <a:rPr lang="el-GR" altLang="en-US"/>
              <a:pPr eaLnBrk="1" hangingPunct="1"/>
              <a:t>15</a:t>
            </a:fld>
            <a:endParaRPr lang="el-G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1AB9B5CC-B392-61D5-071A-30B80A7FE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1625"/>
            <a:ext cx="8763000" cy="1143000"/>
          </a:xfrm>
        </p:spPr>
        <p:txBody>
          <a:bodyPr/>
          <a:lstStyle/>
          <a:p>
            <a:pPr algn="ctr"/>
            <a:r>
              <a:rPr lang="en-US" altLang="en-US" sz="4400">
                <a:solidFill>
                  <a:srgbClr val="336600"/>
                </a:solidFill>
                <a:latin typeface="Comic Sans MS" panose="030F0702030302020204" pitchFamily="66" charset="0"/>
              </a:rPr>
              <a:t>Basic principles of modern cryptography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A4801ED7-8FA5-739E-3CEA-C09491A48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2133600"/>
            <a:ext cx="8229600" cy="4114800"/>
          </a:xfrm>
        </p:spPr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AutoNum type="arabicPeriod"/>
            </a:pPr>
            <a:r>
              <a:rPr lang="en-US" altLang="en-US" sz="2800">
                <a:solidFill>
                  <a:srgbClr val="336600"/>
                </a:solidFill>
              </a:rPr>
              <a:t>Principle 1 – Formal definitions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AutoNum type="arabicPeriod"/>
            </a:pPr>
            <a:r>
              <a:rPr lang="en-US" altLang="en-US" sz="2400"/>
              <a:t>Importance of design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AutoNum type="arabicPeriod"/>
            </a:pPr>
            <a:r>
              <a:rPr lang="en-US" altLang="en-US" sz="2400"/>
              <a:t>Importance of usage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AutoNum type="arabicPeriod"/>
            </a:pPr>
            <a:r>
              <a:rPr lang="en-US" altLang="en-US" sz="2400"/>
              <a:t>Importance of study</a:t>
            </a:r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68D4F8BD-F4D6-5E60-F8F4-9B11C15A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789DF9D8-4F22-4335-8120-AAA058A91FCD}" type="slidenum">
              <a:rPr lang="el-GR" altLang="en-US"/>
              <a:pPr eaLnBrk="1" hangingPunct="1"/>
              <a:t>16</a:t>
            </a:fld>
            <a:endParaRPr lang="el-G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531E6AEC-4B35-1A09-092B-49C9CC0CB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4400">
                <a:solidFill>
                  <a:srgbClr val="336600"/>
                </a:solidFill>
                <a:latin typeface="Comic Sans MS" panose="030F0702030302020204" pitchFamily="66" charset="0"/>
              </a:rPr>
              <a:t>Basic Principles of </a:t>
            </a:r>
            <a:br>
              <a:rPr lang="en-US" altLang="en-US" sz="4400">
                <a:solidFill>
                  <a:srgbClr val="336600"/>
                </a:solidFill>
                <a:latin typeface="Comic Sans MS" panose="030F0702030302020204" pitchFamily="66" charset="0"/>
              </a:rPr>
            </a:br>
            <a:r>
              <a:rPr lang="en-US" altLang="en-US" sz="4000">
                <a:solidFill>
                  <a:srgbClr val="336600"/>
                </a:solidFill>
                <a:latin typeface="Comic Sans MS" panose="030F0702030302020204" pitchFamily="66" charset="0"/>
              </a:rPr>
              <a:t>Modern Cryptography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E21AA863-0E8A-56EB-8306-CB82943A2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5000"/>
            <a:ext cx="8229600" cy="44958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SzPct val="100000"/>
              <a:buFont typeface="Wingdings" panose="05000000000000000000" pitchFamily="2" charset="2"/>
              <a:buNone/>
              <a:defRPr/>
            </a:pPr>
            <a:r>
              <a:rPr lang="en-US" sz="2800" dirty="0">
                <a:solidFill>
                  <a:srgbClr val="336600"/>
                </a:solidFill>
              </a:rPr>
              <a:t>Examples for Principal 1:  Formal Definitions</a:t>
            </a:r>
          </a:p>
          <a:p>
            <a:pPr marL="548640" lvl="1" indent="-365760">
              <a:spcBef>
                <a:spcPts val="300"/>
              </a:spcBef>
              <a:spcAft>
                <a:spcPts val="600"/>
              </a:spcAft>
              <a:buClr>
                <a:srgbClr val="336600"/>
              </a:buClr>
              <a:buSzPct val="100000"/>
              <a:buFont typeface="+mj-lt"/>
              <a:buAutoNum type="arabicPeriod"/>
              <a:defRPr/>
            </a:pPr>
            <a:r>
              <a:rPr lang="en-US" sz="2000" dirty="0"/>
              <a:t>An encryption scheme is secure if no adversary can </a:t>
            </a:r>
            <a:r>
              <a:rPr lang="en-US" sz="2000" i="1" dirty="0">
                <a:solidFill>
                  <a:srgbClr val="FF0000"/>
                </a:solidFill>
              </a:rPr>
              <a:t>find the secret key</a:t>
            </a:r>
            <a:r>
              <a:rPr lang="en-US" sz="2000" dirty="0"/>
              <a:t> </a:t>
            </a:r>
            <a:r>
              <a:rPr lang="en-US" sz="2000" i="1" dirty="0">
                <a:solidFill>
                  <a:srgbClr val="FF0000"/>
                </a:solidFill>
              </a:rPr>
              <a:t>when given a </a:t>
            </a:r>
            <a:r>
              <a:rPr lang="en-US" sz="2000" i="1" dirty="0" err="1">
                <a:solidFill>
                  <a:srgbClr val="FF0000"/>
                </a:solidFill>
              </a:rPr>
              <a:t>ciphertext</a:t>
            </a:r>
            <a:r>
              <a:rPr lang="en-US" sz="2000" dirty="0"/>
              <a:t>.</a:t>
            </a:r>
          </a:p>
          <a:p>
            <a:pPr marL="548640" lvl="1" indent="-365760">
              <a:spcBef>
                <a:spcPts val="300"/>
              </a:spcBef>
              <a:spcAft>
                <a:spcPts val="600"/>
              </a:spcAft>
              <a:buClr>
                <a:srgbClr val="336600"/>
              </a:buClr>
              <a:buSzPct val="100000"/>
              <a:buFont typeface="+mj-lt"/>
              <a:buAutoNum type="arabicPeriod"/>
              <a:defRPr/>
            </a:pPr>
            <a:r>
              <a:rPr lang="en-US" sz="2000" dirty="0"/>
              <a:t>An encryption scheme is secure if no adversary can </a:t>
            </a:r>
            <a:r>
              <a:rPr lang="en-US" sz="2000" i="1" dirty="0">
                <a:solidFill>
                  <a:srgbClr val="FF0000"/>
                </a:solidFill>
              </a:rPr>
              <a:t>find the plaintext that corresponds to a given </a:t>
            </a:r>
            <a:r>
              <a:rPr lang="en-US" sz="2000" i="1" dirty="0" err="1">
                <a:solidFill>
                  <a:srgbClr val="FF0000"/>
                </a:solidFill>
              </a:rPr>
              <a:t>ciphertext</a:t>
            </a:r>
            <a:r>
              <a:rPr lang="en-US" sz="2000" i="1" dirty="0">
                <a:solidFill>
                  <a:srgbClr val="FF0000"/>
                </a:solidFill>
              </a:rPr>
              <a:t>.</a:t>
            </a:r>
          </a:p>
          <a:p>
            <a:pPr marL="548640" lvl="1" indent="-365760">
              <a:spcBef>
                <a:spcPts val="300"/>
              </a:spcBef>
              <a:spcAft>
                <a:spcPts val="600"/>
              </a:spcAft>
              <a:buClr>
                <a:srgbClr val="336600"/>
              </a:buClr>
              <a:buSzPct val="100000"/>
              <a:buFont typeface="+mj-lt"/>
              <a:buAutoNum type="arabicPeriod"/>
              <a:defRPr/>
            </a:pPr>
            <a:r>
              <a:rPr lang="en-US" sz="2000" dirty="0"/>
              <a:t>An encryption scheme is secure if no adversary can </a:t>
            </a:r>
            <a:r>
              <a:rPr lang="en-US" sz="2000" i="1" dirty="0">
                <a:solidFill>
                  <a:srgbClr val="FF0000"/>
                </a:solidFill>
              </a:rPr>
              <a:t>determine any character of the plaintext that corresponds to a given </a:t>
            </a:r>
            <a:r>
              <a:rPr lang="en-US" sz="2000" i="1" dirty="0" err="1">
                <a:solidFill>
                  <a:srgbClr val="FF0000"/>
                </a:solidFill>
              </a:rPr>
              <a:t>ciphertext</a:t>
            </a:r>
            <a:r>
              <a:rPr lang="en-US" sz="2000" i="1" dirty="0">
                <a:solidFill>
                  <a:srgbClr val="FF0000"/>
                </a:solidFill>
              </a:rPr>
              <a:t>.</a:t>
            </a:r>
          </a:p>
          <a:p>
            <a:pPr marL="182880" lvl="1" indent="0">
              <a:spcBef>
                <a:spcPts val="1200"/>
              </a:spcBef>
              <a:spcAft>
                <a:spcPts val="0"/>
              </a:spcAft>
              <a:buClr>
                <a:srgbClr val="336600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2000" dirty="0"/>
              <a:t>Although these capture many important aspects of privacy, they do not capture general information that the </a:t>
            </a:r>
            <a:r>
              <a:rPr lang="en-US" sz="2000" dirty="0" err="1"/>
              <a:t>ciphertext</a:t>
            </a:r>
            <a:r>
              <a:rPr lang="en-US" sz="2000" dirty="0"/>
              <a:t> may leak, which is not part of the plaintext itself, taking into account any information the attacker already has.</a:t>
            </a:r>
          </a:p>
          <a:p>
            <a:pPr marL="731520" lvl="1" indent="-27432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endParaRPr lang="en-US" sz="2000" dirty="0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251DAEF4-5F02-AC70-62AD-53C070A16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9CE9BFC7-F54F-4169-B1E9-607B78C3A94D}" type="slidenum">
              <a:rPr lang="el-GR" altLang="en-US"/>
              <a:pPr eaLnBrk="1" hangingPunct="1"/>
              <a:t>17</a:t>
            </a:fld>
            <a:endParaRPr lang="el-G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86A45CE-F443-5327-CB62-F0944883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4400">
                <a:solidFill>
                  <a:srgbClr val="336600"/>
                </a:solidFill>
                <a:latin typeface="Comic Sans MS" panose="030F0702030302020204" pitchFamily="66" charset="0"/>
              </a:rPr>
              <a:t>Basic Principles of          </a:t>
            </a:r>
            <a:r>
              <a:rPr lang="en-US" altLang="en-US" sz="4000">
                <a:solidFill>
                  <a:srgbClr val="336600"/>
                </a:solidFill>
                <a:latin typeface="Comic Sans MS" panose="030F0702030302020204" pitchFamily="66" charset="0"/>
              </a:rPr>
              <a:t>Modern Cryptography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0509A237-6D3A-89C1-8B84-036A85D87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76400"/>
            <a:ext cx="8153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SzPct val="100000"/>
              <a:buFont typeface="Wingdings" panose="05000000000000000000" pitchFamily="2" charset="2"/>
              <a:buNone/>
              <a:defRPr/>
            </a:pPr>
            <a:r>
              <a:rPr lang="en-US" sz="2800" dirty="0">
                <a:solidFill>
                  <a:srgbClr val="336600"/>
                </a:solidFill>
              </a:rPr>
              <a:t>Final answer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SzPct val="100000"/>
              <a:buFont typeface="Wingdings" panose="05000000000000000000" pitchFamily="2" charset="2"/>
              <a:buNone/>
              <a:defRPr/>
            </a:pPr>
            <a:r>
              <a:rPr lang="en-US" sz="2400" dirty="0"/>
              <a:t>An encryption scheme is secure if no adversary can determine </a:t>
            </a:r>
            <a:r>
              <a:rPr lang="en-US" sz="2400" i="1" dirty="0">
                <a:solidFill>
                  <a:srgbClr val="FF0000"/>
                </a:solidFill>
              </a:rPr>
              <a:t>any meaningful information about the plaintext from the </a:t>
            </a:r>
            <a:r>
              <a:rPr lang="en-US" sz="2400" i="1" dirty="0" err="1">
                <a:solidFill>
                  <a:srgbClr val="FF0000"/>
                </a:solidFill>
              </a:rPr>
              <a:t>ciphertext</a:t>
            </a:r>
            <a:r>
              <a:rPr lang="en-US" sz="2400" dirty="0"/>
              <a:t>.</a:t>
            </a:r>
            <a:endParaRPr lang="en-US" sz="2000" dirty="0"/>
          </a:p>
          <a:p>
            <a:pPr marL="457200" indent="-457200">
              <a:spcBef>
                <a:spcPts val="600"/>
              </a:spcBef>
              <a:spcAft>
                <a:spcPts val="0"/>
              </a:spcAft>
              <a:buSzPct val="100000"/>
              <a:buFont typeface="+mj-lt"/>
              <a:buAutoNum type="arabicPeriod"/>
              <a:defRPr/>
            </a:pPr>
            <a:r>
              <a:rPr lang="en-US" sz="2200" dirty="0"/>
              <a:t>What is considered to be a break?</a:t>
            </a:r>
          </a:p>
          <a:p>
            <a:pPr marL="457200" indent="-457200">
              <a:spcBef>
                <a:spcPts val="300"/>
              </a:spcBef>
              <a:spcAft>
                <a:spcPts val="600"/>
              </a:spcAft>
              <a:buSzPct val="100000"/>
              <a:buFont typeface="+mj-lt"/>
              <a:buAutoNum type="arabicPeriod"/>
              <a:defRPr/>
            </a:pPr>
            <a:r>
              <a:rPr lang="en-US" sz="2200" dirty="0"/>
              <a:t>What is assumed to be the power of the adversary?</a:t>
            </a:r>
          </a:p>
          <a:p>
            <a:pPr marL="0" indent="0">
              <a:spcBef>
                <a:spcPts val="120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None/>
              <a:defRPr/>
            </a:pPr>
            <a:r>
              <a:rPr lang="en-US" sz="2800" dirty="0"/>
              <a:t>A first definition of security: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SzPct val="100000"/>
              <a:buFont typeface="Wingdings" panose="05000000000000000000" pitchFamily="2" charset="2"/>
              <a:buNone/>
              <a:defRPr/>
            </a:pPr>
            <a:r>
              <a:rPr lang="en-US" sz="2200" dirty="0">
                <a:solidFill>
                  <a:srgbClr val="336600"/>
                </a:solidFill>
              </a:rPr>
              <a:t>A cryptographic scheme for a given task is secure if no adversary </a:t>
            </a:r>
            <a:r>
              <a:rPr lang="en-US" sz="2200" i="1" dirty="0">
                <a:solidFill>
                  <a:srgbClr val="FF0000"/>
                </a:solidFill>
              </a:rPr>
              <a:t>of a specified power</a:t>
            </a:r>
            <a:r>
              <a:rPr lang="en-US" sz="2200" i="1" dirty="0">
                <a:solidFill>
                  <a:srgbClr val="336600"/>
                </a:solidFill>
              </a:rPr>
              <a:t> (e.g., an “efficient adversary”)  </a:t>
            </a:r>
            <a:r>
              <a:rPr lang="en-US" sz="2200" i="1" dirty="0">
                <a:solidFill>
                  <a:srgbClr val="FF0000"/>
                </a:solidFill>
              </a:rPr>
              <a:t>can achieve a specific break</a:t>
            </a:r>
            <a:r>
              <a:rPr lang="en-US" sz="2200" i="1" dirty="0">
                <a:solidFill>
                  <a:srgbClr val="336600"/>
                </a:solidFill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SzPct val="100000"/>
              <a:buFont typeface="Wingdings" panose="05000000000000000000" pitchFamily="2" charset="2"/>
              <a:buNone/>
              <a:defRPr/>
            </a:pPr>
            <a:endParaRPr lang="en-US" sz="2000" dirty="0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5391CB6E-F5E8-113E-EBDC-FFC7D459B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73994B31-61E8-43B0-AFE8-A39B944B9EAB}" type="slidenum">
              <a:rPr lang="el-GR" altLang="en-US"/>
              <a:pPr eaLnBrk="1" hangingPunct="1"/>
              <a:t>18</a:t>
            </a:fld>
            <a:endParaRPr lang="el-G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21B40788-D9AD-9BA1-93C0-B96EF6A84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8993188" cy="1143000"/>
          </a:xfr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altLang="en-US" sz="4400">
                <a:solidFill>
                  <a:srgbClr val="336600"/>
                </a:solidFill>
                <a:latin typeface="Comic Sans MS" panose="030F0702030302020204" pitchFamily="66" charset="0"/>
              </a:rPr>
              <a:t>Attack Scenarios </a:t>
            </a:r>
            <a:br>
              <a:rPr lang="en-US" altLang="en-US" sz="4000">
                <a:solidFill>
                  <a:srgbClr val="336600"/>
                </a:solidFill>
                <a:latin typeface="Comic Sans MS" panose="030F0702030302020204" pitchFamily="66" charset="0"/>
              </a:rPr>
            </a:br>
            <a:r>
              <a:rPr lang="en-US" altLang="en-US" sz="4000">
                <a:solidFill>
                  <a:srgbClr val="336600"/>
                </a:solidFill>
                <a:latin typeface="Comic Sans MS" panose="030F0702030302020204" pitchFamily="66" charset="0"/>
              </a:rPr>
              <a:t>Specific Breaks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7AFCCB4E-3CBA-D4B9-A520-3ACAFED1C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52600"/>
            <a:ext cx="8153400" cy="48768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en-US" sz="2600"/>
              <a:t>Ciphertext-only attack (passive):                        </a:t>
            </a:r>
            <a:r>
              <a:rPr lang="en-US" altLang="en-US" sz="2000"/>
              <a:t>the adversary observes one or more ciphertext(s) and attempts to deduce information about the corresponding plaintext(s).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en-US" sz="2600"/>
              <a:t>Known-plaintext attacks (passive):                       </a:t>
            </a:r>
            <a:r>
              <a:rPr lang="en-US" altLang="en-US" sz="2000"/>
              <a:t>the adversary is additionally able to learn one or more ciphertext/plaintext pairs using some key, and must deduce information about the plaintext of some other ciphertext produced using the same key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en-US" sz="2600"/>
              <a:t>Chosen-plaintext attack (active-adaptive):          </a:t>
            </a:r>
            <a:r>
              <a:rPr lang="en-US" altLang="en-US" sz="2000"/>
              <a:t>the adversary is additionally able to obtain plaintext/ ciphertexts pairs of its choice.  </a:t>
            </a:r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BF091409-1890-7C3A-0988-9E09DB74C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B62C9E2D-8404-4D37-A334-F9F483D2B25D}" type="slidenum">
              <a:rPr lang="el-GR" altLang="en-US">
                <a:solidFill>
                  <a:srgbClr val="000000"/>
                </a:solidFill>
              </a:rPr>
              <a:pPr eaLnBrk="1" hangingPunct="1"/>
              <a:t>19</a:t>
            </a:fld>
            <a:endParaRPr lang="el-GR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>
            <a:extLst>
              <a:ext uri="{FF2B5EF4-FFF2-40B4-BE49-F238E27FC236}">
                <a16:creationId xmlns:a16="http://schemas.microsoft.com/office/drawing/2014/main" id="{551C1F20-A264-7968-23B1-3224E413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7398FFDD-73D7-486D-BA72-643848C9862C}" type="slidenum">
              <a:rPr lang="el-GR" altLang="en-US"/>
              <a:pPr eaLnBrk="1" hangingPunct="1"/>
              <a:t>2</a:t>
            </a:fld>
            <a:endParaRPr lang="el-GR" altLang="en-US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47189548-55AE-3C6D-CBB8-0031DEAF97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391400" cy="1143000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</a:pPr>
            <a:r>
              <a:rPr lang="en-US" altLang="en-US" sz="4400">
                <a:solidFill>
                  <a:srgbClr val="336600"/>
                </a:solidFill>
                <a:latin typeface="Comic Sans MS" panose="030F0702030302020204" pitchFamily="66" charset="0"/>
              </a:rPr>
              <a:t>Prerequisites for this course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7534A0EB-9760-E83D-4B8B-D53CD296DC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2209800"/>
            <a:ext cx="7773988" cy="3324225"/>
          </a:xfrm>
        </p:spPr>
        <p:txBody>
          <a:bodyPr/>
          <a:lstStyle/>
          <a:p>
            <a:pPr marL="547688" indent="-547688" eaLnBrk="1" hangingPunct="1">
              <a:buClr>
                <a:srgbClr val="009900"/>
              </a:buClr>
              <a:buSzPct val="101000"/>
              <a:buFont typeface="Wingdings" panose="05000000000000000000" pitchFamily="2" charset="2"/>
              <a:buChar char="§"/>
            </a:pPr>
            <a:r>
              <a:rPr lang="en-US" altLang="en-US" sz="2800">
                <a:solidFill>
                  <a:srgbClr val="336600"/>
                </a:solidFill>
              </a:rPr>
              <a:t>Basic Mathematics, in particular Number Theory</a:t>
            </a:r>
          </a:p>
          <a:p>
            <a:pPr marL="547688" indent="-547688" eaLnBrk="1" hangingPunct="1">
              <a:buClr>
                <a:srgbClr val="009900"/>
              </a:buClr>
              <a:buSzPct val="101000"/>
              <a:buFont typeface="Wingdings" panose="05000000000000000000" pitchFamily="2" charset="2"/>
              <a:buChar char="§"/>
            </a:pPr>
            <a:r>
              <a:rPr lang="en-US" altLang="en-US" sz="2800">
                <a:solidFill>
                  <a:srgbClr val="336600"/>
                </a:solidFill>
              </a:rPr>
              <a:t>Basic Probability Theory</a:t>
            </a:r>
          </a:p>
          <a:p>
            <a:pPr marL="547688" indent="-547688" eaLnBrk="1" hangingPunct="1">
              <a:buClr>
                <a:srgbClr val="009900"/>
              </a:buClr>
              <a:buSzPct val="101000"/>
              <a:buFont typeface="Wingdings" panose="05000000000000000000" pitchFamily="2" charset="2"/>
              <a:buChar char="§"/>
            </a:pPr>
            <a:r>
              <a:rPr lang="en-US" altLang="en-US" sz="2800">
                <a:solidFill>
                  <a:srgbClr val="336600"/>
                </a:solidFill>
              </a:rPr>
              <a:t>Problem solving skills</a:t>
            </a:r>
          </a:p>
          <a:p>
            <a:pPr marL="547688" indent="-547688" eaLnBrk="1" hangingPunct="1">
              <a:buClr>
                <a:srgbClr val="009900"/>
              </a:buClr>
              <a:buSzPct val="101000"/>
              <a:buFont typeface="Wingdings" panose="05000000000000000000" pitchFamily="2" charset="2"/>
              <a:buChar char="§"/>
            </a:pPr>
            <a:r>
              <a:rPr lang="en-US" altLang="en-US" sz="2800">
                <a:solidFill>
                  <a:srgbClr val="336600"/>
                </a:solidFill>
              </a:rPr>
              <a:t>Programming skills (for projects)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F7662424-276F-276F-3CF1-7AA380EB7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1625"/>
            <a:ext cx="8993188" cy="1143000"/>
          </a:xfrm>
        </p:spPr>
        <p:txBody>
          <a:bodyPr/>
          <a:lstStyle/>
          <a:p>
            <a:pPr algn="ctr"/>
            <a:r>
              <a:rPr lang="en-US" altLang="en-US" sz="4400">
                <a:solidFill>
                  <a:srgbClr val="336600"/>
                </a:solidFill>
                <a:latin typeface="Comic Sans MS" panose="030F0702030302020204" pitchFamily="66" charset="0"/>
              </a:rPr>
              <a:t>Attack Scenarios </a:t>
            </a:r>
            <a:br>
              <a:rPr lang="en-US" altLang="en-US" sz="4400">
                <a:solidFill>
                  <a:srgbClr val="336600"/>
                </a:solidFill>
                <a:latin typeface="Comic Sans MS" panose="030F0702030302020204" pitchFamily="66" charset="0"/>
              </a:rPr>
            </a:br>
            <a:r>
              <a:rPr lang="en-US" altLang="en-US" sz="4000">
                <a:solidFill>
                  <a:srgbClr val="336600"/>
                </a:solidFill>
                <a:latin typeface="Comic Sans MS" panose="030F0702030302020204" pitchFamily="66" charset="0"/>
              </a:rPr>
              <a:t>Specific Breaks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E1D5102F-1728-6AF5-4BC9-C7B4DB840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52600"/>
            <a:ext cx="8229600" cy="48768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  <a:defRPr/>
            </a:pPr>
            <a:r>
              <a:rPr lang="en-US" sz="2600" dirty="0"/>
              <a:t>Chosen-</a:t>
            </a:r>
            <a:r>
              <a:rPr lang="en-US" sz="2600" dirty="0" err="1"/>
              <a:t>ciphertext</a:t>
            </a:r>
            <a:r>
              <a:rPr lang="en-US" sz="2600" dirty="0"/>
              <a:t> attack (active-adaptive):       </a:t>
            </a:r>
            <a:r>
              <a:rPr lang="en-US" sz="2000" dirty="0"/>
              <a:t>the adversary is additionally able to obtain some information  about the decryption of </a:t>
            </a:r>
            <a:r>
              <a:rPr lang="en-US" sz="2000" dirty="0" err="1"/>
              <a:t>ciphertexts</a:t>
            </a:r>
            <a:r>
              <a:rPr lang="en-US" sz="2000" dirty="0"/>
              <a:t> of its choice, other than the one it must decrypt (or obtain information about its plaintext).</a:t>
            </a:r>
            <a:r>
              <a:rPr lang="en-US" sz="2400" dirty="0"/>
              <a:t>                </a:t>
            </a:r>
          </a:p>
          <a:p>
            <a:pPr marL="0" indent="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600" dirty="0"/>
              <a:t>Different applications of encryption may require the encryption scheme to be resilient to different types of attack.</a:t>
            </a:r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BEF78765-8A66-874E-E9D9-258EC74A2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07D2D0CA-F913-4911-8110-F86579F5A90A}" type="slidenum">
              <a:rPr lang="el-GR" altLang="en-US">
                <a:solidFill>
                  <a:srgbClr val="000000"/>
                </a:solidFill>
              </a:rPr>
              <a:pPr eaLnBrk="1" hangingPunct="1"/>
              <a:t>20</a:t>
            </a:fld>
            <a:endParaRPr lang="el-GR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79E90432-0DBB-430E-92AC-8B3696F83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4400">
                <a:solidFill>
                  <a:srgbClr val="336600"/>
                </a:solidFill>
                <a:latin typeface="Comic Sans MS" panose="030F0702030302020204" pitchFamily="66" charset="0"/>
              </a:rPr>
              <a:t>Basic principles of </a:t>
            </a:r>
            <a:br>
              <a:rPr lang="en-US" altLang="en-US" sz="4400">
                <a:solidFill>
                  <a:srgbClr val="336600"/>
                </a:solidFill>
                <a:latin typeface="Comic Sans MS" panose="030F0702030302020204" pitchFamily="66" charset="0"/>
              </a:rPr>
            </a:br>
            <a:r>
              <a:rPr lang="en-US" altLang="en-US" sz="4400">
                <a:solidFill>
                  <a:srgbClr val="336600"/>
                </a:solidFill>
                <a:latin typeface="Comic Sans MS" panose="030F0702030302020204" pitchFamily="66" charset="0"/>
              </a:rPr>
              <a:t>Modern Cryptography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C6851D8E-9289-0708-184E-7A8A15A99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52600"/>
            <a:ext cx="8305800" cy="4724400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600"/>
              </a:spcAft>
              <a:buClr>
                <a:srgbClr val="336600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336600"/>
                </a:solidFill>
              </a:rPr>
              <a:t>Principal 2 – Precise Assumptions</a:t>
            </a:r>
            <a:endParaRPr lang="en-US" altLang="en-US" sz="2800"/>
          </a:p>
          <a:p>
            <a:pPr marL="547688" lvl="1" indent="-365125">
              <a:spcBef>
                <a:spcPts val="600"/>
              </a:spcBef>
              <a:buClr>
                <a:srgbClr val="336600"/>
              </a:buClr>
              <a:buSzPct val="100000"/>
              <a:buFont typeface="Arial" panose="020B0604020202020204" pitchFamily="34" charset="0"/>
              <a:buAutoNum type="arabicPeriod"/>
            </a:pPr>
            <a:r>
              <a:rPr lang="en-US" altLang="en-US" sz="2400"/>
              <a:t>Validation of the assumption</a:t>
            </a:r>
          </a:p>
          <a:p>
            <a:pPr marL="639763" lvl="2" indent="0">
              <a:spcBef>
                <a:spcPts val="600"/>
              </a:spcBef>
              <a:spcAft>
                <a:spcPts val="600"/>
              </a:spcAft>
              <a:buClr>
                <a:srgbClr val="336600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en-US" sz="2000"/>
              <a:t>By there very nature assumptions/statements are not proven but conjectured . . . </a:t>
            </a:r>
          </a:p>
          <a:p>
            <a:pPr marL="547688" lvl="1" indent="-365125">
              <a:spcBef>
                <a:spcPts val="600"/>
              </a:spcBef>
              <a:buClr>
                <a:srgbClr val="336600"/>
              </a:buClr>
              <a:buSzPct val="100000"/>
              <a:buFont typeface="Arial" panose="020B0604020202020204" pitchFamily="34" charset="0"/>
              <a:buAutoNum type="arabicPeriod"/>
            </a:pPr>
            <a:r>
              <a:rPr lang="en-US" altLang="en-US" sz="2400"/>
              <a:t>Comparison of schemes</a:t>
            </a:r>
          </a:p>
          <a:p>
            <a:pPr marL="639763" lvl="2" indent="0">
              <a:spcBef>
                <a:spcPts val="600"/>
              </a:spcBef>
              <a:spcAft>
                <a:spcPts val="600"/>
              </a:spcAft>
              <a:buClr>
                <a:srgbClr val="336600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en-US" sz="2000"/>
              <a:t>If one scheme makes a weaker assumption than another then the first is to be preferred . . .  </a:t>
            </a:r>
          </a:p>
          <a:p>
            <a:pPr marL="547688" lvl="1" indent="-365125">
              <a:spcBef>
                <a:spcPts val="600"/>
              </a:spcBef>
              <a:buClr>
                <a:srgbClr val="336600"/>
              </a:buClr>
              <a:buSzPct val="100000"/>
              <a:buFont typeface="Arial" panose="020B0604020202020204" pitchFamily="34" charset="0"/>
              <a:buAutoNum type="arabicPeriod"/>
            </a:pPr>
            <a:r>
              <a:rPr lang="en-US" altLang="en-US" sz="2400"/>
              <a:t>Facilitation of proofs of security</a:t>
            </a:r>
          </a:p>
          <a:p>
            <a:pPr marL="639763" lvl="2" indent="0">
              <a:spcBef>
                <a:spcPts val="600"/>
              </a:spcBef>
              <a:spcAft>
                <a:spcPts val="600"/>
              </a:spcAft>
              <a:buClr>
                <a:srgbClr val="336600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en-US" sz="2000"/>
              <a:t>If the security of a scheme cannot be proven unconditionally and must rely on an assumption then a mathematical proof that the construction is secure requires a precise definition of the statement.</a:t>
            </a: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FA769F0B-87B3-3419-DE8E-2316FD066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72AF7667-BF3F-4758-B283-4FEBF4DB54E0}" type="slidenum">
              <a:rPr lang="el-GR" altLang="en-US">
                <a:solidFill>
                  <a:srgbClr val="000000"/>
                </a:solidFill>
              </a:rPr>
              <a:pPr eaLnBrk="1" hangingPunct="1"/>
              <a:t>21</a:t>
            </a:fld>
            <a:endParaRPr lang="el-GR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6F21F118-BD79-5ED4-743B-1E74C7275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4400">
                <a:solidFill>
                  <a:srgbClr val="336600"/>
                </a:solidFill>
                <a:latin typeface="Comic Sans MS" panose="030F0702030302020204" pitchFamily="66" charset="0"/>
              </a:rPr>
              <a:t>Basic principles of </a:t>
            </a:r>
            <a:br>
              <a:rPr lang="en-US" altLang="en-US" sz="4400">
                <a:solidFill>
                  <a:srgbClr val="336600"/>
                </a:solidFill>
                <a:latin typeface="Comic Sans MS" panose="030F0702030302020204" pitchFamily="66" charset="0"/>
              </a:rPr>
            </a:br>
            <a:r>
              <a:rPr lang="en-US" altLang="en-US" sz="4400">
                <a:solidFill>
                  <a:srgbClr val="336600"/>
                </a:solidFill>
                <a:latin typeface="Comic Sans MS" panose="030F0702030302020204" pitchFamily="66" charset="0"/>
              </a:rPr>
              <a:t>Modern Cryptography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50125366-1232-4511-B1A7-27688C0EE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2600"/>
            <a:ext cx="8305800" cy="30480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800"/>
              </a:spcAft>
              <a:buSzPct val="100000"/>
              <a:buFont typeface="Wingdings" panose="05000000000000000000" pitchFamily="2" charset="2"/>
              <a:buNone/>
              <a:defRPr/>
            </a:pPr>
            <a:r>
              <a:rPr lang="en-US" sz="2800" dirty="0">
                <a:solidFill>
                  <a:srgbClr val="336600"/>
                </a:solidFill>
              </a:rPr>
              <a:t>Principal 3 – Proofs of Security</a:t>
            </a:r>
          </a:p>
          <a:p>
            <a:pPr marL="514350" indent="-514350">
              <a:spcBef>
                <a:spcPts val="0"/>
              </a:spcBef>
              <a:spcAft>
                <a:spcPts val="1200"/>
              </a:spcAft>
              <a:buSzPct val="100000"/>
              <a:buFont typeface="+mj-lt"/>
              <a:buAutoNum type="arabicPeriod"/>
              <a:defRPr/>
            </a:pPr>
            <a:r>
              <a:rPr lang="en-US" sz="2400" dirty="0"/>
              <a:t>Rigorous vs Ad Hoc Approaches to Security  </a:t>
            </a:r>
            <a:r>
              <a:rPr lang="en-US" sz="2000" dirty="0"/>
              <a:t>(take-away: solutions that rely on definitions, assumptions and proofs are better than off-the-cuff solutions).</a:t>
            </a:r>
          </a:p>
          <a:p>
            <a:pPr marL="514350" indent="-514350">
              <a:spcBef>
                <a:spcPts val="0"/>
              </a:spcBef>
              <a:spcAft>
                <a:spcPts val="1200"/>
              </a:spcAft>
              <a:buSzPct val="100000"/>
              <a:buFont typeface="+mj-lt"/>
              <a:buAutoNum type="arabicPeriod"/>
              <a:defRPr/>
            </a:pPr>
            <a:r>
              <a:rPr lang="en-US" sz="2400" dirty="0"/>
              <a:t>Provable Security and Real-World Security</a:t>
            </a:r>
            <a:r>
              <a:rPr lang="en-US" sz="2200" dirty="0"/>
              <a:t>       </a:t>
            </a:r>
            <a:r>
              <a:rPr lang="en-US" sz="2000" dirty="0"/>
              <a:t>(take-away: provable security does not imply security in the real-world: it is only as good as the assumptions made)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SzPct val="100000"/>
              <a:buFont typeface="Wingdings" panose="05000000000000000000" pitchFamily="2" charset="2"/>
              <a:buNone/>
              <a:defRPr/>
            </a:pPr>
            <a:endParaRPr lang="en-US" sz="2200" dirty="0">
              <a:solidFill>
                <a:srgbClr val="336600"/>
              </a:solidFill>
            </a:endParaRPr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BAF8A335-BABE-681A-FB2E-282C00B02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D00E6486-C456-4C5E-91DA-B0E5F550BA16}" type="slidenum">
              <a:rPr lang="el-GR" altLang="en-US">
                <a:solidFill>
                  <a:srgbClr val="000000"/>
                </a:solidFill>
              </a:rPr>
              <a:pPr eaLnBrk="1" hangingPunct="1"/>
              <a:t>22</a:t>
            </a:fld>
            <a:endParaRPr lang="el-GR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57BD2EE1-15AE-C0B0-5474-225D57D97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4400">
                <a:solidFill>
                  <a:srgbClr val="336600"/>
                </a:solidFill>
                <a:latin typeface="Comic Sans MS" panose="030F0702030302020204" pitchFamily="66" charset="0"/>
              </a:rPr>
              <a:t>Basic principles of </a:t>
            </a:r>
            <a:br>
              <a:rPr lang="en-US" altLang="en-US" sz="4400">
                <a:solidFill>
                  <a:srgbClr val="336600"/>
                </a:solidFill>
                <a:latin typeface="Comic Sans MS" panose="030F0702030302020204" pitchFamily="66" charset="0"/>
              </a:rPr>
            </a:br>
            <a:r>
              <a:rPr lang="en-US" altLang="en-US" sz="4400">
                <a:solidFill>
                  <a:srgbClr val="336600"/>
                </a:solidFill>
                <a:latin typeface="Comic Sans MS" panose="030F0702030302020204" pitchFamily="66" charset="0"/>
              </a:rPr>
              <a:t>Modern Cryptography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F00EEA5A-37A9-0E0F-D9E5-0E0303867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83058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SzPct val="100000"/>
              <a:buFont typeface="Wingdings" panose="05000000000000000000" pitchFamily="2" charset="2"/>
              <a:buNone/>
              <a:defRPr/>
            </a:pPr>
            <a:r>
              <a:rPr lang="en-US" sz="2800" dirty="0">
                <a:solidFill>
                  <a:srgbClr val="336600"/>
                </a:solidFill>
              </a:rPr>
              <a:t>Mathematics and the real world --- models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SzPct val="100000"/>
              <a:buFont typeface="+mj-lt"/>
              <a:buAutoNum type="arabicPeriod"/>
              <a:defRPr/>
            </a:pPr>
            <a:r>
              <a:rPr lang="en-US" sz="2200" dirty="0"/>
              <a:t>If a definition does not model appropriately the real world problem then the definition may be useless, e.g.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ClrTx/>
              <a:buSzPct val="80000"/>
              <a:buFont typeface="Symbol" panose="05050102010706020507" pitchFamily="18" charset="2"/>
              <a:buChar char="¾"/>
              <a:defRPr/>
            </a:pPr>
            <a:r>
              <a:rPr lang="en-US" sz="1800" dirty="0"/>
              <a:t> the adversarial power may be to week, or 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ClrTx/>
              <a:buSzPct val="80000"/>
              <a:buFont typeface="Symbol" panose="05050102010706020507" pitchFamily="18" charset="2"/>
              <a:buChar char="¾"/>
              <a:defRPr/>
            </a:pPr>
            <a:r>
              <a:rPr lang="en-US" sz="1800" dirty="0"/>
              <a:t> the break may not be foreseen.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None/>
              <a:defRPr/>
            </a:pPr>
            <a:r>
              <a:rPr lang="en-US" sz="2200" dirty="0"/>
              <a:t>Our arguments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SzPct val="100000"/>
              <a:buFont typeface="+mj-lt"/>
              <a:buAutoNum type="arabicPeriod"/>
              <a:defRPr/>
            </a:pPr>
            <a:r>
              <a:rPr lang="en-US" sz="2200" dirty="0"/>
              <a:t>Appeal to intuition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SzPct val="100000"/>
              <a:buFont typeface="+mj-lt"/>
              <a:buAutoNum type="arabicPeriod"/>
              <a:defRPr/>
            </a:pPr>
            <a:r>
              <a:rPr lang="en-US" sz="2200" dirty="0"/>
              <a:t>Proof of equivalence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SzPct val="100000"/>
              <a:buFont typeface="+mj-lt"/>
              <a:buAutoNum type="arabicPeriod"/>
              <a:defRPr/>
            </a:pPr>
            <a:r>
              <a:rPr lang="en-US" sz="2200" dirty="0"/>
              <a:t>Examples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SzPct val="100000"/>
              <a:buFont typeface="Wingdings" panose="05000000000000000000" pitchFamily="2" charset="2"/>
              <a:buNone/>
              <a:defRPr/>
            </a:pPr>
            <a:endParaRPr lang="en-US" sz="2000" dirty="0"/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245749B3-23EC-41FA-79CC-428B0ADB5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7FA581FA-7EFD-4989-9BC1-69FF3C946A14}" type="slidenum">
              <a:rPr lang="el-GR" altLang="en-US"/>
              <a:pPr eaLnBrk="1" hangingPunct="1"/>
              <a:t>23</a:t>
            </a:fld>
            <a:endParaRPr lang="el-G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F484EF83-05F9-EC58-0664-F3964A9D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4400">
                <a:solidFill>
                  <a:srgbClr val="336600"/>
                </a:solidFill>
                <a:latin typeface="Comic Sans MS" panose="030F0702030302020204" pitchFamily="66" charset="0"/>
              </a:rPr>
              <a:t>Basic principles of </a:t>
            </a:r>
            <a:br>
              <a:rPr lang="en-US" altLang="en-US" sz="4400">
                <a:solidFill>
                  <a:srgbClr val="336600"/>
                </a:solidFill>
                <a:latin typeface="Comic Sans MS" panose="030F0702030302020204" pitchFamily="66" charset="0"/>
              </a:rPr>
            </a:br>
            <a:r>
              <a:rPr lang="en-US" altLang="en-US" sz="4400">
                <a:solidFill>
                  <a:srgbClr val="336600"/>
                </a:solidFill>
                <a:latin typeface="Comic Sans MS" panose="030F0702030302020204" pitchFamily="66" charset="0"/>
              </a:rPr>
              <a:t>Modern Cryptography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772B030E-E014-749E-085B-B796DCD9E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752600"/>
            <a:ext cx="8229600" cy="4114800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600"/>
              </a:spcAft>
              <a:buClr>
                <a:srgbClr val="336600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en-US" sz="2800"/>
              <a:t>Rigorous Proofs of security</a:t>
            </a:r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Clr>
                <a:srgbClr val="336600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en-US" sz="2600"/>
              <a:t>Reductionist approach: </a:t>
            </a:r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Clr>
                <a:srgbClr val="336600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en-US" sz="2400"/>
              <a:t>“Given assumption X is true, construction Y is secure according to the given definitions.”</a:t>
            </a: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8228C2FC-B447-AEE8-C6D0-335D2BC4E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EA390E77-4F52-4581-A667-5A74F39B37AA}" type="slidenum">
              <a:rPr lang="el-GR" altLang="en-US"/>
              <a:pPr eaLnBrk="1" hangingPunct="1"/>
              <a:t>24</a:t>
            </a:fld>
            <a:endParaRPr lang="el-G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53A35042-1BCA-D303-BF6D-84EB7E862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30104026-873F-4CDD-BCD7-CE57C3BD7D6C}" type="slidenum">
              <a:rPr lang="el-GR" altLang="en-US"/>
              <a:pPr eaLnBrk="1" hangingPunct="1"/>
              <a:t>3</a:t>
            </a:fld>
            <a:endParaRPr lang="el-GR" altLang="en-US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0955C72E-83C8-E8E6-8AA5-8244C75B3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400">
                <a:solidFill>
                  <a:srgbClr val="336600"/>
                </a:solidFill>
                <a:latin typeface="Comic Sans MS" panose="030F0702030302020204" pitchFamily="66" charset="0"/>
              </a:rPr>
              <a:t>Goals for the Introduction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090A6FB-54DC-316E-0A28-D8FA7A10F6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2057400"/>
            <a:ext cx="8153400" cy="4267200"/>
          </a:xfrm>
        </p:spPr>
        <p:txBody>
          <a:bodyPr/>
          <a:lstStyle/>
          <a:p>
            <a:pPr marL="547688" indent="-547688" eaLnBrk="1" hangingPunct="1">
              <a:buClr>
                <a:srgbClr val="009900"/>
              </a:buClr>
              <a:buSzPct val="101000"/>
              <a:buFont typeface="Wingdings" panose="05000000000000000000" pitchFamily="2" charset="2"/>
              <a:buChar char="§"/>
              <a:defRPr/>
            </a:pPr>
            <a:r>
              <a:rPr lang="en-US" sz="2600" dirty="0">
                <a:solidFill>
                  <a:srgbClr val="336600"/>
                </a:solidFill>
              </a:rPr>
              <a:t>Discuss the challenges of teaching a course in cryptography.</a:t>
            </a:r>
          </a:p>
          <a:p>
            <a:pPr marL="547688" indent="-547688" eaLnBrk="1" hangingPunct="1">
              <a:buClr>
                <a:srgbClr val="009900"/>
              </a:buClr>
              <a:buSzPct val="101000"/>
              <a:buFont typeface="Wingdings" panose="05000000000000000000" pitchFamily="2" charset="2"/>
              <a:buChar char="§"/>
              <a:defRPr/>
            </a:pPr>
            <a:r>
              <a:rPr lang="en-US" sz="2600" dirty="0">
                <a:solidFill>
                  <a:srgbClr val="336600"/>
                </a:solidFill>
              </a:rPr>
              <a:t>Discuss the effectiveness &amp; practicality of cryptography.</a:t>
            </a:r>
          </a:p>
          <a:p>
            <a:pPr marL="547688" indent="-547688" eaLnBrk="1" hangingPunct="1">
              <a:buClr>
                <a:srgbClr val="009900"/>
              </a:buClr>
              <a:buSzPct val="101000"/>
              <a:buFont typeface="Wingdings" panose="05000000000000000000" pitchFamily="2" charset="2"/>
              <a:buChar char="§"/>
              <a:defRPr/>
            </a:pPr>
            <a:r>
              <a:rPr lang="en-US" sz="2600" dirty="0">
                <a:solidFill>
                  <a:srgbClr val="336600"/>
                </a:solidFill>
              </a:rPr>
              <a:t>Discuss Shannon’s encryption model.</a:t>
            </a:r>
          </a:p>
          <a:p>
            <a:pPr marL="547688" indent="-547688" eaLnBrk="1" hangingPunct="1">
              <a:buClr>
                <a:srgbClr val="009900"/>
              </a:buClr>
              <a:buSzPct val="101000"/>
              <a:buFont typeface="Wingdings" panose="05000000000000000000" pitchFamily="2" charset="2"/>
              <a:buChar char="§"/>
              <a:defRPr/>
            </a:pPr>
            <a:r>
              <a:rPr lang="en-US" sz="2600" dirty="0">
                <a:solidFill>
                  <a:srgbClr val="336600"/>
                </a:solidFill>
              </a:rPr>
              <a:t>Discuss classical ciphers</a:t>
            </a:r>
          </a:p>
          <a:p>
            <a:pPr marL="547688" indent="-547688" eaLnBrk="1" hangingPunct="1">
              <a:buClr>
                <a:srgbClr val="009900"/>
              </a:buClr>
              <a:buSzPct val="101000"/>
              <a:buFont typeface="Wingdings" panose="05000000000000000000" pitchFamily="2" charset="2"/>
              <a:buChar char="§"/>
              <a:defRPr/>
            </a:pPr>
            <a:r>
              <a:rPr lang="en-US" sz="2600" dirty="0">
                <a:solidFill>
                  <a:srgbClr val="336600"/>
                </a:solidFill>
              </a:rPr>
              <a:t>Discuss the foundations of cryptography.</a:t>
            </a:r>
          </a:p>
          <a:p>
            <a:pPr marL="547688" indent="-547688" eaLnBrk="1" hangingPunct="1">
              <a:buClr>
                <a:srgbClr val="009900"/>
              </a:buClr>
              <a:buSzPct val="101000"/>
              <a:buFont typeface="Wingdings" panose="05000000000000000000" pitchFamily="2" charset="2"/>
              <a:buChar char="§"/>
              <a:defRPr/>
            </a:pPr>
            <a:r>
              <a:rPr lang="en-US" sz="2600" dirty="0">
                <a:solidFill>
                  <a:srgbClr val="336600"/>
                </a:solidFill>
              </a:rPr>
              <a:t>Establish a mindset for developing crypto- </a:t>
            </a:r>
            <a:r>
              <a:rPr lang="en-US" sz="2600" dirty="0" err="1">
                <a:solidFill>
                  <a:srgbClr val="336600"/>
                </a:solidFill>
              </a:rPr>
              <a:t>graphy</a:t>
            </a:r>
            <a:r>
              <a:rPr lang="en-US" sz="2600" dirty="0">
                <a:solidFill>
                  <a:srgbClr val="336600"/>
                </a:solidFill>
              </a:rPr>
              <a:t> systems for Information Assurance.</a:t>
            </a:r>
          </a:p>
          <a:p>
            <a:pPr marL="660400" indent="-660400" eaLnBrk="1" hangingPunct="1">
              <a:buClr>
                <a:srgbClr val="009900"/>
              </a:buClr>
              <a:buSzPct val="101000"/>
              <a:buFont typeface="Wingdings" panose="05000000000000000000" pitchFamily="2" charset="2"/>
              <a:buNone/>
              <a:defRPr/>
            </a:pPr>
            <a:endParaRPr lang="en-US" sz="2500" dirty="0">
              <a:solidFill>
                <a:srgbClr val="33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5DDF38E8-5BA6-5B6F-59E5-D10D51638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013" y="301625"/>
            <a:ext cx="6630987" cy="1143000"/>
          </a:xfrm>
        </p:spPr>
        <p:txBody>
          <a:bodyPr/>
          <a:lstStyle/>
          <a:p>
            <a:pPr algn="ctr"/>
            <a:r>
              <a:rPr lang="en-US" altLang="en-US">
                <a:solidFill>
                  <a:srgbClr val="336600"/>
                </a:solidFill>
                <a:latin typeface="Comic Sans MS" panose="030F0702030302020204" pitchFamily="66" charset="0"/>
              </a:rPr>
              <a:t>Challenges for teaching a cryptography course</a:t>
            </a:r>
            <a:endParaRPr lang="en-US" altLang="en-US"/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808AA2C8-F77F-F30E-BE1B-EECC1BE90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013" y="1981200"/>
            <a:ext cx="7773987" cy="4114800"/>
          </a:xfrm>
        </p:spPr>
        <p:txBody>
          <a:bodyPr/>
          <a:lstStyle/>
          <a:p>
            <a:pPr>
              <a:buSzPct val="85000"/>
              <a:buFont typeface="Wingdings" panose="05000000000000000000" pitchFamily="2" charset="2"/>
              <a:buChar char="§"/>
            </a:pPr>
            <a:r>
              <a:rPr lang="en-US" altLang="en-US" sz="2600" i="1">
                <a:solidFill>
                  <a:srgbClr val="336600"/>
                </a:solidFill>
              </a:rPr>
              <a:t>Education problem</a:t>
            </a:r>
            <a:r>
              <a:rPr lang="en-US" altLang="en-US" sz="2600">
                <a:solidFill>
                  <a:srgbClr val="336600"/>
                </a:solidFill>
              </a:rPr>
              <a:t>: the gap between state-of the-art research in cryptography and standard applications.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600" i="1">
                <a:solidFill>
                  <a:srgbClr val="336600"/>
                </a:solidFill>
              </a:rPr>
              <a:t>Two aspects of cryptanalysis</a:t>
            </a:r>
            <a:r>
              <a:rPr lang="en-US" altLang="en-US" sz="2600">
                <a:solidFill>
                  <a:srgbClr val="336600"/>
                </a:solidFill>
              </a:rPr>
              <a:t>: breaking systems vs proving robustness.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600" i="1">
                <a:solidFill>
                  <a:srgbClr val="336600"/>
                </a:solidFill>
              </a:rPr>
              <a:t>The evolutionary aspect of cryptography.</a:t>
            </a:r>
            <a:endParaRPr lang="en-US" altLang="en-US" sz="2600" i="1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F32BF7FF-5E26-1E4D-4ADC-5598BD60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66AAF363-D0F4-476B-A2F1-67B8201FFA54}" type="slidenum">
              <a:rPr lang="el-GR" altLang="en-US"/>
              <a:pPr eaLnBrk="1" hangingPunct="1"/>
              <a:t>4</a:t>
            </a:fld>
            <a:endParaRPr lang="el-G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7">
            <a:extLst>
              <a:ext uri="{FF2B5EF4-FFF2-40B4-BE49-F238E27FC236}">
                <a16:creationId xmlns:a16="http://schemas.microsoft.com/office/drawing/2014/main" id="{C0D9B191-BBF1-0DEE-D01B-2099615F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C9C2DA4A-21B0-4CA6-8CC7-E5E26F39AE47}" type="slidenum">
              <a:rPr lang="el-GR" altLang="en-US"/>
              <a:pPr eaLnBrk="1" hangingPunct="1"/>
              <a:t>5</a:t>
            </a:fld>
            <a:endParaRPr lang="el-GR" altLang="en-US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001F8857-95CC-E489-46C9-4390F984B9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7388" y="152400"/>
            <a:ext cx="8685212" cy="11430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336600"/>
                </a:solidFill>
                <a:latin typeface="Comic Sans MS" panose="030F0702030302020204" pitchFamily="66" charset="0"/>
              </a:rPr>
              <a:t>Classical vs Modern Cryptography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5177583E-1A5E-6CDF-CE31-A13A54845CE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676400"/>
            <a:ext cx="8686800" cy="4989513"/>
          </a:xfrm>
        </p:spPr>
        <p:txBody>
          <a:bodyPr/>
          <a:lstStyle/>
          <a:p>
            <a:pPr marL="1188720" lvl="1" indent="-457200" eaLnBrk="1" hangingPunct="1">
              <a:spcBef>
                <a:spcPts val="0"/>
              </a:spcBef>
              <a:spcAft>
                <a:spcPts val="600"/>
              </a:spcAft>
              <a:buClr>
                <a:srgbClr val="0099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400" dirty="0">
                <a:solidFill>
                  <a:srgbClr val="336600"/>
                </a:solidFill>
              </a:rPr>
              <a:t>Pre 1940: The art of writing </a:t>
            </a:r>
          </a:p>
          <a:p>
            <a:pPr marL="1435100" lvl="2" indent="-274320" eaLnBrk="1" hangingPunct="1">
              <a:spcBef>
                <a:spcPts val="0"/>
              </a:spcBef>
              <a:spcAft>
                <a:spcPts val="600"/>
              </a:spcAft>
              <a:buClr>
                <a:srgbClr val="0099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000" dirty="0">
                <a:solidFill>
                  <a:srgbClr val="336600"/>
                </a:solidFill>
              </a:rPr>
              <a:t>the code (e.g., hieroglyph) was the secret of the scribes</a:t>
            </a:r>
          </a:p>
          <a:p>
            <a:pPr marL="1435100" lvl="2" indent="-274320" eaLnBrk="1" hangingPunct="1">
              <a:spcBef>
                <a:spcPts val="0"/>
              </a:spcBef>
              <a:spcAft>
                <a:spcPts val="600"/>
              </a:spcAft>
              <a:buClr>
                <a:srgbClr val="0099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000" dirty="0">
                <a:solidFill>
                  <a:srgbClr val="336600"/>
                </a:solidFill>
              </a:rPr>
              <a:t>secret codes we required for diplomacy, for individual privacy or during wars</a:t>
            </a:r>
          </a:p>
          <a:p>
            <a:pPr marL="1035050" lvl="1" indent="-457200" eaLnBrk="1" hangingPunct="1">
              <a:spcBef>
                <a:spcPts val="0"/>
              </a:spcBef>
              <a:spcAft>
                <a:spcPts val="600"/>
              </a:spcAft>
              <a:buClr>
                <a:srgbClr val="0099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400" dirty="0">
                <a:solidFill>
                  <a:srgbClr val="336600"/>
                </a:solidFill>
              </a:rPr>
              <a:t>Post 1940: The science/technology of developing techniques for securing </a:t>
            </a:r>
          </a:p>
          <a:p>
            <a:pPr marL="1435100" lvl="2" indent="-365760" eaLnBrk="1" hangingPunct="1">
              <a:spcBef>
                <a:spcPts val="0"/>
              </a:spcBef>
              <a:spcAft>
                <a:spcPts val="600"/>
              </a:spcAft>
              <a:buClr>
                <a:srgbClr val="0099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000" dirty="0">
                <a:solidFill>
                  <a:srgbClr val="336600"/>
                </a:solidFill>
              </a:rPr>
              <a:t>digital information</a:t>
            </a:r>
          </a:p>
          <a:p>
            <a:pPr marL="1435100" lvl="2" indent="-365760" eaLnBrk="1" hangingPunct="1">
              <a:spcBef>
                <a:spcPts val="0"/>
              </a:spcBef>
              <a:spcAft>
                <a:spcPts val="600"/>
              </a:spcAft>
              <a:buClr>
                <a:srgbClr val="0099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000" dirty="0">
                <a:solidFill>
                  <a:srgbClr val="336600"/>
                </a:solidFill>
              </a:rPr>
              <a:t>digital transactions and </a:t>
            </a:r>
          </a:p>
          <a:p>
            <a:pPr marL="1435100" lvl="2" indent="-365760" eaLnBrk="1" hangingPunct="1">
              <a:spcBef>
                <a:spcPts val="0"/>
              </a:spcBef>
              <a:spcAft>
                <a:spcPts val="600"/>
              </a:spcAft>
              <a:buClr>
                <a:srgbClr val="0099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000" dirty="0">
                <a:solidFill>
                  <a:srgbClr val="336600"/>
                </a:solidFill>
              </a:rPr>
              <a:t>distributed computations </a:t>
            </a:r>
          </a:p>
          <a:p>
            <a:pPr marL="1035050" lvl="1" indent="-457200" eaLnBrk="1" hangingPunct="1">
              <a:spcBef>
                <a:spcPts val="0"/>
              </a:spcBef>
              <a:spcAft>
                <a:spcPts val="600"/>
              </a:spcAft>
              <a:buClr>
                <a:srgbClr val="0099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400" dirty="0">
                <a:solidFill>
                  <a:srgbClr val="336600"/>
                </a:solidFill>
              </a:rPr>
              <a:t>Usage: </a:t>
            </a:r>
          </a:p>
          <a:p>
            <a:pPr marL="1435100" lvl="2" indent="-365760" eaLnBrk="1" hangingPunct="1">
              <a:spcBef>
                <a:spcPts val="0"/>
              </a:spcBef>
              <a:spcAft>
                <a:spcPts val="600"/>
              </a:spcAft>
              <a:buClr>
                <a:srgbClr val="0099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000" dirty="0">
                <a:solidFill>
                  <a:srgbClr val="336600"/>
                </a:solidFill>
              </a:rPr>
              <a:t>Pre 1970: mainly intelligence (military, diplomatic)</a:t>
            </a:r>
          </a:p>
          <a:p>
            <a:pPr marL="1435100" lvl="2" indent="-365760" eaLnBrk="1" hangingPunct="1">
              <a:spcBef>
                <a:spcPts val="0"/>
              </a:spcBef>
              <a:spcAft>
                <a:spcPts val="600"/>
              </a:spcAft>
              <a:buClr>
                <a:srgbClr val="0099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000" dirty="0">
                <a:solidFill>
                  <a:srgbClr val="336600"/>
                </a:solidFill>
              </a:rPr>
              <a:t>Post 1970: everybody </a:t>
            </a:r>
          </a:p>
        </p:txBody>
      </p:sp>
      <p:graphicFrame>
        <p:nvGraphicFramePr>
          <p:cNvPr id="7173" name="Object 15">
            <a:extLst>
              <a:ext uri="{FF2B5EF4-FFF2-40B4-BE49-F238E27FC236}">
                <a16:creationId xmlns:a16="http://schemas.microsoft.com/office/drawing/2014/main" id="{620C7C61-42E5-EBC4-5C0C-379DC1E75E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91303" imgH="739129" progId="Equation.3">
                  <p:embed/>
                </p:oleObj>
              </mc:Choice>
              <mc:Fallback>
                <p:oleObj name="Equation" r:id="rId3" imgW="391303" imgH="739129" progId="Equation.3">
                  <p:embed/>
                  <p:pic>
                    <p:nvPicPr>
                      <p:cNvPr id="7173" name="Object 15">
                        <a:extLst>
                          <a:ext uri="{FF2B5EF4-FFF2-40B4-BE49-F238E27FC236}">
                            <a16:creationId xmlns:a16="http://schemas.microsoft.com/office/drawing/2014/main" id="{620C7C61-42E5-EBC4-5C0C-379DC1E75E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7">
            <a:extLst>
              <a:ext uri="{FF2B5EF4-FFF2-40B4-BE49-F238E27FC236}">
                <a16:creationId xmlns:a16="http://schemas.microsoft.com/office/drawing/2014/main" id="{E363843B-DBDC-9BAB-4239-2D2B07C0D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F6BF5B61-2A1B-414A-A471-EA90389C631E}" type="slidenum">
              <a:rPr lang="el-GR" altLang="en-US"/>
              <a:pPr eaLnBrk="1" hangingPunct="1"/>
              <a:t>6</a:t>
            </a:fld>
            <a:endParaRPr lang="el-GR" altLang="en-US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D7CBC388-383D-FC5B-395C-98F598693E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400">
                <a:solidFill>
                  <a:srgbClr val="336600"/>
                </a:solidFill>
                <a:latin typeface="Comic Sans MS" panose="030F0702030302020204" pitchFamily="66" charset="0"/>
              </a:rPr>
              <a:t>Modern Cryptography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ABED9626-8970-F95C-832D-9568E1659CA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143000" y="1828800"/>
            <a:ext cx="7315200" cy="4419600"/>
          </a:xfrm>
        </p:spPr>
        <p:txBody>
          <a:bodyPr/>
          <a:lstStyle/>
          <a:p>
            <a:pPr marL="547688" indent="-547688" eaLnBrk="1" hangingPunct="1">
              <a:buSzPct val="100000"/>
              <a:buFont typeface="Arial" panose="020B0604020202020204" pitchFamily="34" charset="0"/>
              <a:buAutoNum type="arabicPeriod"/>
            </a:pPr>
            <a:r>
              <a:rPr lang="en-US" altLang="en-US" sz="2400">
                <a:solidFill>
                  <a:srgbClr val="336600"/>
                </a:solidFill>
              </a:rPr>
              <a:t>Message Encryption</a:t>
            </a:r>
          </a:p>
          <a:p>
            <a:pPr marL="547688" indent="-547688" eaLnBrk="1" hangingPunct="1">
              <a:buSzPct val="100000"/>
              <a:buFont typeface="Arial" panose="020B0604020202020204" pitchFamily="34" charset="0"/>
              <a:buAutoNum type="arabicPeriod"/>
            </a:pPr>
            <a:r>
              <a:rPr lang="en-US" altLang="en-US" sz="2400">
                <a:solidFill>
                  <a:srgbClr val="336600"/>
                </a:solidFill>
              </a:rPr>
              <a:t>Message authentication, digital signatures</a:t>
            </a:r>
          </a:p>
          <a:p>
            <a:pPr marL="547688" indent="-547688" eaLnBrk="1" hangingPunct="1">
              <a:buSzPct val="100000"/>
              <a:buFont typeface="Arial" panose="020B0604020202020204" pitchFamily="34" charset="0"/>
              <a:buAutoNum type="arabicPeriod"/>
            </a:pPr>
            <a:r>
              <a:rPr lang="en-US" altLang="en-US" sz="2400">
                <a:solidFill>
                  <a:srgbClr val="336600"/>
                </a:solidFill>
              </a:rPr>
              <a:t>Secret key exchange/distribution</a:t>
            </a:r>
          </a:p>
          <a:p>
            <a:pPr marL="547688" indent="-547688" eaLnBrk="1" hangingPunct="1">
              <a:buSzPct val="100000"/>
              <a:buFont typeface="Arial" panose="020B0604020202020204" pitchFamily="34" charset="0"/>
              <a:buAutoNum type="arabicPeriod"/>
            </a:pPr>
            <a:r>
              <a:rPr lang="en-US" altLang="en-US" sz="2400">
                <a:solidFill>
                  <a:srgbClr val="336600"/>
                </a:solidFill>
              </a:rPr>
              <a:t>Secure access (access control)</a:t>
            </a:r>
          </a:p>
          <a:p>
            <a:pPr marL="547688" indent="-547688" eaLnBrk="1" hangingPunct="1">
              <a:buSzPct val="100000"/>
              <a:buFont typeface="Arial" panose="020B0604020202020204" pitchFamily="34" charset="0"/>
              <a:buAutoNum type="arabicPeriod"/>
            </a:pPr>
            <a:r>
              <a:rPr lang="en-US" altLang="en-US" sz="2400">
                <a:solidFill>
                  <a:srgbClr val="336600"/>
                </a:solidFill>
              </a:rPr>
              <a:t>e-commerce, e-government, e-auctions,         e-voting and other e-applications.</a:t>
            </a:r>
          </a:p>
          <a:p>
            <a:pPr marL="547688" indent="-547688" eaLnBrk="1" hangingPunct="1">
              <a:buSzPct val="100000"/>
              <a:buFont typeface="Arial" panose="020B0604020202020204" pitchFamily="34" charset="0"/>
              <a:buAutoNum type="arabicPeriod"/>
            </a:pPr>
            <a:r>
              <a:rPr lang="en-US" altLang="en-US" sz="2400">
                <a:solidFill>
                  <a:srgbClr val="336600"/>
                </a:solidFill>
              </a:rPr>
              <a:t>Digital cash (Bitcoin)</a:t>
            </a:r>
          </a:p>
          <a:p>
            <a:pPr marL="547688" indent="-547688" eaLnBrk="1" hangingPunct="1">
              <a:buSzPct val="100000"/>
              <a:buFont typeface="Arial" panose="020B0604020202020204" pitchFamily="34" charset="0"/>
              <a:buAutoNum type="arabicPeriod"/>
            </a:pPr>
            <a:r>
              <a:rPr lang="en-US" altLang="en-US" sz="2400">
                <a:solidFill>
                  <a:srgbClr val="336600"/>
                </a:solidFill>
              </a:rPr>
              <a:t>Blockchain (chain-of-custody)</a:t>
            </a:r>
          </a:p>
          <a:p>
            <a:pPr marL="547688" indent="-547688" eaLnBrk="1" hangingPunct="1">
              <a:buSzPct val="100000"/>
              <a:buFont typeface="Arial" panose="020B0604020202020204" pitchFamily="34" charset="0"/>
              <a:buAutoNum type="arabicPeriod"/>
            </a:pPr>
            <a:r>
              <a:rPr lang="en-US" altLang="en-US" sz="2400">
                <a:solidFill>
                  <a:srgbClr val="336600"/>
                </a:solidFill>
              </a:rPr>
              <a:t>Support system security</a:t>
            </a:r>
          </a:p>
          <a:p>
            <a:pPr marL="547688" indent="-547688" eaLnBrk="1" hangingPunct="1">
              <a:buSzPct val="100000"/>
              <a:buFont typeface="Arial" panose="020B0604020202020204" pitchFamily="34" charset="0"/>
              <a:buAutoNum type="arabicPeriod"/>
            </a:pPr>
            <a:r>
              <a:rPr lang="en-US" altLang="en-US" sz="2400">
                <a:solidFill>
                  <a:srgbClr val="336600"/>
                </a:solidFill>
              </a:rPr>
              <a:t>. . . and more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7">
            <a:extLst>
              <a:ext uri="{FF2B5EF4-FFF2-40B4-BE49-F238E27FC236}">
                <a16:creationId xmlns:a16="http://schemas.microsoft.com/office/drawing/2014/main" id="{04840191-C9D9-6360-7ED2-15421420F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82E44C4C-AE80-499C-A3C7-A2D03C1EA1DD}" type="slidenum">
              <a:rPr lang="el-GR" altLang="en-US"/>
              <a:pPr eaLnBrk="1" hangingPunct="1"/>
              <a:t>7</a:t>
            </a:fld>
            <a:endParaRPr lang="el-GR" altLang="en-US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693E339E-8EE5-C00C-B3C6-BF960B8377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400">
                <a:solidFill>
                  <a:srgbClr val="336600"/>
                </a:solidFill>
                <a:latin typeface="Comic Sans MS" panose="030F0702030302020204" pitchFamily="66" charset="0"/>
              </a:rPr>
              <a:t>Some key words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72114FC2-F385-828D-408A-84C9FB8FF62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752600"/>
            <a:ext cx="8077200" cy="4800600"/>
          </a:xfrm>
        </p:spPr>
        <p:txBody>
          <a:bodyPr/>
          <a:lstStyle/>
          <a:p>
            <a:pPr marL="457200" indent="-457200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altLang="en-US" sz="2400" i="1">
                <a:solidFill>
                  <a:srgbClr val="336600"/>
                </a:solidFill>
              </a:rPr>
              <a:t>Cipher</a:t>
            </a:r>
            <a:r>
              <a:rPr lang="en-US" altLang="en-US" sz="2400">
                <a:solidFill>
                  <a:srgbClr val="336600"/>
                </a:solidFill>
              </a:rPr>
              <a:t>: enables the expression of a public code by a secret code by making the relevant information confidential. </a:t>
            </a:r>
          </a:p>
          <a:p>
            <a:pPr marL="457200" indent="-457200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altLang="en-US" sz="2400" i="1">
                <a:solidFill>
                  <a:srgbClr val="336600"/>
                </a:solidFill>
              </a:rPr>
              <a:t>Cryptographic system</a:t>
            </a:r>
            <a:r>
              <a:rPr lang="en-US" altLang="en-US" sz="2400">
                <a:solidFill>
                  <a:srgbClr val="336600"/>
                </a:solidFill>
              </a:rPr>
              <a:t>: cryptographic algorithms (e.g. a cipher).</a:t>
            </a:r>
          </a:p>
          <a:p>
            <a:pPr marL="457200" indent="-457200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altLang="en-US" sz="2400" i="1">
                <a:solidFill>
                  <a:srgbClr val="336600"/>
                </a:solidFill>
              </a:rPr>
              <a:t>Plaintext</a:t>
            </a:r>
            <a:r>
              <a:rPr lang="en-US" altLang="en-US" sz="2400">
                <a:solidFill>
                  <a:srgbClr val="336600"/>
                </a:solidFill>
              </a:rPr>
              <a:t>: information encoded by using a public code.</a:t>
            </a:r>
          </a:p>
          <a:p>
            <a:pPr marL="457200" indent="-457200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altLang="en-US" sz="2400" i="1">
                <a:solidFill>
                  <a:srgbClr val="336600"/>
                </a:solidFill>
              </a:rPr>
              <a:t>Ciphertext</a:t>
            </a:r>
            <a:r>
              <a:rPr lang="en-US" altLang="en-US" sz="2400">
                <a:solidFill>
                  <a:srgbClr val="336600"/>
                </a:solidFill>
              </a:rPr>
              <a:t>: information encoded by using a cipher. </a:t>
            </a:r>
          </a:p>
          <a:p>
            <a:pPr marL="457200" indent="-457200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altLang="en-US" sz="2400" i="1">
                <a:solidFill>
                  <a:srgbClr val="336600"/>
                </a:solidFill>
              </a:rPr>
              <a:t>Encryption, decryption</a:t>
            </a:r>
            <a:r>
              <a:rPr lang="en-US" altLang="en-US" sz="2400">
                <a:solidFill>
                  <a:srgbClr val="336600"/>
                </a:solidFill>
              </a:rPr>
              <a:t>: actions that transform a plaintext to a ciphertext, and a ciphertext to a plaintext.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7">
            <a:extLst>
              <a:ext uri="{FF2B5EF4-FFF2-40B4-BE49-F238E27FC236}">
                <a16:creationId xmlns:a16="http://schemas.microsoft.com/office/drawing/2014/main" id="{784BF66C-ACE0-516B-A8F3-AAB550104F35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3" y="2590800"/>
            <a:ext cx="7894637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3" name="Slide Number Placeholder 7">
            <a:extLst>
              <a:ext uri="{FF2B5EF4-FFF2-40B4-BE49-F238E27FC236}">
                <a16:creationId xmlns:a16="http://schemas.microsoft.com/office/drawing/2014/main" id="{0D009BDF-8ADE-5A9C-2965-9C3DA301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3C631340-ACA8-4280-8768-52EA6FAE4ADB}" type="slidenum">
              <a:rPr lang="el-GR" altLang="en-US"/>
              <a:pPr eaLnBrk="1" hangingPunct="1"/>
              <a:t>8</a:t>
            </a:fld>
            <a:endParaRPr lang="el-GR" altLang="en-US"/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DD42CE08-BE47-56B5-5DAA-94D3FDFB9B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219200"/>
            <a:ext cx="8686800" cy="1143000"/>
          </a:xfrm>
        </p:spPr>
        <p:txBody>
          <a:bodyPr/>
          <a:lstStyle/>
          <a:p>
            <a:pPr algn="ctr" eaLnBrk="1" hangingPunct="1"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altLang="en-US" dirty="0">
                <a:solidFill>
                  <a:srgbClr val="336600"/>
                </a:solidFill>
                <a:latin typeface="Comic Sans MS" pitchFamily="66" charset="0"/>
              </a:rPr>
              <a:t>The setting for private key encryption</a:t>
            </a:r>
            <a:br>
              <a:rPr lang="en-US" altLang="en-US" dirty="0">
                <a:solidFill>
                  <a:srgbClr val="336600"/>
                </a:solidFill>
                <a:latin typeface="Comic Sans MS" pitchFamily="66" charset="0"/>
              </a:rPr>
            </a:br>
            <a:br>
              <a:rPr lang="en-US" altLang="en-US" dirty="0">
                <a:solidFill>
                  <a:srgbClr val="336600"/>
                </a:solidFill>
                <a:latin typeface="Comic Sans MS" pitchFamily="66" charset="0"/>
              </a:rPr>
            </a:br>
            <a:r>
              <a:rPr lang="en-US" altLang="en-US" sz="2400" b="1" dirty="0">
                <a:solidFill>
                  <a:srgbClr val="336600"/>
                </a:solidFill>
                <a:latin typeface="+mn-lt"/>
              </a:rPr>
              <a:t>Shannon encryption model</a:t>
            </a:r>
          </a:p>
        </p:txBody>
      </p:sp>
      <p:sp>
        <p:nvSpPr>
          <p:cNvPr id="10245" name="TextBox 1">
            <a:extLst>
              <a:ext uri="{FF2B5EF4-FFF2-40B4-BE49-F238E27FC236}">
                <a16:creationId xmlns:a16="http://schemas.microsoft.com/office/drawing/2014/main" id="{3A094953-E6E0-870E-A652-C530037D9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562600"/>
            <a:ext cx="914400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6" name="TextBox 2">
            <a:extLst>
              <a:ext uri="{FF2B5EF4-FFF2-40B4-BE49-F238E27FC236}">
                <a16:creationId xmlns:a16="http://schemas.microsoft.com/office/drawing/2014/main" id="{39B571C3-B839-EDB6-4936-29367A016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5486400"/>
            <a:ext cx="609600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34C40011-ED49-A1C7-8496-D76736EA3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04800"/>
            <a:ext cx="7313613" cy="1143000"/>
          </a:xfrm>
        </p:spPr>
        <p:txBody>
          <a:bodyPr/>
          <a:lstStyle/>
          <a:p>
            <a:r>
              <a:rPr lang="en-US" altLang="en-US" sz="4400">
                <a:solidFill>
                  <a:srgbClr val="336600"/>
                </a:solidFill>
                <a:latin typeface="Comic Sans MS" panose="030F0702030302020204" pitchFamily="66" charset="0"/>
              </a:rPr>
              <a:t>The syntax of a cipher</a:t>
            </a:r>
          </a:p>
        </p:txBody>
      </p:sp>
      <p:sp>
        <p:nvSpPr>
          <p:cNvPr id="9219" name="Text Placeholder 2">
            <a:extLst>
              <a:ext uri="{FF2B5EF4-FFF2-40B4-BE49-F238E27FC236}">
                <a16:creationId xmlns:a16="http://schemas.microsoft.com/office/drawing/2014/main" id="{93911F5E-E84B-FCA2-3FF7-C224F02C12A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066800" y="1676400"/>
            <a:ext cx="7924800" cy="49530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A cipher (</a:t>
            </a:r>
            <a:r>
              <a:rPr lang="en-US" altLang="en-US" sz="2400" dirty="0" err="1"/>
              <a:t>Gen,Enc,Dec</a:t>
            </a:r>
            <a:r>
              <a:rPr lang="en-US" altLang="en-US" sz="2400" dirty="0"/>
              <a:t>) is defined by:                 a plaintext source (with a distribution), a secret key distribution, a </a:t>
            </a:r>
            <a:r>
              <a:rPr lang="en-US" altLang="en-US" sz="2400" dirty="0" err="1"/>
              <a:t>ciphertext</a:t>
            </a:r>
            <a:r>
              <a:rPr lang="en-US" altLang="en-US" sz="2400" dirty="0"/>
              <a:t> space, with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en-US" sz="2400" dirty="0"/>
              <a:t>Gen: a key generation algorithm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en-US" sz="2000" dirty="0"/>
              <a:t>that is probabilistic an outputs a key </a:t>
            </a:r>
            <a:r>
              <a:rPr lang="en-US" altLang="en-US" sz="2000" i="1" dirty="0"/>
              <a:t>k</a:t>
            </a:r>
            <a:r>
              <a:rPr lang="en-US" altLang="en-US" sz="2000" dirty="0"/>
              <a:t> according to some distribution.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en-US" sz="2400" dirty="0" err="1"/>
              <a:t>Enc</a:t>
            </a:r>
            <a:r>
              <a:rPr lang="en-US" altLang="en-US" sz="2400" dirty="0"/>
              <a:t>: an encryption algorithm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en-US" sz="2000" dirty="0"/>
              <a:t>That takes as input key </a:t>
            </a:r>
            <a:r>
              <a:rPr lang="en-US" altLang="en-US" sz="2000" i="1" dirty="0"/>
              <a:t>k</a:t>
            </a:r>
            <a:r>
              <a:rPr lang="en-US" altLang="en-US" sz="2000" dirty="0"/>
              <a:t> and a plaintext </a:t>
            </a:r>
            <a:r>
              <a:rPr lang="en-US" altLang="en-US" sz="2000" i="1" dirty="0"/>
              <a:t>m</a:t>
            </a:r>
            <a:r>
              <a:rPr lang="en-US" altLang="en-US" sz="2000" dirty="0"/>
              <a:t> and outputs a </a:t>
            </a:r>
            <a:r>
              <a:rPr lang="en-US" altLang="en-US" sz="2000" dirty="0" err="1"/>
              <a:t>ciphertext</a:t>
            </a:r>
            <a:r>
              <a:rPr lang="en-US" altLang="en-US" sz="2000" dirty="0"/>
              <a:t> </a:t>
            </a:r>
            <a:r>
              <a:rPr lang="en-US" altLang="en-US" sz="2000" i="1" dirty="0"/>
              <a:t>c</a:t>
            </a:r>
            <a:r>
              <a:rPr lang="en-US" altLang="en-US" sz="2000" dirty="0"/>
              <a:t>:  </a:t>
            </a:r>
            <a:r>
              <a:rPr lang="en-US" altLang="en-US" sz="2000" i="1" dirty="0"/>
              <a:t>c</a:t>
            </a:r>
            <a:r>
              <a:rPr lang="en-US" altLang="en-US" sz="2000" dirty="0"/>
              <a:t> = </a:t>
            </a:r>
            <a:r>
              <a:rPr lang="en-US" altLang="en-US" sz="2000" i="1" dirty="0" err="1"/>
              <a:t>Enc</a:t>
            </a:r>
            <a:r>
              <a:rPr lang="en-US" altLang="en-US" sz="2000" i="1" baseline="-25000" dirty="0" err="1"/>
              <a:t>k</a:t>
            </a:r>
            <a:r>
              <a:rPr lang="en-US" altLang="en-US" sz="2000" dirty="0"/>
              <a:t>(</a:t>
            </a:r>
            <a:r>
              <a:rPr lang="en-US" altLang="en-US" sz="2000" i="1" dirty="0"/>
              <a:t>m</a:t>
            </a:r>
            <a:r>
              <a:rPr lang="en-US" altLang="en-US" sz="2000" dirty="0"/>
              <a:t>).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en-US" sz="2400" dirty="0"/>
              <a:t>Dec: a decryption algorithm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en-US" sz="2000" dirty="0"/>
              <a:t>That takes as input a key </a:t>
            </a:r>
            <a:r>
              <a:rPr lang="en-US" altLang="en-US" sz="2000" i="1" dirty="0"/>
              <a:t>k</a:t>
            </a:r>
            <a:r>
              <a:rPr lang="en-US" altLang="en-US" sz="2000" dirty="0"/>
              <a:t> and a </a:t>
            </a:r>
            <a:r>
              <a:rPr lang="en-US" altLang="en-US" sz="2000" dirty="0" err="1"/>
              <a:t>ciphertext</a:t>
            </a:r>
            <a:r>
              <a:rPr lang="en-US" altLang="en-US" sz="2000" dirty="0"/>
              <a:t> </a:t>
            </a:r>
            <a:r>
              <a:rPr lang="en-US" altLang="en-US" sz="2000" i="1" dirty="0"/>
              <a:t>c</a:t>
            </a:r>
            <a:r>
              <a:rPr lang="en-US" altLang="en-US" sz="2000" dirty="0"/>
              <a:t> and outputs a plaintext </a:t>
            </a:r>
            <a:r>
              <a:rPr lang="en-US" altLang="en-US" sz="2000" i="1" dirty="0"/>
              <a:t>m</a:t>
            </a:r>
            <a:r>
              <a:rPr lang="en-US" altLang="en-US" sz="2000" dirty="0"/>
              <a:t>’: </a:t>
            </a:r>
            <a:r>
              <a:rPr lang="en-US" altLang="en-US" sz="2000" i="1" dirty="0"/>
              <a:t>m</a:t>
            </a:r>
            <a:r>
              <a:rPr lang="en-US" altLang="en-US" sz="2000" dirty="0"/>
              <a:t>’ = </a:t>
            </a:r>
            <a:r>
              <a:rPr lang="en-US" altLang="en-US" sz="2000" i="1" dirty="0"/>
              <a:t>Dec</a:t>
            </a:r>
            <a:r>
              <a:rPr lang="en-US" altLang="en-US" sz="2000" i="1" baseline="-25000" dirty="0"/>
              <a:t>k</a:t>
            </a:r>
            <a:r>
              <a:rPr lang="en-US" altLang="en-US" sz="2000" dirty="0"/>
              <a:t>(</a:t>
            </a:r>
            <a:r>
              <a:rPr lang="en-US" altLang="en-US" sz="2000" i="1" dirty="0"/>
              <a:t>c</a:t>
            </a:r>
            <a:r>
              <a:rPr lang="en-US" altLang="en-US" sz="2000" dirty="0"/>
              <a:t>).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en-US" sz="2000" dirty="0"/>
              <a:t>Must have </a:t>
            </a:r>
            <a:r>
              <a:rPr lang="en-US" altLang="en-US" sz="2000" i="1" dirty="0"/>
              <a:t>m</a:t>
            </a:r>
            <a:r>
              <a:rPr lang="en-US" altLang="en-US" sz="2000" dirty="0"/>
              <a:t>’ = </a:t>
            </a:r>
            <a:r>
              <a:rPr lang="en-US" altLang="en-US" sz="2000" i="1" dirty="0"/>
              <a:t>m.</a:t>
            </a:r>
          </a:p>
          <a:p>
            <a:pPr lvl="1">
              <a:defRPr/>
            </a:pPr>
            <a:endParaRPr lang="en-US" altLang="en-US" dirty="0"/>
          </a:p>
        </p:txBody>
      </p:sp>
      <p:sp>
        <p:nvSpPr>
          <p:cNvPr id="11268" name="Slide Number Placeholder 5">
            <a:extLst>
              <a:ext uri="{FF2B5EF4-FFF2-40B4-BE49-F238E27FC236}">
                <a16:creationId xmlns:a16="http://schemas.microsoft.com/office/drawing/2014/main" id="{A40D17D8-CA06-417C-E445-88C2756C9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07AFFDCF-DBE2-44E7-A31E-369789B4D844}" type="slidenum">
              <a:rPr lang="el-GR" altLang="en-US"/>
              <a:pPr eaLnBrk="1" hangingPunct="1"/>
              <a:t>9</a:t>
            </a:fld>
            <a:endParaRPr lang="el-GR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CIS 5371   Cryptography&amp;quot;&quot;/&gt;&lt;property id=&quot;20307&quot; value=&quot;264&quot;/&gt;&lt;/object&gt;&lt;object type=&quot;3&quot; unique_id=&quot;10005&quot;&gt;&lt;property id=&quot;20148&quot; value=&quot;5&quot;/&gt;&lt;property id=&quot;20300&quot; value=&quot;Slide 2 - &amp;quot;Coin-flipping over the phone                                    &amp;#x0D;&amp;#x0A;                        - a simple example&amp;quot;&quot;/&gt;&lt;property id=&quot;20307&quot; value=&quot;345&quot;/&gt;&lt;/object&gt;&lt;object type=&quot;3&quot; unique_id=&quot;10006&quot;&gt;&lt;property id=&quot;20148&quot; value=&quot;5&quot;/&gt;&lt;property id=&quot;20300&quot; value=&quot;Slide 3 - &amp;quot;Coin-flipping over the phone&amp;quot;&quot;/&gt;&lt;property id=&quot;20307&quot; value=&quot;346&quot;/&gt;&lt;/object&gt;&lt;object type=&quot;3&quot; unique_id=&quot;10007&quot;&gt;&lt;property id=&quot;20148&quot; value=&quot;5&quot;/&gt;&lt;property id=&quot;20300&quot; value=&quot;Slide 4 - &amp;quot;Coin-flipping over the phone&amp;quot;&quot;/&gt;&lt;property id=&quot;20307&quot; value=&quot;357&quot;/&gt;&lt;/object&gt;&lt;object type=&quot;3&quot; unique_id=&quot;10008&quot;&gt;&lt;property id=&quot;20148&quot; value=&quot;5&quot;/&gt;&lt;property id=&quot;20300&quot; value=&quot;Slide 5 - &amp;quot;Coin-flipping over the phone&amp;quot;&quot;/&gt;&lt;property id=&quot;20307&quot; value=&quot;358&quot;/&gt;&lt;/object&gt;&lt;object type=&quot;3&quot; unique_id=&quot;10009&quot;&gt;&lt;property id=&quot;20148&quot; value=&quot;5&quot;/&gt;&lt;property id=&quot;20300&quot; value=&quot;Slide 6 - &amp;quot;Coin-flipping over the phone&amp;quot;&quot;/&gt;&lt;property id=&quot;20307&quot; value=&quot;362&quot;/&gt;&lt;/object&gt;&lt;object type=&quot;3&quot; unique_id=&quot;10010&quot;&gt;&lt;property id=&quot;20148&quot; value=&quot;5&quot;/&gt;&lt;property id=&quot;20300&quot; value=&quot;Slide 7 - &amp;quot;Foundations of cryptography&amp;quot;&quot;/&gt;&lt;property id=&quot;20307&quot; value=&quot;347&quot;/&gt;&lt;/object&gt;&lt;object type=&quot;3&quot; unique_id=&quot;10011&quot;&gt;&lt;property id=&quot;20148&quot; value=&quot;5&quot;/&gt;&lt;property id=&quot;20300&quot; value=&quot;Slide 8 - &amp;quot;Cryptographic primitives&amp;quot;&quot;/&gt;&lt;property id=&quot;20307&quot; value=&quot;361&quot;/&gt;&lt;/object&gt;&lt;object type=&quot;3&quot; unique_id=&quot;10012&quot;&gt;&lt;property id=&quot;20148&quot; value=&quot;5&quot;/&gt;&lt;property id=&quot;20300&quot; value=&quot;Slide 9 - &amp;quot;Criteria for desirable crypto systems&amp;quot;&quot;/&gt;&lt;property id=&quot;20307&quot; value=&quot;360&quot;/&gt;&lt;/object&gt;&lt;object type=&quot;3&quot; unique_id=&quot;10013&quot;&gt;&lt;property id=&quot;20148&quot; value=&quot;5&quot;/&gt;&lt;property id=&quot;20300&quot; value=&quot;Slide 10 - &amp;quot;Modern role of cryptography&amp;quot;&quot;/&gt;&lt;property id=&quot;20307&quot; value=&quot;359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Eclipse">
  <a:themeElements>
    <a:clrScheme name="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Eclips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Eclipse</Template>
  <TotalTime>5654</TotalTime>
  <Words>1452</Words>
  <Application>Microsoft Office PowerPoint</Application>
  <PresentationFormat>On-screen Show (4:3)</PresentationFormat>
  <Paragraphs>280</Paragraphs>
  <Slides>24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Eclipse</vt:lpstr>
      <vt:lpstr>CIS 5371   Cryptography</vt:lpstr>
      <vt:lpstr>Prerequisites for this course</vt:lpstr>
      <vt:lpstr>Goals for the Introduction</vt:lpstr>
      <vt:lpstr>Challenges for teaching a cryptography course</vt:lpstr>
      <vt:lpstr>Classical vs Modern Cryptography</vt:lpstr>
      <vt:lpstr>Modern Cryptography</vt:lpstr>
      <vt:lpstr>Some key words</vt:lpstr>
      <vt:lpstr>The setting for private key encryption  Shannon encryption model</vt:lpstr>
      <vt:lpstr>The syntax of a cipher</vt:lpstr>
      <vt:lpstr>Kerckhoffs’ principle</vt:lpstr>
      <vt:lpstr>Classical ciphers  transpositions &amp; substitutions</vt:lpstr>
      <vt:lpstr>Classical ciphers transpositions and substitutions</vt:lpstr>
      <vt:lpstr>Classical ciphers             transpositions and substitutions</vt:lpstr>
      <vt:lpstr>Classical Ciphers cryptanalysis</vt:lpstr>
      <vt:lpstr>Classical Ciphers, Cryptanalysis</vt:lpstr>
      <vt:lpstr>Basic principles of modern cryptography</vt:lpstr>
      <vt:lpstr>Basic Principles of  Modern Cryptography</vt:lpstr>
      <vt:lpstr>Basic Principles of          Modern Cryptography</vt:lpstr>
      <vt:lpstr>Attack Scenarios  Specific Breaks</vt:lpstr>
      <vt:lpstr>Attack Scenarios  Specific Breaks</vt:lpstr>
      <vt:lpstr>Basic principles of  Modern Cryptography</vt:lpstr>
      <vt:lpstr>Basic principles of  Modern Cryptography</vt:lpstr>
      <vt:lpstr>Basic principles of  Modern Cryptography</vt:lpstr>
      <vt:lpstr>Basic principles of  Modern Cryptography</vt:lpstr>
    </vt:vector>
  </TitlesOfParts>
  <Company>Florida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5371 Cryptography</dc:title>
  <dc:creator>Mike Burmester</dc:creator>
  <cp:lastModifiedBy>Burmester</cp:lastModifiedBy>
  <cp:revision>171</cp:revision>
  <cp:lastPrinted>2019-08-25T17:28:22Z</cp:lastPrinted>
  <dcterms:created xsi:type="dcterms:W3CDTF">2002-09-01T20:33:17Z</dcterms:created>
  <dcterms:modified xsi:type="dcterms:W3CDTF">2025-07-24T06:31:16Z</dcterms:modified>
</cp:coreProperties>
</file>