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63" r:id="rId13"/>
    <p:sldId id="264" r:id="rId14"/>
    <p:sldId id="265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66" r:id="rId23"/>
    <p:sldId id="267" r:id="rId24"/>
    <p:sldId id="26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89" r:id="rId39"/>
    <p:sldId id="294" r:id="rId40"/>
    <p:sldId id="295" r:id="rId41"/>
    <p:sldId id="296" r:id="rId42"/>
    <p:sldId id="298" r:id="rId43"/>
    <p:sldId id="297" r:id="rId44"/>
    <p:sldId id="299" r:id="rId45"/>
    <p:sldId id="302" r:id="rId46"/>
    <p:sldId id="301" r:id="rId47"/>
    <p:sldId id="300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7" r:id="rId82"/>
    <p:sldId id="336" r:id="rId83"/>
    <p:sldId id="338" r:id="rId8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CC"/>
    <a:srgbClr val="FAFD71"/>
    <a:srgbClr val="EEFB7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AE57266-3A51-1F83-81D7-B72932A9CD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68A93B-11D2-5463-208E-24A94B00F36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D71F2C7A-C8A8-173B-28ED-124C0DACD6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B4FA21FC-FAB8-748E-AD18-097A8565848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6BC30A91-DCC6-9768-5E00-82DEECCDE81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2E047195-87F2-F536-3770-5E172441A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8EA9C279-330F-4958-9EE4-CF3C2292628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44552F0-F492-0538-E24B-CBBC13D77C65}"/>
              </a:ext>
            </a:extLst>
          </p:cNvPr>
          <p:cNvGrpSpPr>
            <a:grpSpLocks/>
          </p:cNvGrpSpPr>
          <p:nvPr/>
        </p:nvGrpSpPr>
        <p:grpSpPr bwMode="auto">
          <a:xfrm>
            <a:off x="-633413" y="798513"/>
            <a:ext cx="7542213" cy="6029325"/>
            <a:chOff x="-384" y="480"/>
            <a:chExt cx="4751" cy="3798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3FA8FE1-8179-AF41-BF1C-03D96D6B2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84" y="480"/>
              <a:ext cx="4751" cy="3798"/>
              <a:chOff x="0" y="522"/>
              <a:chExt cx="4751" cy="3798"/>
            </a:xfrm>
          </p:grpSpPr>
          <p:grpSp>
            <p:nvGrpSpPr>
              <p:cNvPr id="17" name="Group 4">
                <a:extLst>
                  <a:ext uri="{FF2B5EF4-FFF2-40B4-BE49-F238E27FC236}">
                    <a16:creationId xmlns:a16="http://schemas.microsoft.com/office/drawing/2014/main" id="{10E1C847-14A9-1262-5571-6509ABA99354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522"/>
                <a:ext cx="4751" cy="3794"/>
                <a:chOff x="0" y="522"/>
                <a:chExt cx="4751" cy="3794"/>
              </a:xfrm>
            </p:grpSpPr>
            <p:sp>
              <p:nvSpPr>
                <p:cNvPr id="31" name="Freeform 5">
                  <a:extLst>
                    <a:ext uri="{FF2B5EF4-FFF2-40B4-BE49-F238E27FC236}">
                      <a16:creationId xmlns:a16="http://schemas.microsoft.com/office/drawing/2014/main" id="{E103E82E-FC50-9870-7E05-A3D6B22DF18F}"/>
                    </a:ext>
                  </a:extLst>
                </p:cNvPr>
                <p:cNvSpPr>
                  <a:spLocks/>
                </p:cNvSpPr>
                <p:nvPr userDrawn="1"/>
              </p:nvSpPr>
              <p:spPr bwMode="hidden">
                <a:xfrm>
                  <a:off x="628" y="1241"/>
                  <a:ext cx="3281" cy="3075"/>
                </a:xfrm>
                <a:custGeom>
                  <a:avLst/>
                  <a:gdLst/>
                  <a:ahLst/>
                  <a:cxnLst>
                    <a:cxn ang="0">
                      <a:pos x="502" y="1990"/>
                    </a:cxn>
                    <a:cxn ang="0">
                      <a:pos x="186" y="1474"/>
                    </a:cxn>
                    <a:cxn ang="0">
                      <a:pos x="66" y="1169"/>
                    </a:cxn>
                    <a:cxn ang="0">
                      <a:pos x="12" y="875"/>
                    </a:cxn>
                    <a:cxn ang="0">
                      <a:pos x="18" y="611"/>
                    </a:cxn>
                    <a:cxn ang="0">
                      <a:pos x="84" y="389"/>
                    </a:cxn>
                    <a:cxn ang="0">
                      <a:pos x="209" y="216"/>
                    </a:cxn>
                    <a:cxn ang="0">
                      <a:pos x="508" y="42"/>
                    </a:cxn>
                    <a:cxn ang="0">
                      <a:pos x="891" y="6"/>
                    </a:cxn>
                    <a:cxn ang="0">
                      <a:pos x="1334" y="102"/>
                    </a:cxn>
                    <a:cxn ang="0">
                      <a:pos x="1806" y="324"/>
                    </a:cxn>
                    <a:cxn ang="0">
                      <a:pos x="2272" y="659"/>
                    </a:cxn>
                    <a:cxn ang="0">
                      <a:pos x="2769" y="1187"/>
                    </a:cxn>
                    <a:cxn ang="0">
                      <a:pos x="3085" y="1702"/>
                    </a:cxn>
                    <a:cxn ang="0">
                      <a:pos x="3205" y="2008"/>
                    </a:cxn>
                    <a:cxn ang="0">
                      <a:pos x="3259" y="2302"/>
                    </a:cxn>
                    <a:cxn ang="0">
                      <a:pos x="3253" y="2565"/>
                    </a:cxn>
                    <a:cxn ang="0">
                      <a:pos x="3187" y="2781"/>
                    </a:cxn>
                    <a:cxn ang="0">
                      <a:pos x="3068" y="2961"/>
                    </a:cxn>
                    <a:cxn ang="0">
                      <a:pos x="2918" y="3075"/>
                    </a:cxn>
                    <a:cxn ang="0">
                      <a:pos x="3068" y="2967"/>
                    </a:cxn>
                    <a:cxn ang="0">
                      <a:pos x="3193" y="2787"/>
                    </a:cxn>
                    <a:cxn ang="0">
                      <a:pos x="3259" y="2565"/>
                    </a:cxn>
                    <a:cxn ang="0">
                      <a:pos x="3265" y="2302"/>
                    </a:cxn>
                    <a:cxn ang="0">
                      <a:pos x="3211" y="2008"/>
                    </a:cxn>
                    <a:cxn ang="0">
                      <a:pos x="3091" y="1702"/>
                    </a:cxn>
                    <a:cxn ang="0">
                      <a:pos x="2775" y="1181"/>
                    </a:cxn>
                    <a:cxn ang="0">
                      <a:pos x="2278" y="653"/>
                    </a:cxn>
                    <a:cxn ang="0">
                      <a:pos x="1806" y="318"/>
                    </a:cxn>
                    <a:cxn ang="0">
                      <a:pos x="1334" y="96"/>
                    </a:cxn>
                    <a:cxn ang="0">
                      <a:pos x="891" y="0"/>
                    </a:cxn>
                    <a:cxn ang="0">
                      <a:pos x="502" y="36"/>
                    </a:cxn>
                    <a:cxn ang="0">
                      <a:pos x="204" y="210"/>
                    </a:cxn>
                    <a:cxn ang="0">
                      <a:pos x="78" y="389"/>
                    </a:cxn>
                    <a:cxn ang="0">
                      <a:pos x="12" y="611"/>
                    </a:cxn>
                    <a:cxn ang="0">
                      <a:pos x="6" y="875"/>
                    </a:cxn>
                    <a:cxn ang="0">
                      <a:pos x="60" y="1169"/>
                    </a:cxn>
                    <a:cxn ang="0">
                      <a:pos x="180" y="1474"/>
                    </a:cxn>
                    <a:cxn ang="0">
                      <a:pos x="353" y="1786"/>
                    </a:cxn>
                    <a:cxn ang="0">
                      <a:pos x="849" y="2380"/>
                    </a:cxn>
                    <a:cxn ang="0">
                      <a:pos x="1244" y="2709"/>
                    </a:cxn>
                    <a:cxn ang="0">
                      <a:pos x="1656" y="2961"/>
                    </a:cxn>
                    <a:cxn ang="0">
                      <a:pos x="1937" y="3075"/>
                    </a:cxn>
                    <a:cxn ang="0">
                      <a:pos x="1525" y="2889"/>
                    </a:cxn>
                    <a:cxn ang="0">
                      <a:pos x="1118" y="2607"/>
                    </a:cxn>
                    <a:cxn ang="0">
                      <a:pos x="849" y="2380"/>
                    </a:cxn>
                  </a:cxnLst>
                  <a:rect l="0" t="0" r="r" b="b"/>
                  <a:pathLst>
                    <a:path w="3271" h="3075">
                      <a:moveTo>
                        <a:pt x="849" y="2380"/>
                      </a:moveTo>
                      <a:lnTo>
                        <a:pt x="664" y="2188"/>
                      </a:lnTo>
                      <a:lnTo>
                        <a:pt x="502" y="1990"/>
                      </a:lnTo>
                      <a:lnTo>
                        <a:pt x="359" y="1786"/>
                      </a:lnTo>
                      <a:lnTo>
                        <a:pt x="239" y="1576"/>
                      </a:lnTo>
                      <a:lnTo>
                        <a:pt x="186" y="1474"/>
                      </a:lnTo>
                      <a:lnTo>
                        <a:pt x="138" y="1373"/>
                      </a:lnTo>
                      <a:lnTo>
                        <a:pt x="102" y="1271"/>
                      </a:lnTo>
                      <a:lnTo>
                        <a:pt x="66" y="1169"/>
                      </a:lnTo>
                      <a:lnTo>
                        <a:pt x="42" y="1067"/>
                      </a:lnTo>
                      <a:lnTo>
                        <a:pt x="24" y="971"/>
                      </a:lnTo>
                      <a:lnTo>
                        <a:pt x="12" y="875"/>
                      </a:lnTo>
                      <a:lnTo>
                        <a:pt x="6" y="779"/>
                      </a:lnTo>
                      <a:lnTo>
                        <a:pt x="6" y="695"/>
                      </a:lnTo>
                      <a:lnTo>
                        <a:pt x="18" y="611"/>
                      </a:lnTo>
                      <a:lnTo>
                        <a:pt x="30" y="533"/>
                      </a:lnTo>
                      <a:lnTo>
                        <a:pt x="54" y="461"/>
                      </a:lnTo>
                      <a:lnTo>
                        <a:pt x="84" y="389"/>
                      </a:lnTo>
                      <a:lnTo>
                        <a:pt x="120" y="330"/>
                      </a:lnTo>
                      <a:lnTo>
                        <a:pt x="162" y="270"/>
                      </a:lnTo>
                      <a:lnTo>
                        <a:pt x="209" y="216"/>
                      </a:lnTo>
                      <a:lnTo>
                        <a:pt x="299" y="144"/>
                      </a:lnTo>
                      <a:lnTo>
                        <a:pt x="395" y="84"/>
                      </a:lnTo>
                      <a:lnTo>
                        <a:pt x="508" y="42"/>
                      </a:lnTo>
                      <a:lnTo>
                        <a:pt x="628" y="18"/>
                      </a:lnTo>
                      <a:lnTo>
                        <a:pt x="754" y="6"/>
                      </a:lnTo>
                      <a:lnTo>
                        <a:pt x="891" y="6"/>
                      </a:lnTo>
                      <a:lnTo>
                        <a:pt x="1035" y="24"/>
                      </a:lnTo>
                      <a:lnTo>
                        <a:pt x="1184" y="60"/>
                      </a:lnTo>
                      <a:lnTo>
                        <a:pt x="1334" y="102"/>
                      </a:lnTo>
                      <a:lnTo>
                        <a:pt x="1489" y="162"/>
                      </a:lnTo>
                      <a:lnTo>
                        <a:pt x="1644" y="240"/>
                      </a:lnTo>
                      <a:lnTo>
                        <a:pt x="1806" y="324"/>
                      </a:lnTo>
                      <a:lnTo>
                        <a:pt x="1961" y="425"/>
                      </a:lnTo>
                      <a:lnTo>
                        <a:pt x="2117" y="533"/>
                      </a:lnTo>
                      <a:lnTo>
                        <a:pt x="2272" y="659"/>
                      </a:lnTo>
                      <a:lnTo>
                        <a:pt x="2422" y="797"/>
                      </a:lnTo>
                      <a:lnTo>
                        <a:pt x="2607" y="989"/>
                      </a:lnTo>
                      <a:lnTo>
                        <a:pt x="2769" y="1187"/>
                      </a:lnTo>
                      <a:lnTo>
                        <a:pt x="2912" y="1391"/>
                      </a:lnTo>
                      <a:lnTo>
                        <a:pt x="3032" y="1600"/>
                      </a:lnTo>
                      <a:lnTo>
                        <a:pt x="3085" y="1702"/>
                      </a:lnTo>
                      <a:lnTo>
                        <a:pt x="3133" y="1804"/>
                      </a:lnTo>
                      <a:lnTo>
                        <a:pt x="3169" y="1906"/>
                      </a:lnTo>
                      <a:lnTo>
                        <a:pt x="3205" y="2008"/>
                      </a:lnTo>
                      <a:lnTo>
                        <a:pt x="3229" y="2110"/>
                      </a:lnTo>
                      <a:lnTo>
                        <a:pt x="3247" y="2206"/>
                      </a:lnTo>
                      <a:lnTo>
                        <a:pt x="3259" y="2302"/>
                      </a:lnTo>
                      <a:lnTo>
                        <a:pt x="3265" y="2398"/>
                      </a:lnTo>
                      <a:lnTo>
                        <a:pt x="3265" y="2482"/>
                      </a:lnTo>
                      <a:lnTo>
                        <a:pt x="3253" y="2565"/>
                      </a:lnTo>
                      <a:lnTo>
                        <a:pt x="3241" y="2643"/>
                      </a:lnTo>
                      <a:lnTo>
                        <a:pt x="3217" y="2715"/>
                      </a:lnTo>
                      <a:lnTo>
                        <a:pt x="3187" y="2781"/>
                      </a:lnTo>
                      <a:lnTo>
                        <a:pt x="3157" y="2847"/>
                      </a:lnTo>
                      <a:lnTo>
                        <a:pt x="3115" y="2907"/>
                      </a:lnTo>
                      <a:lnTo>
                        <a:pt x="3068" y="2961"/>
                      </a:lnTo>
                      <a:lnTo>
                        <a:pt x="3068" y="2961"/>
                      </a:lnTo>
                      <a:lnTo>
                        <a:pt x="2996" y="3021"/>
                      </a:lnTo>
                      <a:lnTo>
                        <a:pt x="2918" y="3075"/>
                      </a:lnTo>
                      <a:lnTo>
                        <a:pt x="2930" y="3075"/>
                      </a:lnTo>
                      <a:lnTo>
                        <a:pt x="3002" y="3027"/>
                      </a:lnTo>
                      <a:lnTo>
                        <a:pt x="3068" y="2967"/>
                      </a:lnTo>
                      <a:lnTo>
                        <a:pt x="3115" y="2913"/>
                      </a:lnTo>
                      <a:lnTo>
                        <a:pt x="3157" y="2853"/>
                      </a:lnTo>
                      <a:lnTo>
                        <a:pt x="3193" y="2787"/>
                      </a:lnTo>
                      <a:lnTo>
                        <a:pt x="3223" y="2721"/>
                      </a:lnTo>
                      <a:lnTo>
                        <a:pt x="3247" y="2643"/>
                      </a:lnTo>
                      <a:lnTo>
                        <a:pt x="3259" y="2565"/>
                      </a:lnTo>
                      <a:lnTo>
                        <a:pt x="3271" y="2482"/>
                      </a:lnTo>
                      <a:lnTo>
                        <a:pt x="3271" y="2398"/>
                      </a:lnTo>
                      <a:lnTo>
                        <a:pt x="3265" y="2302"/>
                      </a:lnTo>
                      <a:lnTo>
                        <a:pt x="3253" y="2206"/>
                      </a:lnTo>
                      <a:lnTo>
                        <a:pt x="3235" y="2110"/>
                      </a:lnTo>
                      <a:lnTo>
                        <a:pt x="3211" y="2008"/>
                      </a:lnTo>
                      <a:lnTo>
                        <a:pt x="3175" y="1906"/>
                      </a:lnTo>
                      <a:lnTo>
                        <a:pt x="3139" y="1804"/>
                      </a:lnTo>
                      <a:lnTo>
                        <a:pt x="3091" y="1702"/>
                      </a:lnTo>
                      <a:lnTo>
                        <a:pt x="3038" y="1594"/>
                      </a:lnTo>
                      <a:lnTo>
                        <a:pt x="2918" y="1391"/>
                      </a:lnTo>
                      <a:lnTo>
                        <a:pt x="2775" y="1181"/>
                      </a:lnTo>
                      <a:lnTo>
                        <a:pt x="2613" y="983"/>
                      </a:lnTo>
                      <a:lnTo>
                        <a:pt x="2428" y="791"/>
                      </a:lnTo>
                      <a:lnTo>
                        <a:pt x="2278" y="653"/>
                      </a:lnTo>
                      <a:lnTo>
                        <a:pt x="2123" y="527"/>
                      </a:lnTo>
                      <a:lnTo>
                        <a:pt x="1967" y="419"/>
                      </a:lnTo>
                      <a:lnTo>
                        <a:pt x="1806" y="318"/>
                      </a:lnTo>
                      <a:lnTo>
                        <a:pt x="1650" y="234"/>
                      </a:lnTo>
                      <a:lnTo>
                        <a:pt x="1489" y="156"/>
                      </a:lnTo>
                      <a:lnTo>
                        <a:pt x="1334" y="96"/>
                      </a:lnTo>
                      <a:lnTo>
                        <a:pt x="1184" y="54"/>
                      </a:lnTo>
                      <a:lnTo>
                        <a:pt x="1035" y="18"/>
                      </a:lnTo>
                      <a:lnTo>
                        <a:pt x="891" y="0"/>
                      </a:lnTo>
                      <a:lnTo>
                        <a:pt x="754" y="0"/>
                      </a:lnTo>
                      <a:lnTo>
                        <a:pt x="622" y="12"/>
                      </a:lnTo>
                      <a:lnTo>
                        <a:pt x="502" y="36"/>
                      </a:lnTo>
                      <a:lnTo>
                        <a:pt x="395" y="78"/>
                      </a:lnTo>
                      <a:lnTo>
                        <a:pt x="293" y="138"/>
                      </a:lnTo>
                      <a:lnTo>
                        <a:pt x="204" y="210"/>
                      </a:lnTo>
                      <a:lnTo>
                        <a:pt x="156" y="264"/>
                      </a:lnTo>
                      <a:lnTo>
                        <a:pt x="114" y="324"/>
                      </a:lnTo>
                      <a:lnTo>
                        <a:pt x="78" y="389"/>
                      </a:lnTo>
                      <a:lnTo>
                        <a:pt x="48" y="461"/>
                      </a:lnTo>
                      <a:lnTo>
                        <a:pt x="30" y="533"/>
                      </a:lnTo>
                      <a:lnTo>
                        <a:pt x="12" y="611"/>
                      </a:lnTo>
                      <a:lnTo>
                        <a:pt x="6" y="695"/>
                      </a:lnTo>
                      <a:lnTo>
                        <a:pt x="0" y="779"/>
                      </a:lnTo>
                      <a:lnTo>
                        <a:pt x="6" y="875"/>
                      </a:lnTo>
                      <a:lnTo>
                        <a:pt x="18" y="971"/>
                      </a:lnTo>
                      <a:lnTo>
                        <a:pt x="36" y="1067"/>
                      </a:lnTo>
                      <a:lnTo>
                        <a:pt x="60" y="1169"/>
                      </a:lnTo>
                      <a:lnTo>
                        <a:pt x="96" y="1271"/>
                      </a:lnTo>
                      <a:lnTo>
                        <a:pt x="132" y="1373"/>
                      </a:lnTo>
                      <a:lnTo>
                        <a:pt x="180" y="1474"/>
                      </a:lnTo>
                      <a:lnTo>
                        <a:pt x="233" y="1582"/>
                      </a:lnTo>
                      <a:lnTo>
                        <a:pt x="287" y="1684"/>
                      </a:lnTo>
                      <a:lnTo>
                        <a:pt x="353" y="1786"/>
                      </a:lnTo>
                      <a:lnTo>
                        <a:pt x="496" y="1990"/>
                      </a:lnTo>
                      <a:lnTo>
                        <a:pt x="664" y="2188"/>
                      </a:lnTo>
                      <a:lnTo>
                        <a:pt x="849" y="2380"/>
                      </a:lnTo>
                      <a:lnTo>
                        <a:pt x="981" y="2500"/>
                      </a:lnTo>
                      <a:lnTo>
                        <a:pt x="1112" y="2607"/>
                      </a:lnTo>
                      <a:lnTo>
                        <a:pt x="1244" y="2709"/>
                      </a:lnTo>
                      <a:lnTo>
                        <a:pt x="1381" y="2805"/>
                      </a:lnTo>
                      <a:lnTo>
                        <a:pt x="1519" y="2889"/>
                      </a:lnTo>
                      <a:lnTo>
                        <a:pt x="1656" y="2961"/>
                      </a:lnTo>
                      <a:lnTo>
                        <a:pt x="1788" y="3021"/>
                      </a:lnTo>
                      <a:lnTo>
                        <a:pt x="1926" y="3075"/>
                      </a:lnTo>
                      <a:lnTo>
                        <a:pt x="1937" y="3075"/>
                      </a:lnTo>
                      <a:lnTo>
                        <a:pt x="1800" y="3021"/>
                      </a:lnTo>
                      <a:lnTo>
                        <a:pt x="1662" y="2961"/>
                      </a:lnTo>
                      <a:lnTo>
                        <a:pt x="1525" y="2889"/>
                      </a:lnTo>
                      <a:lnTo>
                        <a:pt x="1387" y="2805"/>
                      </a:lnTo>
                      <a:lnTo>
                        <a:pt x="1250" y="2709"/>
                      </a:lnTo>
                      <a:lnTo>
                        <a:pt x="1118" y="2607"/>
                      </a:lnTo>
                      <a:lnTo>
                        <a:pt x="981" y="2500"/>
                      </a:lnTo>
                      <a:lnTo>
                        <a:pt x="849" y="2380"/>
                      </a:lnTo>
                      <a:lnTo>
                        <a:pt x="849" y="23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32" name="Group 6">
                  <a:extLst>
                    <a:ext uri="{FF2B5EF4-FFF2-40B4-BE49-F238E27FC236}">
                      <a16:creationId xmlns:a16="http://schemas.microsoft.com/office/drawing/2014/main" id="{CE716858-327D-2016-EB9F-E2F4CBB4FBA7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0" y="522"/>
                  <a:ext cx="4751" cy="3794"/>
                  <a:chOff x="0" y="522"/>
                  <a:chExt cx="4751" cy="3794"/>
                </a:xfrm>
              </p:grpSpPr>
              <p:sp>
                <p:nvSpPr>
                  <p:cNvPr id="33" name="Freeform 7">
                    <a:extLst>
                      <a:ext uri="{FF2B5EF4-FFF2-40B4-BE49-F238E27FC236}">
                        <a16:creationId xmlns:a16="http://schemas.microsoft.com/office/drawing/2014/main" id="{1D9E0B7C-AD9D-8994-42B6-0FDC4CE15D49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0" y="815"/>
                    <a:ext cx="3964" cy="3501"/>
                  </a:xfrm>
                  <a:custGeom>
                    <a:avLst/>
                    <a:gdLst/>
                    <a:ahLst/>
                    <a:cxnLst>
                      <a:cxn ang="0">
                        <a:pos x="3946" y="2860"/>
                      </a:cxn>
                      <a:cxn ang="0">
                        <a:pos x="3910" y="2614"/>
                      </a:cxn>
                      <a:cxn ang="0">
                        <a:pos x="3839" y="2368"/>
                      </a:cxn>
                      <a:cxn ang="0">
                        <a:pos x="3731" y="2110"/>
                      </a:cxn>
                      <a:cxn ang="0">
                        <a:pos x="3593" y="1853"/>
                      </a:cxn>
                      <a:cxn ang="0">
                        <a:pos x="3432" y="1595"/>
                      </a:cxn>
                      <a:cxn ang="0">
                        <a:pos x="3241" y="1343"/>
                      </a:cxn>
                      <a:cxn ang="0">
                        <a:pos x="3025" y="1103"/>
                      </a:cxn>
                      <a:cxn ang="0">
                        <a:pos x="2721" y="815"/>
                      </a:cxn>
                      <a:cxn ang="0">
                        <a:pos x="2332" y="522"/>
                      </a:cxn>
                      <a:cxn ang="0">
                        <a:pos x="1943" y="288"/>
                      </a:cxn>
                      <a:cxn ang="0">
                        <a:pos x="1555" y="126"/>
                      </a:cxn>
                      <a:cxn ang="0">
                        <a:pos x="1184" y="24"/>
                      </a:cxn>
                      <a:cxn ang="0">
                        <a:pos x="837" y="0"/>
                      </a:cxn>
                      <a:cxn ang="0">
                        <a:pos x="526" y="48"/>
                      </a:cxn>
                      <a:cxn ang="0">
                        <a:pos x="263" y="174"/>
                      </a:cxn>
                      <a:cxn ang="0">
                        <a:pos x="114" y="312"/>
                      </a:cxn>
                      <a:cxn ang="0">
                        <a:pos x="0" y="486"/>
                      </a:cxn>
                      <a:cxn ang="0">
                        <a:pos x="72" y="372"/>
                      </a:cxn>
                      <a:cxn ang="0">
                        <a:pos x="269" y="174"/>
                      </a:cxn>
                      <a:cxn ang="0">
                        <a:pos x="526" y="48"/>
                      </a:cxn>
                      <a:cxn ang="0">
                        <a:pos x="837" y="6"/>
                      </a:cxn>
                      <a:cxn ang="0">
                        <a:pos x="1184" y="30"/>
                      </a:cxn>
                      <a:cxn ang="0">
                        <a:pos x="1555" y="132"/>
                      </a:cxn>
                      <a:cxn ang="0">
                        <a:pos x="1943" y="294"/>
                      </a:cxn>
                      <a:cxn ang="0">
                        <a:pos x="2332" y="528"/>
                      </a:cxn>
                      <a:cxn ang="0">
                        <a:pos x="2715" y="821"/>
                      </a:cxn>
                      <a:cxn ang="0">
                        <a:pos x="3127" y="1223"/>
                      </a:cxn>
                      <a:cxn ang="0">
                        <a:pos x="3336" y="1469"/>
                      </a:cxn>
                      <a:cxn ang="0">
                        <a:pos x="3510" y="1727"/>
                      </a:cxn>
                      <a:cxn ang="0">
                        <a:pos x="3665" y="1984"/>
                      </a:cxn>
                      <a:cxn ang="0">
                        <a:pos x="3785" y="2236"/>
                      </a:cxn>
                      <a:cxn ang="0">
                        <a:pos x="3875" y="2494"/>
                      </a:cxn>
                      <a:cxn ang="0">
                        <a:pos x="3934" y="2740"/>
                      </a:cxn>
                      <a:cxn ang="0">
                        <a:pos x="3952" y="2973"/>
                      </a:cxn>
                      <a:cxn ang="0">
                        <a:pos x="3922" y="3255"/>
                      </a:cxn>
                      <a:cxn ang="0">
                        <a:pos x="3833" y="3501"/>
                      </a:cxn>
                      <a:cxn ang="0">
                        <a:pos x="3886" y="3387"/>
                      </a:cxn>
                      <a:cxn ang="0">
                        <a:pos x="3946" y="3123"/>
                      </a:cxn>
                      <a:cxn ang="0">
                        <a:pos x="3952" y="2973"/>
                      </a:cxn>
                    </a:cxnLst>
                    <a:rect l="0" t="0" r="r" b="b"/>
                    <a:pathLst>
                      <a:path w="3952" h="3501">
                        <a:moveTo>
                          <a:pt x="3952" y="2973"/>
                        </a:moveTo>
                        <a:lnTo>
                          <a:pt x="3946" y="2860"/>
                        </a:lnTo>
                        <a:lnTo>
                          <a:pt x="3934" y="2740"/>
                        </a:lnTo>
                        <a:lnTo>
                          <a:pt x="3910" y="2614"/>
                        </a:lnTo>
                        <a:lnTo>
                          <a:pt x="3875" y="2494"/>
                        </a:lnTo>
                        <a:lnTo>
                          <a:pt x="3839" y="2368"/>
                        </a:lnTo>
                        <a:lnTo>
                          <a:pt x="3785" y="2236"/>
                        </a:lnTo>
                        <a:lnTo>
                          <a:pt x="3731" y="2110"/>
                        </a:lnTo>
                        <a:lnTo>
                          <a:pt x="3665" y="1978"/>
                        </a:lnTo>
                        <a:lnTo>
                          <a:pt x="3593" y="1853"/>
                        </a:lnTo>
                        <a:lnTo>
                          <a:pt x="3516" y="1721"/>
                        </a:lnTo>
                        <a:lnTo>
                          <a:pt x="3432" y="1595"/>
                        </a:lnTo>
                        <a:lnTo>
                          <a:pt x="3336" y="1469"/>
                        </a:lnTo>
                        <a:lnTo>
                          <a:pt x="3241" y="1343"/>
                        </a:lnTo>
                        <a:lnTo>
                          <a:pt x="3133" y="1223"/>
                        </a:lnTo>
                        <a:lnTo>
                          <a:pt x="3025" y="1103"/>
                        </a:lnTo>
                        <a:lnTo>
                          <a:pt x="2906" y="983"/>
                        </a:lnTo>
                        <a:lnTo>
                          <a:pt x="2721" y="815"/>
                        </a:lnTo>
                        <a:lnTo>
                          <a:pt x="2529" y="660"/>
                        </a:lnTo>
                        <a:lnTo>
                          <a:pt x="2332" y="522"/>
                        </a:lnTo>
                        <a:lnTo>
                          <a:pt x="2141" y="396"/>
                        </a:lnTo>
                        <a:lnTo>
                          <a:pt x="1943" y="288"/>
                        </a:lnTo>
                        <a:lnTo>
                          <a:pt x="1746" y="198"/>
                        </a:lnTo>
                        <a:lnTo>
                          <a:pt x="1555" y="126"/>
                        </a:lnTo>
                        <a:lnTo>
                          <a:pt x="1363" y="66"/>
                        </a:lnTo>
                        <a:lnTo>
                          <a:pt x="1184" y="24"/>
                        </a:lnTo>
                        <a:lnTo>
                          <a:pt x="1005" y="6"/>
                        </a:lnTo>
                        <a:lnTo>
                          <a:pt x="837" y="0"/>
                        </a:lnTo>
                        <a:lnTo>
                          <a:pt x="676" y="12"/>
                        </a:lnTo>
                        <a:lnTo>
                          <a:pt x="526" y="48"/>
                        </a:lnTo>
                        <a:lnTo>
                          <a:pt x="389" y="102"/>
                        </a:lnTo>
                        <a:lnTo>
                          <a:pt x="263" y="174"/>
                        </a:lnTo>
                        <a:lnTo>
                          <a:pt x="155" y="264"/>
                        </a:lnTo>
                        <a:lnTo>
                          <a:pt x="114" y="312"/>
                        </a:lnTo>
                        <a:lnTo>
                          <a:pt x="72" y="366"/>
                        </a:lnTo>
                        <a:lnTo>
                          <a:pt x="0" y="486"/>
                        </a:lnTo>
                        <a:lnTo>
                          <a:pt x="0" y="498"/>
                        </a:lnTo>
                        <a:lnTo>
                          <a:pt x="72" y="372"/>
                        </a:lnTo>
                        <a:lnTo>
                          <a:pt x="161" y="264"/>
                        </a:lnTo>
                        <a:lnTo>
                          <a:pt x="269" y="174"/>
                        </a:lnTo>
                        <a:lnTo>
                          <a:pt x="395" y="102"/>
                        </a:lnTo>
                        <a:lnTo>
                          <a:pt x="526" y="48"/>
                        </a:lnTo>
                        <a:lnTo>
                          <a:pt x="676" y="18"/>
                        </a:lnTo>
                        <a:lnTo>
                          <a:pt x="837" y="6"/>
                        </a:lnTo>
                        <a:lnTo>
                          <a:pt x="1005" y="6"/>
                        </a:lnTo>
                        <a:lnTo>
                          <a:pt x="1184" y="30"/>
                        </a:lnTo>
                        <a:lnTo>
                          <a:pt x="1363" y="72"/>
                        </a:lnTo>
                        <a:lnTo>
                          <a:pt x="1555" y="132"/>
                        </a:lnTo>
                        <a:lnTo>
                          <a:pt x="1746" y="204"/>
                        </a:lnTo>
                        <a:lnTo>
                          <a:pt x="1943" y="294"/>
                        </a:lnTo>
                        <a:lnTo>
                          <a:pt x="2135" y="402"/>
                        </a:lnTo>
                        <a:lnTo>
                          <a:pt x="2332" y="528"/>
                        </a:lnTo>
                        <a:lnTo>
                          <a:pt x="2523" y="666"/>
                        </a:lnTo>
                        <a:lnTo>
                          <a:pt x="2715" y="821"/>
                        </a:lnTo>
                        <a:lnTo>
                          <a:pt x="2900" y="989"/>
                        </a:lnTo>
                        <a:lnTo>
                          <a:pt x="3127" y="1223"/>
                        </a:lnTo>
                        <a:lnTo>
                          <a:pt x="3235" y="1349"/>
                        </a:lnTo>
                        <a:lnTo>
                          <a:pt x="3336" y="1469"/>
                        </a:lnTo>
                        <a:lnTo>
                          <a:pt x="3426" y="1595"/>
                        </a:lnTo>
                        <a:lnTo>
                          <a:pt x="3510" y="1727"/>
                        </a:lnTo>
                        <a:lnTo>
                          <a:pt x="3593" y="1853"/>
                        </a:lnTo>
                        <a:lnTo>
                          <a:pt x="3665" y="1984"/>
                        </a:lnTo>
                        <a:lnTo>
                          <a:pt x="3731" y="2110"/>
                        </a:lnTo>
                        <a:lnTo>
                          <a:pt x="3785" y="2236"/>
                        </a:lnTo>
                        <a:lnTo>
                          <a:pt x="3833" y="2368"/>
                        </a:lnTo>
                        <a:lnTo>
                          <a:pt x="3875" y="2494"/>
                        </a:lnTo>
                        <a:lnTo>
                          <a:pt x="3910" y="2614"/>
                        </a:lnTo>
                        <a:lnTo>
                          <a:pt x="3934" y="2740"/>
                        </a:lnTo>
                        <a:lnTo>
                          <a:pt x="3946" y="2860"/>
                        </a:lnTo>
                        <a:lnTo>
                          <a:pt x="3952" y="2973"/>
                        </a:lnTo>
                        <a:lnTo>
                          <a:pt x="3946" y="3123"/>
                        </a:lnTo>
                        <a:lnTo>
                          <a:pt x="3922" y="3255"/>
                        </a:lnTo>
                        <a:lnTo>
                          <a:pt x="3886" y="3387"/>
                        </a:lnTo>
                        <a:lnTo>
                          <a:pt x="3833" y="3501"/>
                        </a:lnTo>
                        <a:lnTo>
                          <a:pt x="3833" y="3501"/>
                        </a:lnTo>
                        <a:lnTo>
                          <a:pt x="3886" y="3387"/>
                        </a:lnTo>
                        <a:lnTo>
                          <a:pt x="3928" y="3255"/>
                        </a:lnTo>
                        <a:lnTo>
                          <a:pt x="3946" y="3123"/>
                        </a:lnTo>
                        <a:lnTo>
                          <a:pt x="3952" y="2973"/>
                        </a:lnTo>
                        <a:lnTo>
                          <a:pt x="3952" y="297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4" name="Freeform 8">
                    <a:extLst>
                      <a:ext uri="{FF2B5EF4-FFF2-40B4-BE49-F238E27FC236}">
                        <a16:creationId xmlns:a16="http://schemas.microsoft.com/office/drawing/2014/main" id="{A87AB4EA-75F8-5C60-EAE7-9541233DF28D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406" y="953"/>
                    <a:ext cx="3803" cy="3363"/>
                  </a:xfrm>
                  <a:custGeom>
                    <a:avLst/>
                    <a:gdLst/>
                    <a:ahLst/>
                    <a:cxnLst>
                      <a:cxn ang="0">
                        <a:pos x="676" y="2416"/>
                      </a:cxn>
                      <a:cxn ang="0">
                        <a:pos x="419" y="2062"/>
                      </a:cxn>
                      <a:cxn ang="0">
                        <a:pos x="215" y="1703"/>
                      </a:cxn>
                      <a:cxn ang="0">
                        <a:pos x="78" y="1343"/>
                      </a:cxn>
                      <a:cxn ang="0">
                        <a:pos x="12" y="1001"/>
                      </a:cxn>
                      <a:cxn ang="0">
                        <a:pos x="18" y="701"/>
                      </a:cxn>
                      <a:cxn ang="0">
                        <a:pos x="96" y="450"/>
                      </a:cxn>
                      <a:cxn ang="0">
                        <a:pos x="239" y="246"/>
                      </a:cxn>
                      <a:cxn ang="0">
                        <a:pos x="580" y="48"/>
                      </a:cxn>
                      <a:cxn ang="0">
                        <a:pos x="1028" y="6"/>
                      </a:cxn>
                      <a:cxn ang="0">
                        <a:pos x="1543" y="120"/>
                      </a:cxn>
                      <a:cxn ang="0">
                        <a:pos x="2087" y="378"/>
                      </a:cxn>
                      <a:cxn ang="0">
                        <a:pos x="2631" y="773"/>
                      </a:cxn>
                      <a:cxn ang="0">
                        <a:pos x="3115" y="1265"/>
                      </a:cxn>
                      <a:cxn ang="0">
                        <a:pos x="3378" y="1625"/>
                      </a:cxn>
                      <a:cxn ang="0">
                        <a:pos x="3582" y="1984"/>
                      </a:cxn>
                      <a:cxn ang="0">
                        <a:pos x="3719" y="2344"/>
                      </a:cxn>
                      <a:cxn ang="0">
                        <a:pos x="3785" y="2686"/>
                      </a:cxn>
                      <a:cxn ang="0">
                        <a:pos x="3749" y="3105"/>
                      </a:cxn>
                      <a:cxn ang="0">
                        <a:pos x="3629" y="3363"/>
                      </a:cxn>
                      <a:cxn ang="0">
                        <a:pos x="3779" y="2967"/>
                      </a:cxn>
                      <a:cxn ang="0">
                        <a:pos x="3791" y="2794"/>
                      </a:cxn>
                      <a:cxn ang="0">
                        <a:pos x="3749" y="2458"/>
                      </a:cxn>
                      <a:cxn ang="0">
                        <a:pos x="3635" y="2104"/>
                      </a:cxn>
                      <a:cxn ang="0">
                        <a:pos x="3456" y="1739"/>
                      </a:cxn>
                      <a:cxn ang="0">
                        <a:pos x="3211" y="1385"/>
                      </a:cxn>
                      <a:cxn ang="0">
                        <a:pos x="2804" y="929"/>
                      </a:cxn>
                      <a:cxn ang="0">
                        <a:pos x="2272" y="492"/>
                      </a:cxn>
                      <a:cxn ang="0">
                        <a:pos x="1722" y="192"/>
                      </a:cxn>
                      <a:cxn ang="0">
                        <a:pos x="1190" y="24"/>
                      </a:cxn>
                      <a:cxn ang="0">
                        <a:pos x="717" y="12"/>
                      </a:cxn>
                      <a:cxn ang="0">
                        <a:pos x="335" y="162"/>
                      </a:cxn>
                      <a:cxn ang="0">
                        <a:pos x="132" y="378"/>
                      </a:cxn>
                      <a:cxn ang="0">
                        <a:pos x="36" y="612"/>
                      </a:cxn>
                      <a:cxn ang="0">
                        <a:pos x="0" y="893"/>
                      </a:cxn>
                      <a:cxn ang="0">
                        <a:pos x="42" y="1229"/>
                      </a:cxn>
                      <a:cxn ang="0">
                        <a:pos x="161" y="1583"/>
                      </a:cxn>
                      <a:cxn ang="0">
                        <a:pos x="341" y="1942"/>
                      </a:cxn>
                      <a:cxn ang="0">
                        <a:pos x="580" y="2302"/>
                      </a:cxn>
                      <a:cxn ang="0">
                        <a:pos x="987" y="2758"/>
                      </a:cxn>
                      <a:cxn ang="0">
                        <a:pos x="1596" y="3237"/>
                      </a:cxn>
                      <a:cxn ang="0">
                        <a:pos x="1596" y="3237"/>
                      </a:cxn>
                      <a:cxn ang="0">
                        <a:pos x="993" y="2758"/>
                      </a:cxn>
                    </a:cxnLst>
                    <a:rect l="0" t="0" r="r" b="b"/>
                    <a:pathLst>
                      <a:path w="3791" h="3363">
                        <a:moveTo>
                          <a:pt x="993" y="2758"/>
                        </a:moveTo>
                        <a:lnTo>
                          <a:pt x="777" y="2536"/>
                        </a:lnTo>
                        <a:lnTo>
                          <a:pt x="676" y="2416"/>
                        </a:lnTo>
                        <a:lnTo>
                          <a:pt x="586" y="2302"/>
                        </a:lnTo>
                        <a:lnTo>
                          <a:pt x="496" y="2182"/>
                        </a:lnTo>
                        <a:lnTo>
                          <a:pt x="419" y="2062"/>
                        </a:lnTo>
                        <a:lnTo>
                          <a:pt x="341" y="1942"/>
                        </a:lnTo>
                        <a:lnTo>
                          <a:pt x="275" y="1822"/>
                        </a:lnTo>
                        <a:lnTo>
                          <a:pt x="215" y="1703"/>
                        </a:lnTo>
                        <a:lnTo>
                          <a:pt x="161" y="1583"/>
                        </a:lnTo>
                        <a:lnTo>
                          <a:pt x="114" y="1463"/>
                        </a:lnTo>
                        <a:lnTo>
                          <a:pt x="78" y="1343"/>
                        </a:lnTo>
                        <a:lnTo>
                          <a:pt x="48" y="1229"/>
                        </a:lnTo>
                        <a:lnTo>
                          <a:pt x="24" y="1115"/>
                        </a:lnTo>
                        <a:lnTo>
                          <a:pt x="12" y="1001"/>
                        </a:lnTo>
                        <a:lnTo>
                          <a:pt x="6" y="893"/>
                        </a:lnTo>
                        <a:lnTo>
                          <a:pt x="12" y="797"/>
                        </a:lnTo>
                        <a:lnTo>
                          <a:pt x="18" y="701"/>
                        </a:lnTo>
                        <a:lnTo>
                          <a:pt x="42" y="612"/>
                        </a:lnTo>
                        <a:lnTo>
                          <a:pt x="66" y="528"/>
                        </a:lnTo>
                        <a:lnTo>
                          <a:pt x="96" y="450"/>
                        </a:lnTo>
                        <a:lnTo>
                          <a:pt x="138" y="378"/>
                        </a:lnTo>
                        <a:lnTo>
                          <a:pt x="185" y="306"/>
                        </a:lnTo>
                        <a:lnTo>
                          <a:pt x="239" y="246"/>
                        </a:lnTo>
                        <a:lnTo>
                          <a:pt x="341" y="162"/>
                        </a:lnTo>
                        <a:lnTo>
                          <a:pt x="454" y="96"/>
                        </a:lnTo>
                        <a:lnTo>
                          <a:pt x="580" y="48"/>
                        </a:lnTo>
                        <a:lnTo>
                          <a:pt x="723" y="18"/>
                        </a:lnTo>
                        <a:lnTo>
                          <a:pt x="867" y="6"/>
                        </a:lnTo>
                        <a:lnTo>
                          <a:pt x="1028" y="6"/>
                        </a:lnTo>
                        <a:lnTo>
                          <a:pt x="1196" y="30"/>
                        </a:lnTo>
                        <a:lnTo>
                          <a:pt x="1363" y="66"/>
                        </a:lnTo>
                        <a:lnTo>
                          <a:pt x="1543" y="120"/>
                        </a:lnTo>
                        <a:lnTo>
                          <a:pt x="1722" y="192"/>
                        </a:lnTo>
                        <a:lnTo>
                          <a:pt x="1901" y="282"/>
                        </a:lnTo>
                        <a:lnTo>
                          <a:pt x="2087" y="378"/>
                        </a:lnTo>
                        <a:lnTo>
                          <a:pt x="2272" y="498"/>
                        </a:lnTo>
                        <a:lnTo>
                          <a:pt x="2451" y="624"/>
                        </a:lnTo>
                        <a:lnTo>
                          <a:pt x="2631" y="773"/>
                        </a:lnTo>
                        <a:lnTo>
                          <a:pt x="2804" y="929"/>
                        </a:lnTo>
                        <a:lnTo>
                          <a:pt x="3019" y="1151"/>
                        </a:lnTo>
                        <a:lnTo>
                          <a:pt x="3115" y="1265"/>
                        </a:lnTo>
                        <a:lnTo>
                          <a:pt x="3211" y="1385"/>
                        </a:lnTo>
                        <a:lnTo>
                          <a:pt x="3295" y="1505"/>
                        </a:lnTo>
                        <a:lnTo>
                          <a:pt x="3378" y="1625"/>
                        </a:lnTo>
                        <a:lnTo>
                          <a:pt x="3450" y="1745"/>
                        </a:lnTo>
                        <a:lnTo>
                          <a:pt x="3522" y="1864"/>
                        </a:lnTo>
                        <a:lnTo>
                          <a:pt x="3582" y="1984"/>
                        </a:lnTo>
                        <a:lnTo>
                          <a:pt x="3635" y="2104"/>
                        </a:lnTo>
                        <a:lnTo>
                          <a:pt x="3677" y="2224"/>
                        </a:lnTo>
                        <a:lnTo>
                          <a:pt x="3719" y="2344"/>
                        </a:lnTo>
                        <a:lnTo>
                          <a:pt x="3749" y="2458"/>
                        </a:lnTo>
                        <a:lnTo>
                          <a:pt x="3773" y="2572"/>
                        </a:lnTo>
                        <a:lnTo>
                          <a:pt x="3785" y="2686"/>
                        </a:lnTo>
                        <a:lnTo>
                          <a:pt x="3791" y="2794"/>
                        </a:lnTo>
                        <a:lnTo>
                          <a:pt x="3779" y="2955"/>
                        </a:lnTo>
                        <a:lnTo>
                          <a:pt x="3749" y="3105"/>
                        </a:lnTo>
                        <a:lnTo>
                          <a:pt x="3695" y="3243"/>
                        </a:lnTo>
                        <a:lnTo>
                          <a:pt x="3623" y="3363"/>
                        </a:lnTo>
                        <a:lnTo>
                          <a:pt x="3629" y="3363"/>
                        </a:lnTo>
                        <a:lnTo>
                          <a:pt x="3701" y="3243"/>
                        </a:lnTo>
                        <a:lnTo>
                          <a:pt x="3749" y="3111"/>
                        </a:lnTo>
                        <a:lnTo>
                          <a:pt x="3779" y="2967"/>
                        </a:lnTo>
                        <a:lnTo>
                          <a:pt x="3791" y="2806"/>
                        </a:lnTo>
                        <a:lnTo>
                          <a:pt x="3791" y="2800"/>
                        </a:lnTo>
                        <a:lnTo>
                          <a:pt x="3791" y="2794"/>
                        </a:lnTo>
                        <a:lnTo>
                          <a:pt x="3785" y="2686"/>
                        </a:lnTo>
                        <a:lnTo>
                          <a:pt x="3773" y="2572"/>
                        </a:lnTo>
                        <a:lnTo>
                          <a:pt x="3749" y="2458"/>
                        </a:lnTo>
                        <a:lnTo>
                          <a:pt x="3719" y="2338"/>
                        </a:lnTo>
                        <a:lnTo>
                          <a:pt x="3683" y="2224"/>
                        </a:lnTo>
                        <a:lnTo>
                          <a:pt x="3635" y="2104"/>
                        </a:lnTo>
                        <a:lnTo>
                          <a:pt x="3582" y="1984"/>
                        </a:lnTo>
                        <a:lnTo>
                          <a:pt x="3522" y="1864"/>
                        </a:lnTo>
                        <a:lnTo>
                          <a:pt x="3456" y="1739"/>
                        </a:lnTo>
                        <a:lnTo>
                          <a:pt x="3378" y="1619"/>
                        </a:lnTo>
                        <a:lnTo>
                          <a:pt x="3300" y="1499"/>
                        </a:lnTo>
                        <a:lnTo>
                          <a:pt x="3211" y="1385"/>
                        </a:lnTo>
                        <a:lnTo>
                          <a:pt x="3121" y="1265"/>
                        </a:lnTo>
                        <a:lnTo>
                          <a:pt x="3019" y="1151"/>
                        </a:lnTo>
                        <a:lnTo>
                          <a:pt x="2804" y="929"/>
                        </a:lnTo>
                        <a:lnTo>
                          <a:pt x="2631" y="767"/>
                        </a:lnTo>
                        <a:lnTo>
                          <a:pt x="2451" y="624"/>
                        </a:lnTo>
                        <a:lnTo>
                          <a:pt x="2272" y="492"/>
                        </a:lnTo>
                        <a:lnTo>
                          <a:pt x="2087" y="378"/>
                        </a:lnTo>
                        <a:lnTo>
                          <a:pt x="1901" y="276"/>
                        </a:lnTo>
                        <a:lnTo>
                          <a:pt x="1722" y="192"/>
                        </a:lnTo>
                        <a:lnTo>
                          <a:pt x="1543" y="120"/>
                        </a:lnTo>
                        <a:lnTo>
                          <a:pt x="1363" y="66"/>
                        </a:lnTo>
                        <a:lnTo>
                          <a:pt x="1190" y="24"/>
                        </a:lnTo>
                        <a:lnTo>
                          <a:pt x="1028" y="6"/>
                        </a:lnTo>
                        <a:lnTo>
                          <a:pt x="867" y="0"/>
                        </a:lnTo>
                        <a:lnTo>
                          <a:pt x="717" y="12"/>
                        </a:lnTo>
                        <a:lnTo>
                          <a:pt x="580" y="42"/>
                        </a:lnTo>
                        <a:lnTo>
                          <a:pt x="448" y="90"/>
                        </a:lnTo>
                        <a:lnTo>
                          <a:pt x="335" y="162"/>
                        </a:lnTo>
                        <a:lnTo>
                          <a:pt x="233" y="246"/>
                        </a:lnTo>
                        <a:lnTo>
                          <a:pt x="179" y="306"/>
                        </a:lnTo>
                        <a:lnTo>
                          <a:pt x="132" y="378"/>
                        </a:lnTo>
                        <a:lnTo>
                          <a:pt x="90" y="450"/>
                        </a:lnTo>
                        <a:lnTo>
                          <a:pt x="60" y="528"/>
                        </a:lnTo>
                        <a:lnTo>
                          <a:pt x="36" y="612"/>
                        </a:lnTo>
                        <a:lnTo>
                          <a:pt x="12" y="701"/>
                        </a:lnTo>
                        <a:lnTo>
                          <a:pt x="6" y="797"/>
                        </a:lnTo>
                        <a:lnTo>
                          <a:pt x="0" y="893"/>
                        </a:lnTo>
                        <a:lnTo>
                          <a:pt x="6" y="1001"/>
                        </a:lnTo>
                        <a:lnTo>
                          <a:pt x="24" y="1115"/>
                        </a:lnTo>
                        <a:lnTo>
                          <a:pt x="42" y="1229"/>
                        </a:lnTo>
                        <a:lnTo>
                          <a:pt x="78" y="1343"/>
                        </a:lnTo>
                        <a:lnTo>
                          <a:pt x="114" y="1463"/>
                        </a:lnTo>
                        <a:lnTo>
                          <a:pt x="161" y="1583"/>
                        </a:lnTo>
                        <a:lnTo>
                          <a:pt x="215" y="1703"/>
                        </a:lnTo>
                        <a:lnTo>
                          <a:pt x="275" y="1822"/>
                        </a:lnTo>
                        <a:lnTo>
                          <a:pt x="341" y="1942"/>
                        </a:lnTo>
                        <a:lnTo>
                          <a:pt x="413" y="2062"/>
                        </a:lnTo>
                        <a:lnTo>
                          <a:pt x="496" y="2182"/>
                        </a:lnTo>
                        <a:lnTo>
                          <a:pt x="580" y="2302"/>
                        </a:lnTo>
                        <a:lnTo>
                          <a:pt x="676" y="2422"/>
                        </a:lnTo>
                        <a:lnTo>
                          <a:pt x="771" y="2536"/>
                        </a:lnTo>
                        <a:lnTo>
                          <a:pt x="987" y="2758"/>
                        </a:lnTo>
                        <a:lnTo>
                          <a:pt x="1184" y="2931"/>
                        </a:lnTo>
                        <a:lnTo>
                          <a:pt x="1387" y="3093"/>
                        </a:lnTo>
                        <a:lnTo>
                          <a:pt x="1596" y="3237"/>
                        </a:lnTo>
                        <a:lnTo>
                          <a:pt x="1800" y="3363"/>
                        </a:lnTo>
                        <a:lnTo>
                          <a:pt x="1806" y="3363"/>
                        </a:lnTo>
                        <a:lnTo>
                          <a:pt x="1596" y="3237"/>
                        </a:lnTo>
                        <a:lnTo>
                          <a:pt x="1393" y="3093"/>
                        </a:lnTo>
                        <a:lnTo>
                          <a:pt x="1190" y="2931"/>
                        </a:lnTo>
                        <a:lnTo>
                          <a:pt x="993" y="2758"/>
                        </a:lnTo>
                        <a:lnTo>
                          <a:pt x="993" y="275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5" name="Freeform 9">
                    <a:extLst>
                      <a:ext uri="{FF2B5EF4-FFF2-40B4-BE49-F238E27FC236}">
                        <a16:creationId xmlns:a16="http://schemas.microsoft.com/office/drawing/2014/main" id="{E9C69F68-B7A7-44B8-8874-616BD8E01A42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514" y="1091"/>
                    <a:ext cx="3538" cy="3225"/>
                  </a:xfrm>
                  <a:custGeom>
                    <a:avLst/>
                    <a:gdLst/>
                    <a:ahLst/>
                    <a:cxnLst>
                      <a:cxn ang="0">
                        <a:pos x="538" y="2146"/>
                      </a:cxn>
                      <a:cxn ang="0">
                        <a:pos x="317" y="1816"/>
                      </a:cxn>
                      <a:cxn ang="0">
                        <a:pos x="149" y="1481"/>
                      </a:cxn>
                      <a:cxn ang="0">
                        <a:pos x="41" y="1151"/>
                      </a:cxn>
                      <a:cxn ang="0">
                        <a:pos x="0" y="839"/>
                      </a:cxn>
                      <a:cxn ang="0">
                        <a:pos x="30" y="575"/>
                      </a:cxn>
                      <a:cxn ang="0">
                        <a:pos x="125" y="354"/>
                      </a:cxn>
                      <a:cxn ang="0">
                        <a:pos x="317" y="150"/>
                      </a:cxn>
                      <a:cxn ang="0">
                        <a:pos x="669" y="12"/>
                      </a:cxn>
                      <a:cxn ang="0">
                        <a:pos x="1112" y="24"/>
                      </a:cxn>
                      <a:cxn ang="0">
                        <a:pos x="1608" y="174"/>
                      </a:cxn>
                      <a:cxn ang="0">
                        <a:pos x="2116" y="456"/>
                      </a:cxn>
                      <a:cxn ang="0">
                        <a:pos x="2613" y="857"/>
                      </a:cxn>
                      <a:cxn ang="0">
                        <a:pos x="3073" y="1391"/>
                      </a:cxn>
                      <a:cxn ang="0">
                        <a:pos x="3276" y="1726"/>
                      </a:cxn>
                      <a:cxn ang="0">
                        <a:pos x="3426" y="2062"/>
                      </a:cxn>
                      <a:cxn ang="0">
                        <a:pos x="3509" y="2386"/>
                      </a:cxn>
                      <a:cxn ang="0">
                        <a:pos x="3521" y="2680"/>
                      </a:cxn>
                      <a:cxn ang="0">
                        <a:pos x="3474" y="2931"/>
                      </a:cxn>
                      <a:cxn ang="0">
                        <a:pos x="3360" y="3141"/>
                      </a:cxn>
                      <a:cxn ang="0">
                        <a:pos x="3282" y="3225"/>
                      </a:cxn>
                      <a:cxn ang="0">
                        <a:pos x="3312" y="3201"/>
                      </a:cxn>
                      <a:cxn ang="0">
                        <a:pos x="3444" y="3009"/>
                      </a:cxn>
                      <a:cxn ang="0">
                        <a:pos x="3515" y="2769"/>
                      </a:cxn>
                      <a:cxn ang="0">
                        <a:pos x="3521" y="2488"/>
                      </a:cxn>
                      <a:cxn ang="0">
                        <a:pos x="3462" y="2170"/>
                      </a:cxn>
                      <a:cxn ang="0">
                        <a:pos x="3336" y="1834"/>
                      </a:cxn>
                      <a:cxn ang="0">
                        <a:pos x="3145" y="1499"/>
                      </a:cxn>
                      <a:cxn ang="0">
                        <a:pos x="2816" y="1061"/>
                      </a:cxn>
                      <a:cxn ang="0">
                        <a:pos x="2284" y="575"/>
                      </a:cxn>
                      <a:cxn ang="0">
                        <a:pos x="1775" y="252"/>
                      </a:cxn>
                      <a:cxn ang="0">
                        <a:pos x="1273" y="60"/>
                      </a:cxn>
                      <a:cxn ang="0">
                        <a:pos x="807" y="0"/>
                      </a:cxn>
                      <a:cxn ang="0">
                        <a:pos x="418" y="84"/>
                      </a:cxn>
                      <a:cxn ang="0">
                        <a:pos x="167" y="288"/>
                      </a:cxn>
                      <a:cxn ang="0">
                        <a:pos x="53" y="498"/>
                      </a:cxn>
                      <a:cxn ang="0">
                        <a:pos x="0" y="749"/>
                      </a:cxn>
                      <a:cxn ang="0">
                        <a:pos x="18" y="1043"/>
                      </a:cxn>
                      <a:cxn ang="0">
                        <a:pos x="101" y="1373"/>
                      </a:cxn>
                      <a:cxn ang="0">
                        <a:pos x="251" y="1708"/>
                      </a:cxn>
                      <a:cxn ang="0">
                        <a:pos x="454" y="2038"/>
                      </a:cxn>
                      <a:cxn ang="0">
                        <a:pos x="914" y="2572"/>
                      </a:cxn>
                      <a:cxn ang="0">
                        <a:pos x="1255" y="2865"/>
                      </a:cxn>
                      <a:cxn ang="0">
                        <a:pos x="1608" y="3099"/>
                      </a:cxn>
                      <a:cxn ang="0">
                        <a:pos x="1853" y="3225"/>
                      </a:cxn>
                      <a:cxn ang="0">
                        <a:pos x="1494" y="3027"/>
                      </a:cxn>
                      <a:cxn ang="0">
                        <a:pos x="1142" y="2769"/>
                      </a:cxn>
                    </a:cxnLst>
                    <a:rect l="0" t="0" r="r" b="b"/>
                    <a:pathLst>
                      <a:path w="3527" h="3225">
                        <a:moveTo>
                          <a:pt x="914" y="2572"/>
                        </a:moveTo>
                        <a:lnTo>
                          <a:pt x="717" y="2362"/>
                        </a:lnTo>
                        <a:lnTo>
                          <a:pt x="538" y="2146"/>
                        </a:lnTo>
                        <a:lnTo>
                          <a:pt x="460" y="2038"/>
                        </a:lnTo>
                        <a:lnTo>
                          <a:pt x="382" y="1930"/>
                        </a:lnTo>
                        <a:lnTo>
                          <a:pt x="317" y="1816"/>
                        </a:lnTo>
                        <a:lnTo>
                          <a:pt x="251" y="1702"/>
                        </a:lnTo>
                        <a:lnTo>
                          <a:pt x="197" y="1589"/>
                        </a:lnTo>
                        <a:lnTo>
                          <a:pt x="149" y="1481"/>
                        </a:lnTo>
                        <a:lnTo>
                          <a:pt x="107" y="1367"/>
                        </a:lnTo>
                        <a:lnTo>
                          <a:pt x="71" y="1259"/>
                        </a:lnTo>
                        <a:lnTo>
                          <a:pt x="41" y="1151"/>
                        </a:lnTo>
                        <a:lnTo>
                          <a:pt x="18" y="1043"/>
                        </a:lnTo>
                        <a:lnTo>
                          <a:pt x="6" y="941"/>
                        </a:lnTo>
                        <a:lnTo>
                          <a:pt x="0" y="839"/>
                        </a:lnTo>
                        <a:lnTo>
                          <a:pt x="6" y="749"/>
                        </a:lnTo>
                        <a:lnTo>
                          <a:pt x="12" y="659"/>
                        </a:lnTo>
                        <a:lnTo>
                          <a:pt x="30" y="575"/>
                        </a:lnTo>
                        <a:lnTo>
                          <a:pt x="59" y="498"/>
                        </a:lnTo>
                        <a:lnTo>
                          <a:pt x="89" y="420"/>
                        </a:lnTo>
                        <a:lnTo>
                          <a:pt x="125" y="354"/>
                        </a:lnTo>
                        <a:lnTo>
                          <a:pt x="173" y="288"/>
                        </a:lnTo>
                        <a:lnTo>
                          <a:pt x="221" y="228"/>
                        </a:lnTo>
                        <a:lnTo>
                          <a:pt x="317" y="150"/>
                        </a:lnTo>
                        <a:lnTo>
                          <a:pt x="424" y="90"/>
                        </a:lnTo>
                        <a:lnTo>
                          <a:pt x="544" y="42"/>
                        </a:lnTo>
                        <a:lnTo>
                          <a:pt x="669" y="12"/>
                        </a:lnTo>
                        <a:lnTo>
                          <a:pt x="813" y="0"/>
                        </a:lnTo>
                        <a:lnTo>
                          <a:pt x="956" y="6"/>
                        </a:lnTo>
                        <a:lnTo>
                          <a:pt x="1112" y="24"/>
                        </a:lnTo>
                        <a:lnTo>
                          <a:pt x="1273" y="60"/>
                        </a:lnTo>
                        <a:lnTo>
                          <a:pt x="1441" y="114"/>
                        </a:lnTo>
                        <a:lnTo>
                          <a:pt x="1608" y="174"/>
                        </a:lnTo>
                        <a:lnTo>
                          <a:pt x="1775" y="258"/>
                        </a:lnTo>
                        <a:lnTo>
                          <a:pt x="1949" y="348"/>
                        </a:lnTo>
                        <a:lnTo>
                          <a:pt x="2116" y="456"/>
                        </a:lnTo>
                        <a:lnTo>
                          <a:pt x="2284" y="575"/>
                        </a:lnTo>
                        <a:lnTo>
                          <a:pt x="2451" y="713"/>
                        </a:lnTo>
                        <a:lnTo>
                          <a:pt x="2613" y="857"/>
                        </a:lnTo>
                        <a:lnTo>
                          <a:pt x="2810" y="1067"/>
                        </a:lnTo>
                        <a:lnTo>
                          <a:pt x="2989" y="1283"/>
                        </a:lnTo>
                        <a:lnTo>
                          <a:pt x="3073" y="1391"/>
                        </a:lnTo>
                        <a:lnTo>
                          <a:pt x="3145" y="1505"/>
                        </a:lnTo>
                        <a:lnTo>
                          <a:pt x="3216" y="1612"/>
                        </a:lnTo>
                        <a:lnTo>
                          <a:pt x="3276" y="1726"/>
                        </a:lnTo>
                        <a:lnTo>
                          <a:pt x="3330" y="1840"/>
                        </a:lnTo>
                        <a:lnTo>
                          <a:pt x="3384" y="1948"/>
                        </a:lnTo>
                        <a:lnTo>
                          <a:pt x="3426" y="2062"/>
                        </a:lnTo>
                        <a:lnTo>
                          <a:pt x="3462" y="2170"/>
                        </a:lnTo>
                        <a:lnTo>
                          <a:pt x="3491" y="2278"/>
                        </a:lnTo>
                        <a:lnTo>
                          <a:pt x="3509" y="2386"/>
                        </a:lnTo>
                        <a:lnTo>
                          <a:pt x="3521" y="2488"/>
                        </a:lnTo>
                        <a:lnTo>
                          <a:pt x="3527" y="2590"/>
                        </a:lnTo>
                        <a:lnTo>
                          <a:pt x="3521" y="2680"/>
                        </a:lnTo>
                        <a:lnTo>
                          <a:pt x="3515" y="2769"/>
                        </a:lnTo>
                        <a:lnTo>
                          <a:pt x="3497" y="2853"/>
                        </a:lnTo>
                        <a:lnTo>
                          <a:pt x="3474" y="2931"/>
                        </a:lnTo>
                        <a:lnTo>
                          <a:pt x="3438" y="3009"/>
                        </a:lnTo>
                        <a:lnTo>
                          <a:pt x="3402" y="3075"/>
                        </a:lnTo>
                        <a:lnTo>
                          <a:pt x="3360" y="3141"/>
                        </a:lnTo>
                        <a:lnTo>
                          <a:pt x="3306" y="3201"/>
                        </a:lnTo>
                        <a:lnTo>
                          <a:pt x="3294" y="3213"/>
                        </a:lnTo>
                        <a:lnTo>
                          <a:pt x="3282" y="3225"/>
                        </a:lnTo>
                        <a:lnTo>
                          <a:pt x="3288" y="3225"/>
                        </a:lnTo>
                        <a:lnTo>
                          <a:pt x="3300" y="3213"/>
                        </a:lnTo>
                        <a:lnTo>
                          <a:pt x="3312" y="3201"/>
                        </a:lnTo>
                        <a:lnTo>
                          <a:pt x="3366" y="3141"/>
                        </a:lnTo>
                        <a:lnTo>
                          <a:pt x="3408" y="3075"/>
                        </a:lnTo>
                        <a:lnTo>
                          <a:pt x="3444" y="3009"/>
                        </a:lnTo>
                        <a:lnTo>
                          <a:pt x="3474" y="2931"/>
                        </a:lnTo>
                        <a:lnTo>
                          <a:pt x="3497" y="2853"/>
                        </a:lnTo>
                        <a:lnTo>
                          <a:pt x="3515" y="2769"/>
                        </a:lnTo>
                        <a:lnTo>
                          <a:pt x="3527" y="2680"/>
                        </a:lnTo>
                        <a:lnTo>
                          <a:pt x="3527" y="2590"/>
                        </a:lnTo>
                        <a:lnTo>
                          <a:pt x="3521" y="2488"/>
                        </a:lnTo>
                        <a:lnTo>
                          <a:pt x="3509" y="2386"/>
                        </a:lnTo>
                        <a:lnTo>
                          <a:pt x="3491" y="2278"/>
                        </a:lnTo>
                        <a:lnTo>
                          <a:pt x="3462" y="2170"/>
                        </a:lnTo>
                        <a:lnTo>
                          <a:pt x="3426" y="2056"/>
                        </a:lnTo>
                        <a:lnTo>
                          <a:pt x="3384" y="1948"/>
                        </a:lnTo>
                        <a:lnTo>
                          <a:pt x="3336" y="1834"/>
                        </a:lnTo>
                        <a:lnTo>
                          <a:pt x="3276" y="1726"/>
                        </a:lnTo>
                        <a:lnTo>
                          <a:pt x="3216" y="1612"/>
                        </a:lnTo>
                        <a:lnTo>
                          <a:pt x="3145" y="1499"/>
                        </a:lnTo>
                        <a:lnTo>
                          <a:pt x="3073" y="1391"/>
                        </a:lnTo>
                        <a:lnTo>
                          <a:pt x="2989" y="1277"/>
                        </a:lnTo>
                        <a:lnTo>
                          <a:pt x="2816" y="1061"/>
                        </a:lnTo>
                        <a:lnTo>
                          <a:pt x="2613" y="857"/>
                        </a:lnTo>
                        <a:lnTo>
                          <a:pt x="2451" y="707"/>
                        </a:lnTo>
                        <a:lnTo>
                          <a:pt x="2284" y="575"/>
                        </a:lnTo>
                        <a:lnTo>
                          <a:pt x="2116" y="456"/>
                        </a:lnTo>
                        <a:lnTo>
                          <a:pt x="1949" y="348"/>
                        </a:lnTo>
                        <a:lnTo>
                          <a:pt x="1775" y="252"/>
                        </a:lnTo>
                        <a:lnTo>
                          <a:pt x="1608" y="174"/>
                        </a:lnTo>
                        <a:lnTo>
                          <a:pt x="1435" y="108"/>
                        </a:lnTo>
                        <a:lnTo>
                          <a:pt x="1273" y="60"/>
                        </a:lnTo>
                        <a:lnTo>
                          <a:pt x="1112" y="24"/>
                        </a:lnTo>
                        <a:lnTo>
                          <a:pt x="956" y="0"/>
                        </a:lnTo>
                        <a:lnTo>
                          <a:pt x="807" y="0"/>
                        </a:lnTo>
                        <a:lnTo>
                          <a:pt x="669" y="12"/>
                        </a:lnTo>
                        <a:lnTo>
                          <a:pt x="538" y="42"/>
                        </a:lnTo>
                        <a:lnTo>
                          <a:pt x="418" y="84"/>
                        </a:lnTo>
                        <a:lnTo>
                          <a:pt x="311" y="150"/>
                        </a:lnTo>
                        <a:lnTo>
                          <a:pt x="215" y="228"/>
                        </a:lnTo>
                        <a:lnTo>
                          <a:pt x="167" y="288"/>
                        </a:lnTo>
                        <a:lnTo>
                          <a:pt x="119" y="354"/>
                        </a:lnTo>
                        <a:lnTo>
                          <a:pt x="83" y="420"/>
                        </a:lnTo>
                        <a:lnTo>
                          <a:pt x="53" y="498"/>
                        </a:lnTo>
                        <a:lnTo>
                          <a:pt x="30" y="575"/>
                        </a:lnTo>
                        <a:lnTo>
                          <a:pt x="12" y="659"/>
                        </a:lnTo>
                        <a:lnTo>
                          <a:pt x="0" y="749"/>
                        </a:lnTo>
                        <a:lnTo>
                          <a:pt x="0" y="839"/>
                        </a:lnTo>
                        <a:lnTo>
                          <a:pt x="6" y="941"/>
                        </a:lnTo>
                        <a:lnTo>
                          <a:pt x="18" y="1043"/>
                        </a:lnTo>
                        <a:lnTo>
                          <a:pt x="35" y="1151"/>
                        </a:lnTo>
                        <a:lnTo>
                          <a:pt x="65" y="1259"/>
                        </a:lnTo>
                        <a:lnTo>
                          <a:pt x="101" y="1373"/>
                        </a:lnTo>
                        <a:lnTo>
                          <a:pt x="143" y="1481"/>
                        </a:lnTo>
                        <a:lnTo>
                          <a:pt x="191" y="1595"/>
                        </a:lnTo>
                        <a:lnTo>
                          <a:pt x="251" y="1708"/>
                        </a:lnTo>
                        <a:lnTo>
                          <a:pt x="311" y="1816"/>
                        </a:lnTo>
                        <a:lnTo>
                          <a:pt x="382" y="1930"/>
                        </a:lnTo>
                        <a:lnTo>
                          <a:pt x="454" y="2038"/>
                        </a:lnTo>
                        <a:lnTo>
                          <a:pt x="538" y="2152"/>
                        </a:lnTo>
                        <a:lnTo>
                          <a:pt x="717" y="2368"/>
                        </a:lnTo>
                        <a:lnTo>
                          <a:pt x="914" y="2572"/>
                        </a:lnTo>
                        <a:lnTo>
                          <a:pt x="1028" y="2674"/>
                        </a:lnTo>
                        <a:lnTo>
                          <a:pt x="1142" y="2775"/>
                        </a:lnTo>
                        <a:lnTo>
                          <a:pt x="1255" y="2865"/>
                        </a:lnTo>
                        <a:lnTo>
                          <a:pt x="1369" y="2949"/>
                        </a:lnTo>
                        <a:lnTo>
                          <a:pt x="1488" y="3027"/>
                        </a:lnTo>
                        <a:lnTo>
                          <a:pt x="1608" y="3099"/>
                        </a:lnTo>
                        <a:lnTo>
                          <a:pt x="1722" y="3165"/>
                        </a:lnTo>
                        <a:lnTo>
                          <a:pt x="1841" y="3225"/>
                        </a:lnTo>
                        <a:lnTo>
                          <a:pt x="1853" y="3225"/>
                        </a:lnTo>
                        <a:lnTo>
                          <a:pt x="1734" y="3165"/>
                        </a:lnTo>
                        <a:lnTo>
                          <a:pt x="1614" y="3099"/>
                        </a:lnTo>
                        <a:lnTo>
                          <a:pt x="1494" y="3027"/>
                        </a:lnTo>
                        <a:lnTo>
                          <a:pt x="1375" y="2949"/>
                        </a:lnTo>
                        <a:lnTo>
                          <a:pt x="1261" y="2865"/>
                        </a:lnTo>
                        <a:lnTo>
                          <a:pt x="1142" y="2769"/>
                        </a:lnTo>
                        <a:lnTo>
                          <a:pt x="914" y="2572"/>
                        </a:lnTo>
                        <a:lnTo>
                          <a:pt x="914" y="257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grpSp>
                <p:nvGrpSpPr>
                  <p:cNvPr id="36" name="Group 10">
                    <a:extLst>
                      <a:ext uri="{FF2B5EF4-FFF2-40B4-BE49-F238E27FC236}">
                        <a16:creationId xmlns:a16="http://schemas.microsoft.com/office/drawing/2014/main" id="{5EAC525F-0795-92A3-64C6-8C0F8489DF32}"/>
                      </a:ext>
                    </a:extLst>
                  </p:cNvPr>
                  <p:cNvGrpSpPr>
                    <a:grpSpLocks/>
                  </p:cNvGrpSpPr>
                  <p:nvPr userDrawn="1"/>
                </p:nvGrpSpPr>
                <p:grpSpPr bwMode="auto">
                  <a:xfrm>
                    <a:off x="0" y="522"/>
                    <a:ext cx="4751" cy="3794"/>
                    <a:chOff x="0" y="522"/>
                    <a:chExt cx="4751" cy="3794"/>
                  </a:xfrm>
                </p:grpSpPr>
                <p:sp>
                  <p:nvSpPr>
                    <p:cNvPr id="37" name="Freeform 11">
                      <a:extLst>
                        <a:ext uri="{FF2B5EF4-FFF2-40B4-BE49-F238E27FC236}">
                          <a16:creationId xmlns:a16="http://schemas.microsoft.com/office/drawing/2014/main" id="{A1A1FB33-BAC1-C5F1-5D72-34886CBB705F}"/>
                        </a:ext>
                      </a:extLst>
                    </p:cNvPr>
                    <p:cNvSpPr>
                      <a:spLocks/>
                    </p:cNvSpPr>
                    <p:nvPr userDrawn="1"/>
                  </p:nvSpPr>
                  <p:spPr bwMode="hidden">
                    <a:xfrm>
                      <a:off x="400" y="522"/>
                      <a:ext cx="4264" cy="3794"/>
                    </a:xfrm>
                    <a:custGeom>
                      <a:avLst/>
                      <a:gdLst/>
                      <a:ahLst/>
                      <a:cxnLst>
                        <a:cxn ang="0">
                          <a:pos x="4245" y="3237"/>
                        </a:cxn>
                        <a:cxn ang="0">
                          <a:pos x="4203" y="2961"/>
                        </a:cxn>
                        <a:cxn ang="0">
                          <a:pos x="4120" y="2679"/>
                        </a:cxn>
                        <a:cxn ang="0">
                          <a:pos x="4000" y="2391"/>
                        </a:cxn>
                        <a:cxn ang="0">
                          <a:pos x="3845" y="2098"/>
                        </a:cxn>
                        <a:cxn ang="0">
                          <a:pos x="3659" y="1810"/>
                        </a:cxn>
                        <a:cxn ang="0">
                          <a:pos x="3438" y="1528"/>
                        </a:cxn>
                        <a:cxn ang="0">
                          <a:pos x="3193" y="1252"/>
                        </a:cxn>
                        <a:cxn ang="0">
                          <a:pos x="2858" y="935"/>
                        </a:cxn>
                        <a:cxn ang="0">
                          <a:pos x="2434" y="605"/>
                        </a:cxn>
                        <a:cxn ang="0">
                          <a:pos x="1991" y="341"/>
                        </a:cxn>
                        <a:cxn ang="0">
                          <a:pos x="1549" y="143"/>
                        </a:cxn>
                        <a:cxn ang="0">
                          <a:pos x="1124" y="35"/>
                        </a:cxn>
                        <a:cxn ang="0">
                          <a:pos x="741" y="0"/>
                        </a:cxn>
                        <a:cxn ang="0">
                          <a:pos x="401" y="47"/>
                        </a:cxn>
                        <a:cxn ang="0">
                          <a:pos x="120" y="173"/>
                        </a:cxn>
                        <a:cxn ang="0">
                          <a:pos x="0" y="269"/>
                        </a:cxn>
                        <a:cxn ang="0">
                          <a:pos x="263" y="101"/>
                        </a:cxn>
                        <a:cxn ang="0">
                          <a:pos x="586" y="18"/>
                        </a:cxn>
                        <a:cxn ang="0">
                          <a:pos x="957" y="18"/>
                        </a:cxn>
                        <a:cxn ang="0">
                          <a:pos x="1357" y="95"/>
                        </a:cxn>
                        <a:cxn ang="0">
                          <a:pos x="1782" y="245"/>
                        </a:cxn>
                        <a:cxn ang="0">
                          <a:pos x="2212" y="467"/>
                        </a:cxn>
                        <a:cxn ang="0">
                          <a:pos x="2643" y="761"/>
                        </a:cxn>
                        <a:cxn ang="0">
                          <a:pos x="3061" y="1120"/>
                        </a:cxn>
                        <a:cxn ang="0">
                          <a:pos x="3318" y="1390"/>
                        </a:cxn>
                        <a:cxn ang="0">
                          <a:pos x="3552" y="1666"/>
                        </a:cxn>
                        <a:cxn ang="0">
                          <a:pos x="3755" y="1954"/>
                        </a:cxn>
                        <a:cxn ang="0">
                          <a:pos x="3922" y="2247"/>
                        </a:cxn>
                        <a:cxn ang="0">
                          <a:pos x="4060" y="2535"/>
                        </a:cxn>
                        <a:cxn ang="0">
                          <a:pos x="4162" y="2823"/>
                        </a:cxn>
                        <a:cxn ang="0">
                          <a:pos x="4221" y="3105"/>
                        </a:cxn>
                        <a:cxn ang="0">
                          <a:pos x="4245" y="3368"/>
                        </a:cxn>
                        <a:cxn ang="0">
                          <a:pos x="4233" y="3590"/>
                        </a:cxn>
                        <a:cxn ang="0">
                          <a:pos x="4185" y="3794"/>
                        </a:cxn>
                        <a:cxn ang="0">
                          <a:pos x="4215" y="3692"/>
                        </a:cxn>
                        <a:cxn ang="0">
                          <a:pos x="4245" y="3482"/>
                        </a:cxn>
                        <a:cxn ang="0">
                          <a:pos x="4251" y="3368"/>
                        </a:cxn>
                      </a:cxnLst>
                      <a:rect l="0" t="0" r="r" b="b"/>
                      <a:pathLst>
                        <a:path w="4251" h="3794">
                          <a:moveTo>
                            <a:pt x="4251" y="3368"/>
                          </a:moveTo>
                          <a:lnTo>
                            <a:pt x="4245" y="3237"/>
                          </a:lnTo>
                          <a:lnTo>
                            <a:pt x="4227" y="3099"/>
                          </a:lnTo>
                          <a:lnTo>
                            <a:pt x="4203" y="2961"/>
                          </a:lnTo>
                          <a:lnTo>
                            <a:pt x="4167" y="2823"/>
                          </a:lnTo>
                          <a:lnTo>
                            <a:pt x="4120" y="2679"/>
                          </a:lnTo>
                          <a:lnTo>
                            <a:pt x="4066" y="2535"/>
                          </a:lnTo>
                          <a:lnTo>
                            <a:pt x="4000" y="2391"/>
                          </a:lnTo>
                          <a:lnTo>
                            <a:pt x="3928" y="2247"/>
                          </a:lnTo>
                          <a:lnTo>
                            <a:pt x="3845" y="2098"/>
                          </a:lnTo>
                          <a:lnTo>
                            <a:pt x="3755" y="1954"/>
                          </a:lnTo>
                          <a:lnTo>
                            <a:pt x="3659" y="1810"/>
                          </a:lnTo>
                          <a:lnTo>
                            <a:pt x="3552" y="1666"/>
                          </a:lnTo>
                          <a:lnTo>
                            <a:pt x="3438" y="1528"/>
                          </a:lnTo>
                          <a:lnTo>
                            <a:pt x="3318" y="1390"/>
                          </a:lnTo>
                          <a:lnTo>
                            <a:pt x="3193" y="1252"/>
                          </a:lnTo>
                          <a:lnTo>
                            <a:pt x="3061" y="1120"/>
                          </a:lnTo>
                          <a:lnTo>
                            <a:pt x="2858" y="935"/>
                          </a:lnTo>
                          <a:lnTo>
                            <a:pt x="2649" y="761"/>
                          </a:lnTo>
                          <a:lnTo>
                            <a:pt x="2434" y="605"/>
                          </a:lnTo>
                          <a:lnTo>
                            <a:pt x="2212" y="467"/>
                          </a:lnTo>
                          <a:lnTo>
                            <a:pt x="1991" y="341"/>
                          </a:lnTo>
                          <a:lnTo>
                            <a:pt x="1770" y="233"/>
                          </a:lnTo>
                          <a:lnTo>
                            <a:pt x="1549" y="143"/>
                          </a:lnTo>
                          <a:lnTo>
                            <a:pt x="1327" y="77"/>
                          </a:lnTo>
                          <a:lnTo>
                            <a:pt x="1124" y="35"/>
                          </a:lnTo>
                          <a:lnTo>
                            <a:pt x="927" y="6"/>
                          </a:lnTo>
                          <a:lnTo>
                            <a:pt x="741" y="0"/>
                          </a:lnTo>
                          <a:lnTo>
                            <a:pt x="568" y="18"/>
                          </a:lnTo>
                          <a:lnTo>
                            <a:pt x="401" y="47"/>
                          </a:lnTo>
                          <a:lnTo>
                            <a:pt x="257" y="101"/>
                          </a:lnTo>
                          <a:lnTo>
                            <a:pt x="120" y="173"/>
                          </a:lnTo>
                          <a:lnTo>
                            <a:pt x="0" y="263"/>
                          </a:lnTo>
                          <a:lnTo>
                            <a:pt x="0" y="269"/>
                          </a:lnTo>
                          <a:lnTo>
                            <a:pt x="126" y="173"/>
                          </a:lnTo>
                          <a:lnTo>
                            <a:pt x="263" y="101"/>
                          </a:lnTo>
                          <a:lnTo>
                            <a:pt x="419" y="47"/>
                          </a:lnTo>
                          <a:lnTo>
                            <a:pt x="586" y="18"/>
                          </a:lnTo>
                          <a:lnTo>
                            <a:pt x="765" y="6"/>
                          </a:lnTo>
                          <a:lnTo>
                            <a:pt x="957" y="18"/>
                          </a:lnTo>
                          <a:lnTo>
                            <a:pt x="1154" y="47"/>
                          </a:lnTo>
                          <a:lnTo>
                            <a:pt x="1357" y="95"/>
                          </a:lnTo>
                          <a:lnTo>
                            <a:pt x="1567" y="161"/>
                          </a:lnTo>
                          <a:lnTo>
                            <a:pt x="1782" y="245"/>
                          </a:lnTo>
                          <a:lnTo>
                            <a:pt x="1997" y="347"/>
                          </a:lnTo>
                          <a:lnTo>
                            <a:pt x="2212" y="467"/>
                          </a:lnTo>
                          <a:lnTo>
                            <a:pt x="2428" y="605"/>
                          </a:lnTo>
                          <a:lnTo>
                            <a:pt x="2643" y="761"/>
                          </a:lnTo>
                          <a:lnTo>
                            <a:pt x="2858" y="935"/>
                          </a:lnTo>
                          <a:lnTo>
                            <a:pt x="3061" y="1120"/>
                          </a:lnTo>
                          <a:lnTo>
                            <a:pt x="3193" y="1252"/>
                          </a:lnTo>
                          <a:lnTo>
                            <a:pt x="3318" y="1390"/>
                          </a:lnTo>
                          <a:lnTo>
                            <a:pt x="3438" y="1528"/>
                          </a:lnTo>
                          <a:lnTo>
                            <a:pt x="3552" y="1666"/>
                          </a:lnTo>
                          <a:lnTo>
                            <a:pt x="3653" y="1810"/>
                          </a:lnTo>
                          <a:lnTo>
                            <a:pt x="3755" y="1954"/>
                          </a:lnTo>
                          <a:lnTo>
                            <a:pt x="3839" y="2104"/>
                          </a:lnTo>
                          <a:lnTo>
                            <a:pt x="3922" y="2247"/>
                          </a:lnTo>
                          <a:lnTo>
                            <a:pt x="3994" y="2391"/>
                          </a:lnTo>
                          <a:lnTo>
                            <a:pt x="4060" y="2535"/>
                          </a:lnTo>
                          <a:lnTo>
                            <a:pt x="4114" y="2679"/>
                          </a:lnTo>
                          <a:lnTo>
                            <a:pt x="4162" y="2823"/>
                          </a:lnTo>
                          <a:lnTo>
                            <a:pt x="4197" y="2967"/>
                          </a:lnTo>
                          <a:lnTo>
                            <a:pt x="4221" y="3105"/>
                          </a:lnTo>
                          <a:lnTo>
                            <a:pt x="4239" y="3237"/>
                          </a:lnTo>
                          <a:lnTo>
                            <a:pt x="4245" y="3368"/>
                          </a:lnTo>
                          <a:lnTo>
                            <a:pt x="4245" y="3482"/>
                          </a:lnTo>
                          <a:lnTo>
                            <a:pt x="4233" y="3590"/>
                          </a:lnTo>
                          <a:lnTo>
                            <a:pt x="4215" y="3692"/>
                          </a:lnTo>
                          <a:lnTo>
                            <a:pt x="4185" y="3794"/>
                          </a:lnTo>
                          <a:lnTo>
                            <a:pt x="4185" y="3794"/>
                          </a:lnTo>
                          <a:lnTo>
                            <a:pt x="4215" y="3692"/>
                          </a:lnTo>
                          <a:lnTo>
                            <a:pt x="4239" y="3590"/>
                          </a:lnTo>
                          <a:lnTo>
                            <a:pt x="4245" y="3482"/>
                          </a:lnTo>
                          <a:lnTo>
                            <a:pt x="4251" y="3368"/>
                          </a:lnTo>
                          <a:lnTo>
                            <a:pt x="4251" y="3368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p:txBody>
                </p:sp>
                <p:grpSp>
                  <p:nvGrpSpPr>
                    <p:cNvPr id="38" name="Group 12">
                      <a:extLst>
                        <a:ext uri="{FF2B5EF4-FFF2-40B4-BE49-F238E27FC236}">
                          <a16:creationId xmlns:a16="http://schemas.microsoft.com/office/drawing/2014/main" id="{48ED0019-649B-CEA8-1120-DC6F17D9157C}"/>
                        </a:ext>
                      </a:extLst>
                    </p:cNvPr>
                    <p:cNvGrpSpPr>
                      <a:grpSpLocks/>
                    </p:cNvGrpSpPr>
                    <p:nvPr userDrawn="1"/>
                  </p:nvGrpSpPr>
                  <p:grpSpPr bwMode="auto">
                    <a:xfrm>
                      <a:off x="0" y="659"/>
                      <a:ext cx="4751" cy="3657"/>
                      <a:chOff x="0" y="659"/>
                      <a:chExt cx="4751" cy="3657"/>
                    </a:xfrm>
                  </p:grpSpPr>
                  <p:sp>
                    <p:nvSpPr>
                      <p:cNvPr id="39" name="Freeform 13">
                        <a:extLst>
                          <a:ext uri="{FF2B5EF4-FFF2-40B4-BE49-F238E27FC236}">
                            <a16:creationId xmlns:a16="http://schemas.microsoft.com/office/drawing/2014/main" id="{35084E93-D8EE-3F01-AE33-CFCF0431D710}"/>
                          </a:ext>
                        </a:extLst>
                      </p:cNvPr>
                      <p:cNvSpPr>
                        <a:spLocks/>
                      </p:cNvSpPr>
                      <p:nvPr userDrawn="1"/>
                    </p:nvSpPr>
                    <p:spPr bwMode="hidden">
                      <a:xfrm>
                        <a:off x="400" y="659"/>
                        <a:ext cx="4121" cy="3657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161" y="186"/>
                          </a:cxn>
                          <a:cxn ang="0">
                            <a:pos x="442" y="54"/>
                          </a:cxn>
                          <a:cxn ang="0">
                            <a:pos x="771" y="6"/>
                          </a:cxn>
                          <a:cxn ang="0">
                            <a:pos x="1136" y="36"/>
                          </a:cxn>
                          <a:cxn ang="0">
                            <a:pos x="1537" y="144"/>
                          </a:cxn>
                          <a:cxn ang="0">
                            <a:pos x="1949" y="324"/>
                          </a:cxn>
                          <a:cxn ang="0">
                            <a:pos x="2368" y="570"/>
                          </a:cxn>
                          <a:cxn ang="0">
                            <a:pos x="2780" y="888"/>
                          </a:cxn>
                          <a:cxn ang="0">
                            <a:pos x="3103" y="1193"/>
                          </a:cxn>
                          <a:cxn ang="0">
                            <a:pos x="3336" y="1451"/>
                          </a:cxn>
                          <a:cxn ang="0">
                            <a:pos x="3540" y="1721"/>
                          </a:cxn>
                          <a:cxn ang="0">
                            <a:pos x="3719" y="1997"/>
                          </a:cxn>
                          <a:cxn ang="0">
                            <a:pos x="3863" y="2272"/>
                          </a:cxn>
                          <a:cxn ang="0">
                            <a:pos x="3976" y="2548"/>
                          </a:cxn>
                          <a:cxn ang="0">
                            <a:pos x="4060" y="2818"/>
                          </a:cxn>
                          <a:cxn ang="0">
                            <a:pos x="4102" y="3070"/>
                          </a:cxn>
                          <a:cxn ang="0">
                            <a:pos x="4102" y="3321"/>
                          </a:cxn>
                          <a:cxn ang="0">
                            <a:pos x="4060" y="3549"/>
                          </a:cxn>
                          <a:cxn ang="0">
                            <a:pos x="4030" y="3657"/>
                          </a:cxn>
                          <a:cxn ang="0">
                            <a:pos x="4090" y="3447"/>
                          </a:cxn>
                          <a:cxn ang="0">
                            <a:pos x="4108" y="3213"/>
                          </a:cxn>
                          <a:cxn ang="0">
                            <a:pos x="4102" y="3070"/>
                          </a:cxn>
                          <a:cxn ang="0">
                            <a:pos x="4060" y="2812"/>
                          </a:cxn>
                          <a:cxn ang="0">
                            <a:pos x="3982" y="2548"/>
                          </a:cxn>
                          <a:cxn ang="0">
                            <a:pos x="3869" y="2272"/>
                          </a:cxn>
                          <a:cxn ang="0">
                            <a:pos x="3725" y="1997"/>
                          </a:cxn>
                          <a:cxn ang="0">
                            <a:pos x="3546" y="1721"/>
                          </a:cxn>
                          <a:cxn ang="0">
                            <a:pos x="3342" y="1451"/>
                          </a:cxn>
                          <a:cxn ang="0">
                            <a:pos x="3109" y="1187"/>
                          </a:cxn>
                          <a:cxn ang="0">
                            <a:pos x="2792" y="888"/>
                          </a:cxn>
                          <a:cxn ang="0">
                            <a:pos x="2386" y="576"/>
                          </a:cxn>
                          <a:cxn ang="0">
                            <a:pos x="1967" y="330"/>
                          </a:cxn>
                          <a:cxn ang="0">
                            <a:pos x="1543" y="144"/>
                          </a:cxn>
                          <a:cxn ang="0">
                            <a:pos x="1130" y="30"/>
                          </a:cxn>
                          <a:cxn ang="0">
                            <a:pos x="753" y="0"/>
                          </a:cxn>
                          <a:cxn ang="0">
                            <a:pos x="431" y="54"/>
                          </a:cxn>
                          <a:cxn ang="0">
                            <a:pos x="161" y="186"/>
                          </a:cxn>
                          <a:cxn ang="0">
                            <a:pos x="24" y="306"/>
                          </a:cxn>
                          <a:cxn ang="0">
                            <a:pos x="0" y="336"/>
                          </a:cxn>
                          <a:cxn ang="0">
                            <a:pos x="48" y="282"/>
                          </a:cxn>
                        </a:cxnLst>
                        <a:rect l="0" t="0" r="r" b="b"/>
                        <a:pathLst>
                          <a:path w="4108" h="3657">
                            <a:moveTo>
                              <a:pt x="48" y="282"/>
                            </a:moveTo>
                            <a:lnTo>
                              <a:pt x="161" y="186"/>
                            </a:lnTo>
                            <a:lnTo>
                              <a:pt x="293" y="108"/>
                            </a:lnTo>
                            <a:lnTo>
                              <a:pt x="442" y="54"/>
                            </a:lnTo>
                            <a:lnTo>
                              <a:pt x="598" y="18"/>
                            </a:lnTo>
                            <a:lnTo>
                              <a:pt x="771" y="6"/>
                            </a:lnTo>
                            <a:lnTo>
                              <a:pt x="951" y="12"/>
                            </a:lnTo>
                            <a:lnTo>
                              <a:pt x="1136" y="36"/>
                            </a:lnTo>
                            <a:lnTo>
                              <a:pt x="1333" y="84"/>
                            </a:lnTo>
                            <a:lnTo>
                              <a:pt x="1537" y="144"/>
                            </a:lnTo>
                            <a:lnTo>
                              <a:pt x="1740" y="222"/>
                            </a:lnTo>
                            <a:lnTo>
                              <a:pt x="1949" y="324"/>
                            </a:lnTo>
                            <a:lnTo>
                              <a:pt x="2158" y="438"/>
                            </a:lnTo>
                            <a:lnTo>
                              <a:pt x="2368" y="570"/>
                            </a:lnTo>
                            <a:lnTo>
                              <a:pt x="2577" y="720"/>
                            </a:lnTo>
                            <a:lnTo>
                              <a:pt x="2780" y="888"/>
                            </a:lnTo>
                            <a:lnTo>
                              <a:pt x="2978" y="1067"/>
                            </a:lnTo>
                            <a:lnTo>
                              <a:pt x="3103" y="1193"/>
                            </a:lnTo>
                            <a:lnTo>
                              <a:pt x="3223" y="1319"/>
                            </a:lnTo>
                            <a:lnTo>
                              <a:pt x="3336" y="1451"/>
                            </a:lnTo>
                            <a:lnTo>
                              <a:pt x="3444" y="1589"/>
                            </a:lnTo>
                            <a:lnTo>
                              <a:pt x="3540" y="1721"/>
                            </a:lnTo>
                            <a:lnTo>
                              <a:pt x="3635" y="1859"/>
                            </a:lnTo>
                            <a:lnTo>
                              <a:pt x="3719" y="1997"/>
                            </a:lnTo>
                            <a:lnTo>
                              <a:pt x="3797" y="2134"/>
                            </a:lnTo>
                            <a:lnTo>
                              <a:pt x="3863" y="2272"/>
                            </a:lnTo>
                            <a:lnTo>
                              <a:pt x="3928" y="2410"/>
                            </a:lnTo>
                            <a:lnTo>
                              <a:pt x="3976" y="2548"/>
                            </a:lnTo>
                            <a:lnTo>
                              <a:pt x="4024" y="2680"/>
                            </a:lnTo>
                            <a:lnTo>
                              <a:pt x="4060" y="2818"/>
                            </a:lnTo>
                            <a:lnTo>
                              <a:pt x="4084" y="2944"/>
                            </a:lnTo>
                            <a:lnTo>
                              <a:pt x="4102" y="3070"/>
                            </a:lnTo>
                            <a:lnTo>
                              <a:pt x="4108" y="3195"/>
                            </a:lnTo>
                            <a:lnTo>
                              <a:pt x="4102" y="3321"/>
                            </a:lnTo>
                            <a:lnTo>
                              <a:pt x="4090" y="3441"/>
                            </a:lnTo>
                            <a:lnTo>
                              <a:pt x="4060" y="3549"/>
                            </a:lnTo>
                            <a:lnTo>
                              <a:pt x="4024" y="3657"/>
                            </a:lnTo>
                            <a:lnTo>
                              <a:pt x="4030" y="3657"/>
                            </a:lnTo>
                            <a:lnTo>
                              <a:pt x="4066" y="3555"/>
                            </a:lnTo>
                            <a:lnTo>
                              <a:pt x="4090" y="3447"/>
                            </a:lnTo>
                            <a:lnTo>
                              <a:pt x="4102" y="3333"/>
                            </a:lnTo>
                            <a:lnTo>
                              <a:pt x="4108" y="3213"/>
                            </a:lnTo>
                            <a:lnTo>
                              <a:pt x="4108" y="3195"/>
                            </a:lnTo>
                            <a:lnTo>
                              <a:pt x="4102" y="3070"/>
                            </a:lnTo>
                            <a:lnTo>
                              <a:pt x="4084" y="2944"/>
                            </a:lnTo>
                            <a:lnTo>
                              <a:pt x="4060" y="2812"/>
                            </a:lnTo>
                            <a:lnTo>
                              <a:pt x="4024" y="2680"/>
                            </a:lnTo>
                            <a:lnTo>
                              <a:pt x="3982" y="2548"/>
                            </a:lnTo>
                            <a:lnTo>
                              <a:pt x="3928" y="2410"/>
                            </a:lnTo>
                            <a:lnTo>
                              <a:pt x="3869" y="2272"/>
                            </a:lnTo>
                            <a:lnTo>
                              <a:pt x="3803" y="2134"/>
                            </a:lnTo>
                            <a:lnTo>
                              <a:pt x="3725" y="1997"/>
                            </a:lnTo>
                            <a:lnTo>
                              <a:pt x="3641" y="1859"/>
                            </a:lnTo>
                            <a:lnTo>
                              <a:pt x="3546" y="1721"/>
                            </a:lnTo>
                            <a:lnTo>
                              <a:pt x="3450" y="1583"/>
                            </a:lnTo>
                            <a:lnTo>
                              <a:pt x="3342" y="1451"/>
                            </a:lnTo>
                            <a:lnTo>
                              <a:pt x="3229" y="1319"/>
                            </a:lnTo>
                            <a:lnTo>
                              <a:pt x="3109" y="1187"/>
                            </a:lnTo>
                            <a:lnTo>
                              <a:pt x="2984" y="1061"/>
                            </a:lnTo>
                            <a:lnTo>
                              <a:pt x="2792" y="888"/>
                            </a:lnTo>
                            <a:lnTo>
                              <a:pt x="2589" y="726"/>
                            </a:lnTo>
                            <a:lnTo>
                              <a:pt x="2386" y="576"/>
                            </a:lnTo>
                            <a:lnTo>
                              <a:pt x="2176" y="444"/>
                            </a:lnTo>
                            <a:lnTo>
                              <a:pt x="1967" y="330"/>
                            </a:lnTo>
                            <a:lnTo>
                              <a:pt x="1752" y="228"/>
                            </a:lnTo>
                            <a:lnTo>
                              <a:pt x="1543" y="144"/>
                            </a:lnTo>
                            <a:lnTo>
                              <a:pt x="1333" y="78"/>
                            </a:lnTo>
                            <a:lnTo>
                              <a:pt x="1130" y="30"/>
                            </a:lnTo>
                            <a:lnTo>
                              <a:pt x="939" y="6"/>
                            </a:lnTo>
                            <a:lnTo>
                              <a:pt x="753" y="0"/>
                            </a:lnTo>
                            <a:lnTo>
                              <a:pt x="586" y="18"/>
                            </a:lnTo>
                            <a:lnTo>
                              <a:pt x="431" y="54"/>
                            </a:lnTo>
                            <a:lnTo>
                              <a:pt x="287" y="108"/>
                            </a:lnTo>
                            <a:lnTo>
                              <a:pt x="161" y="186"/>
                            </a:lnTo>
                            <a:lnTo>
                              <a:pt x="48" y="282"/>
                            </a:lnTo>
                            <a:lnTo>
                              <a:pt x="24" y="306"/>
                            </a:lnTo>
                            <a:lnTo>
                              <a:pt x="0" y="330"/>
                            </a:lnTo>
                            <a:lnTo>
                              <a:pt x="0" y="336"/>
                            </a:lnTo>
                            <a:lnTo>
                              <a:pt x="24" y="312"/>
                            </a:lnTo>
                            <a:lnTo>
                              <a:pt x="48" y="282"/>
                            </a:lnTo>
                            <a:lnTo>
                              <a:pt x="48" y="282"/>
                            </a:ln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pPr>
                          <a:defRPr/>
                        </a:pPr>
                        <a:endParaRPr lang="en-US"/>
                      </a:p>
                    </p:txBody>
                  </p:sp>
                  <p:grpSp>
                    <p:nvGrpSpPr>
                      <p:cNvPr id="40" name="Group 14">
                        <a:extLst>
                          <a:ext uri="{FF2B5EF4-FFF2-40B4-BE49-F238E27FC236}">
                            <a16:creationId xmlns:a16="http://schemas.microsoft.com/office/drawing/2014/main" id="{B9AC99CE-22AE-A899-C5AE-0A743EDCCC68}"/>
                          </a:ext>
                        </a:extLst>
                      </p:cNvPr>
                      <p:cNvGrpSpPr>
                        <a:grpSpLocks/>
                      </p:cNvGrpSpPr>
                      <p:nvPr userDrawn="1"/>
                    </p:nvGrpSpPr>
                    <p:grpSpPr bwMode="auto">
                      <a:xfrm>
                        <a:off x="0" y="808"/>
                        <a:ext cx="4751" cy="3508"/>
                        <a:chOff x="-400" y="808"/>
                        <a:chExt cx="4751" cy="3508"/>
                      </a:xfrm>
                    </p:grpSpPr>
                    <p:sp>
                      <p:nvSpPr>
                        <p:cNvPr id="41" name="Line 15">
                          <a:extLst>
                            <a:ext uri="{FF2B5EF4-FFF2-40B4-BE49-F238E27FC236}">
                              <a16:creationId xmlns:a16="http://schemas.microsoft.com/office/drawing/2014/main" id="{86451283-138C-98F0-2191-F54CF475538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876" y="809"/>
                          <a:ext cx="1242" cy="1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2" name="Line 16">
                          <a:extLst>
                            <a:ext uri="{FF2B5EF4-FFF2-40B4-BE49-F238E27FC236}">
                              <a16:creationId xmlns:a16="http://schemas.microsoft.com/office/drawing/2014/main" id="{561EEC57-7E85-5E86-43C0-8898D549B2C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10" y="2117"/>
                          <a:ext cx="1921" cy="3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3" name="Line 17">
                          <a:extLst>
                            <a:ext uri="{FF2B5EF4-FFF2-40B4-BE49-F238E27FC236}">
                              <a16:creationId xmlns:a16="http://schemas.microsoft.com/office/drawing/2014/main" id="{EE6DD338-20EC-03EA-2E3E-A0CC508015C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57" y="1886"/>
                          <a:ext cx="2029" cy="59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4" name="Line 18">
                          <a:extLst>
                            <a:ext uri="{FF2B5EF4-FFF2-40B4-BE49-F238E27FC236}">
                              <a16:creationId xmlns:a16="http://schemas.microsoft.com/office/drawing/2014/main" id="{5ECAA332-C2EC-D167-5533-F02F23201E7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327" y="1599"/>
                          <a:ext cx="2175" cy="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5" name="Line 19">
                          <a:extLst>
                            <a:ext uri="{FF2B5EF4-FFF2-40B4-BE49-F238E27FC236}">
                              <a16:creationId xmlns:a16="http://schemas.microsoft.com/office/drawing/2014/main" id="{EC92E225-206C-231C-92B5-F6A2CA94E7F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00" y="1259"/>
                          <a:ext cx="2334" cy="11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6" name="Line 20">
                          <a:extLst>
                            <a:ext uri="{FF2B5EF4-FFF2-40B4-BE49-F238E27FC236}">
                              <a16:creationId xmlns:a16="http://schemas.microsoft.com/office/drawing/2014/main" id="{E68AE015-B627-59BB-687D-96963591E86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79" y="872"/>
                          <a:ext cx="1891" cy="16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7" name="Line 21">
                          <a:extLst>
                            <a:ext uri="{FF2B5EF4-FFF2-40B4-BE49-F238E27FC236}">
                              <a16:creationId xmlns:a16="http://schemas.microsoft.com/office/drawing/2014/main" id="{13C90B16-767F-0187-F0A3-B9C9D47BD63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50" y="2329"/>
                          <a:ext cx="1806" cy="19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8" name="Line 22">
                          <a:extLst>
                            <a:ext uri="{FF2B5EF4-FFF2-40B4-BE49-F238E27FC236}">
                              <a16:creationId xmlns:a16="http://schemas.microsoft.com/office/drawing/2014/main" id="{7524F08F-F3C7-AE2A-8BB2-712831604C1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109" y="2514"/>
                          <a:ext cx="1720" cy="3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49" name="Line 23">
                          <a:extLst>
                            <a:ext uri="{FF2B5EF4-FFF2-40B4-BE49-F238E27FC236}">
                              <a16:creationId xmlns:a16="http://schemas.microsoft.com/office/drawing/2014/main" id="{7F31A3F8-DA05-EC0B-4885-29486164DCA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45" y="2785"/>
                          <a:ext cx="849" cy="8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0" name="Line 24">
                          <a:extLst>
                            <a:ext uri="{FF2B5EF4-FFF2-40B4-BE49-F238E27FC236}">
                              <a16:creationId xmlns:a16="http://schemas.microsoft.com/office/drawing/2014/main" id="{0329D9C3-41AA-266B-7B58-9C972F9E9B3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68" y="2669"/>
                          <a:ext cx="1295" cy="5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1" name="Line 25">
                          <a:extLst>
                            <a:ext uri="{FF2B5EF4-FFF2-40B4-BE49-F238E27FC236}">
                              <a16:creationId xmlns:a16="http://schemas.microsoft.com/office/drawing/2014/main" id="{CE359AE3-A746-FAA9-160B-135D2844842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34" y="2588"/>
                          <a:ext cx="1576" cy="2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2" name="Line 26">
                          <a:extLst>
                            <a:ext uri="{FF2B5EF4-FFF2-40B4-BE49-F238E27FC236}">
                              <a16:creationId xmlns:a16="http://schemas.microsoft.com/office/drawing/2014/main" id="{E19A658B-D112-09B9-F831-EF37E6D99E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01" y="2985"/>
                          <a:ext cx="141" cy="10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3" name="Line 27">
                          <a:extLst>
                            <a:ext uri="{FF2B5EF4-FFF2-40B4-BE49-F238E27FC236}">
                              <a16:creationId xmlns:a16="http://schemas.microsoft.com/office/drawing/2014/main" id="{EA2BA704-ACBA-954B-A7A0-8901D7E6D61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292" y="3013"/>
                          <a:ext cx="47" cy="105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4" name="Line 28">
                          <a:extLst>
                            <a:ext uri="{FF2B5EF4-FFF2-40B4-BE49-F238E27FC236}">
                              <a16:creationId xmlns:a16="http://schemas.microsoft.com/office/drawing/2014/main" id="{D04F73DD-6D45-0DFB-C289-D4BEA121DE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1" y="3034"/>
                          <a:ext cx="47" cy="10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5" name="Line 29">
                          <a:extLst>
                            <a:ext uri="{FF2B5EF4-FFF2-40B4-BE49-F238E27FC236}">
                              <a16:creationId xmlns:a16="http://schemas.microsoft.com/office/drawing/2014/main" id="{B8CE72CA-A027-B481-0955-09A172AEE9E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5" y="3059"/>
                          <a:ext cx="145" cy="110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6" name="Line 30">
                          <a:extLst>
                            <a:ext uri="{FF2B5EF4-FFF2-40B4-BE49-F238E27FC236}">
                              <a16:creationId xmlns:a16="http://schemas.microsoft.com/office/drawing/2014/main" id="{DEE98C28-2A11-4ACE-F43E-910E2AB19D1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0" y="3090"/>
                          <a:ext cx="255" cy="11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7" name="Line 31">
                          <a:extLst>
                            <a:ext uri="{FF2B5EF4-FFF2-40B4-BE49-F238E27FC236}">
                              <a16:creationId xmlns:a16="http://schemas.microsoft.com/office/drawing/2014/main" id="{3C1CCC18-A572-EF64-534A-77771809776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14" y="3117"/>
                          <a:ext cx="365" cy="11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8" name="Line 32">
                          <a:extLst>
                            <a:ext uri="{FF2B5EF4-FFF2-40B4-BE49-F238E27FC236}">
                              <a16:creationId xmlns:a16="http://schemas.microsoft.com/office/drawing/2014/main" id="{C14A029B-1A31-7AF0-C6E8-07DCC110730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37" y="3181"/>
                          <a:ext cx="567" cy="107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59" name="Line 33">
                          <a:extLst>
                            <a:ext uri="{FF2B5EF4-FFF2-40B4-BE49-F238E27FC236}">
                              <a16:creationId xmlns:a16="http://schemas.microsoft.com/office/drawing/2014/main" id="{50F15656-3987-01D8-A3DB-BD98DEE930F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54" y="3209"/>
                          <a:ext cx="663" cy="101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60" name="Line 34">
                          <a:extLst>
                            <a:ext uri="{FF2B5EF4-FFF2-40B4-BE49-F238E27FC236}">
                              <a16:creationId xmlns:a16="http://schemas.microsoft.com/office/drawing/2014/main" id="{EE367688-A36E-B94A-EC83-68763F5456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75" y="3238"/>
                          <a:ext cx="745" cy="95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61" name="Line 35">
                          <a:extLst>
                            <a:ext uri="{FF2B5EF4-FFF2-40B4-BE49-F238E27FC236}">
                              <a16:creationId xmlns:a16="http://schemas.microsoft.com/office/drawing/2014/main" id="{469265DC-F773-D78A-4226-F53F87DBA6F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93" y="3266"/>
                          <a:ext cx="849" cy="90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62" name="Line 36">
                          <a:extLst>
                            <a:ext uri="{FF2B5EF4-FFF2-40B4-BE49-F238E27FC236}">
                              <a16:creationId xmlns:a16="http://schemas.microsoft.com/office/drawing/2014/main" id="{7CA1FC3B-7780-A90C-BFF6-AACA6B14163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12" y="3293"/>
                          <a:ext cx="950" cy="8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63" name="Line 37">
                          <a:extLst>
                            <a:ext uri="{FF2B5EF4-FFF2-40B4-BE49-F238E27FC236}">
                              <a16:creationId xmlns:a16="http://schemas.microsoft.com/office/drawing/2014/main" id="{BBD4268E-B596-9BDC-AA95-C39FDE440F9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29" y="3321"/>
                          <a:ext cx="1056" cy="78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2" name="Line 38">
                          <a:extLst>
                            <a:ext uri="{FF2B5EF4-FFF2-40B4-BE49-F238E27FC236}">
                              <a16:creationId xmlns:a16="http://schemas.microsoft.com/office/drawing/2014/main" id="{9E48CFEA-69CC-A713-7938-9CE6E418C61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52" y="3356"/>
                          <a:ext cx="1173" cy="72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3" name="Line 39">
                          <a:extLst>
                            <a:ext uri="{FF2B5EF4-FFF2-40B4-BE49-F238E27FC236}">
                              <a16:creationId xmlns:a16="http://schemas.microsoft.com/office/drawing/2014/main" id="{26A658CD-A98B-C5E4-14BF-0D24D72E0D5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69" y="3388"/>
                          <a:ext cx="1315" cy="66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4" name="Line 40">
                          <a:extLst>
                            <a:ext uri="{FF2B5EF4-FFF2-40B4-BE49-F238E27FC236}">
                              <a16:creationId xmlns:a16="http://schemas.microsoft.com/office/drawing/2014/main" id="{9F79D9FB-3EE3-F51C-6C2B-43F562346CA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493" y="3426"/>
                          <a:ext cx="1469" cy="58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5" name="Line 41">
                          <a:extLst>
                            <a:ext uri="{FF2B5EF4-FFF2-40B4-BE49-F238E27FC236}">
                              <a16:creationId xmlns:a16="http://schemas.microsoft.com/office/drawing/2014/main" id="{244DBD38-71E8-08D4-ACAF-A29B56A9730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11" y="3464"/>
                          <a:ext cx="1649" cy="4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6" name="Line 42">
                          <a:extLst>
                            <a:ext uri="{FF2B5EF4-FFF2-40B4-BE49-F238E27FC236}">
                              <a16:creationId xmlns:a16="http://schemas.microsoft.com/office/drawing/2014/main" id="{6BFDD640-0CED-4A1F-BE70-F89C6CC23B1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28" y="3518"/>
                          <a:ext cx="1885" cy="3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7" name="Line 43">
                          <a:extLst>
                            <a:ext uri="{FF2B5EF4-FFF2-40B4-BE49-F238E27FC236}">
                              <a16:creationId xmlns:a16="http://schemas.microsoft.com/office/drawing/2014/main" id="{D5AC3F44-5558-0C73-AFC2-24AF98812BA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52" y="3586"/>
                          <a:ext cx="2168" cy="24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8" name="Line 44">
                          <a:extLst>
                            <a:ext uri="{FF2B5EF4-FFF2-40B4-BE49-F238E27FC236}">
                              <a16:creationId xmlns:a16="http://schemas.microsoft.com/office/drawing/2014/main" id="{2B5D4B1E-72BB-02E4-63BD-548F8E42E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577" y="3670"/>
                          <a:ext cx="2528" cy="6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39" name="Line 45">
                          <a:extLst>
                            <a:ext uri="{FF2B5EF4-FFF2-40B4-BE49-F238E27FC236}">
                              <a16:creationId xmlns:a16="http://schemas.microsoft.com/office/drawing/2014/main" id="{6BAA82FE-284D-BA69-0B86-095BF7E5CDB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21" y="3545"/>
                          <a:ext cx="2730" cy="17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0" name="Line 46">
                          <a:extLst>
                            <a:ext uri="{FF2B5EF4-FFF2-40B4-BE49-F238E27FC236}">
                              <a16:creationId xmlns:a16="http://schemas.microsoft.com/office/drawing/2014/main" id="{C37CAB89-BB2D-4E00-8C1F-7CFF5B3D6C9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682" y="3297"/>
                          <a:ext cx="2635" cy="40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1" name="Line 47">
                          <a:extLst>
                            <a:ext uri="{FF2B5EF4-FFF2-40B4-BE49-F238E27FC236}">
                              <a16:creationId xmlns:a16="http://schemas.microsoft.com/office/drawing/2014/main" id="{E14CE562-2E21-788E-C90D-1DD57F7A727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82" y="2845"/>
                          <a:ext cx="2370" cy="78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2" name="Line 48">
                          <a:extLst>
                            <a:ext uri="{FF2B5EF4-FFF2-40B4-BE49-F238E27FC236}">
                              <a16:creationId xmlns:a16="http://schemas.microsoft.com/office/drawing/2014/main" id="{790999C7-6AE2-27FD-361B-714C8070AFC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60" y="1992"/>
                          <a:ext cx="1530" cy="14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3" name="Line 49">
                          <a:extLst>
                            <a:ext uri="{FF2B5EF4-FFF2-40B4-BE49-F238E27FC236}">
                              <a16:creationId xmlns:a16="http://schemas.microsoft.com/office/drawing/2014/main" id="{F618D949-0677-10BE-499C-D60CDFFE1AF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14" y="1727"/>
                          <a:ext cx="1219" cy="162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4" name="Freeform 50">
                          <a:extLst>
                            <a:ext uri="{FF2B5EF4-FFF2-40B4-BE49-F238E27FC236}">
                              <a16:creationId xmlns:a16="http://schemas.microsoft.com/office/drawing/2014/main" id="{ED8D07CA-8110-851B-7202-3585FAEFCA29}"/>
                            </a:ext>
                          </a:extLst>
                        </p:cNvPr>
                        <p:cNvSpPr>
                          <a:spLocks/>
                        </p:cNvSpPr>
                        <p:nvPr userDrawn="1"/>
                      </p:nvSpPr>
                      <p:spPr bwMode="hidden">
                        <a:xfrm>
                          <a:off x="0" y="2548"/>
                          <a:ext cx="1542" cy="176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909" y="1264"/>
                            </a:cxn>
                            <a:cxn ang="0">
                              <a:pos x="1058" y="1402"/>
                            </a:cxn>
                            <a:cxn ang="0">
                              <a:pos x="1214" y="1528"/>
                            </a:cxn>
                            <a:cxn ang="0">
                              <a:pos x="1369" y="1654"/>
                            </a:cxn>
                            <a:cxn ang="0">
                              <a:pos x="1531" y="1768"/>
                            </a:cxn>
                            <a:cxn ang="0">
                              <a:pos x="1537" y="1768"/>
                            </a:cxn>
                            <a:cxn ang="0">
                              <a:pos x="1375" y="1654"/>
                            </a:cxn>
                            <a:cxn ang="0">
                              <a:pos x="1220" y="1534"/>
                            </a:cxn>
                            <a:cxn ang="0">
                              <a:pos x="1064" y="1402"/>
                            </a:cxn>
                            <a:cxn ang="0">
                              <a:pos x="915" y="1258"/>
                            </a:cxn>
                            <a:cxn ang="0">
                              <a:pos x="765" y="1115"/>
                            </a:cxn>
                            <a:cxn ang="0">
                              <a:pos x="628" y="959"/>
                            </a:cxn>
                            <a:cxn ang="0">
                              <a:pos x="496" y="803"/>
                            </a:cxn>
                            <a:cxn ang="0">
                              <a:pos x="377" y="647"/>
                            </a:cxn>
                            <a:cxn ang="0">
                              <a:pos x="269" y="485"/>
                            </a:cxn>
                            <a:cxn ang="0">
                              <a:pos x="167" y="323"/>
                            </a:cxn>
                            <a:cxn ang="0">
                              <a:pos x="78" y="161"/>
                            </a:cxn>
                            <a:cxn ang="0">
                              <a:pos x="0" y="0"/>
                            </a:cxn>
                            <a:cxn ang="0">
                              <a:pos x="0" y="12"/>
                            </a:cxn>
                            <a:cxn ang="0">
                              <a:pos x="78" y="173"/>
                            </a:cxn>
                            <a:cxn ang="0">
                              <a:pos x="167" y="335"/>
                            </a:cxn>
                            <a:cxn ang="0">
                              <a:pos x="269" y="491"/>
                            </a:cxn>
                            <a:cxn ang="0">
                              <a:pos x="377" y="653"/>
                            </a:cxn>
                            <a:cxn ang="0">
                              <a:pos x="496" y="809"/>
                            </a:cxn>
                            <a:cxn ang="0">
                              <a:pos x="628" y="965"/>
                            </a:cxn>
                            <a:cxn ang="0">
                              <a:pos x="765" y="1121"/>
                            </a:cxn>
                            <a:cxn ang="0">
                              <a:pos x="909" y="1264"/>
                            </a:cxn>
                            <a:cxn ang="0">
                              <a:pos x="909" y="1264"/>
                            </a:cxn>
                          </a:cxnLst>
                          <a:rect l="0" t="0" r="r" b="b"/>
                          <a:pathLst>
                            <a:path w="1537" h="1768">
                              <a:moveTo>
                                <a:pt x="909" y="1264"/>
                              </a:moveTo>
                              <a:lnTo>
                                <a:pt x="1058" y="1402"/>
                              </a:lnTo>
                              <a:lnTo>
                                <a:pt x="1214" y="1528"/>
                              </a:lnTo>
                              <a:lnTo>
                                <a:pt x="1369" y="1654"/>
                              </a:lnTo>
                              <a:lnTo>
                                <a:pt x="1531" y="1768"/>
                              </a:lnTo>
                              <a:lnTo>
                                <a:pt x="1537" y="1768"/>
                              </a:lnTo>
                              <a:lnTo>
                                <a:pt x="1375" y="1654"/>
                              </a:lnTo>
                              <a:lnTo>
                                <a:pt x="1220" y="1534"/>
                              </a:lnTo>
                              <a:lnTo>
                                <a:pt x="1064" y="1402"/>
                              </a:lnTo>
                              <a:lnTo>
                                <a:pt x="915" y="1258"/>
                              </a:lnTo>
                              <a:lnTo>
                                <a:pt x="765" y="1115"/>
                              </a:lnTo>
                              <a:lnTo>
                                <a:pt x="628" y="959"/>
                              </a:lnTo>
                              <a:lnTo>
                                <a:pt x="496" y="803"/>
                              </a:lnTo>
                              <a:lnTo>
                                <a:pt x="377" y="647"/>
                              </a:lnTo>
                              <a:lnTo>
                                <a:pt x="269" y="485"/>
                              </a:lnTo>
                              <a:lnTo>
                                <a:pt x="167" y="323"/>
                              </a:lnTo>
                              <a:lnTo>
                                <a:pt x="78" y="161"/>
                              </a:lnTo>
                              <a:lnTo>
                                <a:pt x="0" y="0"/>
                              </a:lnTo>
                              <a:lnTo>
                                <a:pt x="0" y="12"/>
                              </a:lnTo>
                              <a:lnTo>
                                <a:pt x="78" y="173"/>
                              </a:lnTo>
                              <a:lnTo>
                                <a:pt x="167" y="335"/>
                              </a:lnTo>
                              <a:lnTo>
                                <a:pt x="269" y="491"/>
                              </a:lnTo>
                              <a:lnTo>
                                <a:pt x="377" y="653"/>
                              </a:lnTo>
                              <a:lnTo>
                                <a:pt x="496" y="809"/>
                              </a:lnTo>
                              <a:lnTo>
                                <a:pt x="628" y="965"/>
                              </a:lnTo>
                              <a:lnTo>
                                <a:pt x="765" y="1121"/>
                              </a:lnTo>
                              <a:lnTo>
                                <a:pt x="909" y="1264"/>
                              </a:lnTo>
                              <a:lnTo>
                                <a:pt x="909" y="1264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accent2"/>
                        </a:solidFill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grpSp>
                      <p:nvGrpSpPr>
                        <p:cNvPr id="7245" name="Group 51">
                          <a:extLst>
                            <a:ext uri="{FF2B5EF4-FFF2-40B4-BE49-F238E27FC236}">
                              <a16:creationId xmlns:a16="http://schemas.microsoft.com/office/drawing/2014/main" id="{67F77698-E5D2-D66D-8FDA-C274298E40CA}"/>
                            </a:ext>
                          </a:extLst>
                        </p:cNvPr>
                        <p:cNvGrpSpPr>
                          <a:grpSpLocks/>
                        </p:cNvGrpSpPr>
                        <p:nvPr userDrawn="1"/>
                      </p:nvGrpSpPr>
                      <p:grpSpPr bwMode="auto">
                        <a:xfrm>
                          <a:off x="0" y="1812"/>
                          <a:ext cx="3672" cy="2049"/>
                          <a:chOff x="5" y="1816"/>
                          <a:chExt cx="3672" cy="2049"/>
                        </a:xfrm>
                      </p:grpSpPr>
                      <p:sp>
                        <p:nvSpPr>
                          <p:cNvPr id="7282" name="Oval 52">
                            <a:extLst>
                              <a:ext uri="{FF2B5EF4-FFF2-40B4-BE49-F238E27FC236}">
                                <a16:creationId xmlns:a16="http://schemas.microsoft.com/office/drawing/2014/main" id="{8A5A86DB-DDAE-4465-C0E7-725B9DD691F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545" y="2871"/>
                            <a:ext cx="161" cy="28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3" name="Oval 53">
                            <a:extLst>
                              <a:ext uri="{FF2B5EF4-FFF2-40B4-BE49-F238E27FC236}">
                                <a16:creationId xmlns:a16="http://schemas.microsoft.com/office/drawing/2014/main" id="{21EDE66D-FE21-0E59-1F62-7D392B9A1FD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90" y="2750"/>
                            <a:ext cx="281" cy="50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4" name="Oval 54">
                            <a:extLst>
                              <a:ext uri="{FF2B5EF4-FFF2-40B4-BE49-F238E27FC236}">
                                <a16:creationId xmlns:a16="http://schemas.microsoft.com/office/drawing/2014/main" id="{BA086FD7-1080-9CD2-5A90-6398E92B3E2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415" y="2563"/>
                            <a:ext cx="471" cy="813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5" name="Oval 55">
                            <a:extLst>
                              <a:ext uri="{FF2B5EF4-FFF2-40B4-BE49-F238E27FC236}">
                                <a16:creationId xmlns:a16="http://schemas.microsoft.com/office/drawing/2014/main" id="{0EBC9FDE-1DA0-F80B-B03D-35B905887A0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357" y="2400"/>
                            <a:ext cx="623" cy="112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6" name="Oval 56">
                            <a:extLst>
                              <a:ext uri="{FF2B5EF4-FFF2-40B4-BE49-F238E27FC236}">
                                <a16:creationId xmlns:a16="http://schemas.microsoft.com/office/drawing/2014/main" id="{1784E758-4B55-BC0B-C1A2-B1FCD27981D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95" y="2200"/>
                            <a:ext cx="786" cy="1467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7" name="Oval 57">
                            <a:extLst>
                              <a:ext uri="{FF2B5EF4-FFF2-40B4-BE49-F238E27FC236}">
                                <a16:creationId xmlns:a16="http://schemas.microsoft.com/office/drawing/2014/main" id="{C7FF1740-727D-E922-9A59-2C50FE36FA3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238" y="2040"/>
                            <a:ext cx="972" cy="177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8" name="Oval 58">
                            <a:extLst>
                              <a:ext uri="{FF2B5EF4-FFF2-40B4-BE49-F238E27FC236}">
                                <a16:creationId xmlns:a16="http://schemas.microsoft.com/office/drawing/2014/main" id="{5FA1602A-39FF-633E-970C-75578352EC8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156" y="1867"/>
                            <a:ext cx="1167" cy="209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89" name="Oval 59">
                            <a:extLst>
                              <a:ext uri="{FF2B5EF4-FFF2-40B4-BE49-F238E27FC236}">
                                <a16:creationId xmlns:a16="http://schemas.microsoft.com/office/drawing/2014/main" id="{1855FC91-0E9A-12C3-9D61-F88AF834BC93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1085" y="1698"/>
                            <a:ext cx="1346" cy="2398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90" name="Oval 60">
                            <a:extLst>
                              <a:ext uri="{FF2B5EF4-FFF2-40B4-BE49-F238E27FC236}">
                                <a16:creationId xmlns:a16="http://schemas.microsoft.com/office/drawing/2014/main" id="{BB21D063-7125-341D-CB8C-07C574E7340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98" y="1538"/>
                            <a:ext cx="1563" cy="269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91" name="Oval 61">
                            <a:extLst>
                              <a:ext uri="{FF2B5EF4-FFF2-40B4-BE49-F238E27FC236}">
                                <a16:creationId xmlns:a16="http://schemas.microsoft.com/office/drawing/2014/main" id="{6AA01F6B-9B15-3E80-A336-F38F628AC24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19839">
                            <a:off x="934" y="1359"/>
                            <a:ext cx="1711" cy="301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92" name="Oval 62">
                            <a:extLst>
                              <a:ext uri="{FF2B5EF4-FFF2-40B4-BE49-F238E27FC236}">
                                <a16:creationId xmlns:a16="http://schemas.microsoft.com/office/drawing/2014/main" id="{828B3411-8EBA-7D48-7B81-DC3234C211C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865139">
                            <a:off x="877" y="1187"/>
                            <a:ext cx="1880" cy="3345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  <p:sp>
                        <p:nvSpPr>
                          <p:cNvPr id="7293" name="Oval 63">
                            <a:extLst>
                              <a:ext uri="{FF2B5EF4-FFF2-40B4-BE49-F238E27FC236}">
                                <a16:creationId xmlns:a16="http://schemas.microsoft.com/office/drawing/2014/main" id="{CD090D3D-B13C-FA43-0EE2-A0AEC5766EF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 userDrawn="1"/>
                        </p:nvSpPr>
                        <p:spPr bwMode="hidden">
                          <a:xfrm rot="-2780025">
                            <a:off x="817" y="1004"/>
                            <a:ext cx="2049" cy="3672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accent2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pPr>
                              <a:defRPr/>
                            </a:pPr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7246" name="Line 64">
                          <a:extLst>
                            <a:ext uri="{FF2B5EF4-FFF2-40B4-BE49-F238E27FC236}">
                              <a16:creationId xmlns:a16="http://schemas.microsoft.com/office/drawing/2014/main" id="{23C83EFC-3323-C659-8663-48558E9171E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flipV="1">
                          <a:off x="1656" y="1164"/>
                          <a:ext cx="831" cy="17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7" name="Line 65">
                          <a:extLst>
                            <a:ext uri="{FF2B5EF4-FFF2-40B4-BE49-F238E27FC236}">
                              <a16:creationId xmlns:a16="http://schemas.microsoft.com/office/drawing/2014/main" id="{DAA68B37-5676-BAA6-B4A7-13754EC0350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615780" flipV="1">
                          <a:off x="1811" y="1299"/>
                          <a:ext cx="819" cy="172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8" name="Line 66">
                          <a:extLst>
                            <a:ext uri="{FF2B5EF4-FFF2-40B4-BE49-F238E27FC236}">
                              <a16:creationId xmlns:a16="http://schemas.microsoft.com/office/drawing/2014/main" id="{5040B1EE-D110-19BE-91E9-C8A7F0AE255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139441" flipV="1">
                          <a:off x="1963" y="1148"/>
                          <a:ext cx="383" cy="189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49" name="Line 67">
                          <a:extLst>
                            <a:ext uri="{FF2B5EF4-FFF2-40B4-BE49-F238E27FC236}">
                              <a16:creationId xmlns:a16="http://schemas.microsoft.com/office/drawing/2014/main" id="{0416CB51-E3EF-073B-A0DA-0A4361E2539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061104" flipV="1">
                          <a:off x="1921" y="1332"/>
                          <a:ext cx="744" cy="176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0" name="Line 68">
                          <a:extLst>
                            <a:ext uri="{FF2B5EF4-FFF2-40B4-BE49-F238E27FC236}">
                              <a16:creationId xmlns:a16="http://schemas.microsoft.com/office/drawing/2014/main" id="{58F16FBA-AF6A-3ACB-5B31-18643CFF52F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2202167" flipV="1">
                          <a:off x="2217" y="1314"/>
                          <a:ext cx="311" cy="191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1" name="Line 69">
                          <a:extLst>
                            <a:ext uri="{FF2B5EF4-FFF2-40B4-BE49-F238E27FC236}">
                              <a16:creationId xmlns:a16="http://schemas.microsoft.com/office/drawing/2014/main" id="{1404DA5D-86D1-BC52-9206-4A884378A01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39" y="1549"/>
                          <a:ext cx="895" cy="172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2" name="Line 70">
                          <a:extLst>
                            <a:ext uri="{FF2B5EF4-FFF2-40B4-BE49-F238E27FC236}">
                              <a16:creationId xmlns:a16="http://schemas.microsoft.com/office/drawing/2014/main" id="{B3B9BD42-2127-44A3-C2E3-59D7595A1B4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2024" y="1649"/>
                          <a:ext cx="1049" cy="166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3" name="Line 71">
                          <a:extLst>
                            <a:ext uri="{FF2B5EF4-FFF2-40B4-BE49-F238E27FC236}">
                              <a16:creationId xmlns:a16="http://schemas.microsoft.com/office/drawing/2014/main" id="{9CBD8509-4B28-B745-A1CD-A529228C5A4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85" y="1876"/>
                          <a:ext cx="1357" cy="151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4" name="Line 72">
                          <a:extLst>
                            <a:ext uri="{FF2B5EF4-FFF2-40B4-BE49-F238E27FC236}">
                              <a16:creationId xmlns:a16="http://schemas.microsoft.com/office/drawing/2014/main" id="{F6A3DB61-0612-A81A-7B69-929B1163208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936" y="2115"/>
                          <a:ext cx="1686" cy="13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5" name="Line 73">
                          <a:extLst>
                            <a:ext uri="{FF2B5EF4-FFF2-40B4-BE49-F238E27FC236}">
                              <a16:creationId xmlns:a16="http://schemas.microsoft.com/office/drawing/2014/main" id="{175BEBAF-3E20-01E3-C4D7-2ED6517B13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97" y="2287"/>
                          <a:ext cx="1880" cy="122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6" name="Line 74">
                          <a:extLst>
                            <a:ext uri="{FF2B5EF4-FFF2-40B4-BE49-F238E27FC236}">
                              <a16:creationId xmlns:a16="http://schemas.microsoft.com/office/drawing/2014/main" id="{6D1C7BD0-9B3A-8CEF-1F75-905FAEAED2F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55" y="2458"/>
                          <a:ext cx="2060" cy="10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7" name="Line 75">
                          <a:extLst>
                            <a:ext uri="{FF2B5EF4-FFF2-40B4-BE49-F238E27FC236}">
                              <a16:creationId xmlns:a16="http://schemas.microsoft.com/office/drawing/2014/main" id="{5AC7C252-DA99-8D8F-0E9F-E1A1CC24E0E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823" y="2640"/>
                          <a:ext cx="2224" cy="9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8" name="Line 76">
                          <a:extLst>
                            <a:ext uri="{FF2B5EF4-FFF2-40B4-BE49-F238E27FC236}">
                              <a16:creationId xmlns:a16="http://schemas.microsoft.com/office/drawing/2014/main" id="{FE1DC276-B502-85D1-C55D-1627EF37D4F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V="1">
                          <a:off x="1737" y="3059"/>
                          <a:ext cx="2520" cy="61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59" name="Line 77">
                          <a:extLst>
                            <a:ext uri="{FF2B5EF4-FFF2-40B4-BE49-F238E27FC236}">
                              <a16:creationId xmlns:a16="http://schemas.microsoft.com/office/drawing/2014/main" id="{35894F94-BD89-0FF3-1356-33A8EE7094C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>
                          <a:off x="1324" y="3150"/>
                          <a:ext cx="472" cy="112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0" name="Line 78">
                          <a:extLst>
                            <a:ext uri="{FF2B5EF4-FFF2-40B4-BE49-F238E27FC236}">
                              <a16:creationId xmlns:a16="http://schemas.microsoft.com/office/drawing/2014/main" id="{48907C8B-762D-FE68-72B2-7D2D497BD12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121" y="2961"/>
                          <a:ext cx="220" cy="101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1" name="Line 79">
                          <a:extLst>
                            <a:ext uri="{FF2B5EF4-FFF2-40B4-BE49-F238E27FC236}">
                              <a16:creationId xmlns:a16="http://schemas.microsoft.com/office/drawing/2014/main" id="{C77DBF79-3506-374F-43B3-1690974769C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1041" y="2935"/>
                          <a:ext cx="304" cy="99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2" name="Line 80">
                          <a:extLst>
                            <a:ext uri="{FF2B5EF4-FFF2-40B4-BE49-F238E27FC236}">
                              <a16:creationId xmlns:a16="http://schemas.microsoft.com/office/drawing/2014/main" id="{6F71179E-AEB5-944D-1E85-E40BE23A4F9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957" y="2910"/>
                          <a:ext cx="394" cy="9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3" name="Line 81">
                          <a:extLst>
                            <a:ext uri="{FF2B5EF4-FFF2-40B4-BE49-F238E27FC236}">
                              <a16:creationId xmlns:a16="http://schemas.microsoft.com/office/drawing/2014/main" id="{6F7C302C-ACB3-3AC2-5E87-9D37163A0DC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80" y="2885"/>
                          <a:ext cx="478" cy="94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4" name="Line 82">
                          <a:extLst>
                            <a:ext uri="{FF2B5EF4-FFF2-40B4-BE49-F238E27FC236}">
                              <a16:creationId xmlns:a16="http://schemas.microsoft.com/office/drawing/2014/main" id="{395665A4-90B5-DFDE-CD78-20FB9C23BC6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801" y="2863"/>
                          <a:ext cx="561" cy="9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5" name="Line 83">
                          <a:extLst>
                            <a:ext uri="{FF2B5EF4-FFF2-40B4-BE49-F238E27FC236}">
                              <a16:creationId xmlns:a16="http://schemas.microsoft.com/office/drawing/2014/main" id="{94551FFB-E671-C74B-B25B-93C986A27DE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717" y="2836"/>
                          <a:ext cx="656" cy="8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6" name="Line 84">
                          <a:extLst>
                            <a:ext uri="{FF2B5EF4-FFF2-40B4-BE49-F238E27FC236}">
                              <a16:creationId xmlns:a16="http://schemas.microsoft.com/office/drawing/2014/main" id="{A43C6D21-3074-5C21-864E-D4764A8051D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631" y="2810"/>
                          <a:ext cx="752" cy="84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7" name="Line 85">
                          <a:extLst>
                            <a:ext uri="{FF2B5EF4-FFF2-40B4-BE49-F238E27FC236}">
                              <a16:creationId xmlns:a16="http://schemas.microsoft.com/office/drawing/2014/main" id="{6A51D222-23B7-62E0-4389-533B0BD3319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462" y="2758"/>
                          <a:ext cx="946" cy="75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8" name="Line 86">
                          <a:extLst>
                            <a:ext uri="{FF2B5EF4-FFF2-40B4-BE49-F238E27FC236}">
                              <a16:creationId xmlns:a16="http://schemas.microsoft.com/office/drawing/2014/main" id="{41881AF1-A2F1-CDCB-D50F-3590D628815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365" y="2729"/>
                          <a:ext cx="1058" cy="69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69" name="Line 87">
                          <a:extLst>
                            <a:ext uri="{FF2B5EF4-FFF2-40B4-BE49-F238E27FC236}">
                              <a16:creationId xmlns:a16="http://schemas.microsoft.com/office/drawing/2014/main" id="{A10FB55A-D548-A23F-6425-7B5A6509EF4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265" y="2697"/>
                          <a:ext cx="1174" cy="6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0" name="Line 88">
                          <a:extLst>
                            <a:ext uri="{FF2B5EF4-FFF2-40B4-BE49-F238E27FC236}">
                              <a16:creationId xmlns:a16="http://schemas.microsoft.com/office/drawing/2014/main" id="{E37EDFB5-5091-ED11-3B1C-2082038DC46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55" y="2632"/>
                          <a:ext cx="1431" cy="48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1" name="Line 89">
                          <a:extLst>
                            <a:ext uri="{FF2B5EF4-FFF2-40B4-BE49-F238E27FC236}">
                              <a16:creationId xmlns:a16="http://schemas.microsoft.com/office/drawing/2014/main" id="{AA0B2D6B-A746-51F6-D67A-5933E2E8E2D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1" y="2607"/>
                          <a:ext cx="1513" cy="37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2" name="Line 90">
                          <a:extLst>
                            <a:ext uri="{FF2B5EF4-FFF2-40B4-BE49-F238E27FC236}">
                              <a16:creationId xmlns:a16="http://schemas.microsoft.com/office/drawing/2014/main" id="{D15D4A71-552B-7ACE-9779-745EBB7E55E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>
                          <a:off x="-72" y="2570"/>
                          <a:ext cx="1648" cy="10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3" name="Line 91">
                          <a:extLst>
                            <a:ext uri="{FF2B5EF4-FFF2-40B4-BE49-F238E27FC236}">
                              <a16:creationId xmlns:a16="http://schemas.microsoft.com/office/drawing/2014/main" id="{60ABD932-990B-D994-AAF2-857BB717765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237" y="1095"/>
                          <a:ext cx="2219" cy="136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4" name="Line 92">
                          <a:extLst>
                            <a:ext uri="{FF2B5EF4-FFF2-40B4-BE49-F238E27FC236}">
                              <a16:creationId xmlns:a16="http://schemas.microsoft.com/office/drawing/2014/main" id="{0ADFE4F9-5A99-8C90-D3EC-69AB5350FD2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-43" y="962"/>
                          <a:ext cx="2071" cy="154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5" name="Line 93">
                          <a:extLst>
                            <a:ext uri="{FF2B5EF4-FFF2-40B4-BE49-F238E27FC236}">
                              <a16:creationId xmlns:a16="http://schemas.microsoft.com/office/drawing/2014/main" id="{1839E64C-DE9E-0124-9A15-A99FD62089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418" y="826"/>
                          <a:ext cx="1672" cy="178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6" name="Line 94">
                          <a:extLst>
                            <a:ext uri="{FF2B5EF4-FFF2-40B4-BE49-F238E27FC236}">
                              <a16:creationId xmlns:a16="http://schemas.microsoft.com/office/drawing/2014/main" id="{3C75C23C-D11E-0F5A-69C0-C14A95B7ACA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634" y="808"/>
                          <a:ext cx="1473" cy="185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7" name="Line 95">
                          <a:extLst>
                            <a:ext uri="{FF2B5EF4-FFF2-40B4-BE49-F238E27FC236}">
                              <a16:creationId xmlns:a16="http://schemas.microsoft.com/office/drawing/2014/main" id="{F79563C5-E485-0EA6-8D9A-B007DC6876CE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094" y="827"/>
                          <a:ext cx="1030" cy="1945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8" name="Line 96">
                          <a:extLst>
                            <a:ext uri="{FF2B5EF4-FFF2-40B4-BE49-F238E27FC236}">
                              <a16:creationId xmlns:a16="http://schemas.microsoft.com/office/drawing/2014/main" id="{F49DAF48-F165-E9EF-D59E-FA6628DEC86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302" y="857"/>
                          <a:ext cx="829" cy="197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79" name="Line 97">
                          <a:extLst>
                            <a:ext uri="{FF2B5EF4-FFF2-40B4-BE49-F238E27FC236}">
                              <a16:creationId xmlns:a16="http://schemas.microsoft.com/office/drawing/2014/main" id="{19582906-4111-C56C-7EBA-37D40EFAC44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496" y="901"/>
                          <a:ext cx="633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80" name="Line 98">
                          <a:extLst>
                            <a:ext uri="{FF2B5EF4-FFF2-40B4-BE49-F238E27FC236}">
                              <a16:creationId xmlns:a16="http://schemas.microsoft.com/office/drawing/2014/main" id="{FE2C9B33-146E-F7D6-91FE-F21290CC78E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679" y="952"/>
                          <a:ext cx="447" cy="19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  <p:sp>
                      <p:nvSpPr>
                        <p:cNvPr id="7281" name="Line 99">
                          <a:extLst>
                            <a:ext uri="{FF2B5EF4-FFF2-40B4-BE49-F238E27FC236}">
                              <a16:creationId xmlns:a16="http://schemas.microsoft.com/office/drawing/2014/main" id="{3699DF07-B225-A0D3-993C-D26B1897B7A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 userDrawn="1"/>
                      </p:nvSpPr>
                      <p:spPr bwMode="hidden">
                        <a:xfrm rot="1678521" flipH="1" flipV="1">
                          <a:off x="1859" y="1013"/>
                          <a:ext cx="261" cy="196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pPr>
                            <a:defRPr/>
                          </a:pPr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8" name="Group 100">
                <a:extLst>
                  <a:ext uri="{FF2B5EF4-FFF2-40B4-BE49-F238E27FC236}">
                    <a16:creationId xmlns:a16="http://schemas.microsoft.com/office/drawing/2014/main" id="{81E038B1-DDBE-1FFF-0FC5-E22E0754CBB1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402" y="1454"/>
                <a:ext cx="2787" cy="2866"/>
                <a:chOff x="2" y="1454"/>
                <a:chExt cx="2787" cy="2866"/>
              </a:xfrm>
            </p:grpSpPr>
            <p:sp>
              <p:nvSpPr>
                <p:cNvPr id="19" name="Line 101">
                  <a:extLst>
                    <a:ext uri="{FF2B5EF4-FFF2-40B4-BE49-F238E27FC236}">
                      <a16:creationId xmlns:a16="http://schemas.microsoft.com/office/drawing/2014/main" id="{A87D04E5-AE4F-80F8-4A38-BAEFDEF73B4F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rot="1678521" flipV="1">
                  <a:off x="2057" y="1454"/>
                  <a:ext cx="732" cy="1778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2">
                  <a:extLst>
                    <a:ext uri="{FF2B5EF4-FFF2-40B4-BE49-F238E27FC236}">
                      <a16:creationId xmlns:a16="http://schemas.microsoft.com/office/drawing/2014/main" id="{01687ACE-45A5-5539-6D76-77D9CA29341B}"/>
                    </a:ext>
                  </a:extLst>
                </p:cNvPr>
                <p:cNvSpPr>
                  <a:spLocks noChangeShapeType="1"/>
                </p:cNvSpPr>
                <p:nvPr userDrawn="1"/>
              </p:nvSpPr>
              <p:spPr bwMode="hidden">
                <a:xfrm flipH="1" flipV="1">
                  <a:off x="870" y="3854"/>
                  <a:ext cx="223" cy="463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grpSp>
              <p:nvGrpSpPr>
                <p:cNvPr id="21" name="Group 103">
                  <a:extLst>
                    <a:ext uri="{FF2B5EF4-FFF2-40B4-BE49-F238E27FC236}">
                      <a16:creationId xmlns:a16="http://schemas.microsoft.com/office/drawing/2014/main" id="{400677F7-FAA6-D531-EF1D-CAEC1C27929A}"/>
                    </a:ext>
                  </a:extLst>
                </p:cNvPr>
                <p:cNvGrpSpPr>
                  <a:grpSpLocks/>
                </p:cNvGrpSpPr>
                <p:nvPr userDrawn="1"/>
              </p:nvGrpSpPr>
              <p:grpSpPr bwMode="auto">
                <a:xfrm>
                  <a:off x="2" y="2738"/>
                  <a:ext cx="1317" cy="1582"/>
                  <a:chOff x="2" y="2738"/>
                  <a:chExt cx="1317" cy="1582"/>
                </a:xfrm>
              </p:grpSpPr>
              <p:sp>
                <p:nvSpPr>
                  <p:cNvPr id="22" name="Line 104">
                    <a:extLst>
                      <a:ext uri="{FF2B5EF4-FFF2-40B4-BE49-F238E27FC236}">
                        <a16:creationId xmlns:a16="http://schemas.microsoft.com/office/drawing/2014/main" id="{AB44E11F-53EB-3510-5ED9-269AF4F7B0D1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697" y="3855"/>
                    <a:ext cx="173" cy="18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3" name="Freeform 105">
                    <a:extLst>
                      <a:ext uri="{FF2B5EF4-FFF2-40B4-BE49-F238E27FC236}">
                        <a16:creationId xmlns:a16="http://schemas.microsoft.com/office/drawing/2014/main" id="{18B64757-AB0C-02E3-6C46-F339417F5BF1}"/>
                      </a:ext>
                    </a:extLst>
                  </p:cNvPr>
                  <p:cNvSpPr>
                    <a:spLocks/>
                  </p:cNvSpPr>
                  <p:nvPr userDrawn="1"/>
                </p:nvSpPr>
                <p:spPr bwMode="hidden">
                  <a:xfrm>
                    <a:off x="2" y="3218"/>
                    <a:ext cx="1006" cy="1102"/>
                  </a:xfrm>
                  <a:custGeom>
                    <a:avLst/>
                    <a:gdLst/>
                    <a:ahLst/>
                    <a:cxnLst>
                      <a:cxn ang="0">
                        <a:pos x="1006" y="1102"/>
                      </a:cxn>
                      <a:cxn ang="0">
                        <a:pos x="696" y="823"/>
                      </a:cxn>
                      <a:cxn ang="0">
                        <a:pos x="333" y="447"/>
                      </a:cxn>
                      <a:cxn ang="0">
                        <a:pos x="51" y="7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006" h="1102">
                        <a:moveTo>
                          <a:pt x="1006" y="1102"/>
                        </a:moveTo>
                        <a:lnTo>
                          <a:pt x="696" y="823"/>
                        </a:lnTo>
                        <a:lnTo>
                          <a:pt x="333" y="447"/>
                        </a:lnTo>
                        <a:lnTo>
                          <a:pt x="51" y="7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accent2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4" name="Line 106">
                    <a:extLst>
                      <a:ext uri="{FF2B5EF4-FFF2-40B4-BE49-F238E27FC236}">
                        <a16:creationId xmlns:a16="http://schemas.microsoft.com/office/drawing/2014/main" id="{94753E00-42FA-2330-9032-7216419B6B39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1242" y="4231"/>
                    <a:ext cx="77" cy="88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5" name="Line 107">
                    <a:extLst>
                      <a:ext uri="{FF2B5EF4-FFF2-40B4-BE49-F238E27FC236}">
                        <a16:creationId xmlns:a16="http://schemas.microsoft.com/office/drawing/2014/main" id="{8A9B6F9E-9229-72B0-6F3D-AB690F3A29BA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340" y="3668"/>
                    <a:ext cx="532" cy="185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6" name="Line 108">
                    <a:extLst>
                      <a:ext uri="{FF2B5EF4-FFF2-40B4-BE49-F238E27FC236}">
                        <a16:creationId xmlns:a16="http://schemas.microsoft.com/office/drawing/2014/main" id="{F16FBDC6-3850-C940-CDE5-925B82A0E974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37" y="3101"/>
                    <a:ext cx="101" cy="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7" name="Line 109">
                    <a:extLst>
                      <a:ext uri="{FF2B5EF4-FFF2-40B4-BE49-F238E27FC236}">
                        <a16:creationId xmlns:a16="http://schemas.microsoft.com/office/drawing/2014/main" id="{52E756DB-A896-BD33-DE60-8DE11E9069D0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 flipV="1">
                    <a:off x="2" y="3009"/>
                    <a:ext cx="235" cy="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8" name="Line 110">
                    <a:extLst>
                      <a:ext uri="{FF2B5EF4-FFF2-40B4-BE49-F238E27FC236}">
                        <a16:creationId xmlns:a16="http://schemas.microsoft.com/office/drawing/2014/main" id="{4549E5B5-7D1E-A500-3885-A4655BBABA54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54" y="3101"/>
                    <a:ext cx="182" cy="19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29" name="Line 111">
                    <a:extLst>
                      <a:ext uri="{FF2B5EF4-FFF2-40B4-BE49-F238E27FC236}">
                        <a16:creationId xmlns:a16="http://schemas.microsoft.com/office/drawing/2014/main" id="{936CD812-02DB-E0A4-493D-759298340DE9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H="1">
                    <a:off x="336" y="3476"/>
                    <a:ext cx="176" cy="19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  <p:sp>
                <p:nvSpPr>
                  <p:cNvPr id="30" name="Line 112">
                    <a:extLst>
                      <a:ext uri="{FF2B5EF4-FFF2-40B4-BE49-F238E27FC236}">
                        <a16:creationId xmlns:a16="http://schemas.microsoft.com/office/drawing/2014/main" id="{35C49D16-7FFB-3469-06CF-325D927539B9}"/>
                      </a:ext>
                    </a:extLst>
                  </p:cNvPr>
                  <p:cNvSpPr>
                    <a:spLocks noChangeShapeType="1"/>
                  </p:cNvSpPr>
                  <p:nvPr userDrawn="1"/>
                </p:nvSpPr>
                <p:spPr bwMode="hidden">
                  <a:xfrm flipV="1">
                    <a:off x="3" y="2738"/>
                    <a:ext cx="14" cy="23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en-US"/>
                  </a:p>
                </p:txBody>
              </p:sp>
            </p:grpSp>
          </p:grpSp>
        </p:grpSp>
        <p:grpSp>
          <p:nvGrpSpPr>
            <p:cNvPr id="4" name="Group 113">
              <a:extLst>
                <a:ext uri="{FF2B5EF4-FFF2-40B4-BE49-F238E27FC236}">
                  <a16:creationId xmlns:a16="http://schemas.microsoft.com/office/drawing/2014/main" id="{8F287F4B-A2AF-5682-7B00-293F7E4797D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" y="1326"/>
              <a:ext cx="3325" cy="2948"/>
              <a:chOff x="16" y="1326"/>
              <a:chExt cx="3325" cy="2948"/>
            </a:xfrm>
          </p:grpSpPr>
          <p:sp>
            <p:nvSpPr>
              <p:cNvPr id="5" name="Freeform 114">
                <a:extLst>
                  <a:ext uri="{FF2B5EF4-FFF2-40B4-BE49-F238E27FC236}">
                    <a16:creationId xmlns:a16="http://schemas.microsoft.com/office/drawing/2014/main" id="{45FBA110-3738-CC4A-3640-FC283608126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656"/>
                <a:ext cx="1440" cy="1618"/>
              </a:xfrm>
              <a:custGeom>
                <a:avLst/>
                <a:gdLst/>
                <a:ahLst/>
                <a:cxnLst>
                  <a:cxn ang="0">
                    <a:pos x="873" y="1150"/>
                  </a:cxn>
                  <a:cxn ang="0">
                    <a:pos x="741" y="1019"/>
                  </a:cxn>
                  <a:cxn ang="0">
                    <a:pos x="610" y="875"/>
                  </a:cxn>
                  <a:cxn ang="0">
                    <a:pos x="490" y="737"/>
                  </a:cxn>
                  <a:cxn ang="0">
                    <a:pos x="377" y="593"/>
                  </a:cxn>
                  <a:cxn ang="0">
                    <a:pos x="275" y="443"/>
                  </a:cxn>
                  <a:cxn ang="0">
                    <a:pos x="173" y="299"/>
                  </a:cxn>
                  <a:cxn ang="0">
                    <a:pos x="84" y="149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84" y="155"/>
                  </a:cxn>
                  <a:cxn ang="0">
                    <a:pos x="173" y="305"/>
                  </a:cxn>
                  <a:cxn ang="0">
                    <a:pos x="269" y="449"/>
                  </a:cxn>
                  <a:cxn ang="0">
                    <a:pos x="377" y="593"/>
                  </a:cxn>
                  <a:cxn ang="0">
                    <a:pos x="490" y="737"/>
                  </a:cxn>
                  <a:cxn ang="0">
                    <a:pos x="610" y="881"/>
                  </a:cxn>
                  <a:cxn ang="0">
                    <a:pos x="735" y="1019"/>
                  </a:cxn>
                  <a:cxn ang="0">
                    <a:pos x="873" y="1150"/>
                  </a:cxn>
                  <a:cxn ang="0">
                    <a:pos x="1010" y="1276"/>
                  </a:cxn>
                  <a:cxn ang="0">
                    <a:pos x="1148" y="1396"/>
                  </a:cxn>
                  <a:cxn ang="0">
                    <a:pos x="1286" y="1510"/>
                  </a:cxn>
                  <a:cxn ang="0">
                    <a:pos x="1429" y="1618"/>
                  </a:cxn>
                  <a:cxn ang="0">
                    <a:pos x="1435" y="1618"/>
                  </a:cxn>
                  <a:cxn ang="0">
                    <a:pos x="1292" y="1510"/>
                  </a:cxn>
                  <a:cxn ang="0">
                    <a:pos x="1154" y="1396"/>
                  </a:cxn>
                  <a:cxn ang="0">
                    <a:pos x="1010" y="1276"/>
                  </a:cxn>
                  <a:cxn ang="0">
                    <a:pos x="873" y="1150"/>
                  </a:cxn>
                  <a:cxn ang="0">
                    <a:pos x="873" y="1150"/>
                  </a:cxn>
                </a:cxnLst>
                <a:rect l="0" t="0" r="r" b="b"/>
                <a:pathLst>
                  <a:path w="1435" h="1618">
                    <a:moveTo>
                      <a:pt x="873" y="1150"/>
                    </a:moveTo>
                    <a:lnTo>
                      <a:pt x="741" y="1019"/>
                    </a:lnTo>
                    <a:lnTo>
                      <a:pt x="610" y="875"/>
                    </a:lnTo>
                    <a:lnTo>
                      <a:pt x="490" y="737"/>
                    </a:lnTo>
                    <a:lnTo>
                      <a:pt x="377" y="593"/>
                    </a:lnTo>
                    <a:lnTo>
                      <a:pt x="275" y="443"/>
                    </a:lnTo>
                    <a:lnTo>
                      <a:pt x="173" y="299"/>
                    </a:lnTo>
                    <a:lnTo>
                      <a:pt x="84" y="149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84" y="155"/>
                    </a:lnTo>
                    <a:lnTo>
                      <a:pt x="173" y="305"/>
                    </a:lnTo>
                    <a:lnTo>
                      <a:pt x="269" y="449"/>
                    </a:lnTo>
                    <a:lnTo>
                      <a:pt x="377" y="593"/>
                    </a:lnTo>
                    <a:lnTo>
                      <a:pt x="490" y="737"/>
                    </a:lnTo>
                    <a:lnTo>
                      <a:pt x="610" y="881"/>
                    </a:lnTo>
                    <a:lnTo>
                      <a:pt x="735" y="1019"/>
                    </a:lnTo>
                    <a:lnTo>
                      <a:pt x="873" y="1150"/>
                    </a:lnTo>
                    <a:lnTo>
                      <a:pt x="1010" y="1276"/>
                    </a:lnTo>
                    <a:lnTo>
                      <a:pt x="1148" y="1396"/>
                    </a:lnTo>
                    <a:lnTo>
                      <a:pt x="1286" y="1510"/>
                    </a:lnTo>
                    <a:lnTo>
                      <a:pt x="1429" y="1618"/>
                    </a:lnTo>
                    <a:lnTo>
                      <a:pt x="1435" y="1618"/>
                    </a:lnTo>
                    <a:lnTo>
                      <a:pt x="1292" y="1510"/>
                    </a:lnTo>
                    <a:lnTo>
                      <a:pt x="1154" y="1396"/>
                    </a:lnTo>
                    <a:lnTo>
                      <a:pt x="1010" y="1276"/>
                    </a:lnTo>
                    <a:lnTo>
                      <a:pt x="873" y="1150"/>
                    </a:lnTo>
                    <a:lnTo>
                      <a:pt x="873" y="115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" name="Freeform 115">
                <a:extLst>
                  <a:ext uri="{FF2B5EF4-FFF2-40B4-BE49-F238E27FC236}">
                    <a16:creationId xmlns:a16="http://schemas.microsoft.com/office/drawing/2014/main" id="{98AF0D3A-D8CB-0CF3-598D-BF5FE16284C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6" y="2260"/>
                <a:ext cx="1673" cy="2014"/>
              </a:xfrm>
              <a:custGeom>
                <a:avLst/>
                <a:gdLst/>
                <a:ahLst/>
                <a:cxnLst>
                  <a:cxn ang="0">
                    <a:pos x="957" y="1463"/>
                  </a:cxn>
                  <a:cxn ang="0">
                    <a:pos x="789" y="1289"/>
                  </a:cxn>
                  <a:cxn ang="0">
                    <a:pos x="634" y="1115"/>
                  </a:cxn>
                  <a:cxn ang="0">
                    <a:pos x="490" y="929"/>
                  </a:cxn>
                  <a:cxn ang="0">
                    <a:pos x="365" y="743"/>
                  </a:cxn>
                  <a:cxn ang="0">
                    <a:pos x="251" y="557"/>
                  </a:cxn>
                  <a:cxn ang="0">
                    <a:pos x="149" y="372"/>
                  </a:cxn>
                  <a:cxn ang="0">
                    <a:pos x="66" y="186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6" y="198"/>
                  </a:cxn>
                  <a:cxn ang="0">
                    <a:pos x="149" y="384"/>
                  </a:cxn>
                  <a:cxn ang="0">
                    <a:pos x="251" y="569"/>
                  </a:cxn>
                  <a:cxn ang="0">
                    <a:pos x="365" y="755"/>
                  </a:cxn>
                  <a:cxn ang="0">
                    <a:pos x="490" y="935"/>
                  </a:cxn>
                  <a:cxn ang="0">
                    <a:pos x="634" y="1115"/>
                  </a:cxn>
                  <a:cxn ang="0">
                    <a:pos x="789" y="1295"/>
                  </a:cxn>
                  <a:cxn ang="0">
                    <a:pos x="957" y="1463"/>
                  </a:cxn>
                  <a:cxn ang="0">
                    <a:pos x="1130" y="1618"/>
                  </a:cxn>
                  <a:cxn ang="0">
                    <a:pos x="1303" y="1762"/>
                  </a:cxn>
                  <a:cxn ang="0">
                    <a:pos x="1483" y="1894"/>
                  </a:cxn>
                  <a:cxn ang="0">
                    <a:pos x="1662" y="2014"/>
                  </a:cxn>
                  <a:cxn ang="0">
                    <a:pos x="1668" y="2014"/>
                  </a:cxn>
                  <a:cxn ang="0">
                    <a:pos x="1483" y="1894"/>
                  </a:cxn>
                  <a:cxn ang="0">
                    <a:pos x="1303" y="1762"/>
                  </a:cxn>
                  <a:cxn ang="0">
                    <a:pos x="1130" y="1618"/>
                  </a:cxn>
                  <a:cxn ang="0">
                    <a:pos x="957" y="1463"/>
                  </a:cxn>
                  <a:cxn ang="0">
                    <a:pos x="957" y="1463"/>
                  </a:cxn>
                </a:cxnLst>
                <a:rect l="0" t="0" r="r" b="b"/>
                <a:pathLst>
                  <a:path w="1668" h="2014">
                    <a:moveTo>
                      <a:pt x="957" y="1463"/>
                    </a:moveTo>
                    <a:lnTo>
                      <a:pt x="789" y="1289"/>
                    </a:lnTo>
                    <a:lnTo>
                      <a:pt x="634" y="1115"/>
                    </a:lnTo>
                    <a:lnTo>
                      <a:pt x="490" y="929"/>
                    </a:lnTo>
                    <a:lnTo>
                      <a:pt x="365" y="743"/>
                    </a:lnTo>
                    <a:lnTo>
                      <a:pt x="251" y="557"/>
                    </a:lnTo>
                    <a:lnTo>
                      <a:pt x="149" y="372"/>
                    </a:lnTo>
                    <a:lnTo>
                      <a:pt x="66" y="186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6" y="198"/>
                    </a:lnTo>
                    <a:lnTo>
                      <a:pt x="149" y="384"/>
                    </a:lnTo>
                    <a:lnTo>
                      <a:pt x="251" y="569"/>
                    </a:lnTo>
                    <a:lnTo>
                      <a:pt x="365" y="755"/>
                    </a:lnTo>
                    <a:lnTo>
                      <a:pt x="490" y="935"/>
                    </a:lnTo>
                    <a:lnTo>
                      <a:pt x="634" y="1115"/>
                    </a:lnTo>
                    <a:lnTo>
                      <a:pt x="789" y="1295"/>
                    </a:lnTo>
                    <a:lnTo>
                      <a:pt x="957" y="1463"/>
                    </a:lnTo>
                    <a:lnTo>
                      <a:pt x="1130" y="1618"/>
                    </a:lnTo>
                    <a:lnTo>
                      <a:pt x="1303" y="1762"/>
                    </a:lnTo>
                    <a:lnTo>
                      <a:pt x="1483" y="1894"/>
                    </a:lnTo>
                    <a:lnTo>
                      <a:pt x="1662" y="2014"/>
                    </a:lnTo>
                    <a:lnTo>
                      <a:pt x="1668" y="2014"/>
                    </a:lnTo>
                    <a:lnTo>
                      <a:pt x="1483" y="1894"/>
                    </a:lnTo>
                    <a:lnTo>
                      <a:pt x="1303" y="1762"/>
                    </a:lnTo>
                    <a:lnTo>
                      <a:pt x="1130" y="1618"/>
                    </a:lnTo>
                    <a:lnTo>
                      <a:pt x="957" y="1463"/>
                    </a:lnTo>
                    <a:lnTo>
                      <a:pt x="957" y="14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" name="Rectangle 116">
                <a:extLst>
                  <a:ext uri="{FF2B5EF4-FFF2-40B4-BE49-F238E27FC236}">
                    <a16:creationId xmlns:a16="http://schemas.microsoft.com/office/drawing/2014/main" id="{E294CEC2-E089-B8B0-91F3-5D14D87DFEE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2488720">
                <a:off x="1988" y="1919"/>
                <a:ext cx="1353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8" name="Rectangle 117">
                <a:extLst>
                  <a:ext uri="{FF2B5EF4-FFF2-40B4-BE49-F238E27FC236}">
                    <a16:creationId xmlns:a16="http://schemas.microsoft.com/office/drawing/2014/main" id="{C92FA6F7-E917-C058-FF69-CFD0AC8F089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5087790">
                <a:off x="1964" y="2613"/>
                <a:ext cx="2217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Rectangle 118">
                <a:extLst>
                  <a:ext uri="{FF2B5EF4-FFF2-40B4-BE49-F238E27FC236}">
                    <a16:creationId xmlns:a16="http://schemas.microsoft.com/office/drawing/2014/main" id="{6786DE6E-7E5F-3111-A85C-14249198550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3417299">
                <a:off x="1018" y="2695"/>
                <a:ext cx="2678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119">
                <a:extLst>
                  <a:ext uri="{FF2B5EF4-FFF2-40B4-BE49-F238E27FC236}">
                    <a16:creationId xmlns:a16="http://schemas.microsoft.com/office/drawing/2014/main" id="{6BBA8055-6D43-6C2D-9958-1ACD90122D2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 rot="-835848">
                <a:off x="688" y="1748"/>
                <a:ext cx="2390" cy="17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1" name="Group 120">
                <a:extLst>
                  <a:ext uri="{FF2B5EF4-FFF2-40B4-BE49-F238E27FC236}">
                    <a16:creationId xmlns:a16="http://schemas.microsoft.com/office/drawing/2014/main" id="{7EC38606-6A13-EB7D-60DE-329E7F40685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46" y="1326"/>
                <a:ext cx="259" cy="299"/>
                <a:chOff x="3042" y="1265"/>
                <a:chExt cx="367" cy="424"/>
              </a:xfrm>
            </p:grpSpPr>
            <p:sp>
              <p:nvSpPr>
                <p:cNvPr id="12" name="Oval 121">
                  <a:extLst>
                    <a:ext uri="{FF2B5EF4-FFF2-40B4-BE49-F238E27FC236}">
                      <a16:creationId xmlns:a16="http://schemas.microsoft.com/office/drawing/2014/main" id="{638BEFA0-282B-B316-65F2-1A67F4B1D4F9}"/>
                    </a:ext>
                  </a:extLst>
                </p:cNvPr>
                <p:cNvSpPr>
                  <a:spLocks noChangeAspect="1" noChangeArrowheads="1"/>
                </p:cNvSpPr>
                <p:nvPr userDrawn="1"/>
              </p:nvSpPr>
              <p:spPr bwMode="hidden">
                <a:xfrm rot="2828979">
                  <a:off x="2982" y="1467"/>
                  <a:ext cx="282" cy="16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3" name="Freeform 122">
                  <a:extLst>
                    <a:ext uri="{FF2B5EF4-FFF2-40B4-BE49-F238E27FC236}">
                      <a16:creationId xmlns:a16="http://schemas.microsoft.com/office/drawing/2014/main" id="{6C12AB13-252F-0146-EB2D-1CBA2026B2E6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070" y="1374"/>
                  <a:ext cx="227" cy="221"/>
                </a:xfrm>
                <a:custGeom>
                  <a:avLst/>
                  <a:gdLst/>
                  <a:ahLst/>
                  <a:cxnLst>
                    <a:cxn ang="0">
                      <a:pos x="227" y="134"/>
                    </a:cxn>
                    <a:cxn ang="0">
                      <a:pos x="203" y="144"/>
                    </a:cxn>
                    <a:cxn ang="0">
                      <a:pos x="179" y="138"/>
                    </a:cxn>
                    <a:cxn ang="0">
                      <a:pos x="149" y="126"/>
                    </a:cxn>
                    <a:cxn ang="0">
                      <a:pos x="126" y="102"/>
                    </a:cxn>
                    <a:cxn ang="0">
                      <a:pos x="102" y="72"/>
                    </a:cxn>
                    <a:cxn ang="0">
                      <a:pos x="84" y="48"/>
                    </a:cxn>
                    <a:cxn ang="0">
                      <a:pos x="78" y="24"/>
                    </a:cxn>
                    <a:cxn ang="0">
                      <a:pos x="84" y="0"/>
                    </a:cxn>
                    <a:cxn ang="0">
                      <a:pos x="84" y="0"/>
                    </a:cxn>
                    <a:cxn ang="0">
                      <a:pos x="78" y="0"/>
                    </a:cxn>
                    <a:cxn ang="0">
                      <a:pos x="18" y="60"/>
                    </a:cxn>
                    <a:cxn ang="0">
                      <a:pos x="0" y="90"/>
                    </a:cxn>
                    <a:cxn ang="0">
                      <a:pos x="0" y="120"/>
                    </a:cxn>
                    <a:cxn ang="0">
                      <a:pos x="12" y="156"/>
                    </a:cxn>
                    <a:cxn ang="0">
                      <a:pos x="36" y="192"/>
                    </a:cxn>
                    <a:cxn ang="0">
                      <a:pos x="66" y="216"/>
                    </a:cxn>
                    <a:cxn ang="0">
                      <a:pos x="96" y="222"/>
                    </a:cxn>
                    <a:cxn ang="0">
                      <a:pos x="126" y="222"/>
                    </a:cxn>
                    <a:cxn ang="0">
                      <a:pos x="155" y="210"/>
                    </a:cxn>
                    <a:cxn ang="0">
                      <a:pos x="227" y="138"/>
                    </a:cxn>
                    <a:cxn ang="0">
                      <a:pos x="227" y="134"/>
                    </a:cxn>
                  </a:cxnLst>
                  <a:rect l="0" t="0" r="r" b="b"/>
                  <a:pathLst>
                    <a:path w="227" h="222">
                      <a:moveTo>
                        <a:pt x="227" y="134"/>
                      </a:moveTo>
                      <a:lnTo>
                        <a:pt x="203" y="144"/>
                      </a:lnTo>
                      <a:lnTo>
                        <a:pt x="179" y="138"/>
                      </a:lnTo>
                      <a:lnTo>
                        <a:pt x="149" y="126"/>
                      </a:lnTo>
                      <a:lnTo>
                        <a:pt x="126" y="102"/>
                      </a:lnTo>
                      <a:lnTo>
                        <a:pt x="102" y="72"/>
                      </a:lnTo>
                      <a:lnTo>
                        <a:pt x="84" y="48"/>
                      </a:lnTo>
                      <a:lnTo>
                        <a:pt x="78" y="24"/>
                      </a:lnTo>
                      <a:lnTo>
                        <a:pt x="84" y="0"/>
                      </a:lnTo>
                      <a:lnTo>
                        <a:pt x="84" y="0"/>
                      </a:lnTo>
                      <a:lnTo>
                        <a:pt x="78" y="0"/>
                      </a:lnTo>
                      <a:lnTo>
                        <a:pt x="18" y="60"/>
                      </a:lnTo>
                      <a:lnTo>
                        <a:pt x="0" y="90"/>
                      </a:lnTo>
                      <a:lnTo>
                        <a:pt x="0" y="120"/>
                      </a:lnTo>
                      <a:lnTo>
                        <a:pt x="12" y="156"/>
                      </a:lnTo>
                      <a:lnTo>
                        <a:pt x="36" y="192"/>
                      </a:lnTo>
                      <a:lnTo>
                        <a:pt x="66" y="216"/>
                      </a:lnTo>
                      <a:lnTo>
                        <a:pt x="96" y="222"/>
                      </a:lnTo>
                      <a:lnTo>
                        <a:pt x="126" y="222"/>
                      </a:lnTo>
                      <a:lnTo>
                        <a:pt x="155" y="210"/>
                      </a:lnTo>
                      <a:lnTo>
                        <a:pt x="227" y="138"/>
                      </a:lnTo>
                      <a:lnTo>
                        <a:pt x="227" y="134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4" name="Freeform 123">
                  <a:extLst>
                    <a:ext uri="{FF2B5EF4-FFF2-40B4-BE49-F238E27FC236}">
                      <a16:creationId xmlns:a16="http://schemas.microsoft.com/office/drawing/2014/main" id="{4DE5F6A1-52C9-F203-0E3D-64937F0695DE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144" y="1366"/>
                  <a:ext cx="163" cy="155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5" name="Freeform 124">
                  <a:extLst>
                    <a:ext uri="{FF2B5EF4-FFF2-40B4-BE49-F238E27FC236}">
                      <a16:creationId xmlns:a16="http://schemas.microsoft.com/office/drawing/2014/main" id="{2055DE41-A419-ADBB-326F-E0694D50DAD1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202" y="1272"/>
                  <a:ext cx="203" cy="199"/>
                </a:xfrm>
                <a:custGeom>
                  <a:avLst/>
                  <a:gdLst/>
                  <a:ahLst/>
                  <a:cxnLst>
                    <a:cxn ang="0">
                      <a:pos x="179" y="18"/>
                    </a:cxn>
                    <a:cxn ang="0">
                      <a:pos x="197" y="48"/>
                    </a:cxn>
                    <a:cxn ang="0">
                      <a:pos x="203" y="60"/>
                    </a:cxn>
                    <a:cxn ang="0">
                      <a:pos x="197" y="66"/>
                    </a:cxn>
                    <a:cxn ang="0">
                      <a:pos x="65" y="192"/>
                    </a:cxn>
                    <a:cxn ang="0">
                      <a:pos x="59" y="198"/>
                    </a:cxn>
                    <a:cxn ang="0">
                      <a:pos x="47" y="192"/>
                    </a:cxn>
                    <a:cxn ang="0">
                      <a:pos x="17" y="174"/>
                    </a:cxn>
                    <a:cxn ang="0">
                      <a:pos x="0" y="150"/>
                    </a:cxn>
                    <a:cxn ang="0">
                      <a:pos x="0" y="126"/>
                    </a:cxn>
                    <a:cxn ang="0">
                      <a:pos x="131" y="0"/>
                    </a:cxn>
                    <a:cxn ang="0">
                      <a:pos x="155" y="0"/>
                    </a:cxn>
                    <a:cxn ang="0">
                      <a:pos x="179" y="18"/>
                    </a:cxn>
                    <a:cxn ang="0">
                      <a:pos x="179" y="18"/>
                    </a:cxn>
                  </a:cxnLst>
                  <a:rect l="0" t="0" r="r" b="b"/>
                  <a:pathLst>
                    <a:path w="203" h="198">
                      <a:moveTo>
                        <a:pt x="179" y="18"/>
                      </a:moveTo>
                      <a:lnTo>
                        <a:pt x="197" y="48"/>
                      </a:lnTo>
                      <a:lnTo>
                        <a:pt x="203" y="60"/>
                      </a:lnTo>
                      <a:lnTo>
                        <a:pt x="197" y="66"/>
                      </a:lnTo>
                      <a:lnTo>
                        <a:pt x="65" y="192"/>
                      </a:lnTo>
                      <a:lnTo>
                        <a:pt x="59" y="198"/>
                      </a:lnTo>
                      <a:lnTo>
                        <a:pt x="47" y="192"/>
                      </a:lnTo>
                      <a:lnTo>
                        <a:pt x="17" y="174"/>
                      </a:lnTo>
                      <a:lnTo>
                        <a:pt x="0" y="150"/>
                      </a:lnTo>
                      <a:lnTo>
                        <a:pt x="0" y="126"/>
                      </a:lnTo>
                      <a:lnTo>
                        <a:pt x="131" y="0"/>
                      </a:lnTo>
                      <a:lnTo>
                        <a:pt x="155" y="0"/>
                      </a:lnTo>
                      <a:lnTo>
                        <a:pt x="179" y="18"/>
                      </a:lnTo>
                      <a:lnTo>
                        <a:pt x="179" y="1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6" name="Freeform 125">
                  <a:extLst>
                    <a:ext uri="{FF2B5EF4-FFF2-40B4-BE49-F238E27FC236}">
                      <a16:creationId xmlns:a16="http://schemas.microsoft.com/office/drawing/2014/main" id="{D890EEE3-E316-37B6-6445-E5A948320AE7}"/>
                    </a:ext>
                  </a:extLst>
                </p:cNvPr>
                <p:cNvSpPr>
                  <a:spLocks noChangeAspect="1"/>
                </p:cNvSpPr>
                <p:nvPr userDrawn="1"/>
              </p:nvSpPr>
              <p:spPr bwMode="hidden">
                <a:xfrm>
                  <a:off x="3330" y="1265"/>
                  <a:ext cx="79" cy="74"/>
                </a:xfrm>
                <a:custGeom>
                  <a:avLst/>
                  <a:gdLst/>
                  <a:ahLst/>
                  <a:cxnLst>
                    <a:cxn ang="0">
                      <a:pos x="221" y="216"/>
                    </a:cxn>
                    <a:cxn ang="0">
                      <a:pos x="192" y="234"/>
                    </a:cxn>
                    <a:cxn ang="0">
                      <a:pos x="150" y="234"/>
                    </a:cxn>
                    <a:cxn ang="0">
                      <a:pos x="102" y="210"/>
                    </a:cxn>
                    <a:cxn ang="0">
                      <a:pos x="54" y="174"/>
                    </a:cxn>
                    <a:cxn ang="0">
                      <a:pos x="24" y="132"/>
                    </a:cxn>
                    <a:cxn ang="0">
                      <a:pos x="6" y="84"/>
                    </a:cxn>
                    <a:cxn ang="0">
                      <a:pos x="0" y="42"/>
                    </a:cxn>
                    <a:cxn ang="0">
                      <a:pos x="12" y="12"/>
                    </a:cxn>
                    <a:cxn ang="0">
                      <a:pos x="48" y="0"/>
                    </a:cxn>
                    <a:cxn ang="0">
                      <a:pos x="84" y="0"/>
                    </a:cxn>
                    <a:cxn ang="0">
                      <a:pos x="132" y="18"/>
                    </a:cxn>
                    <a:cxn ang="0">
                      <a:pos x="174" y="54"/>
                    </a:cxn>
                    <a:cxn ang="0">
                      <a:pos x="210" y="102"/>
                    </a:cxn>
                    <a:cxn ang="0">
                      <a:pos x="233" y="144"/>
                    </a:cxn>
                    <a:cxn ang="0">
                      <a:pos x="233" y="186"/>
                    </a:cxn>
                    <a:cxn ang="0">
                      <a:pos x="221" y="216"/>
                    </a:cxn>
                    <a:cxn ang="0">
                      <a:pos x="221" y="216"/>
                    </a:cxn>
                  </a:cxnLst>
                  <a:rect l="0" t="0" r="r" b="b"/>
                  <a:pathLst>
                    <a:path w="233" h="234">
                      <a:moveTo>
                        <a:pt x="221" y="216"/>
                      </a:moveTo>
                      <a:lnTo>
                        <a:pt x="192" y="234"/>
                      </a:lnTo>
                      <a:lnTo>
                        <a:pt x="150" y="234"/>
                      </a:lnTo>
                      <a:lnTo>
                        <a:pt x="102" y="210"/>
                      </a:lnTo>
                      <a:lnTo>
                        <a:pt x="54" y="174"/>
                      </a:lnTo>
                      <a:lnTo>
                        <a:pt x="24" y="132"/>
                      </a:lnTo>
                      <a:lnTo>
                        <a:pt x="6" y="84"/>
                      </a:lnTo>
                      <a:lnTo>
                        <a:pt x="0" y="42"/>
                      </a:lnTo>
                      <a:lnTo>
                        <a:pt x="12" y="12"/>
                      </a:lnTo>
                      <a:lnTo>
                        <a:pt x="48" y="0"/>
                      </a:lnTo>
                      <a:lnTo>
                        <a:pt x="84" y="0"/>
                      </a:lnTo>
                      <a:lnTo>
                        <a:pt x="132" y="18"/>
                      </a:lnTo>
                      <a:lnTo>
                        <a:pt x="174" y="54"/>
                      </a:lnTo>
                      <a:lnTo>
                        <a:pt x="210" y="102"/>
                      </a:lnTo>
                      <a:lnTo>
                        <a:pt x="233" y="144"/>
                      </a:lnTo>
                      <a:lnTo>
                        <a:pt x="233" y="186"/>
                      </a:lnTo>
                      <a:lnTo>
                        <a:pt x="221" y="216"/>
                      </a:lnTo>
                      <a:lnTo>
                        <a:pt x="221" y="216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84706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pic>
        <p:nvPicPr>
          <p:cNvPr id="7296" name="Picture 131" descr="anna-uni">
            <a:extLst>
              <a:ext uri="{FF2B5EF4-FFF2-40B4-BE49-F238E27FC236}">
                <a16:creationId xmlns:a16="http://schemas.microsoft.com/office/drawing/2014/main" id="{DB9F8DBD-580D-B7AF-CB43-53153E0FA1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2738"/>
            <a:ext cx="15240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94" name="Rectangle 1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36738"/>
            <a:ext cx="7772400" cy="1973262"/>
          </a:xfrm>
        </p:spPr>
        <p:txBody>
          <a:bodyPr/>
          <a:lstStyle>
            <a:lvl1pPr>
              <a:defRPr sz="4300">
                <a:solidFill>
                  <a:srgbClr val="EEFB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95" name="Rectangle 1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97" name="Rectangle 128">
            <a:extLst>
              <a:ext uri="{FF2B5EF4-FFF2-40B4-BE49-F238E27FC236}">
                <a16:creationId xmlns:a16="http://schemas.microsoft.com/office/drawing/2014/main" id="{6494A728-6FEA-A8AC-B279-ECDE4539DA9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effectLst/>
              </a:defRPr>
            </a:lvl1pPr>
          </a:lstStyle>
          <a:p>
            <a:pPr>
              <a:defRPr/>
            </a:pPr>
            <a:fld id="{A5483D21-BCED-4865-B2A6-41C7504E99DD}" type="datetime1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7298" name="Rectangle 129">
            <a:extLst>
              <a:ext uri="{FF2B5EF4-FFF2-40B4-BE49-F238E27FC236}">
                <a16:creationId xmlns:a16="http://schemas.microsoft.com/office/drawing/2014/main" id="{01F11386-059F-1B11-D21F-BC6DC10BD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99" name="Rectangle 130">
            <a:extLst>
              <a:ext uri="{FF2B5EF4-FFF2-40B4-BE49-F238E27FC236}">
                <a16:creationId xmlns:a16="http://schemas.microsoft.com/office/drawing/2014/main" id="{21E1D19F-6E0D-F56A-0B2D-BA04B8DB0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9D900258-38DE-4BF9-AAEC-735B0D5290E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973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14461B92-8C5C-60C7-B2F5-90FCE3EAC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65F10-53A9-4A5C-AA3E-3F6DACF07515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5B3932C9-A96E-993D-DB6D-75258E89A1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3BD378C5-673E-066B-338F-24101172F5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6EE84-70C9-4721-973F-E45888510CF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234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21717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77813"/>
            <a:ext cx="63627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705BD01E-0935-727D-4987-A18F15109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395FA-D0CF-417B-BBE7-67652BA74E09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18D1A33E-F52B-823C-F963-7188FE8CD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278C27BA-F995-0C29-7A4C-69264CEA2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68F83-3931-4470-9E3E-CD299C763F78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025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E2AC0557-2832-2884-C265-5926C73A7D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97E3A-CA0B-4366-B402-CF8E4D9AB7C9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BC456B98-CF1F-ECE6-2AF9-A7552E43B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8ADE323A-486B-FC26-07B0-78AEAB5627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BB1E5C-25EB-41F8-8CDF-3DA8EA9A60F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0965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6">
            <a:extLst>
              <a:ext uri="{FF2B5EF4-FFF2-40B4-BE49-F238E27FC236}">
                <a16:creationId xmlns:a16="http://schemas.microsoft.com/office/drawing/2014/main" id="{8B273192-7F02-E475-4B9C-50568F9A68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2E42F-4F02-49FD-AA9B-0A6BB9C8626B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Rectangle 127">
            <a:extLst>
              <a:ext uri="{FF2B5EF4-FFF2-40B4-BE49-F238E27FC236}">
                <a16:creationId xmlns:a16="http://schemas.microsoft.com/office/drawing/2014/main" id="{9261379F-F8B4-AE8E-C333-E6C62D5BC8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Rectangle 128">
            <a:extLst>
              <a:ext uri="{FF2B5EF4-FFF2-40B4-BE49-F238E27FC236}">
                <a16:creationId xmlns:a16="http://schemas.microsoft.com/office/drawing/2014/main" id="{10EE4D80-44D0-E3F2-459B-A62D518BF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25ADDA-7556-4223-87B3-CDBC73B9D746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948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2672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81B33EC5-9C9C-A7A8-2AEC-001432E19B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D3CA0-EC64-4A4F-B4D2-02ABF607D1EC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D606A94F-01FA-BBA2-A5E8-D34F4BCA9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94494921-667D-B93E-BA65-DE07A4D3D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D50B2-CA9E-4BF2-8863-BB3E2D52CDAB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6">
            <a:extLst>
              <a:ext uri="{FF2B5EF4-FFF2-40B4-BE49-F238E27FC236}">
                <a16:creationId xmlns:a16="http://schemas.microsoft.com/office/drawing/2014/main" id="{D2F5A771-ED74-4AB6-5337-EC69989FF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F66EF-359E-455F-8854-832E5C528EE5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8" name="Rectangle 127">
            <a:extLst>
              <a:ext uri="{FF2B5EF4-FFF2-40B4-BE49-F238E27FC236}">
                <a16:creationId xmlns:a16="http://schemas.microsoft.com/office/drawing/2014/main" id="{92382EC8-D01C-DAF6-22C8-EEDB4D934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9" name="Rectangle 128">
            <a:extLst>
              <a:ext uri="{FF2B5EF4-FFF2-40B4-BE49-F238E27FC236}">
                <a16:creationId xmlns:a16="http://schemas.microsoft.com/office/drawing/2014/main" id="{C099EA4C-52D0-9DF7-227A-875EAA7C9C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B6291-8A2F-455C-BE08-F1403490C8A5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881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6">
            <a:extLst>
              <a:ext uri="{FF2B5EF4-FFF2-40B4-BE49-F238E27FC236}">
                <a16:creationId xmlns:a16="http://schemas.microsoft.com/office/drawing/2014/main" id="{F800FA10-8411-2C6C-3AB5-54AA638DC5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8AD21-43ED-483C-A7D3-43E217627EE1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4" name="Rectangle 127">
            <a:extLst>
              <a:ext uri="{FF2B5EF4-FFF2-40B4-BE49-F238E27FC236}">
                <a16:creationId xmlns:a16="http://schemas.microsoft.com/office/drawing/2014/main" id="{3FA21E91-2D12-E18C-87A0-904B456B20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5" name="Rectangle 128">
            <a:extLst>
              <a:ext uri="{FF2B5EF4-FFF2-40B4-BE49-F238E27FC236}">
                <a16:creationId xmlns:a16="http://schemas.microsoft.com/office/drawing/2014/main" id="{950F50AF-8036-D4E3-357A-C49F1281D5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D116-71E5-4002-8621-96DD0ED0D7AE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7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6">
            <a:extLst>
              <a:ext uri="{FF2B5EF4-FFF2-40B4-BE49-F238E27FC236}">
                <a16:creationId xmlns:a16="http://schemas.microsoft.com/office/drawing/2014/main" id="{213BDDB2-6DC9-494B-DC8C-03E2563F0E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0C8A5-A18F-41D1-B633-B8236D863A0F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3" name="Rectangle 127">
            <a:extLst>
              <a:ext uri="{FF2B5EF4-FFF2-40B4-BE49-F238E27FC236}">
                <a16:creationId xmlns:a16="http://schemas.microsoft.com/office/drawing/2014/main" id="{BE198963-3434-41D4-6C80-57C311D56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4" name="Rectangle 128">
            <a:extLst>
              <a:ext uri="{FF2B5EF4-FFF2-40B4-BE49-F238E27FC236}">
                <a16:creationId xmlns:a16="http://schemas.microsoft.com/office/drawing/2014/main" id="{79CE006F-4B86-1F2D-CC38-C595B3AFB7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C5F03B-C309-41B7-AD92-84742AEE9617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036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03DCB968-8511-D9B6-850B-94B0EEC8CA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CC923-DA76-441D-8711-84DA2A0CBD6C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6992C34E-E09B-CA0F-D256-BF991F1AE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7FE2EE2F-882F-4368-FB67-0677E39B8E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9E197-0160-4BCE-936B-B55673C9195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06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6">
            <a:extLst>
              <a:ext uri="{FF2B5EF4-FFF2-40B4-BE49-F238E27FC236}">
                <a16:creationId xmlns:a16="http://schemas.microsoft.com/office/drawing/2014/main" id="{8EC8C62B-5F0C-152F-9140-6ED23D0E7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CDF9E-E804-46C9-A7F7-1CDEC3F1E398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Rectangle 127">
            <a:extLst>
              <a:ext uri="{FF2B5EF4-FFF2-40B4-BE49-F238E27FC236}">
                <a16:creationId xmlns:a16="http://schemas.microsoft.com/office/drawing/2014/main" id="{15F3EA03-12D8-0650-75E3-3B6D73649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Rectangle 128">
            <a:extLst>
              <a:ext uri="{FF2B5EF4-FFF2-40B4-BE49-F238E27FC236}">
                <a16:creationId xmlns:a16="http://schemas.microsoft.com/office/drawing/2014/main" id="{5B8D4FA0-FE1B-4206-B812-706755624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CCE44-35BE-4E30-9C58-22CF534FB029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6513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0" name="Rectangle 126">
            <a:extLst>
              <a:ext uri="{FF2B5EF4-FFF2-40B4-BE49-F238E27FC236}">
                <a16:creationId xmlns:a16="http://schemas.microsoft.com/office/drawing/2014/main" id="{AF2855DA-4DF1-EE28-2AC5-7D1D52DA458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A32D3DC-C462-4E9E-896C-83AD2BCFD414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271" name="Rectangle 127">
            <a:extLst>
              <a:ext uri="{FF2B5EF4-FFF2-40B4-BE49-F238E27FC236}">
                <a16:creationId xmlns:a16="http://schemas.microsoft.com/office/drawing/2014/main" id="{254DB7FF-4433-7F7B-0F98-3BBD4424C1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71800" y="62484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272" name="Rectangle 128">
            <a:extLst>
              <a:ext uri="{FF2B5EF4-FFF2-40B4-BE49-F238E27FC236}">
                <a16:creationId xmlns:a16="http://schemas.microsoft.com/office/drawing/2014/main" id="{90C26D1C-7B4B-4FFC-A7C4-9E751B23D5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CB01370-3A35-45BC-85A0-23B6B682F044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1029" name="Rectangle 129">
            <a:extLst>
              <a:ext uri="{FF2B5EF4-FFF2-40B4-BE49-F238E27FC236}">
                <a16:creationId xmlns:a16="http://schemas.microsoft.com/office/drawing/2014/main" id="{3AADF5D2-336D-5BEB-844E-9D831226F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600200"/>
            <a:ext cx="8686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30" name="Rectangle 130">
            <a:extLst>
              <a:ext uri="{FF2B5EF4-FFF2-40B4-BE49-F238E27FC236}">
                <a16:creationId xmlns:a16="http://schemas.microsoft.com/office/drawing/2014/main" id="{B42D38CF-D4EA-B67E-4D6E-03F1F6167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7813"/>
            <a:ext cx="8686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AFD7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u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u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u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AAB17C9-DB7B-8045-C652-2B8A4D71DD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EE 2204 - Data Structures and Algorithms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19BF9EF-C664-573D-C7A3-D03B4F0E1B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ja-JP"/>
              <a:t>N  Radhakrishnan</a:t>
            </a:r>
          </a:p>
          <a:p>
            <a:pPr eaLnBrk="1" hangingPunct="1"/>
            <a:r>
              <a:rPr lang="en-US" altLang="ja-JP"/>
              <a:t>Assistant Professor</a:t>
            </a:r>
          </a:p>
          <a:p>
            <a:pPr eaLnBrk="1" hangingPunct="1"/>
            <a:r>
              <a:rPr lang="en-US" altLang="ja-JP"/>
              <a:t>Anna University, Chennai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795B-1A3A-839D-057E-A24CD59737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9277-9FF0-9A8D-2314-4EF092EAE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17B62-E272-94A8-4749-F0A7D1D7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6B5116D-4C5B-48A5-B9A8-1EE95712E3A1}" type="slidenum">
              <a:rPr lang="en-US" altLang="ja-JP" sz="1200"/>
              <a:pPr/>
              <a:t>10</a:t>
            </a:fld>
            <a:endParaRPr lang="en-US" altLang="ja-JP" sz="1200"/>
          </a:p>
        </p:txBody>
      </p:sp>
      <p:sp>
        <p:nvSpPr>
          <p:cNvPr id="12293" name="Rectangle 2">
            <a:extLst>
              <a:ext uri="{FF2B5EF4-FFF2-40B4-BE49-F238E27FC236}">
                <a16:creationId xmlns:a16="http://schemas.microsoft.com/office/drawing/2014/main" id="{9C017E7D-200E-00CC-35C9-569D7763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Data Types</a:t>
            </a:r>
          </a:p>
        </p:txBody>
      </p:sp>
      <p:sp>
        <p:nvSpPr>
          <p:cNvPr id="12294" name="Rectangle 3">
            <a:extLst>
              <a:ext uri="{FF2B5EF4-FFF2-40B4-BE49-F238E27FC236}">
                <a16:creationId xmlns:a16="http://schemas.microsoft.com/office/drawing/2014/main" id="{75FCBD70-68AA-AC72-F1D4-102513939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686800" cy="2667000"/>
          </a:xfrm>
        </p:spPr>
        <p:txBody>
          <a:bodyPr/>
          <a:lstStyle/>
          <a:p>
            <a:pPr eaLnBrk="1" hangingPunct="1"/>
            <a:r>
              <a:rPr lang="en-US" altLang="ja-JP"/>
              <a:t>A data type is characterized by:</a:t>
            </a:r>
          </a:p>
          <a:p>
            <a:pPr lvl="1" eaLnBrk="1" hangingPunct="1"/>
            <a:r>
              <a:rPr lang="en-US" altLang="ja-JP"/>
              <a:t>A set of </a:t>
            </a:r>
            <a:r>
              <a:rPr lang="en-US" altLang="ja-JP" i="1"/>
              <a:t>values</a:t>
            </a:r>
            <a:endParaRPr lang="en-US" altLang="ja-JP"/>
          </a:p>
          <a:p>
            <a:pPr lvl="1" eaLnBrk="1" hangingPunct="1"/>
            <a:r>
              <a:rPr lang="en-US" altLang="ja-JP"/>
              <a:t>A </a:t>
            </a:r>
            <a:r>
              <a:rPr lang="en-US" altLang="ja-JP" i="1"/>
              <a:t>data representation,</a:t>
            </a:r>
            <a:r>
              <a:rPr lang="en-US" altLang="ja-JP"/>
              <a:t> which is common to all these values, and </a:t>
            </a:r>
            <a:endParaRPr lang="en-US" altLang="ko-KR">
              <a:ea typeface="굴림" panose="020B0600000101010101" pitchFamily="34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A set of </a:t>
            </a:r>
            <a:r>
              <a:rPr lang="en-US" altLang="ko-KR" i="1">
                <a:ea typeface="굴림" panose="020B0600000101010101" pitchFamily="34" charset="-127"/>
              </a:rPr>
              <a:t>operations,</a:t>
            </a:r>
            <a:r>
              <a:rPr lang="en-US" altLang="ko-KR">
                <a:ea typeface="굴림" panose="020B0600000101010101" pitchFamily="34" charset="-127"/>
              </a:rPr>
              <a:t> which can be applied uniformly to all these values</a:t>
            </a:r>
            <a:r>
              <a:rPr lang="en-US" altLang="ko-KR" sz="2000">
                <a:ea typeface="굴림" panose="020B0600000101010101" pitchFamily="34" charset="-127"/>
              </a:rPr>
              <a:t> </a:t>
            </a:r>
            <a:endParaRPr lang="en-US" altLang="ja-JP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D6EE-0D33-A60D-46B8-183C9C26EB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3B49-EBF4-F28D-8533-8F67DEA4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2125-3A13-2ADD-1289-E8DDD43B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540F249-3D47-4F97-A71D-8B87F0E98ED9}" type="slidenum">
              <a:rPr lang="en-US" altLang="ja-JP" sz="1200"/>
              <a:pPr/>
              <a:t>11</a:t>
            </a:fld>
            <a:endParaRPr lang="en-US" altLang="ja-JP" sz="1200"/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4F8A165F-ED65-33EA-2CDE-24E67E9BB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Primitive Data Types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5BFE11D3-A465-0CC9-96A6-4C6CF2105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04938"/>
            <a:ext cx="7924800" cy="4648200"/>
          </a:xfrm>
        </p:spPr>
        <p:txBody>
          <a:bodyPr/>
          <a:lstStyle/>
          <a:p>
            <a:pPr eaLnBrk="1" hangingPunct="1"/>
            <a:r>
              <a:rPr lang="en-US" altLang="ja-JP"/>
              <a:t>Languages like ‘C’ provides the following primitive data types:</a:t>
            </a:r>
          </a:p>
          <a:p>
            <a:pPr lvl="1" eaLnBrk="1" hangingPunct="1"/>
            <a:r>
              <a:rPr lang="en-US" altLang="ja-JP"/>
              <a:t>boolean</a:t>
            </a:r>
          </a:p>
          <a:p>
            <a:pPr lvl="1" eaLnBrk="1" hangingPunct="1"/>
            <a:r>
              <a:rPr lang="en-US" altLang="ja-JP"/>
              <a:t>char, byte, int</a:t>
            </a:r>
          </a:p>
          <a:p>
            <a:pPr lvl="1" eaLnBrk="1" hangingPunct="1"/>
            <a:r>
              <a:rPr lang="en-US" altLang="ja-JP"/>
              <a:t>float, double</a:t>
            </a:r>
          </a:p>
          <a:p>
            <a:pPr eaLnBrk="1" hangingPunct="1"/>
            <a:r>
              <a:rPr lang="en-US" altLang="ja-JP"/>
              <a:t>Each primitive type has:</a:t>
            </a:r>
          </a:p>
          <a:p>
            <a:pPr lvl="1" eaLnBrk="1" hangingPunct="1"/>
            <a:r>
              <a:rPr lang="en-US" altLang="ja-JP"/>
              <a:t>A set of values</a:t>
            </a:r>
          </a:p>
          <a:p>
            <a:pPr lvl="1" eaLnBrk="1" hangingPunct="1"/>
            <a:r>
              <a:rPr lang="en-US" altLang="ja-JP"/>
              <a:t>A data representation</a:t>
            </a:r>
          </a:p>
          <a:p>
            <a:pPr lvl="1" eaLnBrk="1" hangingPunct="1"/>
            <a:r>
              <a:rPr lang="en-US" altLang="ja-JP"/>
              <a:t>A set of operations</a:t>
            </a:r>
          </a:p>
          <a:p>
            <a:pPr eaLnBrk="1" hangingPunct="1"/>
            <a:r>
              <a:rPr lang="en-US" altLang="ja-JP"/>
              <a:t>These are “set in stone”.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EDD1-A566-EE2F-8361-A8F49FF95F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24EF-41E8-AC52-FBD3-BA24ABDE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BC8D-82CA-28D2-FB37-D7178A43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2F598A1-5654-4C4D-9F0F-8E91B94DFA4F}" type="slidenum">
              <a:rPr lang="en-US" altLang="ja-JP" sz="1200"/>
              <a:pPr/>
              <a:t>12</a:t>
            </a:fld>
            <a:endParaRPr lang="en-US" altLang="ja-JP" sz="1200"/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08A60C7F-5896-C50B-BDFC-D9E6C58D6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ADT Definition [Wikipedia]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B0BB5B39-1FD3-312A-3EAF-8E6D03E3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In computer science, an abstract data type (ADT) is a mathematical model for a certain class of data structures that have similar behavior.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An abstract data type is defined indirectly, only by the operations that may be performed on it and by mathematical constraints on the effects (and possibly cost) of those operations. </a:t>
            </a:r>
            <a:endParaRPr lang="en-US" altLang="ja-JP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75D3-707A-F01E-32AC-98E0D60D84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9E463-B030-6956-06C6-F4404A58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E20F-C08A-8C7E-9844-6BEF94FD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2545518-AC35-4902-9C62-64937050073A}" type="slidenum">
              <a:rPr lang="en-US" altLang="ja-JP" sz="1200"/>
              <a:pPr/>
              <a:t>13</a:t>
            </a:fld>
            <a:endParaRPr lang="en-US" altLang="ja-JP" sz="1200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9CF25C43-2BAF-85C2-1622-64FE8649C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ADT Definition [Wikipedia]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7C05F4F6-97F0-90C5-C603-2A2DDB740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12875"/>
            <a:ext cx="8686800" cy="4759325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An ADT may be implemented by specific data types or data structures, in many ways and in many programming languages; or described in a formal specification language.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example, an abstract </a:t>
            </a:r>
            <a:r>
              <a:rPr lang="en-US" altLang="ko-KR" u="sng">
                <a:ea typeface="굴림" panose="020B0600000101010101" pitchFamily="34" charset="-127"/>
              </a:rPr>
              <a:t>stack</a:t>
            </a:r>
            <a:r>
              <a:rPr lang="en-US" altLang="ko-KR">
                <a:ea typeface="굴림" panose="020B0600000101010101" pitchFamily="34" charset="-127"/>
              </a:rPr>
              <a:t> could be defined by three operations: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push, that inserts some data item onto the structure,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pop, that extracts an item from it, and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peek, that allows data on top of the structure to be examined without removal.</a:t>
            </a:r>
            <a:endParaRPr lang="en-US" altLang="ja-JP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8365-752B-34AD-0D80-82207AA980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7301C-27C8-5815-E5F3-3A565568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356-0F53-F0C1-7CFF-D44D37F8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FFA0CA-81B5-4A9D-9070-CA11B18194F5}" type="slidenum">
              <a:rPr lang="en-US" altLang="ja-JP" sz="1200"/>
              <a:pPr/>
              <a:t>14</a:t>
            </a:fld>
            <a:endParaRPr lang="en-US" altLang="ja-JP" sz="1200"/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7FDF97C-C8BF-6AA9-07BD-AB433E9C2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Definition from techforum4you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E330AA3E-3388-31EB-6DC9-A8265E3A9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191000"/>
          </a:xfrm>
        </p:spPr>
        <p:txBody>
          <a:bodyPr/>
          <a:lstStyle/>
          <a:p>
            <a:pPr eaLnBrk="1" hangingPunct="1"/>
            <a:r>
              <a:rPr lang="en-US" altLang="ja-JP"/>
              <a:t>Abstract data types or ADTs are a mathematical specification of a set of data and the set of operations that can be performed on the data.  </a:t>
            </a:r>
          </a:p>
          <a:p>
            <a:pPr eaLnBrk="1" hangingPunct="1"/>
            <a:r>
              <a:rPr lang="en-US" altLang="ja-JP"/>
              <a:t>They are abstract in the sense that the focus is on the definitions and the various operations with their arguments.  </a:t>
            </a:r>
          </a:p>
          <a:p>
            <a:pPr eaLnBrk="1" hangingPunct="1"/>
            <a:r>
              <a:rPr lang="en-US" altLang="ja-JP"/>
              <a:t>The actual implementation is not defined, and does not affect the use of the ADT.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AC09-BE8B-6602-6CD0-B296F2DCF8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01665-A42C-B8F6-2FD4-789C9DE4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B950-6776-BAE4-A1F8-8650AD9C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C9523C2-34EA-4097-88C5-CD2DE4BF136D}" type="slidenum">
              <a:rPr lang="en-US" altLang="ja-JP" sz="1200"/>
              <a:pPr/>
              <a:t>15</a:t>
            </a:fld>
            <a:endParaRPr lang="en-US" altLang="ja-JP" sz="1200"/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11373EF9-A8D5-224D-A0A6-E900B1B44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ADT in Simple Words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9D9DD42D-8005-69BD-5036-4EB3FD986C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57400"/>
            <a:ext cx="7696200" cy="3276600"/>
          </a:xfrm>
        </p:spPr>
        <p:txBody>
          <a:bodyPr/>
          <a:lstStyle/>
          <a:p>
            <a:pPr eaLnBrk="1" hangingPunct="1"/>
            <a:r>
              <a:rPr lang="en-US" altLang="ja-JP"/>
              <a:t>Definition:</a:t>
            </a:r>
          </a:p>
          <a:p>
            <a:pPr lvl="1" eaLnBrk="1" hangingPunct="1"/>
            <a:r>
              <a:rPr lang="tr-TR" altLang="ja-JP"/>
              <a:t>Is a set of operation</a:t>
            </a:r>
          </a:p>
          <a:p>
            <a:pPr lvl="1" eaLnBrk="1" hangingPunct="1"/>
            <a:r>
              <a:rPr lang="tr-TR" altLang="ja-JP"/>
              <a:t>Mathematical abstraction</a:t>
            </a:r>
          </a:p>
          <a:p>
            <a:pPr lvl="1" eaLnBrk="1" hangingPunct="1"/>
            <a:r>
              <a:rPr lang="tr-TR" altLang="ja-JP"/>
              <a:t>No implementation detail</a:t>
            </a:r>
            <a:endParaRPr lang="en-US" altLang="ja-JP"/>
          </a:p>
          <a:p>
            <a:pPr eaLnBrk="1" hangingPunct="1"/>
            <a:r>
              <a:rPr lang="en-US" altLang="ja-JP"/>
              <a:t>Example:</a:t>
            </a:r>
          </a:p>
          <a:p>
            <a:pPr lvl="1" eaLnBrk="1" hangingPunct="1"/>
            <a:r>
              <a:rPr lang="tr-TR" altLang="ko-KR"/>
              <a:t>Lists, sets, graphs, stacks are examples of ADT along with their operations</a:t>
            </a:r>
            <a:endParaRPr lang="en-US" altLang="ja-JP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E03BC-6209-4002-9979-9F34E27751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A0AE-8E86-7B12-2014-A9374653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28CB-D727-6FEC-FD12-73530DFD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0075734-1556-413C-827F-AB92F897314F}" type="slidenum">
              <a:rPr lang="en-US" altLang="ja-JP" sz="1200"/>
              <a:pPr/>
              <a:t>16</a:t>
            </a:fld>
            <a:endParaRPr lang="en-US" altLang="ja-JP" sz="1200"/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223288FF-6F85-D9CF-1841-91C2B4484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Why ADT?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148A4256-4532-9AE1-B0BE-A10E03938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524000"/>
            <a:ext cx="6934200" cy="4267200"/>
          </a:xfrm>
        </p:spPr>
        <p:txBody>
          <a:bodyPr/>
          <a:lstStyle/>
          <a:p>
            <a:pPr eaLnBrk="1" hangingPunct="1"/>
            <a:r>
              <a:rPr lang="en-US" altLang="ja-JP"/>
              <a:t>Modularity</a:t>
            </a:r>
          </a:p>
          <a:p>
            <a:pPr lvl="1" eaLnBrk="1" hangingPunct="1"/>
            <a:r>
              <a:rPr lang="tr-TR" altLang="ja-JP"/>
              <a:t>divide program into small functions</a:t>
            </a:r>
          </a:p>
          <a:p>
            <a:pPr lvl="1" eaLnBrk="1" hangingPunct="1"/>
            <a:r>
              <a:rPr lang="tr-TR" altLang="ja-JP"/>
              <a:t>easy to debug and maintain</a:t>
            </a:r>
          </a:p>
          <a:p>
            <a:pPr lvl="1" eaLnBrk="1" hangingPunct="1"/>
            <a:r>
              <a:rPr lang="tr-TR" altLang="ja-JP"/>
              <a:t>easy to modify</a:t>
            </a:r>
          </a:p>
          <a:p>
            <a:pPr lvl="1" eaLnBrk="1" hangingPunct="1"/>
            <a:r>
              <a:rPr lang="tr-TR" altLang="ja-JP"/>
              <a:t>group work</a:t>
            </a:r>
            <a:endParaRPr lang="en-US" altLang="ja-JP"/>
          </a:p>
          <a:p>
            <a:pPr eaLnBrk="1" hangingPunct="1"/>
            <a:r>
              <a:rPr lang="en-US" altLang="ja-JP"/>
              <a:t>Reuse</a:t>
            </a:r>
          </a:p>
          <a:p>
            <a:pPr lvl="1" eaLnBrk="1" hangingPunct="1"/>
            <a:r>
              <a:rPr lang="tr-TR" altLang="ja-JP"/>
              <a:t>do some operations only once</a:t>
            </a:r>
            <a:endParaRPr lang="en-US" altLang="ja-JP"/>
          </a:p>
          <a:p>
            <a:pPr eaLnBrk="1" hangingPunct="1"/>
            <a:r>
              <a:rPr lang="en-US" altLang="ja-JP"/>
              <a:t>Easy to change the implementation</a:t>
            </a:r>
          </a:p>
          <a:p>
            <a:pPr lvl="1" eaLnBrk="1" hangingPunct="1"/>
            <a:r>
              <a:rPr lang="tr-TR" altLang="ja-JP"/>
              <a:t>transparent to the program</a:t>
            </a:r>
            <a:endParaRPr lang="en-US" altLang="ja-JP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5283-BD18-ECB4-AE47-C90ABD1137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60BAE-D9E0-8AFF-87FE-CE40A4D9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08CDB-5A44-A48D-B3EF-2B091925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25DB7AB-82DB-4C3A-A05E-EF358CB18082}" type="slidenum">
              <a:rPr lang="en-US" altLang="ja-JP" sz="1200"/>
              <a:pPr/>
              <a:t>17</a:t>
            </a:fld>
            <a:endParaRPr lang="en-US" altLang="ja-JP" sz="1200"/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E6650C23-E9F4-5FAD-775E-C0E24405B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Implementing an ADT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E0429894-1949-E277-03CF-10E074422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495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To implement an ADT, you need to choose:</a:t>
            </a:r>
          </a:p>
          <a:p>
            <a:pPr lvl="1" eaLnBrk="1" hangingPunct="1"/>
            <a:r>
              <a:rPr lang="en-US" altLang="ja-JP"/>
              <a:t>A data representation</a:t>
            </a:r>
          </a:p>
          <a:p>
            <a:pPr lvl="2" eaLnBrk="1" hangingPunct="1"/>
            <a:r>
              <a:rPr lang="en-US" altLang="ja-JP"/>
              <a:t>must be able to represent all necessary values of the ADT</a:t>
            </a:r>
          </a:p>
          <a:p>
            <a:pPr lvl="2" eaLnBrk="1" hangingPunct="1"/>
            <a:r>
              <a:rPr lang="en-US" altLang="ja-JP"/>
              <a:t>should be private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An algorithm for each of the necessary operation: </a:t>
            </a:r>
          </a:p>
          <a:p>
            <a:pPr lvl="2" eaLnBrk="1" hangingPunct="1"/>
            <a:r>
              <a:rPr lang="en-US" altLang="ja-JP"/>
              <a:t>must be consistent with the chosen representation</a:t>
            </a:r>
            <a:endParaRPr lang="en-US" altLang="ko-KR">
              <a:ea typeface="굴림" panose="020B0600000101010101" pitchFamily="34" charset="-127"/>
            </a:endParaRPr>
          </a:p>
          <a:p>
            <a:pPr lvl="2" eaLnBrk="1" hangingPunct="1"/>
            <a:r>
              <a:rPr lang="en-US" altLang="ko-KR">
                <a:ea typeface="굴림" panose="020B0600000101010101" pitchFamily="34" charset="-127"/>
              </a:rPr>
              <a:t>all auxiliary (helper) operations that are not in the contract should be private</a:t>
            </a:r>
            <a:r>
              <a:rPr lang="en-US" altLang="ko-KR" sz="1600">
                <a:ea typeface="굴림" panose="020B0600000101010101" pitchFamily="34" charset="-127"/>
              </a:rPr>
              <a:t> 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Remember: Once other people are using it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It’s easy to add functionality  </a:t>
            </a:r>
            <a:endParaRPr lang="en-US" altLang="ja-JP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CEE8-BB4B-A2CA-D484-C7116A60F4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6C55-103D-2EDC-2E48-00024670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1ADBD-ABBF-81AB-8923-70E45094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E8C3BE9-CE70-47A0-9831-729F70C94349}" type="slidenum">
              <a:rPr lang="en-US" altLang="ja-JP" sz="1200"/>
              <a:pPr/>
              <a:t>18</a:t>
            </a:fld>
            <a:endParaRPr lang="en-US" altLang="ja-JP" sz="1200"/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D4E9E7AB-1656-DC3D-8CAD-ADB541CAD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The List ADT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822C80DB-C4BA-AA80-534B-75B7E3D64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489075"/>
            <a:ext cx="6934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ja-JP"/>
              <a:t>The List is an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tr-TR" altLang="ja-JP"/>
              <a:t>Ordered sequence of data items called elements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tr-TR" altLang="ja-JP"/>
              <a:t>A</a:t>
            </a:r>
            <a:r>
              <a:rPr lang="tr-TR" altLang="ja-JP" baseline="-25000"/>
              <a:t>1</a:t>
            </a:r>
            <a:r>
              <a:rPr lang="tr-TR" altLang="ja-JP"/>
              <a:t>, A</a:t>
            </a:r>
            <a:r>
              <a:rPr lang="tr-TR" altLang="ja-JP" baseline="-25000"/>
              <a:t>2</a:t>
            </a:r>
            <a:r>
              <a:rPr lang="tr-TR" altLang="ja-JP"/>
              <a:t>, A</a:t>
            </a:r>
            <a:r>
              <a:rPr lang="tr-TR" altLang="ja-JP" baseline="-25000"/>
              <a:t>3</a:t>
            </a:r>
            <a:r>
              <a:rPr lang="tr-TR" altLang="ja-JP"/>
              <a:t>, …,A</a:t>
            </a:r>
            <a:r>
              <a:rPr lang="tr-TR" altLang="ja-JP" baseline="-25000"/>
              <a:t>N</a:t>
            </a:r>
            <a:r>
              <a:rPr lang="tr-TR" altLang="ja-JP"/>
              <a:t> 	is a list of size N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tr-TR" altLang="ja-JP"/>
              <a:t>size of an empty list is 0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tr-TR" altLang="ja-JP"/>
              <a:t>A</a:t>
            </a:r>
            <a:r>
              <a:rPr lang="tr-TR" altLang="ja-JP" baseline="-25000"/>
              <a:t>i+1</a:t>
            </a:r>
            <a:r>
              <a:rPr lang="tr-TR" altLang="ja-JP"/>
              <a:t> succeeds A</a:t>
            </a:r>
            <a:r>
              <a:rPr lang="tr-TR" altLang="ja-JP" baseline="-25000"/>
              <a:t>i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tr-TR" altLang="ja-JP"/>
              <a:t>A</a:t>
            </a:r>
            <a:r>
              <a:rPr lang="tr-TR" altLang="ja-JP" baseline="-25000"/>
              <a:t>i-1</a:t>
            </a:r>
            <a:r>
              <a:rPr lang="tr-TR" altLang="ja-JP"/>
              <a:t>  preceeds A</a:t>
            </a:r>
            <a:r>
              <a:rPr lang="tr-TR" altLang="ja-JP" baseline="-25000"/>
              <a:t>i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ja-JP"/>
              <a:t>P</a:t>
            </a:r>
            <a:r>
              <a:rPr lang="tr-TR" altLang="ja-JP"/>
              <a:t>osition of A</a:t>
            </a:r>
            <a:r>
              <a:rPr lang="tr-TR" altLang="ja-JP" baseline="-25000"/>
              <a:t>i</a:t>
            </a:r>
            <a:r>
              <a:rPr lang="tr-TR" altLang="ja-JP"/>
              <a:t> is i</a:t>
            </a:r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ja-JP"/>
              <a:t>F</a:t>
            </a:r>
            <a:r>
              <a:rPr lang="tr-TR" altLang="ja-JP"/>
              <a:t>irst element is A</a:t>
            </a:r>
            <a:r>
              <a:rPr lang="tr-TR" altLang="ja-JP" baseline="-25000"/>
              <a:t>1</a:t>
            </a:r>
            <a:r>
              <a:rPr lang="tr-TR" altLang="ja-JP"/>
              <a:t> called “head”</a:t>
            </a:r>
            <a:endParaRPr lang="tr-TR" altLang="ko-KR"/>
          </a:p>
          <a:p>
            <a:pPr lvl="1" eaLnBrk="1" hangingPunct="1">
              <a:lnSpc>
                <a:spcPct val="90000"/>
              </a:lnSpc>
              <a:spcAft>
                <a:spcPct val="10000"/>
              </a:spcAft>
            </a:pPr>
            <a:r>
              <a:rPr lang="en-US" altLang="ko-KR">
                <a:ea typeface="굴림" panose="020B0600000101010101" pitchFamily="34" charset="-127"/>
              </a:rPr>
              <a:t>L</a:t>
            </a:r>
            <a:r>
              <a:rPr lang="tr-TR" altLang="ko-KR"/>
              <a:t>ast element is A</a:t>
            </a:r>
            <a:r>
              <a:rPr lang="tr-TR" altLang="ko-KR" baseline="-25000"/>
              <a:t>N</a:t>
            </a:r>
            <a:r>
              <a:rPr lang="tr-TR" altLang="ko-KR"/>
              <a:t>  called “tail”</a:t>
            </a:r>
            <a:r>
              <a:rPr lang="en-US" altLang="ko-KR">
                <a:ea typeface="굴림" panose="020B0600000101010101" pitchFamily="34" charset="-127"/>
              </a:rPr>
              <a:t> </a:t>
            </a:r>
            <a:endParaRPr lang="en-US" altLang="ja-JP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9EE8-6FC4-6D0C-F799-6DD0477DFE0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8081F-75B9-B952-6401-7676DAC4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0303-C4E8-FB78-93EB-4F1DFFF8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25944A-BB44-48EA-AD75-F2BEFAEB7665}" type="slidenum">
              <a:rPr lang="en-US" altLang="ja-JP" sz="1200"/>
              <a:pPr/>
              <a:t>19</a:t>
            </a:fld>
            <a:endParaRPr lang="en-US" altLang="ja-JP" sz="1200"/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8677B7FB-D821-5E5C-D08F-77D9BF05F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Operations on Lists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12D21CA2-29F9-EAD9-7961-595C2D7D3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4200" y="1676400"/>
            <a:ext cx="2819400" cy="4191000"/>
          </a:xfrm>
        </p:spPr>
        <p:txBody>
          <a:bodyPr/>
          <a:lstStyle/>
          <a:p>
            <a:pPr eaLnBrk="1" hangingPunct="1"/>
            <a:r>
              <a:rPr lang="en-US" altLang="ja-JP"/>
              <a:t>MakeEmpty</a:t>
            </a:r>
          </a:p>
          <a:p>
            <a:pPr eaLnBrk="1" hangingPunct="1"/>
            <a:r>
              <a:rPr lang="en-US" altLang="ja-JP"/>
              <a:t>PrintList</a:t>
            </a:r>
          </a:p>
          <a:p>
            <a:pPr eaLnBrk="1" hangingPunct="1"/>
            <a:r>
              <a:rPr lang="en-US" altLang="ja-JP"/>
              <a:t>Find</a:t>
            </a:r>
          </a:p>
          <a:p>
            <a:pPr eaLnBrk="1" hangingPunct="1"/>
            <a:r>
              <a:rPr lang="en-US" altLang="ja-JP"/>
              <a:t>FindKth</a:t>
            </a:r>
          </a:p>
          <a:p>
            <a:pPr eaLnBrk="1" hangingPunct="1"/>
            <a:r>
              <a:rPr lang="en-US" altLang="ja-JP"/>
              <a:t>Insert</a:t>
            </a:r>
          </a:p>
          <a:p>
            <a:pPr eaLnBrk="1" hangingPunct="1"/>
            <a:r>
              <a:rPr lang="en-US" altLang="ja-JP"/>
              <a:t>Delete</a:t>
            </a:r>
          </a:p>
          <a:p>
            <a:pPr eaLnBrk="1" hangingPunct="1"/>
            <a:r>
              <a:rPr lang="en-US" altLang="ja-JP"/>
              <a:t>Next</a:t>
            </a:r>
          </a:p>
          <a:p>
            <a:pPr eaLnBrk="1" hangingPunct="1"/>
            <a:r>
              <a:rPr lang="en-US" altLang="ja-JP"/>
              <a:t>Previous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A095-F14C-5619-2D0F-C81E8DA7A4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ABD1-2C48-12F4-D752-1666F431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F624-E6E6-DA8D-C9F6-68D3B79E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DD1C592-62DE-49B5-98D8-394681A2F09E}" type="slidenum">
              <a:rPr lang="en-US" altLang="ja-JP" sz="1200"/>
              <a:pPr/>
              <a:t>2</a:t>
            </a:fld>
            <a:endParaRPr lang="en-US" altLang="ja-JP" sz="1200"/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C745B955-D330-47C0-7F6F-9D2C77A52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Topics</a:t>
            </a:r>
          </a:p>
        </p:txBody>
      </p:sp>
      <p:sp>
        <p:nvSpPr>
          <p:cNvPr id="4102" name="Rectangle 3">
            <a:extLst>
              <a:ext uri="{FF2B5EF4-FFF2-40B4-BE49-F238E27FC236}">
                <a16:creationId xmlns:a16="http://schemas.microsoft.com/office/drawing/2014/main" id="{F2D89AFB-512D-C826-C023-D7D8AD0D9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4425" y="1371600"/>
            <a:ext cx="7077075" cy="4724400"/>
          </a:xfrm>
        </p:spPr>
        <p:txBody>
          <a:bodyPr/>
          <a:lstStyle/>
          <a:p>
            <a:pPr eaLnBrk="1" hangingPunct="1"/>
            <a:r>
              <a:rPr lang="en-US" altLang="ja-JP"/>
              <a:t>Introduction </a:t>
            </a:r>
          </a:p>
          <a:p>
            <a:pPr eaLnBrk="1" hangingPunct="1"/>
            <a:r>
              <a:rPr lang="en-US" altLang="ja-JP"/>
              <a:t>Definitions</a:t>
            </a:r>
          </a:p>
          <a:p>
            <a:pPr eaLnBrk="1" hangingPunct="1"/>
            <a:r>
              <a:rPr lang="en-US" altLang="ja-JP"/>
              <a:t>Classification of Data Structures</a:t>
            </a:r>
          </a:p>
          <a:p>
            <a:pPr eaLnBrk="1" hangingPunct="1"/>
            <a:r>
              <a:rPr lang="en-US" altLang="ja-JP"/>
              <a:t>Arrays and Linked Lists </a:t>
            </a:r>
          </a:p>
          <a:p>
            <a:pPr eaLnBrk="1" hangingPunct="1"/>
            <a:r>
              <a:rPr lang="en-US" altLang="ja-JP"/>
              <a:t>Abstract Data Types [ADT]</a:t>
            </a:r>
          </a:p>
          <a:p>
            <a:pPr lvl="1" eaLnBrk="1" hangingPunct="1"/>
            <a:r>
              <a:rPr lang="en-US" altLang="ja-JP"/>
              <a:t>The List ADT</a:t>
            </a:r>
          </a:p>
          <a:p>
            <a:pPr lvl="2" eaLnBrk="1" hangingPunct="1"/>
            <a:r>
              <a:rPr lang="en-US" altLang="ja-JP"/>
              <a:t>Array-based Implementation</a:t>
            </a:r>
          </a:p>
          <a:p>
            <a:pPr lvl="2" eaLnBrk="1" hangingPunct="1"/>
            <a:r>
              <a:rPr lang="en-US" altLang="ja-JP"/>
              <a:t>Linked List Implementation</a:t>
            </a:r>
          </a:p>
          <a:p>
            <a:pPr lvl="2" eaLnBrk="1" hangingPunct="1"/>
            <a:r>
              <a:rPr lang="en-US" altLang="ja-JP"/>
              <a:t>Cursor-based Implementation</a:t>
            </a:r>
          </a:p>
          <a:p>
            <a:pPr eaLnBrk="1" hangingPunct="1"/>
            <a:r>
              <a:rPr lang="en-US" altLang="ja-JP"/>
              <a:t>Doubly Linked 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88CA-3C00-0859-2A44-A1DD4B6A75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683FF-42A9-2CA3-B1AE-72312A76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91C4-B4A1-4672-D540-A276CD78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072104C-EC0C-4105-8865-1D03FE28CD23}" type="slidenum">
              <a:rPr lang="en-US" altLang="ja-JP" sz="1200"/>
              <a:pPr/>
              <a:t>20</a:t>
            </a:fld>
            <a:endParaRPr lang="en-US" altLang="ja-JP" sz="1200"/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ECCFA8C6-CC61-073E-03B1-0556CE4EE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List – An Example </a:t>
            </a:r>
          </a:p>
        </p:txBody>
      </p:sp>
      <p:sp>
        <p:nvSpPr>
          <p:cNvPr id="22534" name="Rectangle 3">
            <a:extLst>
              <a:ext uri="{FF2B5EF4-FFF2-40B4-BE49-F238E27FC236}">
                <a16:creationId xmlns:a16="http://schemas.microsoft.com/office/drawing/2014/main" id="{8E72B2B3-374B-F3A4-F914-D6A196CE6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8686800" cy="2362200"/>
          </a:xfrm>
        </p:spPr>
        <p:txBody>
          <a:bodyPr/>
          <a:lstStyle/>
          <a:p>
            <a:pPr eaLnBrk="1" hangingPunct="1"/>
            <a:r>
              <a:rPr lang="en-US" altLang="ja-JP"/>
              <a:t>The elements of a list are 34, 12, 52, 16, 12</a:t>
            </a:r>
          </a:p>
          <a:p>
            <a:pPr lvl="1" eaLnBrk="1" hangingPunct="1"/>
            <a:r>
              <a:rPr lang="en-US" altLang="ja-JP"/>
              <a:t>Find (52) -&gt; 3</a:t>
            </a:r>
          </a:p>
          <a:p>
            <a:pPr lvl="1" eaLnBrk="1" hangingPunct="1"/>
            <a:r>
              <a:rPr lang="en-US" altLang="ja-JP"/>
              <a:t>Insert (20, 4) -&gt; 34, 12, 52, 20, 16, 12</a:t>
            </a:r>
          </a:p>
          <a:p>
            <a:pPr lvl="1" eaLnBrk="1" hangingPunct="1"/>
            <a:r>
              <a:rPr lang="en-US" altLang="ja-JP"/>
              <a:t>Delete (52) -&gt; 34, 12, 20, 16, 12</a:t>
            </a:r>
          </a:p>
          <a:p>
            <a:pPr lvl="1" eaLnBrk="1" hangingPunct="1"/>
            <a:r>
              <a:rPr lang="en-US" altLang="ja-JP"/>
              <a:t>FindKth (3) -&gt; 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62D7D-F0D1-F081-CE26-C83C5F6C2C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3085-6E22-0F2C-AA82-CCFAB697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9DA91-76C4-76FC-F31D-D458A9E2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269B47C-9AED-47CA-B659-4293DC83C888}" type="slidenum">
              <a:rPr lang="en-US" altLang="ja-JP" sz="1200"/>
              <a:pPr/>
              <a:t>21</a:t>
            </a:fld>
            <a:endParaRPr lang="en-US" altLang="ja-JP" sz="1200"/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B53474A0-28FA-21EC-5F13-9DB38E6BF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List - Implementation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49D3C7CD-7CE2-A96A-1CC1-C9C3D85A4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2667000"/>
            <a:ext cx="6477000" cy="2057400"/>
          </a:xfrm>
        </p:spPr>
        <p:txBody>
          <a:bodyPr/>
          <a:lstStyle/>
          <a:p>
            <a:pPr eaLnBrk="1" hangingPunct="1"/>
            <a:r>
              <a:rPr lang="en-US" altLang="ja-JP"/>
              <a:t>Lists can be implemented using:</a:t>
            </a:r>
          </a:p>
          <a:p>
            <a:pPr lvl="1" eaLnBrk="1" hangingPunct="1"/>
            <a:r>
              <a:rPr lang="en-US" altLang="ja-JP"/>
              <a:t>Arrays</a:t>
            </a:r>
          </a:p>
          <a:p>
            <a:pPr lvl="1" eaLnBrk="1" hangingPunct="1"/>
            <a:r>
              <a:rPr lang="en-US" altLang="ja-JP"/>
              <a:t>Linked List</a:t>
            </a:r>
          </a:p>
          <a:p>
            <a:pPr lvl="1" eaLnBrk="1" hangingPunct="1"/>
            <a:r>
              <a:rPr lang="en-US" altLang="ja-JP"/>
              <a:t>Cursor [Linked List using Arrays]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4AAAE-50BE-4923-3EA6-70A19580D2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F40DA-D64B-D426-3713-5C7E43E8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E969-23E8-8BF9-D244-84000CE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F72A57B-572C-4999-954F-9D953D84E831}" type="slidenum">
              <a:rPr lang="en-US" altLang="ja-JP" sz="1200"/>
              <a:pPr/>
              <a:t>22</a:t>
            </a:fld>
            <a:endParaRPr lang="en-US" altLang="ja-JP" sz="1200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F92DCD30-2236-47BA-CFA8-8E0BB6A9B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Arrays</a:t>
            </a:r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ED87541B-742C-A62F-A950-A85A57EDA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pPr eaLnBrk="1" hangingPunct="1"/>
            <a:r>
              <a:rPr lang="en-US" altLang="ja-JP"/>
              <a:t>Array is a static data structure that represents a collection of fixed number of homogeneous data items </a:t>
            </a:r>
            <a:r>
              <a:rPr lang="en-US" altLang="ja-JP" u="sng"/>
              <a:t>or</a:t>
            </a:r>
          </a:p>
          <a:p>
            <a:pPr eaLnBrk="1" hangingPunct="1"/>
            <a:r>
              <a:rPr lang="en-US" altLang="ja-JP"/>
              <a:t>A fixed-size indexed sequence of elements, all of the same type.</a:t>
            </a:r>
          </a:p>
          <a:p>
            <a:pPr eaLnBrk="1" hangingPunct="1"/>
            <a:r>
              <a:rPr lang="en-US" altLang="ja-JP"/>
              <a:t>The individual elements are typically stored in consecutive memory locations.</a:t>
            </a:r>
          </a:p>
          <a:p>
            <a:pPr eaLnBrk="1" hangingPunct="1"/>
            <a:r>
              <a:rPr lang="en-US" altLang="ja-JP"/>
              <a:t>The length of the array is determined when the array is created, and cannot be changed.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4CEB8-F474-7B39-3BC6-1399A9DFF7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6BA2-5A45-853D-CB59-FD3DBA05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1F1B-2DE5-FB8E-E669-9690DA95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AB08906-5ADB-4667-94A9-2853290B4828}" type="slidenum">
              <a:rPr lang="en-US" altLang="ja-JP" sz="1200"/>
              <a:pPr/>
              <a:t>23</a:t>
            </a:fld>
            <a:endParaRPr lang="en-US" altLang="ja-JP" sz="1200"/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AF263FC2-BB3F-A341-BA83-E6218686F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Arrays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A7E0CD19-AA02-30DF-8DCD-AD0100E15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24025"/>
            <a:ext cx="8686800" cy="4191000"/>
          </a:xfrm>
        </p:spPr>
        <p:txBody>
          <a:bodyPr/>
          <a:lstStyle/>
          <a:p>
            <a:pPr eaLnBrk="1" hangingPunct="1"/>
            <a:r>
              <a:rPr lang="en-US" altLang="ja-JP"/>
              <a:t>Any component of the array can be inspected or updated by using its index. </a:t>
            </a:r>
          </a:p>
          <a:p>
            <a:pPr lvl="1" eaLnBrk="1" hangingPunct="1"/>
            <a:r>
              <a:rPr lang="en-US" altLang="ja-JP"/>
              <a:t>This is an efficient operation </a:t>
            </a:r>
          </a:p>
          <a:p>
            <a:pPr lvl="1" eaLnBrk="1" hangingPunct="1"/>
            <a:r>
              <a:rPr lang="en-US" altLang="ja-JP">
                <a:solidFill>
                  <a:schemeClr val="tx2"/>
                </a:solidFill>
              </a:rPr>
              <a:t>O(1)</a:t>
            </a:r>
            <a:r>
              <a:rPr lang="en-US" altLang="ja-JP"/>
              <a:t> = constant time</a:t>
            </a:r>
          </a:p>
          <a:p>
            <a:pPr eaLnBrk="1" hangingPunct="1"/>
            <a:r>
              <a:rPr lang="en-US" altLang="ja-JP"/>
              <a:t>The array indices may be integers (C, Java) or other discrete data types (Pascal, Ada).</a:t>
            </a:r>
          </a:p>
          <a:p>
            <a:pPr eaLnBrk="1" hangingPunct="1"/>
            <a:r>
              <a:rPr lang="en-US" altLang="ja-JP"/>
              <a:t>The lower bound may be zero (C, Java), one (Fortran), or chosen by the programmer (Pascal, Ada)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C92A9-3FFD-E589-7AE3-C2FB4936AC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E305E-FDD4-3540-6C98-64485F05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F9B5-242C-F124-4DA6-BB128F48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FADB16D-7567-442E-9CDF-69674FBED167}" type="slidenum">
              <a:rPr lang="en-US" altLang="ja-JP" sz="1200"/>
              <a:pPr/>
              <a:t>24</a:t>
            </a:fld>
            <a:endParaRPr lang="en-US" altLang="ja-JP" sz="1200"/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332CEC4F-D4AE-4E19-FD80-7A27CA5CB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Different Types of Arrays</a:t>
            </a:r>
          </a:p>
        </p:txBody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F02B9CFF-D440-C8D1-1A60-FCC7B35BA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3886200"/>
          </a:xfrm>
        </p:spPr>
        <p:txBody>
          <a:bodyPr/>
          <a:lstStyle/>
          <a:p>
            <a:pPr eaLnBrk="1" hangingPunct="1"/>
            <a:r>
              <a:rPr lang="en-US" altLang="ja-JP"/>
              <a:t>One-dimensional array: only one index is used</a:t>
            </a:r>
          </a:p>
          <a:p>
            <a:pPr eaLnBrk="1" hangingPunct="1"/>
            <a:r>
              <a:rPr lang="en-US" altLang="ja-JP"/>
              <a:t>Multi-dimensional array: array involving more than one index </a:t>
            </a:r>
          </a:p>
          <a:p>
            <a:pPr eaLnBrk="1" hangingPunct="1"/>
            <a:r>
              <a:rPr lang="en-US" altLang="ja-JP"/>
              <a:t>Static array: the compiler determines how memory will be allocated for the array</a:t>
            </a:r>
          </a:p>
          <a:p>
            <a:pPr eaLnBrk="1" hangingPunct="1"/>
            <a:r>
              <a:rPr lang="en-US" altLang="ja-JP"/>
              <a:t>Dynamic array: memory allocation takes place during execution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0DF4-C59E-9293-DA7B-CB2C34B905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6CD8-AE7C-486D-EF3E-3D6F76E0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8D6B6-5916-6696-8AEA-A6FA2CB2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2DAB32F-FAE2-469A-846F-AD4CBF885900}" type="slidenum">
              <a:rPr lang="en-US" altLang="ja-JP" sz="1200"/>
              <a:pPr/>
              <a:t>25</a:t>
            </a:fld>
            <a:endParaRPr lang="en-US" altLang="ja-JP" sz="1200"/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BA8B8884-3620-4150-ACA2-5F7DC24B5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One Dimensional Static Array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CDCFA462-D42D-369E-E0D5-52DA53EBC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696200" cy="3276600"/>
          </a:xfrm>
        </p:spPr>
        <p:txBody>
          <a:bodyPr/>
          <a:lstStyle/>
          <a:p>
            <a:pPr eaLnBrk="1" hangingPunct="1"/>
            <a:r>
              <a:rPr lang="en-US" altLang="ja-JP"/>
              <a:t>Syntax:</a:t>
            </a:r>
          </a:p>
          <a:p>
            <a:pPr lvl="1" eaLnBrk="1" hangingPunct="1"/>
            <a:r>
              <a:rPr lang="en-US" altLang="ja-JP" b="1">
                <a:latin typeface="Courier New" panose="02070309020205020404" pitchFamily="49" charset="0"/>
              </a:rPr>
              <a:t>ElementType arrayName [CAPACITY];</a:t>
            </a:r>
          </a:p>
          <a:p>
            <a:pPr lvl="1" eaLnBrk="1" hangingPunct="1"/>
            <a:r>
              <a:rPr lang="en-US" altLang="ja-JP" b="1">
                <a:latin typeface="Courier New" panose="02070309020205020404" pitchFamily="49" charset="0"/>
              </a:rPr>
              <a:t>ElementType arrayName [CAPACITY] = { initializer_list };</a:t>
            </a:r>
          </a:p>
          <a:p>
            <a:pPr eaLnBrk="1" hangingPunct="1"/>
            <a:r>
              <a:rPr lang="en-US" altLang="ja-JP"/>
              <a:t>Example in C++:</a:t>
            </a:r>
          </a:p>
          <a:p>
            <a:pPr lvl="1" eaLnBrk="1" hangingPunct="1"/>
            <a:r>
              <a:rPr lang="en-US" altLang="ja-JP" b="1">
                <a:latin typeface="Courier New" panose="02070309020205020404" pitchFamily="49" charset="0"/>
              </a:rPr>
              <a:t>int  b [5];	</a:t>
            </a:r>
          </a:p>
          <a:p>
            <a:pPr lvl="1" eaLnBrk="1" hangingPunct="1"/>
            <a:r>
              <a:rPr lang="en-US" altLang="ja-JP" b="1">
                <a:latin typeface="Courier New" panose="02070309020205020404" pitchFamily="49" charset="0"/>
              </a:rPr>
              <a:t>int  b [5] = {19, 68, 12, 45, 72};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5FB89-90BA-3C91-90D4-140FB98BC3E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9BC46-8488-A1E7-C2A1-DBD954ED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C5097-F960-6F95-B109-8F30C31E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5A1E9F2-B3FF-4011-80C2-B82C387E07CA}" type="slidenum">
              <a:rPr lang="en-US" altLang="ja-JP" sz="1200"/>
              <a:pPr/>
              <a:t>26</a:t>
            </a:fld>
            <a:endParaRPr lang="en-US" altLang="ja-JP" sz="1200"/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E0570F2-4791-3985-6AA8-99316C6A8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Array Output Function</a:t>
            </a:r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6BA33356-5B79-65FD-EDE0-8AA9ED2E2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8153400" cy="2438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 b="1">
                <a:latin typeface="Courier New" panose="02070309020205020404" pitchFamily="49" charset="0"/>
              </a:rPr>
              <a:t>void display(int array[],int num_values)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 b="1">
                <a:latin typeface="Courier New" panose="02070309020205020404" pitchFamily="49" charset="0"/>
              </a:rPr>
              <a:t>	for (int I = 0; i&lt;num_values;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 b="1">
                <a:latin typeface="Courier New" panose="02070309020205020404" pitchFamily="49" charset="0"/>
              </a:rPr>
              <a:t>		cout&lt;&lt; array[i] &lt;&lt; “  ”;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EB8D-85FE-DC1B-5A08-CAFDB08AD07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5397-9201-4F61-04C7-BEA05514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40CF9-1EFB-A86F-2703-5D81CB59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A441109-D4D5-40F1-AFCA-5EBF632C2F77}" type="slidenum">
              <a:rPr lang="en-US" altLang="ja-JP" sz="1200"/>
              <a:pPr/>
              <a:t>27</a:t>
            </a:fld>
            <a:endParaRPr lang="en-US" altLang="ja-JP" sz="1200"/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F946F15C-6699-1837-9709-ACC07498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List Implemented Using Array</a:t>
            </a:r>
          </a:p>
        </p:txBody>
      </p:sp>
      <p:pic>
        <p:nvPicPr>
          <p:cNvPr id="29702" name="Picture 7" descr="Array 01">
            <a:extLst>
              <a:ext uri="{FF2B5EF4-FFF2-40B4-BE49-F238E27FC236}">
                <a16:creationId xmlns:a16="http://schemas.microsoft.com/office/drawing/2014/main" id="{1FE009F3-337C-7F8E-E7E6-86A360FC0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14600"/>
            <a:ext cx="830580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13E71-12F6-85FC-3552-DF6661596D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E90B-E6ED-E434-33D3-4CF177D1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ADB2-CDC2-A865-31CE-DB6877D8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33B585A-5A9B-42E3-A7CD-99A0B5ABBFC7}" type="slidenum">
              <a:rPr lang="en-US" altLang="ja-JP" sz="1200"/>
              <a:pPr/>
              <a:t>28</a:t>
            </a:fld>
            <a:endParaRPr lang="en-US" altLang="ja-JP" sz="1200"/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00C4D9FF-73C1-38E6-7D02-DE7132B64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Operations On Lists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50C5A78A-6D9D-08B7-6192-0AE5353D7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2133600"/>
            <a:ext cx="6781800" cy="2971800"/>
          </a:xfrm>
        </p:spPr>
        <p:txBody>
          <a:bodyPr/>
          <a:lstStyle/>
          <a:p>
            <a:pPr eaLnBrk="1" hangingPunct="1"/>
            <a:r>
              <a:rPr lang="en-US" altLang="ja-JP"/>
              <a:t>We’ll consider only few operations and not all operations on Lists</a:t>
            </a:r>
          </a:p>
          <a:p>
            <a:pPr eaLnBrk="1" hangingPunct="1"/>
            <a:r>
              <a:rPr lang="en-US" altLang="ja-JP"/>
              <a:t>Let us consider Insert</a:t>
            </a:r>
          </a:p>
          <a:p>
            <a:pPr eaLnBrk="1" hangingPunct="1"/>
            <a:r>
              <a:rPr lang="en-US" altLang="ja-JP"/>
              <a:t>There are two possibilities:</a:t>
            </a:r>
          </a:p>
          <a:p>
            <a:pPr lvl="1" eaLnBrk="1" hangingPunct="1"/>
            <a:r>
              <a:rPr lang="en-US" altLang="ja-JP"/>
              <a:t>Ordered List </a:t>
            </a:r>
          </a:p>
          <a:p>
            <a:pPr lvl="1" eaLnBrk="1" hangingPunct="1"/>
            <a:r>
              <a:rPr lang="en-US" altLang="ja-JP"/>
              <a:t>Unordered List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A0FD-D6A6-7FF8-5EEB-096099BAF3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234E-527A-6F86-FFBF-2DEA28F2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5145-D554-F12A-661A-6B1B4450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C9E7C4E-04DB-4D7F-9A9F-86A227FD4581}" type="slidenum">
              <a:rPr lang="en-US" altLang="ja-JP" sz="1200"/>
              <a:pPr/>
              <a:t>29</a:t>
            </a:fld>
            <a:endParaRPr lang="en-US" altLang="ja-JP" sz="1200"/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6F03F60B-A61D-E192-46CD-AFEA0C0F1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Insertion into an Ordered List</a:t>
            </a:r>
          </a:p>
        </p:txBody>
      </p:sp>
      <p:pic>
        <p:nvPicPr>
          <p:cNvPr id="31750" name="Picture 4" descr="b21">
            <a:extLst>
              <a:ext uri="{FF2B5EF4-FFF2-40B4-BE49-F238E27FC236}">
                <a16:creationId xmlns:a16="http://schemas.microsoft.com/office/drawing/2014/main" id="{4CD3CAA5-F07E-34F2-3C53-11384A16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7977188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257E-576A-730B-6902-D34DC11F67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1FA53-D620-69C0-C694-42E4927F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E31E-DAAC-F231-BFF0-E0BA52F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FCF3A17-FF06-4004-9CDC-0F164ED74F92}" type="slidenum">
              <a:rPr lang="en-US" altLang="ja-JP" sz="1200"/>
              <a:pPr/>
              <a:t>3</a:t>
            </a:fld>
            <a:endParaRPr lang="en-US" altLang="ja-JP" sz="12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F3A1456C-DD4B-D629-B6E6-7486E5302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Data Structure [Wikipedia]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BDBA6712-0FC8-7F3C-1284-A5C5CFF30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3733800"/>
          </a:xfrm>
        </p:spPr>
        <p:txBody>
          <a:bodyPr/>
          <a:lstStyle/>
          <a:p>
            <a:pPr eaLnBrk="1" hangingPunct="1"/>
            <a:r>
              <a:rPr lang="en-US" altLang="ja-JP"/>
              <a:t>Data Structure is a particular way of storing and organizing data in a computer so that it can be used efficiently.  </a:t>
            </a:r>
          </a:p>
          <a:p>
            <a:pPr eaLnBrk="1" hangingPunct="1"/>
            <a:r>
              <a:rPr lang="en-US" altLang="ja-JP"/>
              <a:t>Different kinds of data structures are suited to different kinds of applications.  </a:t>
            </a:r>
          </a:p>
          <a:p>
            <a:pPr eaLnBrk="1" hangingPunct="1"/>
            <a:r>
              <a:rPr lang="en-US" altLang="ja-JP"/>
              <a:t>Storing and retrieving can be carried out on data stored in both main memory and in secondary memory.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8906-A63D-7290-3686-2AC5AAD329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3388B-44A9-CAAA-BE70-96ABD831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BB35A-484E-0331-1605-D1150EA1A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7B1DD34-7EEB-4950-A940-5CCCF20E9EE1}" type="slidenum">
              <a:rPr lang="en-US" altLang="ja-JP" sz="1200"/>
              <a:pPr/>
              <a:t>30</a:t>
            </a:fld>
            <a:endParaRPr lang="en-US" altLang="ja-JP" sz="1200"/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4598CF9F-9ED1-CAA6-B066-F64AFCD4F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Insertion in Detail</a:t>
            </a:r>
          </a:p>
        </p:txBody>
      </p:sp>
      <p:pic>
        <p:nvPicPr>
          <p:cNvPr id="32774" name="Picture 4" descr="insertionSort">
            <a:extLst>
              <a:ext uri="{FF2B5EF4-FFF2-40B4-BE49-F238E27FC236}">
                <a16:creationId xmlns:a16="http://schemas.microsoft.com/office/drawing/2014/main" id="{F6A55768-1AE8-2D44-B41D-A2FFE391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7150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013A8-AC7E-4E96-0E1F-D02BCA034B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2A79-A26D-6B25-0ED6-B42240456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3F0DD-497F-AE71-E04A-17035075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3638CB5-1030-4213-B658-9D23D83FFC12}" type="slidenum">
              <a:rPr lang="en-US" altLang="ja-JP" sz="1200"/>
              <a:pPr/>
              <a:t>31</a:t>
            </a:fld>
            <a:endParaRPr lang="en-US" altLang="ja-JP" sz="1200"/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2F8ACD8B-7F85-8FF4-6592-80D586798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Insertion</a:t>
            </a:r>
          </a:p>
        </p:txBody>
      </p:sp>
      <p:pic>
        <p:nvPicPr>
          <p:cNvPr id="33798" name="Picture 5" descr="insert-element">
            <a:extLst>
              <a:ext uri="{FF2B5EF4-FFF2-40B4-BE49-F238E27FC236}">
                <a16:creationId xmlns:a16="http://schemas.microsoft.com/office/drawing/2014/main" id="{6CE2A8F2-297A-73CB-5A7B-919D0FB44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149475"/>
            <a:ext cx="8982075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73BD5-681C-796E-0D10-09F94A1133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B1A8-B53D-9D09-95FE-D0A8B098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805C4-FE10-3155-7E30-340D5FF6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F7A9F4-F61D-4CC9-9E1B-05A80F322682}" type="slidenum">
              <a:rPr lang="en-US" altLang="ja-JP" sz="1200"/>
              <a:pPr/>
              <a:t>32</a:t>
            </a:fld>
            <a:endParaRPr lang="en-US" altLang="ja-JP" sz="1200"/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311F5D33-AACE-4189-09BE-8CE1757B4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Deletion</a:t>
            </a:r>
          </a:p>
        </p:txBody>
      </p:sp>
      <p:pic>
        <p:nvPicPr>
          <p:cNvPr id="34822" name="Picture 4" descr="remove-element">
            <a:extLst>
              <a:ext uri="{FF2B5EF4-FFF2-40B4-BE49-F238E27FC236}">
                <a16:creationId xmlns:a16="http://schemas.microsoft.com/office/drawing/2014/main" id="{1F0704AA-9918-78AC-F06B-516E0532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2133600"/>
            <a:ext cx="8991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26A-B886-091C-BE56-2C0131F8A9F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5AA5-06D3-0AA6-A62E-1D9EB458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8789-A0E8-5704-DB6F-2B594CD6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56A0BC-352D-46B8-9C24-4E8EC04BA4F8}" type="slidenum">
              <a:rPr lang="en-US" altLang="ja-JP" sz="1200"/>
              <a:pPr/>
              <a:t>33</a:t>
            </a:fld>
            <a:endParaRPr lang="en-US" altLang="ja-JP" sz="1200"/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6C5EC1E3-8726-1F39-058E-A73F31880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Find / Search</a:t>
            </a: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92CFF3E8-E6FE-C7FE-DA7A-C9F19B94A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3434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Searching is the process of looking for a specific element in an array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For example, discovering whether a certain score is included in a list of scores. 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Searching, like sorting, is a common task in computer programming. 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There are many algorithms and data structures devoted to searching.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The most common one is the linear search.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38FCB-3658-A0BD-F9C6-0DCB433351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4D6E-12A4-9750-3F80-2790369B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10A4-0F36-A080-1ADF-1BF6B263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7BE9D29-1FCF-4334-95F7-71AF2AF0504F}" type="slidenum">
              <a:rPr lang="en-US" altLang="ja-JP" sz="1200"/>
              <a:pPr/>
              <a:t>34</a:t>
            </a:fld>
            <a:endParaRPr lang="en-US" altLang="ja-JP" sz="1200"/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18260998-41EB-354D-8B39-E44686F07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Linear Search</a:t>
            </a:r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DE2F42AC-338F-2D34-6EB8-DC8E4E162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The linear search approach compares the given value with each element in the array. 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The method continues to do so until the given value  matches an element in the list or the list is exhausted without a match being found. 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If a match is made, the linear search returns the index of the element in the array that matches the key. </a:t>
            </a:r>
          </a:p>
          <a:p>
            <a:pPr eaLnBrk="1" hangingPunct="1"/>
            <a:r>
              <a:rPr lang="en-US" altLang="ja-JP">
                <a:latin typeface="Courier" charset="0"/>
                <a:cs typeface="Times New Roman" panose="02020603050405020304" pitchFamily="18" charset="0"/>
              </a:rPr>
              <a:t>If no match is found, the search returns -1.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459E-47CC-A4B5-C476-7396A110DE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F312A-5209-EDB4-52B1-D1A222FD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C67CD-3106-C55D-59A5-874B0E90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6965730-2A97-46D7-86C4-33F711AA92C3}" type="slidenum">
              <a:rPr lang="en-US" altLang="ja-JP" sz="1200"/>
              <a:pPr/>
              <a:t>35</a:t>
            </a:fld>
            <a:endParaRPr lang="en-US" altLang="ja-JP" sz="1200"/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8DEE45FF-23EA-273F-75BD-E7A094F8D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Linear Search</a:t>
            </a:r>
          </a:p>
        </p:txBody>
      </p:sp>
      <p:pic>
        <p:nvPicPr>
          <p:cNvPr id="37894" name="Picture 5" descr="linear-search">
            <a:extLst>
              <a:ext uri="{FF2B5EF4-FFF2-40B4-BE49-F238E27FC236}">
                <a16:creationId xmlns:a16="http://schemas.microsoft.com/office/drawing/2014/main" id="{7051DAD9-DB2E-7E7B-E2DD-63E011042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362200"/>
            <a:ext cx="8686800" cy="299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7644-41DC-3CA9-1D88-A6BAFC9A29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844F-648E-5699-3952-4AED554A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B5052-A138-D64C-3120-3810CB31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6EA6811-22F3-4F5C-BEE5-653376601BFD}" type="slidenum">
              <a:rPr lang="en-US" altLang="ja-JP" sz="1200"/>
              <a:pPr/>
              <a:t>36</a:t>
            </a:fld>
            <a:endParaRPr lang="en-US" altLang="ja-JP" sz="1200"/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F422736F-55CE-15FA-C6CC-27F63534C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Linear Search Function</a:t>
            </a:r>
          </a:p>
        </p:txBody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9693E65F-DD90-BC2F-36D4-DDDF80B07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int LinearSearch (int a[], int n, int key)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int 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for(i=0; i&lt;n; 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  if (a[i] == key)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     return i;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   return -1;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0237-ED7D-4DD5-226E-135A90053C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AAA56-E4B1-6F2A-BFED-CB9639035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2E38-6503-7548-F352-13051DA8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CC3CDCE-5D64-4F08-8628-B86D953FD396}" type="slidenum">
              <a:rPr lang="en-US" altLang="ja-JP" sz="1200"/>
              <a:pPr/>
              <a:t>37</a:t>
            </a:fld>
            <a:endParaRPr lang="en-US" altLang="ja-JP" sz="1200"/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5B4198A4-1CD4-020D-83CE-CF76CA384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Using the Function</a:t>
            </a: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FA48A4F0-1FB5-37BC-E90D-B64CEB7F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962400"/>
          </a:xfrm>
        </p:spPr>
        <p:txBody>
          <a:bodyPr/>
          <a:lstStyle/>
          <a:p>
            <a:pPr eaLnBrk="1" hangingPunct="1"/>
            <a:r>
              <a:rPr lang="en-US" altLang="ja-JP" b="1">
                <a:latin typeface="Courier New" panose="02070309020205020404" pitchFamily="49" charset="0"/>
              </a:rPr>
              <a:t>LinearSearch (a,n,item,loc)</a:t>
            </a:r>
          </a:p>
          <a:p>
            <a:pPr eaLnBrk="1" hangingPunct="1"/>
            <a:r>
              <a:rPr lang="en-US" altLang="ja-JP"/>
              <a:t>Here "a" is an array of the size n. </a:t>
            </a:r>
          </a:p>
          <a:p>
            <a:pPr eaLnBrk="1" hangingPunct="1"/>
            <a:r>
              <a:rPr lang="en-US" altLang="ja-JP"/>
              <a:t>This algorithm finds the location of the element "item" in the array "a". </a:t>
            </a:r>
          </a:p>
          <a:p>
            <a:pPr eaLnBrk="1" hangingPunct="1"/>
            <a:r>
              <a:rPr lang="en-US" altLang="ja-JP"/>
              <a:t>If search item is found, it sets loc to the index of the element; otherwise, it sets loc to -1</a:t>
            </a:r>
          </a:p>
          <a:p>
            <a:pPr eaLnBrk="1" hangingPunct="1"/>
            <a:r>
              <a:rPr lang="en-US" altLang="ja-JP" b="1">
                <a:latin typeface="Courier New" panose="02070309020205020404" pitchFamily="49" charset="0"/>
              </a:rPr>
              <a:t>index=linearsearch(array, num, key)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574E6-97D3-164B-A470-9ABC9F09C4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679F9-EB4C-4F87-59E5-A474671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C4A6-F07C-10E9-365F-6B3269E9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6875DB9-226D-4A8B-8E39-13CA477F89FA}" type="slidenum">
              <a:rPr lang="en-US" altLang="ja-JP" sz="1200"/>
              <a:pPr/>
              <a:t>38</a:t>
            </a:fld>
            <a:endParaRPr lang="en-US" altLang="ja-JP" sz="1200"/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EC62D225-2D0D-3192-3A5F-3BB976784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PrintList Operation</a:t>
            </a:r>
          </a:p>
        </p:txBody>
      </p:sp>
      <p:sp>
        <p:nvSpPr>
          <p:cNvPr id="40966" name="Rectangle 3">
            <a:extLst>
              <a:ext uri="{FF2B5EF4-FFF2-40B4-BE49-F238E27FC236}">
                <a16:creationId xmlns:a16="http://schemas.microsoft.com/office/drawing/2014/main" id="{FCE7E8FB-B796-9700-1966-325DEC7DA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848600" cy="2743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int myArray [5] = {</a:t>
            </a:r>
            <a:r>
              <a:rPr lang="en-US" altLang="ja-JP" b="1">
                <a:latin typeface="Courier New" panose="02070309020205020404" pitchFamily="49" charset="0"/>
              </a:rPr>
              <a:t>19,68,12,45,72</a:t>
            </a:r>
            <a:r>
              <a:rPr lang="en-US" altLang="ja-JP" sz="2400" b="1">
                <a:latin typeface="Courier New" panose="02070309020205020404" pitchFamily="49" charset="0"/>
              </a:rPr>
              <a:t>};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/* To print all the elements of the array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for (int i=0;i&lt;5;i++)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printf("%d", myArray[i]);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2FF1DA-E4B7-7602-5666-E346912A4C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4C3141-0776-E78B-827A-25DDBA49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F01305-105D-B6AD-B759-22E6194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B854F43-9F75-4EEB-9224-E22C084AE2FE}" type="slidenum">
              <a:rPr lang="en-US" altLang="ja-JP" sz="1200"/>
              <a:pPr/>
              <a:t>39</a:t>
            </a:fld>
            <a:endParaRPr lang="en-US" altLang="ja-JP" sz="1200"/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D7D809CE-CE42-8B60-6706-8D707F51E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ja-JP"/>
          </a:p>
        </p:txBody>
      </p:sp>
      <p:pic>
        <p:nvPicPr>
          <p:cNvPr id="41990" name="Picture 3">
            <a:extLst>
              <a:ext uri="{FF2B5EF4-FFF2-40B4-BE49-F238E27FC236}">
                <a16:creationId xmlns:a16="http://schemas.microsoft.com/office/drawing/2014/main" id="{200EC4DA-E5FA-428F-FD86-96B430BB4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505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2">
            <a:extLst>
              <a:ext uri="{FF2B5EF4-FFF2-40B4-BE49-F238E27FC236}">
                <a16:creationId xmlns:a16="http://schemas.microsoft.com/office/drawing/2014/main" id="{7D6B6622-51CD-BBC9-361F-52E7D2D4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733800"/>
            <a:ext cx="760571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F867D-D0D8-109A-9A9D-D80F065875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EB426-0901-6363-7015-DF1F0EA3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FFF0-CFAB-9796-8C59-411BCE1B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4FD8FC2-4DBB-4DCD-AA63-FBE71E0589B0}" type="slidenum">
              <a:rPr lang="en-US" altLang="ja-JP" sz="1200"/>
              <a:pPr/>
              <a:t>4</a:t>
            </a:fld>
            <a:endParaRPr lang="en-US" altLang="ja-JP" sz="12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C89FB505-C506-BD24-9EAB-9313AB918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Merriam-Webster's Definition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70FCC6AC-C9F2-F3CE-F08E-F494B5D21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3886200"/>
          </a:xfrm>
        </p:spPr>
        <p:txBody>
          <a:bodyPr/>
          <a:lstStyle/>
          <a:p>
            <a:pPr eaLnBrk="1" hangingPunct="1"/>
            <a:r>
              <a:rPr lang="en-US" altLang="ja-JP"/>
              <a:t>Way in which data are stored for efficient search and retrieval. </a:t>
            </a:r>
          </a:p>
          <a:p>
            <a:pPr eaLnBrk="1" hangingPunct="1"/>
            <a:r>
              <a:rPr lang="en-US" altLang="ja-JP"/>
              <a:t>The simplest data structure is the one-dimensional (linear) array. 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Data items stored non-consecutively in memory may be linked by pointers.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Many algorithms have been developed for storing data efficiently</a:t>
            </a:r>
            <a:endParaRPr lang="en-US" altLang="ja-JP"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02ED5-9C11-A836-F8A4-4A54C711CD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3E6E-8A2D-51C6-DAFB-9B1C1277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7EDEE-DEC1-1003-E8F1-796586B9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6595C97-4E14-4DD1-8112-64BFBC69F387}" type="slidenum">
              <a:rPr lang="en-US" altLang="ja-JP" sz="1200"/>
              <a:pPr/>
              <a:t>40</a:t>
            </a:fld>
            <a:endParaRPr lang="en-US" altLang="ja-JP" sz="1200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5538E79E-9000-5DA2-EA89-9940D4BE6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Implementing Deletion</a:t>
            </a:r>
          </a:p>
        </p:txBody>
      </p:sp>
      <p:pic>
        <p:nvPicPr>
          <p:cNvPr id="43014" name="Picture 2">
            <a:extLst>
              <a:ext uri="{FF2B5EF4-FFF2-40B4-BE49-F238E27FC236}">
                <a16:creationId xmlns:a16="http://schemas.microsoft.com/office/drawing/2014/main" id="{ACD54841-FE79-E40E-E20C-46F46BC96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4"/>
          <a:stretch>
            <a:fillRect/>
          </a:stretch>
        </p:blipFill>
        <p:spPr bwMode="auto">
          <a:xfrm>
            <a:off x="914400" y="2252663"/>
            <a:ext cx="7562850" cy="315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03CF-E0C5-9367-4690-9C0C0087D6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E20B6-1003-0F66-9B30-11FD6F7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A7B1-B7F3-C7E1-3D28-6F0E73A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24D918F-76F2-444A-9C36-BE702AEB780B}" type="slidenum">
              <a:rPr lang="en-US" altLang="ja-JP" sz="1200"/>
              <a:pPr/>
              <a:t>41</a:t>
            </a:fld>
            <a:endParaRPr lang="en-US" altLang="ja-JP" sz="1200"/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38226109-BEDE-BF0E-DBA6-97E5940E4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Deletion - Another Method</a:t>
            </a:r>
          </a:p>
        </p:txBody>
      </p:sp>
      <p:pic>
        <p:nvPicPr>
          <p:cNvPr id="44038" name="Picture 2">
            <a:extLst>
              <a:ext uri="{FF2B5EF4-FFF2-40B4-BE49-F238E27FC236}">
                <a16:creationId xmlns:a16="http://schemas.microsoft.com/office/drawing/2014/main" id="{9B57DDEF-F17E-08C4-0886-F1BC543CC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935163"/>
            <a:ext cx="7723187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A4B519-A8C1-CBE4-610C-6B3FAAF3B0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35311E-AD86-DCE7-B040-FDABF0B6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B0BAE7-4855-3F9C-0A42-339C32E0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42691AB-F448-484A-9F62-918D77CEB7CF}" type="slidenum">
              <a:rPr lang="en-US" altLang="ja-JP" sz="1200"/>
              <a:pPr/>
              <a:t>42</a:t>
            </a:fld>
            <a:endParaRPr lang="en-US" altLang="ja-JP" sz="1200"/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DB4A50D-8328-42B6-549D-CC3DEC47F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239000" cy="419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600"/>
              <a:t>	</a:t>
            </a:r>
            <a:r>
              <a:rPr lang="tr-TR" altLang="ja-JP" sz="2400"/>
              <a:t>PrintList	     </a:t>
            </a:r>
            <a:r>
              <a:rPr lang="en-US" altLang="ja-JP" sz="2400"/>
              <a:t>	</a:t>
            </a:r>
            <a:r>
              <a:rPr lang="tr-TR" altLang="ja-JP" sz="2400"/>
              <a:t>O(N)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	Find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ja-JP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	Insert	     </a:t>
            </a:r>
            <a:r>
              <a:rPr lang="en-US" altLang="ja-JP" sz="2400"/>
              <a:t>	</a:t>
            </a:r>
            <a:r>
              <a:rPr lang="tr-TR" altLang="ja-JP" sz="2400"/>
              <a:t>O(N)  (on avarage half </a:t>
            </a:r>
            <a:endParaRPr lang="en-US" altLang="ja-JP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400"/>
              <a:t>	Delete		       	  </a:t>
            </a:r>
            <a:r>
              <a:rPr lang="tr-TR" altLang="ja-JP" sz="2400"/>
              <a:t>needs to be moved)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ja-JP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	FindKth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	Next	  </a:t>
            </a:r>
            <a:r>
              <a:rPr lang="en-US" altLang="ja-JP" sz="2400"/>
              <a:t>   	</a:t>
            </a:r>
            <a:r>
              <a:rPr lang="tr-TR" altLang="ja-JP" sz="2400"/>
              <a:t>O(1)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	Previous</a:t>
            </a:r>
            <a:endParaRPr lang="en-US" altLang="ja-JP" sz="2400"/>
          </a:p>
        </p:txBody>
      </p:sp>
      <p:sp>
        <p:nvSpPr>
          <p:cNvPr id="45062" name="Rectangle 2">
            <a:extLst>
              <a:ext uri="{FF2B5EF4-FFF2-40B4-BE49-F238E27FC236}">
                <a16:creationId xmlns:a16="http://schemas.microsoft.com/office/drawing/2014/main" id="{9D5D08D6-8D9E-07A0-27F0-EAD9E6EC8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ja-JP" sz="4000"/>
              <a:t>Operations Running Times</a:t>
            </a:r>
            <a:endParaRPr lang="en-US" altLang="ja-JP" sz="4000"/>
          </a:p>
        </p:txBody>
      </p:sp>
      <p:sp>
        <p:nvSpPr>
          <p:cNvPr id="45063" name="AutoShape 4">
            <a:extLst>
              <a:ext uri="{FF2B5EF4-FFF2-40B4-BE49-F238E27FC236}">
                <a16:creationId xmlns:a16="http://schemas.microsoft.com/office/drawing/2014/main" id="{E7F2F643-4CE7-2175-AFD4-8EF3FC5FCE27}"/>
              </a:ext>
            </a:extLst>
          </p:cNvPr>
          <p:cNvSpPr>
            <a:spLocks/>
          </p:cNvSpPr>
          <p:nvPr/>
        </p:nvSpPr>
        <p:spPr bwMode="auto">
          <a:xfrm>
            <a:off x="3124200" y="4495800"/>
            <a:ext cx="228600" cy="9906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45064" name="AutoShape 5">
            <a:extLst>
              <a:ext uri="{FF2B5EF4-FFF2-40B4-BE49-F238E27FC236}">
                <a16:creationId xmlns:a16="http://schemas.microsoft.com/office/drawing/2014/main" id="{6C84C913-FF21-FB3C-5293-D52BED221F13}"/>
              </a:ext>
            </a:extLst>
          </p:cNvPr>
          <p:cNvSpPr>
            <a:spLocks/>
          </p:cNvSpPr>
          <p:nvPr/>
        </p:nvSpPr>
        <p:spPr bwMode="auto">
          <a:xfrm>
            <a:off x="3124200" y="31242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ja-JP" altLang="ja-JP"/>
          </a:p>
        </p:txBody>
      </p:sp>
      <p:sp>
        <p:nvSpPr>
          <p:cNvPr id="45065" name="AutoShape 6">
            <a:extLst>
              <a:ext uri="{FF2B5EF4-FFF2-40B4-BE49-F238E27FC236}">
                <a16:creationId xmlns:a16="http://schemas.microsoft.com/office/drawing/2014/main" id="{4E159631-D1B0-56B0-1795-4DDED57440FD}"/>
              </a:ext>
            </a:extLst>
          </p:cNvPr>
          <p:cNvSpPr>
            <a:spLocks/>
          </p:cNvSpPr>
          <p:nvPr/>
        </p:nvSpPr>
        <p:spPr bwMode="auto">
          <a:xfrm>
            <a:off x="3124200" y="1828800"/>
            <a:ext cx="228600" cy="609600"/>
          </a:xfrm>
          <a:prstGeom prst="rightBrace">
            <a:avLst>
              <a:gd name="adj1" fmla="val 2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ja-JP" altLang="ja-JP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1B81-0E21-A2A4-DD66-A6B3BD25E2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04D90-3D09-07B2-DCCE-DA655A0B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700E-BE40-248F-9FF3-F1B1B08D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B56AC8-6D09-4FA7-BC22-45903937C69F}" type="slidenum">
              <a:rPr lang="en-US" altLang="ja-JP" sz="1200"/>
              <a:pPr/>
              <a:t>43</a:t>
            </a:fld>
            <a:endParaRPr lang="en-US" altLang="ja-JP" sz="1200"/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52126D62-168B-6620-E577-7FBFFBE7E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Disadvantages of Using Arrays</a:t>
            </a:r>
          </a:p>
        </p:txBody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84232044-38F6-1C8B-2FB3-C4793543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467600" cy="3048000"/>
          </a:xfrm>
        </p:spPr>
        <p:txBody>
          <a:bodyPr/>
          <a:lstStyle/>
          <a:p>
            <a:pPr eaLnBrk="1" hangingPunct="1"/>
            <a:r>
              <a:rPr lang="tr-TR" altLang="ja-JP"/>
              <a:t>Need to define a size for array</a:t>
            </a:r>
          </a:p>
          <a:p>
            <a:pPr lvl="1" eaLnBrk="1" hangingPunct="1"/>
            <a:r>
              <a:rPr lang="tr-TR" altLang="ja-JP"/>
              <a:t>High overestimate (waste of space)</a:t>
            </a:r>
            <a:endParaRPr lang="en-US" altLang="ja-JP"/>
          </a:p>
          <a:p>
            <a:pPr eaLnBrk="1" hangingPunct="1"/>
            <a:r>
              <a:rPr lang="tr-TR" altLang="ja-JP"/>
              <a:t>insertion and deletion is very slow</a:t>
            </a:r>
          </a:p>
          <a:p>
            <a:pPr lvl="1" eaLnBrk="1" hangingPunct="1"/>
            <a:r>
              <a:rPr lang="tr-TR" altLang="ja-JP"/>
              <a:t>need to move elements of the list</a:t>
            </a:r>
          </a:p>
          <a:p>
            <a:pPr eaLnBrk="1" hangingPunct="1"/>
            <a:r>
              <a:rPr lang="tr-TR" altLang="ja-JP"/>
              <a:t>redundant memory space</a:t>
            </a:r>
          </a:p>
          <a:p>
            <a:pPr lvl="1" eaLnBrk="1" hangingPunct="1"/>
            <a:r>
              <a:rPr lang="tr-TR" altLang="ja-JP"/>
              <a:t>it is difficult to estimate the size of array</a:t>
            </a:r>
            <a:endParaRPr lang="en-US" altLang="ja-JP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7933CD-7CC7-B53D-0E44-3C794514E4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E60D37-86B1-8010-CABC-4F1CEAB4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C4D735-D6E9-1BF7-BD22-8F78B949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5EE1C06-268C-4BCC-BF88-DC128210B706}" type="slidenum">
              <a:rPr lang="en-US" altLang="ja-JP" sz="1200"/>
              <a:pPr/>
              <a:t>44</a:t>
            </a:fld>
            <a:endParaRPr lang="en-US" altLang="ja-JP" sz="1200"/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A2655098-6B7A-437D-627B-0FB1DCF5E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Linked List</a:t>
            </a:r>
          </a:p>
        </p:txBody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8B1F05E5-A54B-5DDA-4634-1E426683F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772400" cy="2819400"/>
          </a:xfrm>
        </p:spPr>
        <p:txBody>
          <a:bodyPr/>
          <a:lstStyle/>
          <a:p>
            <a:pPr eaLnBrk="1" hangingPunct="1"/>
            <a:r>
              <a:rPr lang="tr-TR" altLang="ja-JP"/>
              <a:t>Series of nodes</a:t>
            </a:r>
          </a:p>
          <a:p>
            <a:pPr lvl="1" eaLnBrk="1" hangingPunct="1"/>
            <a:r>
              <a:rPr lang="tr-TR" altLang="ja-JP"/>
              <a:t>not adjacent in memory</a:t>
            </a:r>
          </a:p>
          <a:p>
            <a:pPr lvl="1" eaLnBrk="1" hangingPunct="1"/>
            <a:r>
              <a:rPr lang="tr-TR" altLang="ja-JP"/>
              <a:t>contain the element and a pointer to a node containing its succesor</a:t>
            </a:r>
            <a:endParaRPr lang="en-US" altLang="ja-JP"/>
          </a:p>
          <a:p>
            <a:pPr eaLnBrk="1" hangingPunct="1"/>
            <a:r>
              <a:rPr lang="tr-TR" altLang="ja-JP"/>
              <a:t>Avoids the linear cost of insertion and deletion!</a:t>
            </a:r>
            <a:endParaRPr lang="en-US" altLang="ja-JP"/>
          </a:p>
        </p:txBody>
      </p:sp>
      <p:pic>
        <p:nvPicPr>
          <p:cNvPr id="47111" name="Picture 8" descr="Singly Linked List">
            <a:extLst>
              <a:ext uri="{FF2B5EF4-FFF2-40B4-BE49-F238E27FC236}">
                <a16:creationId xmlns:a16="http://schemas.microsoft.com/office/drawing/2014/main" id="{D9B7E11E-8F91-512C-C8C5-34A12764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0525"/>
            <a:ext cx="75152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7AC7-2E4C-88F2-4DE1-EEFB44C05A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0C084-8564-44B0-4595-5F22A40F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D92DE-66BD-7A0E-D000-FF848C5A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2A1AB4B-96AE-48DF-9BA2-932FAF77166C}" type="slidenum">
              <a:rPr lang="en-US" altLang="ja-JP" sz="1200"/>
              <a:pPr/>
              <a:t>45</a:t>
            </a:fld>
            <a:endParaRPr lang="en-US" altLang="ja-JP" sz="1200"/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69F13E2D-735F-DAEB-C36B-150C54A03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Singly Linked List</a:t>
            </a:r>
          </a:p>
        </p:txBody>
      </p:sp>
      <p:pic>
        <p:nvPicPr>
          <p:cNvPr id="48134" name="Picture 5" descr="SingleLinkedLists">
            <a:extLst>
              <a:ext uri="{FF2B5EF4-FFF2-40B4-BE49-F238E27FC236}">
                <a16:creationId xmlns:a16="http://schemas.microsoft.com/office/drawing/2014/main" id="{8BCDDA92-D81D-8657-147B-B69361EE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3900"/>
            <a:ext cx="76962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E621-3C73-27D2-74EB-F66D3D5CB4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69F2C-2803-E08C-FA11-3C592FAC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C930-4539-5D79-735E-A9F2B725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FFF0AA9-88E8-4E94-83B1-A35B85F04E3C}" type="slidenum">
              <a:rPr lang="en-US" altLang="ja-JP" sz="1200"/>
              <a:pPr/>
              <a:t>46</a:t>
            </a:fld>
            <a:endParaRPr lang="en-US" altLang="ja-JP" sz="1200"/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F01F8C22-9A92-649E-8B1A-0573290B4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Doubly Linked List</a:t>
            </a:r>
          </a:p>
        </p:txBody>
      </p:sp>
      <p:pic>
        <p:nvPicPr>
          <p:cNvPr id="49158" name="Picture 4" descr="DoubleLinkedLists">
            <a:extLst>
              <a:ext uri="{FF2B5EF4-FFF2-40B4-BE49-F238E27FC236}">
                <a16:creationId xmlns:a16="http://schemas.microsoft.com/office/drawing/2014/main" id="{E3E9C512-9A57-7171-65F2-F781CA01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0538"/>
            <a:ext cx="7696200" cy="425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C0920-6D2D-F2EC-AF6C-ECDBF6DF36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B947-841B-AB26-9CCA-A8A0829C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939C-0ABD-9892-94F8-20978286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6E0E66C-2984-439C-967D-9C626774CFD7}" type="slidenum">
              <a:rPr lang="en-US" altLang="ja-JP" sz="1200"/>
              <a:pPr/>
              <a:t>47</a:t>
            </a:fld>
            <a:endParaRPr lang="en-US" altLang="ja-JP" sz="1200"/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4121C00D-E110-CCDF-823B-A7A8A9B2A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Singly Linked List</a:t>
            </a:r>
          </a:p>
        </p:txBody>
      </p:sp>
      <p:pic>
        <p:nvPicPr>
          <p:cNvPr id="50182" name="Picture 4" descr="linked_list">
            <a:extLst>
              <a:ext uri="{FF2B5EF4-FFF2-40B4-BE49-F238E27FC236}">
                <a16:creationId xmlns:a16="http://schemas.microsoft.com/office/drawing/2014/main" id="{B21D7062-1803-7D63-D7B4-1C03BE870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7150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74D5C-1610-7101-7918-B45D53709F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72509-F7F9-FC8C-6D72-9DE7F238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345F4-014B-90CF-3F4E-59CDF352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4BEE91C-C540-4940-A24A-5455F4659D69}" type="slidenum">
              <a:rPr lang="en-US" altLang="ja-JP" sz="1200"/>
              <a:pPr/>
              <a:t>48</a:t>
            </a:fld>
            <a:endParaRPr lang="en-US" altLang="ja-JP" sz="1200"/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A0043E56-D3DF-4F20-D15B-810EC7725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Singly-linked List - Addition 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72BE6CF3-B7C9-100F-9DB7-9C0D2528F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pPr eaLnBrk="1" hangingPunct="1"/>
            <a:r>
              <a:rPr lang="en-US" altLang="ja-JP"/>
              <a:t>Insertion into a singly-linked list has two special cases. </a:t>
            </a:r>
          </a:p>
          <a:p>
            <a:pPr eaLnBrk="1" hangingPunct="1"/>
            <a:r>
              <a:rPr lang="en-US" altLang="ja-JP"/>
              <a:t>It's insertion a new node before the head (to the very beginning of the list) and after the tail (to the very end of the list). </a:t>
            </a:r>
          </a:p>
          <a:p>
            <a:pPr eaLnBrk="1" hangingPunct="1"/>
            <a:r>
              <a:rPr lang="en-US" altLang="ja-JP"/>
              <a:t>In any other case, new node is inserted in the middle of the list and so, has a predecessor and successor in the list.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0A4DF50-B54B-F149-8CEF-6631AF0A66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B2A090-9B90-ED54-0ABE-F430A555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58570D-3A53-BEF1-58D2-35A135FF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C6F35B0-4F22-4846-BE7F-29A9A05029E4}" type="slidenum">
              <a:rPr lang="en-US" altLang="ja-JP" sz="1200"/>
              <a:pPr/>
              <a:t>49</a:t>
            </a:fld>
            <a:endParaRPr lang="en-US" altLang="ja-JP" sz="1200"/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D30DF2D8-155A-0FB0-8978-5AA4B6B8D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Empty list case</a:t>
            </a:r>
          </a:p>
        </p:txBody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9E598D5B-F376-8561-8423-E90162E2A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343400" cy="4648200"/>
          </a:xfrm>
        </p:spPr>
        <p:txBody>
          <a:bodyPr/>
          <a:lstStyle/>
          <a:p>
            <a:pPr eaLnBrk="1" hangingPunct="1"/>
            <a:r>
              <a:rPr lang="en-US" altLang="ja-JP"/>
              <a:t>When list is empty, which is indicated by (head == NULL) condition, the insertion is quite simple. </a:t>
            </a:r>
          </a:p>
          <a:p>
            <a:pPr eaLnBrk="1" hangingPunct="1"/>
            <a:r>
              <a:rPr lang="en-US" altLang="ja-JP"/>
              <a:t>Algorithm sets both head and tail to point to the new node.</a:t>
            </a:r>
          </a:p>
        </p:txBody>
      </p:sp>
      <p:pic>
        <p:nvPicPr>
          <p:cNvPr id="52231" name="Picture 4" descr="slist-add-1">
            <a:extLst>
              <a:ext uri="{FF2B5EF4-FFF2-40B4-BE49-F238E27FC236}">
                <a16:creationId xmlns:a16="http://schemas.microsoft.com/office/drawing/2014/main" id="{A1F20E15-73D4-E554-45BE-404D4648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267200" cy="27638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C5755-8296-6391-B432-71CD878010B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0093-7CEE-99BB-87D7-A13CEFC4E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BC3E-9CF5-15F2-8545-F95D3A85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52D4D54-881E-493C-BBC1-569B1EB171B1}" type="slidenum">
              <a:rPr lang="en-US" altLang="ja-JP" sz="1200"/>
              <a:pPr/>
              <a:t>5</a:t>
            </a:fld>
            <a:endParaRPr lang="en-US" altLang="ja-JP" sz="1200"/>
          </a:p>
        </p:txBody>
      </p:sp>
      <p:sp>
        <p:nvSpPr>
          <p:cNvPr id="7173" name="Rectangle 2">
            <a:extLst>
              <a:ext uri="{FF2B5EF4-FFF2-40B4-BE49-F238E27FC236}">
                <a16:creationId xmlns:a16="http://schemas.microsoft.com/office/drawing/2014/main" id="{3E394D70-F0C3-29BC-44D7-26921F710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Algorithms [Wikipedia]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42A0A995-7F0D-6A0F-B406-E09EA50D2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3810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An algorithm is a step-by-step procedure for calculations. 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An algorithm is an effective method expressed as a finite list of well-defined instructions for calculating a function. 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The transition from one state to the next is not necessarily deterministic; some algorithms incorporate random input. </a:t>
            </a:r>
            <a:endParaRPr lang="en-US" altLang="ja-JP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8F22CAF-0E5B-DD1A-EEF7-CC7F07015D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481A4D-F33C-C065-B971-8D96F886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F5A3F3-2AD8-3A93-5734-69192650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C9D1C9F-6C58-4C11-BBF2-7EF8DF585605}" type="slidenum">
              <a:rPr lang="en-US" altLang="ja-JP" sz="1200"/>
              <a:pPr/>
              <a:t>50</a:t>
            </a:fld>
            <a:endParaRPr lang="en-US" altLang="ja-JP" sz="1200"/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A082FC15-C61B-C4FF-90A0-620750265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Add first</a:t>
            </a:r>
          </a:p>
        </p:txBody>
      </p:sp>
      <p:sp>
        <p:nvSpPr>
          <p:cNvPr id="53254" name="Rectangle 3">
            <a:extLst>
              <a:ext uri="{FF2B5EF4-FFF2-40B4-BE49-F238E27FC236}">
                <a16:creationId xmlns:a16="http://schemas.microsoft.com/office/drawing/2014/main" id="{85ABEB83-0529-F71F-567C-09AED94D1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1066800"/>
          </a:xfrm>
        </p:spPr>
        <p:txBody>
          <a:bodyPr/>
          <a:lstStyle/>
          <a:p>
            <a:pPr eaLnBrk="1" hangingPunct="1"/>
            <a:r>
              <a:rPr lang="en-US" altLang="ja-JP"/>
              <a:t>In this case, new node is inserted right before the current head node.</a:t>
            </a:r>
          </a:p>
        </p:txBody>
      </p:sp>
      <p:pic>
        <p:nvPicPr>
          <p:cNvPr id="53255" name="Picture 4" descr="slist-add-before-1">
            <a:extLst>
              <a:ext uri="{FF2B5EF4-FFF2-40B4-BE49-F238E27FC236}">
                <a16:creationId xmlns:a16="http://schemas.microsoft.com/office/drawing/2014/main" id="{FECE88B2-9A79-E9C0-AFC8-A81E9F67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63875"/>
            <a:ext cx="7313613" cy="262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06D5D2-0B1B-1E2B-3CE1-6EA5FFF22F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4930A3-DCD8-9747-639B-EB3EAB38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E57AB8-56D1-F463-5F95-E9F850C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CDF52AD-0E36-43DE-8F00-0A5FACDBD0E5}" type="slidenum">
              <a:rPr lang="en-US" altLang="ja-JP" sz="1200"/>
              <a:pPr/>
              <a:t>51</a:t>
            </a:fld>
            <a:endParaRPr lang="en-US" altLang="ja-JP" sz="1200"/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DDDBAFB8-6785-9DCA-F960-10A366C3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Add First - Step 1</a:t>
            </a:r>
          </a:p>
        </p:txBody>
      </p:sp>
      <p:sp>
        <p:nvSpPr>
          <p:cNvPr id="54278" name="Rectangle 3">
            <a:extLst>
              <a:ext uri="{FF2B5EF4-FFF2-40B4-BE49-F238E27FC236}">
                <a16:creationId xmlns:a16="http://schemas.microsoft.com/office/drawing/2014/main" id="{024D3CB3-30FF-74E4-5424-AAD51AE63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1447800"/>
          </a:xfrm>
        </p:spPr>
        <p:txBody>
          <a:bodyPr/>
          <a:lstStyle/>
          <a:p>
            <a:pPr eaLnBrk="1" hangingPunct="1"/>
            <a:r>
              <a:rPr lang="en-US" altLang="ja-JP"/>
              <a:t>It can be done in two steps: </a:t>
            </a:r>
          </a:p>
          <a:p>
            <a:pPr lvl="1" eaLnBrk="1" hangingPunct="1"/>
            <a:r>
              <a:rPr lang="en-US" altLang="ja-JP"/>
              <a:t>Update the next link of the new node, to point to the current head node. </a:t>
            </a:r>
          </a:p>
        </p:txBody>
      </p:sp>
      <p:pic>
        <p:nvPicPr>
          <p:cNvPr id="54279" name="Picture 4" descr="slist-add-before-2">
            <a:extLst>
              <a:ext uri="{FF2B5EF4-FFF2-40B4-BE49-F238E27FC236}">
                <a16:creationId xmlns:a16="http://schemas.microsoft.com/office/drawing/2014/main" id="{5D0E3C76-164F-8679-3FA9-25639267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00400"/>
            <a:ext cx="7313613" cy="262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84992D-6110-2CB7-106E-B9067864D2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FD4368-5F0E-ADE2-F5FF-C0B6BDEF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C30136-AA2C-CD62-C858-A71D9F0B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8198FB3-53CC-4785-97B4-ED51C327DD5D}" type="slidenum">
              <a:rPr lang="en-US" altLang="ja-JP" sz="1200"/>
              <a:pPr/>
              <a:t>52</a:t>
            </a:fld>
            <a:endParaRPr lang="en-US" altLang="ja-JP" sz="1200"/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EF3B65EB-87C4-A1D1-0FC5-ED15758C7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Add First - Step 2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4A7F9162-AF55-13FD-F805-37442F0D0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609600"/>
          </a:xfrm>
        </p:spPr>
        <p:txBody>
          <a:bodyPr/>
          <a:lstStyle/>
          <a:p>
            <a:pPr lvl="1" eaLnBrk="1" hangingPunct="1"/>
            <a:r>
              <a:rPr lang="en-US" altLang="ja-JP"/>
              <a:t>Update head link to point to the new node. </a:t>
            </a:r>
          </a:p>
        </p:txBody>
      </p:sp>
      <p:pic>
        <p:nvPicPr>
          <p:cNvPr id="55303" name="Picture 4" descr="slist-add-before-3">
            <a:extLst>
              <a:ext uri="{FF2B5EF4-FFF2-40B4-BE49-F238E27FC236}">
                <a16:creationId xmlns:a16="http://schemas.microsoft.com/office/drawing/2014/main" id="{31D87E5F-67CE-5A80-7B8A-2BE6BA0FB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2895600"/>
            <a:ext cx="7313612" cy="2628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49B9BAD-B8B3-6343-E8C6-930227B8BF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766EEF-C968-477A-95AD-894D5D57B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AD0FB1-58FC-B660-DA60-F347351E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1BEC884-1809-4ADA-B084-B427568F2832}" type="slidenum">
              <a:rPr lang="en-US" altLang="ja-JP" sz="1200"/>
              <a:pPr/>
              <a:t>53</a:t>
            </a:fld>
            <a:endParaRPr lang="en-US" altLang="ja-JP" sz="1200"/>
          </a:p>
        </p:txBody>
      </p:sp>
      <p:pic>
        <p:nvPicPr>
          <p:cNvPr id="56325" name="Picture 4" descr="slist-add-before-1">
            <a:extLst>
              <a:ext uri="{FF2B5EF4-FFF2-40B4-BE49-F238E27FC236}">
                <a16:creationId xmlns:a16="http://schemas.microsoft.com/office/drawing/2014/main" id="{BD57C079-A1C0-FD07-8AE7-CDEBA8BA4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61975"/>
            <a:ext cx="4371975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5" descr="slist-add-before-2">
            <a:extLst>
              <a:ext uri="{FF2B5EF4-FFF2-40B4-BE49-F238E27FC236}">
                <a16:creationId xmlns:a16="http://schemas.microsoft.com/office/drawing/2014/main" id="{008471DB-E75E-8053-457A-A97AAA539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19375"/>
            <a:ext cx="4371975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6" descr="slist-add-before-3">
            <a:extLst>
              <a:ext uri="{FF2B5EF4-FFF2-40B4-BE49-F238E27FC236}">
                <a16:creationId xmlns:a16="http://schemas.microsoft.com/office/drawing/2014/main" id="{49EED2BB-CCC9-BCB4-30FD-60C39349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00575"/>
            <a:ext cx="4371975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3ABD0-564B-B29F-19E2-308D369A584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F4E9-F971-5B73-0022-56B68BCE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9002-F1A8-AAFC-6087-B1CC8DC13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9A6EF2-2DFF-4CC1-ACF1-D29D346021E2}" type="slidenum">
              <a:rPr lang="en-US" altLang="ja-JP" sz="1200"/>
              <a:pPr/>
              <a:t>54</a:t>
            </a:fld>
            <a:endParaRPr lang="en-US" altLang="ja-JP" sz="1200"/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D0B87874-6E40-EDF9-F931-C96C72FBB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Add last</a:t>
            </a:r>
          </a:p>
        </p:txBody>
      </p:sp>
      <p:sp>
        <p:nvSpPr>
          <p:cNvPr id="57350" name="Rectangle 3">
            <a:extLst>
              <a:ext uri="{FF2B5EF4-FFF2-40B4-BE49-F238E27FC236}">
                <a16:creationId xmlns:a16="http://schemas.microsoft.com/office/drawing/2014/main" id="{5B2E263D-C4F3-F057-99B0-615A98539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886200"/>
          </a:xfrm>
        </p:spPr>
        <p:txBody>
          <a:bodyPr/>
          <a:lstStyle/>
          <a:p>
            <a:pPr eaLnBrk="1" hangingPunct="1"/>
            <a:r>
              <a:rPr lang="en-US" altLang="ja-JP"/>
              <a:t>In this case, new node is inserted right after the current tail node.</a:t>
            </a:r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It can be done in two steps: </a:t>
            </a:r>
          </a:p>
          <a:p>
            <a:pPr eaLnBrk="1" hangingPunct="1"/>
            <a:endParaRPr lang="en-US" altLang="ja-JP"/>
          </a:p>
          <a:p>
            <a:pPr lvl="1" eaLnBrk="1" hangingPunct="1"/>
            <a:r>
              <a:rPr lang="en-US" altLang="ja-JP"/>
              <a:t>Update the next link of the current tail node, to point to the new node. </a:t>
            </a:r>
          </a:p>
          <a:p>
            <a:pPr lvl="1" eaLnBrk="1" hangingPunct="1"/>
            <a:r>
              <a:rPr lang="en-US" altLang="ja-JP"/>
              <a:t>Update tail link to point to the new node.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BC9D2-B450-3374-9413-EA18A4F246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82B5024-A211-9E84-0FCA-24C01BBF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973E82-F90E-9270-6709-9A848C97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E61F67A-1AEA-4F3A-8ED4-5DFA9C34640C}" type="slidenum">
              <a:rPr lang="en-US" altLang="ja-JP" sz="1200"/>
              <a:pPr/>
              <a:t>55</a:t>
            </a:fld>
            <a:endParaRPr lang="en-US" altLang="ja-JP" sz="1200"/>
          </a:p>
        </p:txBody>
      </p:sp>
      <p:pic>
        <p:nvPicPr>
          <p:cNvPr id="58373" name="Picture 4" descr="slist-add-after-1">
            <a:extLst>
              <a:ext uri="{FF2B5EF4-FFF2-40B4-BE49-F238E27FC236}">
                <a16:creationId xmlns:a16="http://schemas.microsoft.com/office/drawing/2014/main" id="{154BFA87-DB76-C282-F59E-49C54DA4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4610100" cy="1658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5" descr="slist-add-after-2">
            <a:extLst>
              <a:ext uri="{FF2B5EF4-FFF2-40B4-BE49-F238E27FC236}">
                <a16:creationId xmlns:a16="http://schemas.microsoft.com/office/drawing/2014/main" id="{E6410D88-BD52-5E6B-0652-ECCD6970E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400300"/>
            <a:ext cx="4581525" cy="171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6" descr="slist-add-after-2">
            <a:extLst>
              <a:ext uri="{FF2B5EF4-FFF2-40B4-BE49-F238E27FC236}">
                <a16:creationId xmlns:a16="http://schemas.microsoft.com/office/drawing/2014/main" id="{86E7B137-30B6-316C-3382-0AAC54B4A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4457700"/>
            <a:ext cx="4581525" cy="171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97BE-350A-256F-B23E-1A722D9DB8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B9F3-627F-4CD1-B1B8-2E50A1DA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4BF4D-A74D-A87D-5289-888098DE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EE903FE-4CE7-40F4-87EB-79773893CBF8}" type="slidenum">
              <a:rPr lang="en-US" altLang="ja-JP" sz="1200"/>
              <a:pPr/>
              <a:t>56</a:t>
            </a:fld>
            <a:endParaRPr lang="en-US" altLang="ja-JP" sz="1200"/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C102AC7A-C281-23BB-675D-D7871F05F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Insert - General Case </a:t>
            </a:r>
          </a:p>
        </p:txBody>
      </p:sp>
      <p:sp>
        <p:nvSpPr>
          <p:cNvPr id="59398" name="Rectangle 3">
            <a:extLst>
              <a:ext uri="{FF2B5EF4-FFF2-40B4-BE49-F238E27FC236}">
                <a16:creationId xmlns:a16="http://schemas.microsoft.com/office/drawing/2014/main" id="{1DAC717B-AE54-9C2A-AC3C-F9B9B8D52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/>
              <a:t>In general case, new node is always inserted between two nodes, which are already in the list. Head and tail links are not updated in this case.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/>
              <a:t>We need to know two nodes "Previous" and "Next", between which we want to insert the new node.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/>
              <a:t>This also can be done in two 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/>
              <a:t>Update link of the "previous" node, to point to the new node.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 sz="2000"/>
              <a:t>Update link of the new node, to point to the "next" node.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61597-CE29-5A18-7B5E-3AFA91A931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6843BE-7756-1B1F-29AF-91EC9EF6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65BE2C-FE5E-6191-494F-9E878E82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9156475-2ABF-4C1A-BE60-8EF3CC7AD40D}" type="slidenum">
              <a:rPr lang="en-US" altLang="ja-JP" sz="1200"/>
              <a:pPr/>
              <a:t>57</a:t>
            </a:fld>
            <a:endParaRPr lang="en-US" altLang="ja-JP" sz="1200"/>
          </a:p>
        </p:txBody>
      </p:sp>
      <p:pic>
        <p:nvPicPr>
          <p:cNvPr id="60421" name="Picture 4" descr="slist-insert-between-1">
            <a:extLst>
              <a:ext uri="{FF2B5EF4-FFF2-40B4-BE49-F238E27FC236}">
                <a16:creationId xmlns:a16="http://schemas.microsoft.com/office/drawing/2014/main" id="{50967E2B-6EAF-529D-6B29-756ECC4C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533400"/>
            <a:ext cx="4438650" cy="162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5" descr="slist-insert-between-2">
            <a:extLst>
              <a:ext uri="{FF2B5EF4-FFF2-40B4-BE49-F238E27FC236}">
                <a16:creationId xmlns:a16="http://schemas.microsoft.com/office/drawing/2014/main" id="{2E3AAE61-778E-409D-D7A2-00654C3D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514600"/>
            <a:ext cx="4438650" cy="162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6" descr="slist-insert-between-3">
            <a:extLst>
              <a:ext uri="{FF2B5EF4-FFF2-40B4-BE49-F238E27FC236}">
                <a16:creationId xmlns:a16="http://schemas.microsoft.com/office/drawing/2014/main" id="{26B13CAB-C9BD-BEED-1461-F0A9E8FCC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4467225"/>
            <a:ext cx="4438650" cy="162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88E1E-0479-8D75-C3EB-0593627691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9791B-33DE-D548-2D04-684E53422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52219-54E5-FCDC-40F0-53F22245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F41621F-8519-4A8E-AF68-0D777D3C23B3}" type="slidenum">
              <a:rPr lang="en-US" altLang="ja-JP" sz="1200"/>
              <a:pPr/>
              <a:t>58</a:t>
            </a:fld>
            <a:endParaRPr lang="en-US" altLang="ja-JP" sz="1200"/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ED9F3CC5-4978-F502-5B45-EF9C27BAF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Singly-linked List - Deletion</a:t>
            </a:r>
          </a:p>
        </p:txBody>
      </p:sp>
      <p:sp>
        <p:nvSpPr>
          <p:cNvPr id="61446" name="Rectangle 3">
            <a:extLst>
              <a:ext uri="{FF2B5EF4-FFF2-40B4-BE49-F238E27FC236}">
                <a16:creationId xmlns:a16="http://schemas.microsoft.com/office/drawing/2014/main" id="{C63AB718-DA24-F8D3-53C8-05969717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3733800"/>
          </a:xfrm>
        </p:spPr>
        <p:txBody>
          <a:bodyPr/>
          <a:lstStyle/>
          <a:p>
            <a:pPr eaLnBrk="1" hangingPunct="1"/>
            <a:r>
              <a:rPr lang="en-US" altLang="ja-JP"/>
              <a:t>There are four cases, which can occur while removing the node. </a:t>
            </a:r>
          </a:p>
          <a:p>
            <a:pPr eaLnBrk="1" hangingPunct="1"/>
            <a:r>
              <a:rPr lang="en-US" altLang="ja-JP"/>
              <a:t>We have the same four situations, but the order of algorithm actions is opposite.</a:t>
            </a:r>
          </a:p>
          <a:p>
            <a:pPr eaLnBrk="1" hangingPunct="1"/>
            <a:r>
              <a:rPr lang="en-US" altLang="ja-JP"/>
              <a:t>Notice, that removal algorithm includes the disposal of the deleted node - unnecessary in languages with automatic garbage collection (Java).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5071BA-6843-5591-8457-D81847D746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57FD84-1892-A51E-B492-5D2DEB31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6371F4-0349-76DA-DB00-D66FC343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D041985-7BD2-448A-B362-76ECB76C2182}" type="slidenum">
              <a:rPr lang="en-US" altLang="ja-JP" sz="1200"/>
              <a:pPr/>
              <a:t>59</a:t>
            </a:fld>
            <a:endParaRPr lang="en-US" altLang="ja-JP" sz="1200"/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D4E4A321-416A-7089-0B92-3C74A8596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List has only one node</a:t>
            </a:r>
          </a:p>
        </p:txBody>
      </p:sp>
      <p:sp>
        <p:nvSpPr>
          <p:cNvPr id="62470" name="Rectangle 3">
            <a:extLst>
              <a:ext uri="{FF2B5EF4-FFF2-40B4-BE49-F238E27FC236}">
                <a16:creationId xmlns:a16="http://schemas.microsoft.com/office/drawing/2014/main" id="{E63F7252-620D-F5AB-1992-00EB69814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191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/>
              <a:t>When list has only one node, that the head points to the same node as the tail, the removal is quite simple.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/>
              <a:t>Algorithm disposes the node, pointed by head (or tail) and sets both head and tail to NULL.</a:t>
            </a:r>
          </a:p>
        </p:txBody>
      </p:sp>
      <p:pic>
        <p:nvPicPr>
          <p:cNvPr id="62471" name="Picture 4" descr="slist-remove-1">
            <a:extLst>
              <a:ext uri="{FF2B5EF4-FFF2-40B4-BE49-F238E27FC236}">
                <a16:creationId xmlns:a16="http://schemas.microsoft.com/office/drawing/2014/main" id="{46953DDD-8B86-334B-1E39-4B9E6BBA1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36800"/>
            <a:ext cx="4038600" cy="2616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0D13F-2E9D-A987-498F-BA4C3E7FA7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3ACB-77CC-5E99-9660-9FA6BCC2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B157D-DF32-B678-4A5F-74A36D65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EDF7E25-7E3E-46FE-9F58-1A04EBD3DD13}" type="slidenum">
              <a:rPr lang="en-US" altLang="ja-JP" sz="1200"/>
              <a:pPr/>
              <a:t>6</a:t>
            </a:fld>
            <a:endParaRPr lang="en-US" altLang="ja-JP" sz="1200"/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63F96ADF-B40E-1135-C9D9-84D33823C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Merriam-Webster's Definition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D4F6EBF6-E8A3-2FF8-2ECA-A36C3C846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191000"/>
          </a:xfrm>
        </p:spPr>
        <p:txBody>
          <a:bodyPr/>
          <a:lstStyle/>
          <a:p>
            <a:pPr eaLnBrk="1" hangingPunct="1"/>
            <a:r>
              <a:rPr lang="en-US" altLang="ja-JP"/>
              <a:t>Procedure that produces the answer to a question or the solution to a problem in a finite number of steps. </a:t>
            </a:r>
          </a:p>
          <a:p>
            <a:pPr eaLnBrk="1" hangingPunct="1"/>
            <a:r>
              <a:rPr lang="en-US" altLang="ja-JP"/>
              <a:t>An algorithm that produces a yes or no answer is called a decision procedure; one that leads to a solution is a computation procedure. </a:t>
            </a:r>
          </a:p>
          <a:p>
            <a:pPr eaLnBrk="1" hangingPunct="1"/>
            <a:r>
              <a:rPr lang="en-US" altLang="ja-JP"/>
              <a:t>Example: A mathematical formula and the instructions in a computer program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B82AE-BB08-EC1D-3D70-39A8642ABC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C57A-473C-47AF-2F73-EF962A78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3AB-F579-13C3-77D2-F981528E7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BFF972-8A2D-4F3E-8F1E-28BF19E11390}" type="slidenum">
              <a:rPr lang="en-US" altLang="ja-JP" sz="1200"/>
              <a:pPr/>
              <a:t>60</a:t>
            </a:fld>
            <a:endParaRPr lang="en-US" altLang="ja-JP" sz="1200"/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1B8B39A6-115F-3EAC-DF29-CFF38A04E2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Remove First</a:t>
            </a:r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302B1219-AD1C-E8AF-A030-36E793DE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514600"/>
            <a:ext cx="8686800" cy="2743200"/>
          </a:xfrm>
        </p:spPr>
        <p:txBody>
          <a:bodyPr/>
          <a:lstStyle/>
          <a:p>
            <a:pPr eaLnBrk="1" hangingPunct="1"/>
            <a:r>
              <a:rPr lang="en-US" altLang="ja-JP"/>
              <a:t>In this case, first node (current head node) is removed from the list.</a:t>
            </a:r>
          </a:p>
          <a:p>
            <a:pPr eaLnBrk="1" hangingPunct="1"/>
            <a:r>
              <a:rPr lang="en-US" altLang="ja-JP"/>
              <a:t>It can be done in two steps: </a:t>
            </a:r>
          </a:p>
          <a:p>
            <a:pPr lvl="1" eaLnBrk="1" hangingPunct="1"/>
            <a:r>
              <a:rPr lang="en-US" altLang="ja-JP"/>
              <a:t>Update head link to point to the node, next to the head. </a:t>
            </a:r>
          </a:p>
          <a:p>
            <a:pPr lvl="1" eaLnBrk="1" hangingPunct="1"/>
            <a:r>
              <a:rPr lang="en-US" altLang="ja-JP"/>
              <a:t>Dispose removed node.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842F28-D75B-0DDC-4809-CD6792F276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592B6BD-4D80-9C49-6FBD-A3564D16B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5F3A84-CFD2-C3A6-F9F6-66ECE60B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410DA92B-214F-4580-A03A-237053EE5B06}" type="slidenum">
              <a:rPr lang="en-US" altLang="ja-JP" sz="1200"/>
              <a:pPr/>
              <a:t>61</a:t>
            </a:fld>
            <a:endParaRPr lang="en-US" altLang="ja-JP" sz="1200"/>
          </a:p>
        </p:txBody>
      </p:sp>
      <p:pic>
        <p:nvPicPr>
          <p:cNvPr id="64517" name="Picture 4" descr="slist-remove-first-1">
            <a:extLst>
              <a:ext uri="{FF2B5EF4-FFF2-40B4-BE49-F238E27FC236}">
                <a16:creationId xmlns:a16="http://schemas.microsoft.com/office/drawing/2014/main" id="{AFEA2ECC-89D0-2CCB-F77B-5F9C45E6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485775"/>
            <a:ext cx="4371975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5" descr="slist-remove-first-2">
            <a:extLst>
              <a:ext uri="{FF2B5EF4-FFF2-40B4-BE49-F238E27FC236}">
                <a16:creationId xmlns:a16="http://schemas.microsoft.com/office/drawing/2014/main" id="{3437BE62-AF7E-795E-B9AF-1782BBCFC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2466975"/>
            <a:ext cx="4371975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6" descr="slist-remove-first-3">
            <a:extLst>
              <a:ext uri="{FF2B5EF4-FFF2-40B4-BE49-F238E27FC236}">
                <a16:creationId xmlns:a16="http://schemas.microsoft.com/office/drawing/2014/main" id="{16A4C24E-3C59-0BE6-9399-DC734BD3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3" y="4371975"/>
            <a:ext cx="4371975" cy="1571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3E57-1FBB-B289-6004-3B71C8C225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235B-3596-B270-53C9-C39197A1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3049-854E-E6E9-D48F-2CE15A99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D0A4E7B-44BC-4D25-8E32-6F9C4DA20FF6}" type="slidenum">
              <a:rPr lang="en-US" altLang="ja-JP" sz="1200"/>
              <a:pPr/>
              <a:t>62</a:t>
            </a:fld>
            <a:endParaRPr lang="en-US" altLang="ja-JP" sz="1200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0C260901-12A9-C2B5-7FE0-F723E27C7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Remove Last</a:t>
            </a: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67B121E7-B0EB-8DA3-D63C-9D3E0B0FB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65275"/>
            <a:ext cx="86868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/>
              <a:t>In this case, last node (current tail node) is removed from the list. This operation is a bit more tricky, than removing the first node, because algorithm should find a node, which is previous to the tail first.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/>
              <a:t>It can be done in three steps: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/>
              <a:t>Update tail link to point to the node, before the tail. In order to find it, list should be traversed first, beginning from the head.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/>
              <a:t>Set next link of the new tail to NULL.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ja-JP"/>
              <a:t>Dispose removed node.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352A2A-0418-EB7F-3095-72F993DBEA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095A5BC-2727-2EBD-218B-DF21CB05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43D88DB-389F-D1DA-D13F-6F016A1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48943BB-1D36-4A99-80B1-630021A57E8C}" type="slidenum">
              <a:rPr lang="en-US" altLang="ja-JP" sz="1200"/>
              <a:pPr/>
              <a:t>63</a:t>
            </a:fld>
            <a:endParaRPr lang="en-US" altLang="ja-JP" sz="1200"/>
          </a:p>
        </p:txBody>
      </p:sp>
      <p:pic>
        <p:nvPicPr>
          <p:cNvPr id="66565" name="Picture 6" descr="slist-remove-last-3">
            <a:extLst>
              <a:ext uri="{FF2B5EF4-FFF2-40B4-BE49-F238E27FC236}">
                <a16:creationId xmlns:a16="http://schemas.microsoft.com/office/drawing/2014/main" id="{B2DCB890-AF27-1F83-5D50-803CB6FFF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276600"/>
            <a:ext cx="4581525" cy="171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7" descr="slist-remove-last-4">
            <a:extLst>
              <a:ext uri="{FF2B5EF4-FFF2-40B4-BE49-F238E27FC236}">
                <a16:creationId xmlns:a16="http://schemas.microsoft.com/office/drawing/2014/main" id="{49331CC1-4836-0D4C-98F0-6DC99CBC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4581525" cy="171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5" descr="slist-remove-last-2">
            <a:extLst>
              <a:ext uri="{FF2B5EF4-FFF2-40B4-BE49-F238E27FC236}">
                <a16:creationId xmlns:a16="http://schemas.microsoft.com/office/drawing/2014/main" id="{DCA972C9-F966-56D5-58B4-3C8C748B4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752600"/>
            <a:ext cx="4581525" cy="171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4" descr="slist-remove-last-1">
            <a:extLst>
              <a:ext uri="{FF2B5EF4-FFF2-40B4-BE49-F238E27FC236}">
                <a16:creationId xmlns:a16="http://schemas.microsoft.com/office/drawing/2014/main" id="{EEE3E6C7-DAD7-5FD4-699E-D7019F1D9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581525" cy="1714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AD3A7-1DA6-9FC1-F95C-09C61D22AE0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D4FC6-8246-10C5-F007-905AB256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182D-B108-870A-A45C-12D06C4B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C0CF2894-5A79-4901-AE15-141324FFA869}" type="slidenum">
              <a:rPr lang="en-US" altLang="ja-JP" sz="1200"/>
              <a:pPr/>
              <a:t>64</a:t>
            </a:fld>
            <a:endParaRPr lang="en-US" altLang="ja-JP" sz="1200"/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E327C755-FD42-72DA-7E5F-6DD5400D1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Remove - General Case </a:t>
            </a:r>
          </a:p>
        </p:txBody>
      </p:sp>
      <p:sp>
        <p:nvSpPr>
          <p:cNvPr id="67590" name="Rectangle 3">
            <a:extLst>
              <a:ext uri="{FF2B5EF4-FFF2-40B4-BE49-F238E27FC236}">
                <a16:creationId xmlns:a16="http://schemas.microsoft.com/office/drawing/2014/main" id="{30EC2EFE-33B5-E0A5-B122-80C14343C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114800"/>
          </a:xfrm>
        </p:spPr>
        <p:txBody>
          <a:bodyPr/>
          <a:lstStyle/>
          <a:p>
            <a:pPr eaLnBrk="1" hangingPunct="1"/>
            <a:r>
              <a:rPr lang="en-US" altLang="ja-JP"/>
              <a:t>In general case, node to be removed is always located between two list nodes. Head and tail links are not updated in this case.</a:t>
            </a:r>
          </a:p>
          <a:p>
            <a:pPr eaLnBrk="1" hangingPunct="1"/>
            <a:r>
              <a:rPr lang="en-US" altLang="ja-JP"/>
              <a:t>We need to know two nodes "Previous" and "Next", of the node which we want to delete.</a:t>
            </a:r>
          </a:p>
          <a:p>
            <a:pPr eaLnBrk="1" hangingPunct="1"/>
            <a:r>
              <a:rPr lang="en-US" altLang="ja-JP"/>
              <a:t>Such a removal can be done in two steps: </a:t>
            </a:r>
          </a:p>
          <a:p>
            <a:pPr lvl="1" eaLnBrk="1" hangingPunct="1"/>
            <a:r>
              <a:rPr lang="en-US" altLang="ja-JP"/>
              <a:t>Update next link of the previous node, to point to the next node, relative to the removed node. </a:t>
            </a:r>
          </a:p>
          <a:p>
            <a:pPr lvl="1" eaLnBrk="1" hangingPunct="1"/>
            <a:r>
              <a:rPr lang="en-US" altLang="ja-JP"/>
              <a:t>Dispose removed node.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C4DA1EA-EF30-832B-41AA-9DCFC723A7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2796DA-BBB5-EE9E-002D-6C3B7BF4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6660C7-C29E-75E6-7E07-EFC7AAFF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C17F62A-9E4C-453B-926F-5A98E3BF5264}" type="slidenum">
              <a:rPr lang="en-US" altLang="ja-JP" sz="1200"/>
              <a:pPr/>
              <a:t>65</a:t>
            </a:fld>
            <a:endParaRPr lang="en-US" altLang="ja-JP" sz="1200"/>
          </a:p>
        </p:txBody>
      </p:sp>
      <p:pic>
        <p:nvPicPr>
          <p:cNvPr id="68613" name="Picture 4" descr="slist-remove-between-1">
            <a:extLst>
              <a:ext uri="{FF2B5EF4-FFF2-40B4-BE49-F238E27FC236}">
                <a16:creationId xmlns:a16="http://schemas.microsoft.com/office/drawing/2014/main" id="{E43783DC-6A90-9AEB-648F-13A8D7C77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457200"/>
            <a:ext cx="4438650" cy="162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5" descr="slist-remove-between-2">
            <a:extLst>
              <a:ext uri="{FF2B5EF4-FFF2-40B4-BE49-F238E27FC236}">
                <a16:creationId xmlns:a16="http://schemas.microsoft.com/office/drawing/2014/main" id="{E30EBE11-08F4-6EB4-F79B-040D41B8E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409825"/>
            <a:ext cx="4438650" cy="162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6" descr="slist-remove-between-3">
            <a:extLst>
              <a:ext uri="{FF2B5EF4-FFF2-40B4-BE49-F238E27FC236}">
                <a16:creationId xmlns:a16="http://schemas.microsoft.com/office/drawing/2014/main" id="{0694712B-E5DF-8E80-BFC0-B61C6E6B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4391025"/>
            <a:ext cx="4438650" cy="1628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F92A-4BE3-B515-8BAF-5850E52224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7F9A3-0290-4130-DC0D-17D91381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F3F4C-AB19-FCEA-77D2-06B476C4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A09BB1E-8A98-4F52-9F6C-63F9CAE55A60}" type="slidenum">
              <a:rPr lang="en-US" altLang="ja-JP" sz="1200"/>
              <a:pPr/>
              <a:t>66</a:t>
            </a:fld>
            <a:endParaRPr lang="en-US" altLang="ja-JP" sz="1200"/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1A48F42D-C0DD-9912-D187-F5EACDE30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Advantages of Using Linked Lists </a:t>
            </a:r>
          </a:p>
        </p:txBody>
      </p:sp>
      <p:sp>
        <p:nvSpPr>
          <p:cNvPr id="69638" name="Rectangle 3">
            <a:extLst>
              <a:ext uri="{FF2B5EF4-FFF2-40B4-BE49-F238E27FC236}">
                <a16:creationId xmlns:a16="http://schemas.microsoft.com/office/drawing/2014/main" id="{1095F876-C38D-CD44-3FCF-88AE663DF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848600" cy="2514600"/>
          </a:xfrm>
        </p:spPr>
        <p:txBody>
          <a:bodyPr/>
          <a:lstStyle/>
          <a:p>
            <a:pPr eaLnBrk="1" hangingPunct="1"/>
            <a:r>
              <a:rPr lang="tr-TR" altLang="ja-JP"/>
              <a:t>Need to know where the first node is</a:t>
            </a:r>
          </a:p>
          <a:p>
            <a:pPr lvl="1" eaLnBrk="1" hangingPunct="1"/>
            <a:r>
              <a:rPr lang="tr-TR" altLang="ja-JP"/>
              <a:t>the rest of the nodes can be accessed</a:t>
            </a:r>
          </a:p>
          <a:p>
            <a:pPr eaLnBrk="1" hangingPunct="1"/>
            <a:r>
              <a:rPr lang="tr-TR" altLang="ja-JP"/>
              <a:t>No need to move the </a:t>
            </a:r>
            <a:r>
              <a:rPr lang="en-US" altLang="ja-JP"/>
              <a:t>elements in the </a:t>
            </a:r>
            <a:r>
              <a:rPr lang="tr-TR" altLang="ja-JP"/>
              <a:t>list for insertion and deletion operations</a:t>
            </a:r>
          </a:p>
          <a:p>
            <a:pPr eaLnBrk="1" hangingPunct="1"/>
            <a:r>
              <a:rPr lang="tr-TR" altLang="ja-JP"/>
              <a:t>No memory waste</a:t>
            </a:r>
            <a:endParaRPr lang="en-US" altLang="ja-JP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21D03-494A-A92C-62DA-41BCD63989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97EEE-8742-E7B9-E553-98B48AEC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3BC5-713E-C1F0-DB12-D54B92B0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0B6ACD7-2FD6-47D2-AA7E-B728D5A0977F}" type="slidenum">
              <a:rPr lang="en-US" altLang="ja-JP" sz="1200"/>
              <a:pPr/>
              <a:t>67</a:t>
            </a:fld>
            <a:endParaRPr lang="en-US" altLang="ja-JP" sz="1200"/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E16F33F4-CD89-24B9-B945-A42610CA3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ja-JP"/>
              <a:t>Cursor Implementation</a:t>
            </a:r>
            <a:endParaRPr lang="en-US" altLang="ja-JP"/>
          </a:p>
        </p:txBody>
      </p:sp>
      <p:sp>
        <p:nvSpPr>
          <p:cNvPr id="70662" name="Rectangle 3">
            <a:extLst>
              <a:ext uri="{FF2B5EF4-FFF2-40B4-BE49-F238E27FC236}">
                <a16:creationId xmlns:a16="http://schemas.microsoft.com/office/drawing/2014/main" id="{B0241FCB-042A-C630-5133-20CB69ADB3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3352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Problems with linked list implementation:</a:t>
            </a:r>
          </a:p>
          <a:p>
            <a:pPr eaLnBrk="1" hangingPunct="1"/>
            <a:r>
              <a:rPr lang="tr-TR" altLang="ja-JP"/>
              <a:t>Same language do not support pointers!</a:t>
            </a:r>
            <a:endParaRPr lang="en-US" altLang="ja-JP"/>
          </a:p>
          <a:p>
            <a:pPr lvl="1" eaLnBrk="1" hangingPunct="1"/>
            <a:r>
              <a:rPr lang="tr-TR" altLang="ja-JP"/>
              <a:t>Then how can you use linked lists ?</a:t>
            </a:r>
            <a:endParaRPr lang="en-US" altLang="ja-JP"/>
          </a:p>
          <a:p>
            <a:pPr eaLnBrk="1" hangingPunct="1"/>
            <a:r>
              <a:rPr lang="en-US" altLang="ja-JP" b="1">
                <a:latin typeface="Courier New" panose="02070309020205020404" pitchFamily="49" charset="0"/>
              </a:rPr>
              <a:t>new</a:t>
            </a:r>
            <a:r>
              <a:rPr lang="en-US" altLang="ja-JP"/>
              <a:t> and </a:t>
            </a:r>
            <a:r>
              <a:rPr lang="en-US" altLang="ja-JP" b="1">
                <a:latin typeface="Courier New" panose="02070309020205020404" pitchFamily="49" charset="0"/>
              </a:rPr>
              <a:t>free</a:t>
            </a:r>
            <a:r>
              <a:rPr lang="en-US" altLang="ja-JP"/>
              <a:t> operations are slow</a:t>
            </a:r>
          </a:p>
          <a:p>
            <a:pPr lvl="1" eaLnBrk="1" hangingPunct="1"/>
            <a:r>
              <a:rPr lang="en-US" altLang="ja-JP"/>
              <a:t>Actually not constant time</a:t>
            </a:r>
          </a:p>
          <a:p>
            <a:pPr eaLnBrk="1" hangingPunct="1"/>
            <a:r>
              <a:rPr lang="en-US" altLang="ja-JP" sz="2400"/>
              <a:t>SOLUTION: Implement linked list on an array - called CURSOR</a:t>
            </a:r>
            <a:endParaRPr lang="tr-TR" altLang="ja-JP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4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C700-39E7-9847-6EE4-CC3328C7BD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2466F-2AA1-21F2-BE9D-9E698E9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8571-2E75-85D7-36CC-00C2DD67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3604813-A684-4512-A2EE-FD5324A6C410}" type="slidenum">
              <a:rPr lang="en-US" altLang="ja-JP" sz="1200"/>
              <a:pPr/>
              <a:t>68</a:t>
            </a:fld>
            <a:endParaRPr lang="en-US" altLang="ja-JP" sz="1200"/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145E7FC5-9D9F-4CF6-F5E7-514D03030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Cursor Implementation - Diagram</a:t>
            </a:r>
          </a:p>
        </p:txBody>
      </p:sp>
      <p:pic>
        <p:nvPicPr>
          <p:cNvPr id="71686" name="Picture 5">
            <a:extLst>
              <a:ext uri="{FF2B5EF4-FFF2-40B4-BE49-F238E27FC236}">
                <a16:creationId xmlns:a16="http://schemas.microsoft.com/office/drawing/2014/main" id="{1471584D-32C5-62F0-5491-D749F952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0"/>
            <a:ext cx="337502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7E81FCB-42AD-2821-1CF3-8C521A7916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CF15FB8-627D-E867-0EE0-B7CA8A02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F69283C-BFAC-F1AF-66FE-85D16B56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502C6F5-33E4-4817-99A8-555D9572F08A}" type="slidenum">
              <a:rPr lang="en-US" altLang="ja-JP" sz="1200"/>
              <a:pPr/>
              <a:t>69</a:t>
            </a:fld>
            <a:endParaRPr lang="en-US" altLang="ja-JP" sz="1200"/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7B085D88-C53F-E688-2111-3210521D7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Cursor Implementation</a:t>
            </a:r>
          </a:p>
        </p:txBody>
      </p:sp>
      <p:sp>
        <p:nvSpPr>
          <p:cNvPr id="72710" name="Rectangle 3">
            <a:extLst>
              <a:ext uri="{FF2B5EF4-FFF2-40B4-BE49-F238E27FC236}">
                <a16:creationId xmlns:a16="http://schemas.microsoft.com/office/drawing/2014/main" id="{148AD344-0DD2-90C8-420E-928E8D17E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5257800"/>
            <a:ext cx="66294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If L  = 5, then L  represents list (A, B, E)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ja-JP" sz="2400"/>
              <a:t>If M = 3, then M represents list (C, D, F)</a:t>
            </a:r>
            <a:endParaRPr lang="en-US" altLang="ja-JP"/>
          </a:p>
        </p:txBody>
      </p:sp>
      <p:pic>
        <p:nvPicPr>
          <p:cNvPr id="72711" name="Picture 5">
            <a:extLst>
              <a:ext uri="{FF2B5EF4-FFF2-40B4-BE49-F238E27FC236}">
                <a16:creationId xmlns:a16="http://schemas.microsoft.com/office/drawing/2014/main" id="{210A70FF-97F5-F351-7E00-072DD32FD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30829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2" name="Picture 7">
            <a:extLst>
              <a:ext uri="{FF2B5EF4-FFF2-40B4-BE49-F238E27FC236}">
                <a16:creationId xmlns:a16="http://schemas.microsoft.com/office/drawing/2014/main" id="{B2419502-8BB4-B2BF-E1D7-4D1E8187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1480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5E47-3A1C-D307-ACD2-4BFE7BCD0F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66521-F8C8-5212-F457-D6B036EE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335B-6509-77E6-1CCD-73E416BC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D0C8CBE-E8F8-4C9C-A5C5-E4420B273C17}" type="slidenum">
              <a:rPr lang="en-US" altLang="ja-JP" sz="1200"/>
              <a:pPr/>
              <a:t>7</a:t>
            </a:fld>
            <a:endParaRPr lang="en-US" altLang="ja-JP" sz="1200"/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93E0A7D4-CFEB-7A3B-8BFA-0D0506D9E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Data Structure Classification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5DE51FDD-B879-B55B-942A-B6082EDEB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683125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Primitive / Non-primitive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Basic Data Structures available / Derived from Primitive Data Structures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Homogeneous / Heterogeneous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Elements are of the same type / Different types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Static / Dynamic </a:t>
            </a:r>
          </a:p>
          <a:p>
            <a:pPr lvl="1" eaLnBrk="1" hangingPunct="1"/>
            <a:r>
              <a:rPr lang="en-US" altLang="ko-KR">
                <a:ea typeface="굴림" panose="020B0600000101010101" pitchFamily="34" charset="-127"/>
              </a:rPr>
              <a:t>memory is allocated at the time of compilation / run-time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Linear / Non-linear </a:t>
            </a:r>
          </a:p>
          <a:p>
            <a:pPr lvl="1" eaLnBrk="1" hangingPunct="1"/>
            <a:r>
              <a:rPr lang="en-US" altLang="ja-JP"/>
              <a:t>Maintain a Linear relationship between element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8015-6345-F456-B9B6-CBD4B34D4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F06B-4044-2997-BC19-916E1F99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ADBE-9713-D253-045D-9FF2D607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3A3CDF2-6658-4352-8473-6719CA30BD4E}" type="slidenum">
              <a:rPr lang="en-US" altLang="ja-JP" sz="1200"/>
              <a:pPr/>
              <a:t>70</a:t>
            </a:fld>
            <a:endParaRPr lang="en-US" altLang="ja-JP" sz="1200"/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9E6E73DE-6C6B-E8BC-40FB-AEBBCF2D49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Arrays - Pros and Cons</a:t>
            </a:r>
          </a:p>
        </p:txBody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AD7AE1B2-4177-117D-A311-3219ECE03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2057400"/>
            <a:ext cx="6553200" cy="3352800"/>
          </a:xfrm>
        </p:spPr>
        <p:txBody>
          <a:bodyPr/>
          <a:lstStyle/>
          <a:p>
            <a:pPr eaLnBrk="1" hangingPunct="1"/>
            <a:r>
              <a:rPr lang="en-US" altLang="ja-JP"/>
              <a:t>Pros</a:t>
            </a:r>
          </a:p>
          <a:p>
            <a:pPr lvl="1" eaLnBrk="1" hangingPunct="1"/>
            <a:r>
              <a:rPr lang="en-US" altLang="ja-JP"/>
              <a:t>Directly supported by C</a:t>
            </a:r>
          </a:p>
          <a:p>
            <a:pPr lvl="1" eaLnBrk="1" hangingPunct="1"/>
            <a:r>
              <a:rPr lang="en-US" altLang="ja-JP"/>
              <a:t>Provides random access</a:t>
            </a:r>
          </a:p>
          <a:p>
            <a:pPr eaLnBrk="1" hangingPunct="1"/>
            <a:r>
              <a:rPr lang="en-US" altLang="ja-JP"/>
              <a:t>Cons</a:t>
            </a:r>
          </a:p>
          <a:p>
            <a:pPr lvl="1" eaLnBrk="1" hangingPunct="1"/>
            <a:r>
              <a:rPr lang="en-US" altLang="ja-JP"/>
              <a:t>Size determined at compile time</a:t>
            </a:r>
          </a:p>
          <a:p>
            <a:pPr lvl="1" eaLnBrk="1" hangingPunct="1"/>
            <a:r>
              <a:rPr lang="en-US" altLang="ja-JP"/>
              <a:t>Inserting and deleting elements is time consuming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3E38-A0ED-64FD-8600-E531522620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5BBA-F627-7921-FD63-58EDA21E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8E3E-214F-DFDB-A69F-72FE55E6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DDA925B0-82FB-468F-BAE4-DEA576DA40A1}" type="slidenum">
              <a:rPr lang="en-US" altLang="ja-JP" sz="1200"/>
              <a:pPr/>
              <a:t>71</a:t>
            </a:fld>
            <a:endParaRPr lang="en-US" altLang="ja-JP" sz="1200"/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81EDF538-614E-69D2-8C16-803A1E424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Linked Lists - Pros and Cons</a:t>
            </a:r>
          </a:p>
        </p:txBody>
      </p:sp>
      <p:sp>
        <p:nvSpPr>
          <p:cNvPr id="74758" name="Rectangle 3">
            <a:extLst>
              <a:ext uri="{FF2B5EF4-FFF2-40B4-BE49-F238E27FC236}">
                <a16:creationId xmlns:a16="http://schemas.microsoft.com/office/drawing/2014/main" id="{4C3BC529-D974-EF32-DC38-C96722872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981200"/>
            <a:ext cx="6324600" cy="3657600"/>
          </a:xfrm>
        </p:spPr>
        <p:txBody>
          <a:bodyPr/>
          <a:lstStyle/>
          <a:p>
            <a:pPr eaLnBrk="1" hangingPunct="1"/>
            <a:r>
              <a:rPr lang="en-US" altLang="ja-JP"/>
              <a:t>Pros</a:t>
            </a:r>
          </a:p>
          <a:p>
            <a:pPr lvl="1" eaLnBrk="1" hangingPunct="1"/>
            <a:r>
              <a:rPr lang="en-US" altLang="ja-JP"/>
              <a:t>Size determined during runtime</a:t>
            </a:r>
          </a:p>
          <a:p>
            <a:pPr lvl="1" eaLnBrk="1" hangingPunct="1"/>
            <a:r>
              <a:rPr lang="en-US" altLang="ja-JP"/>
              <a:t>Inserting and deleting elements is quick</a:t>
            </a:r>
          </a:p>
          <a:p>
            <a:pPr eaLnBrk="1" hangingPunct="1"/>
            <a:r>
              <a:rPr lang="en-US" altLang="ja-JP"/>
              <a:t>Cons</a:t>
            </a:r>
          </a:p>
          <a:p>
            <a:pPr lvl="1" eaLnBrk="1" hangingPunct="1"/>
            <a:r>
              <a:rPr lang="en-US" altLang="ja-JP"/>
              <a:t>No random access</a:t>
            </a:r>
          </a:p>
          <a:p>
            <a:pPr lvl="1" eaLnBrk="1" hangingPunct="1"/>
            <a:r>
              <a:rPr lang="en-US" altLang="ja-JP"/>
              <a:t>User must provide programming support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711A-5934-AE64-2D1C-897BFC9806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5C090-B16F-2937-0788-C709BE7C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8D03-19C6-8B3C-CDE1-C55592D0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F9DA16F-E85E-40B6-8117-FC30EC479E14}" type="slidenum">
              <a:rPr lang="en-US" altLang="ja-JP" sz="1200"/>
              <a:pPr/>
              <a:t>72</a:t>
            </a:fld>
            <a:endParaRPr lang="en-US" altLang="ja-JP" sz="1200"/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A8838DD3-3CE6-AB68-C7EC-5FA0E2FAF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Application of Lists</a:t>
            </a:r>
          </a:p>
        </p:txBody>
      </p:sp>
      <p:sp>
        <p:nvSpPr>
          <p:cNvPr id="75782" name="Rectangle 3">
            <a:extLst>
              <a:ext uri="{FF2B5EF4-FFF2-40B4-BE49-F238E27FC236}">
                <a16:creationId xmlns:a16="http://schemas.microsoft.com/office/drawing/2014/main" id="{B48BC06F-F23F-0789-141D-4BCA18EAF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038600"/>
          </a:xfrm>
        </p:spPr>
        <p:txBody>
          <a:bodyPr/>
          <a:lstStyle/>
          <a:p>
            <a:pPr eaLnBrk="1" hangingPunct="1"/>
            <a:r>
              <a:rPr lang="en-US" altLang="ja-JP"/>
              <a:t>Lists can be used </a:t>
            </a:r>
          </a:p>
          <a:p>
            <a:pPr eaLnBrk="1" hangingPunct="1"/>
            <a:r>
              <a:rPr lang="en-US" altLang="ja-JP"/>
              <a:t>To store the records sequentially</a:t>
            </a:r>
          </a:p>
          <a:p>
            <a:pPr eaLnBrk="1" hangingPunct="1"/>
            <a:r>
              <a:rPr lang="en-US" altLang="ja-JP"/>
              <a:t>For creation of stacks and queues</a:t>
            </a:r>
          </a:p>
          <a:p>
            <a:pPr eaLnBrk="1" hangingPunct="1"/>
            <a:r>
              <a:rPr lang="en-US" altLang="ja-JP"/>
              <a:t>For polynomial handling</a:t>
            </a:r>
          </a:p>
          <a:p>
            <a:pPr eaLnBrk="1" hangingPunct="1"/>
            <a:r>
              <a:rPr lang="en-US" altLang="ja-JP"/>
              <a:t>To maintain the sequence of operations for do / undo in software</a:t>
            </a:r>
          </a:p>
          <a:p>
            <a:pPr eaLnBrk="1" hangingPunct="1"/>
            <a:r>
              <a:rPr lang="en-US" altLang="ja-JP"/>
              <a:t>To keep track of the history of web sites visited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EE9B-F391-3D3F-95D8-C363481276E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6AAF1-0CAD-901A-CF07-21DC0882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9473-AC64-8A76-E2CD-F6969482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83A94A0-9ED7-4A79-8420-49E7AA5D6457}" type="slidenum">
              <a:rPr lang="en-US" altLang="ja-JP" sz="1200"/>
              <a:pPr/>
              <a:t>73</a:t>
            </a:fld>
            <a:endParaRPr lang="en-US" altLang="ja-JP" sz="1200"/>
          </a:p>
        </p:txBody>
      </p:sp>
      <p:sp>
        <p:nvSpPr>
          <p:cNvPr id="76805" name="Rectangle 2">
            <a:extLst>
              <a:ext uri="{FF2B5EF4-FFF2-40B4-BE49-F238E27FC236}">
                <a16:creationId xmlns:a16="http://schemas.microsoft.com/office/drawing/2014/main" id="{1ADABAA4-F598-349C-FCCB-33488AFA8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Why Doubly Linked List ?</a:t>
            </a:r>
          </a:p>
        </p:txBody>
      </p:sp>
      <p:sp>
        <p:nvSpPr>
          <p:cNvPr id="76806" name="Rectangle 3">
            <a:extLst>
              <a:ext uri="{FF2B5EF4-FFF2-40B4-BE49-F238E27FC236}">
                <a16:creationId xmlns:a16="http://schemas.microsoft.com/office/drawing/2014/main" id="{9B6E5ABB-6255-555E-28F3-C4F8DD724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3657600"/>
          </a:xfrm>
        </p:spPr>
        <p:txBody>
          <a:bodyPr/>
          <a:lstStyle/>
          <a:p>
            <a:pPr eaLnBrk="1" hangingPunct="1"/>
            <a:r>
              <a:rPr lang="en-US" altLang="ja-JP" sz="2400"/>
              <a:t>given only the pointer location, we cannot access its predecessor in the list.</a:t>
            </a:r>
          </a:p>
          <a:p>
            <a:pPr eaLnBrk="1" hangingPunct="1"/>
            <a:r>
              <a:rPr lang="en-US" altLang="ja-JP" sz="2400"/>
              <a:t>Another task that is difficult to perform on a linear linked list is traversing the list in reverse.</a:t>
            </a:r>
          </a:p>
          <a:p>
            <a:pPr eaLnBrk="1" hangingPunct="1"/>
            <a:r>
              <a:rPr lang="en-US" altLang="ja-JP" sz="2400"/>
              <a:t>Doubly linked list A linked list in which each node is linked to both its successor and its predecessor</a:t>
            </a:r>
          </a:p>
          <a:p>
            <a:pPr eaLnBrk="1" hangingPunct="1"/>
            <a:r>
              <a:rPr lang="en-US" altLang="ja-JP" sz="2400"/>
              <a:t>In such a case, where we need to access the node that precedes a given node, a doubly linked list is useful.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72538E-58F5-AE2F-9E1E-6941C2124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A785BA-98AE-EA82-377F-3E7A9576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E9D126-8022-7E56-AE1F-0B173D23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AE1F420-E4D3-491C-8266-E954969A7C2B}" type="slidenum">
              <a:rPr lang="en-US" altLang="ja-JP" sz="1200"/>
              <a:pPr/>
              <a:t>74</a:t>
            </a:fld>
            <a:endParaRPr lang="en-US" altLang="ja-JP" sz="1200"/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9B2C2D5D-9D46-EB8C-B133-C2ED7C05FE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Doubly Linked List</a:t>
            </a:r>
          </a:p>
        </p:txBody>
      </p:sp>
      <p:sp>
        <p:nvSpPr>
          <p:cNvPr id="77830" name="Rectangle 3">
            <a:extLst>
              <a:ext uri="{FF2B5EF4-FFF2-40B4-BE49-F238E27FC236}">
                <a16:creationId xmlns:a16="http://schemas.microsoft.com/office/drawing/2014/main" id="{83D4559A-B5D4-096A-94F4-3F813ABC6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2743200"/>
          </a:xfrm>
        </p:spPr>
        <p:txBody>
          <a:bodyPr/>
          <a:lstStyle/>
          <a:p>
            <a:pPr eaLnBrk="1" hangingPunct="1"/>
            <a:r>
              <a:rPr lang="en-US" altLang="ja-JP"/>
              <a:t>In a doubly linked list, the nodes are linked in both directions. Each node of a doubly linked list contains three parts:</a:t>
            </a:r>
          </a:p>
          <a:p>
            <a:pPr lvl="1" eaLnBrk="1" hangingPunct="1"/>
            <a:r>
              <a:rPr lang="en-US" altLang="ja-JP"/>
              <a:t>Info: the data stored in the node</a:t>
            </a:r>
          </a:p>
          <a:p>
            <a:pPr lvl="1" eaLnBrk="1" hangingPunct="1"/>
            <a:r>
              <a:rPr lang="en-US" altLang="ja-JP"/>
              <a:t>Next: the pointer to the following node</a:t>
            </a:r>
          </a:p>
          <a:p>
            <a:pPr lvl="1" eaLnBrk="1" hangingPunct="1"/>
            <a:r>
              <a:rPr lang="en-US" altLang="ja-JP"/>
              <a:t>Back: the pointer to the preceding node</a:t>
            </a:r>
          </a:p>
        </p:txBody>
      </p:sp>
      <p:pic>
        <p:nvPicPr>
          <p:cNvPr id="77831" name="Picture 4" descr="Doble List fig361_01_0">
            <a:extLst>
              <a:ext uri="{FF2B5EF4-FFF2-40B4-BE49-F238E27FC236}">
                <a16:creationId xmlns:a16="http://schemas.microsoft.com/office/drawing/2014/main" id="{CB3B6284-4632-895C-9DA6-61C0EA83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19675"/>
            <a:ext cx="8686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F75F-7C99-4C72-E06A-EAE9066D28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F628E-5754-CB2A-7341-BEE577AC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3E54-808E-A7DA-B9BD-A97D773E3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7A3B044-DCD4-4F57-8EF2-AFAD20348FF8}" type="slidenum">
              <a:rPr lang="en-US" altLang="ja-JP" sz="1200"/>
              <a:pPr/>
              <a:t>75</a:t>
            </a:fld>
            <a:endParaRPr lang="en-US" altLang="ja-JP" sz="1200"/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BE0ADBC7-C58C-71AA-C347-4B42228A4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Operations on Doubly Linked Lists</a:t>
            </a:r>
          </a:p>
        </p:txBody>
      </p:sp>
      <p:sp>
        <p:nvSpPr>
          <p:cNvPr id="78854" name="Rectangle 3">
            <a:extLst>
              <a:ext uri="{FF2B5EF4-FFF2-40B4-BE49-F238E27FC236}">
                <a16:creationId xmlns:a16="http://schemas.microsoft.com/office/drawing/2014/main" id="{02FF8A5B-BC73-E9D0-2EEB-686EA168D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276600"/>
          </a:xfrm>
        </p:spPr>
        <p:txBody>
          <a:bodyPr/>
          <a:lstStyle/>
          <a:p>
            <a:pPr eaLnBrk="1" hangingPunct="1"/>
            <a:r>
              <a:rPr lang="en-US" altLang="ja-JP"/>
              <a:t>The algorithms for the insertion and deletion operations on a doubly linked list are somewhat more complicated than the corresponding operations on a singly linked list. </a:t>
            </a:r>
          </a:p>
          <a:p>
            <a:pPr eaLnBrk="1" hangingPunct="1"/>
            <a:r>
              <a:rPr lang="en-US" altLang="ja-JP"/>
              <a:t>The reason is clear: There are more pointers to keep track of in a doubly linked list.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525C2-3852-E185-7733-2C9CE8A397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47A1D-A6BA-332C-659D-FACD8A3F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76B2-D8A5-7E34-2B5B-B585941C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81011633-834D-45AD-929A-D4882E1DC62D}" type="slidenum">
              <a:rPr lang="en-US" altLang="ja-JP" sz="1200"/>
              <a:pPr/>
              <a:t>76</a:t>
            </a:fld>
            <a:endParaRPr lang="en-US" altLang="ja-JP" sz="1200"/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5616B338-DC80-9199-933F-9D9DCA10D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Inserting Item</a:t>
            </a:r>
          </a:p>
        </p:txBody>
      </p:sp>
      <p:sp>
        <p:nvSpPr>
          <p:cNvPr id="79878" name="Rectangle 3">
            <a:extLst>
              <a:ext uri="{FF2B5EF4-FFF2-40B4-BE49-F238E27FC236}">
                <a16:creationId xmlns:a16="http://schemas.microsoft.com/office/drawing/2014/main" id="{D0E7665B-499E-297E-7F2C-9FBCE08ED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343400"/>
          </a:xfrm>
        </p:spPr>
        <p:txBody>
          <a:bodyPr/>
          <a:lstStyle/>
          <a:p>
            <a:pPr eaLnBrk="1" hangingPunct="1"/>
            <a:r>
              <a:rPr lang="en-US" altLang="ja-JP"/>
              <a:t>As an example, consider the Inserting an item. </a:t>
            </a:r>
          </a:p>
          <a:p>
            <a:pPr eaLnBrk="1" hangingPunct="1"/>
            <a:r>
              <a:rPr lang="en-US" altLang="ja-JP"/>
              <a:t>To link the new node, after a given node, in a singly linked list, we need to change two pointers: </a:t>
            </a:r>
          </a:p>
          <a:p>
            <a:pPr lvl="1" eaLnBrk="1" hangingPunct="1"/>
            <a:r>
              <a:rPr lang="en-US" altLang="ja-JP"/>
              <a:t>newNode-&gt;next and </a:t>
            </a:r>
          </a:p>
          <a:p>
            <a:pPr lvl="1" eaLnBrk="1" hangingPunct="1"/>
            <a:r>
              <a:rPr lang="en-US" altLang="ja-JP"/>
              <a:t>location-&gt;next. </a:t>
            </a:r>
          </a:p>
          <a:p>
            <a:pPr eaLnBrk="1" hangingPunct="1"/>
            <a:r>
              <a:rPr lang="en-US" altLang="ja-JP"/>
              <a:t>The same operation on a doubly linked list requires four pointer changes.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687A-97D1-38E4-F954-25A5728695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16220-E59F-1E81-7771-3403A335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B894-F1DA-4225-51FE-94CBC04E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F1B2347-4309-471E-BA93-EDB4770DB331}" type="slidenum">
              <a:rPr lang="en-US" altLang="ja-JP" sz="1200"/>
              <a:pPr/>
              <a:t>77</a:t>
            </a:fld>
            <a:endParaRPr lang="en-US" altLang="ja-JP" sz="1200"/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4C633638-31A7-38F6-7E7C-CD7410D61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Singly Linked List Insertion</a:t>
            </a:r>
          </a:p>
        </p:txBody>
      </p:sp>
      <p:pic>
        <p:nvPicPr>
          <p:cNvPr id="80902" name="Picture 5" descr="Slist Insertion">
            <a:extLst>
              <a:ext uri="{FF2B5EF4-FFF2-40B4-BE49-F238E27FC236}">
                <a16:creationId xmlns:a16="http://schemas.microsoft.com/office/drawing/2014/main" id="{418DA7CE-B4D7-ED33-708B-DB234B18C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92288"/>
            <a:ext cx="8181975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A061D-8019-66DF-31DB-A4D6800469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0374-817E-E3D5-C977-E9A32EDC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C40D2-6DB0-9030-2759-154CE6F3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BF1AD57B-9346-4A01-93B6-8DB4CAF6CEC2}" type="slidenum">
              <a:rPr lang="en-US" altLang="ja-JP" sz="1200"/>
              <a:pPr/>
              <a:t>78</a:t>
            </a:fld>
            <a:endParaRPr lang="en-US" altLang="ja-JP" sz="1200"/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9F8FF747-939D-EC9A-A6BD-6505335E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Doubly Linked List Insertion</a:t>
            </a:r>
          </a:p>
        </p:txBody>
      </p:sp>
      <p:pic>
        <p:nvPicPr>
          <p:cNvPr id="81926" name="Picture 5" descr="Dlist Insertion">
            <a:extLst>
              <a:ext uri="{FF2B5EF4-FFF2-40B4-BE49-F238E27FC236}">
                <a16:creationId xmlns:a16="http://schemas.microsoft.com/office/drawing/2014/main" id="{0D0D3CF0-77C2-F5D2-E1DA-208DBD30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133600"/>
            <a:ext cx="8705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499B-5C22-F346-0F3A-99A37105E1E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F9836-172E-8056-A738-EF46515E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6485-C746-BC1F-9480-6F797E72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3E0CB72-7C26-45BE-973A-7A2197F50EDB}" type="slidenum">
              <a:rPr lang="en-US" altLang="ja-JP" sz="1200"/>
              <a:pPr/>
              <a:t>79</a:t>
            </a:fld>
            <a:endParaRPr lang="en-US" altLang="ja-JP" sz="1200"/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580D74BF-7765-23F8-0267-E5D6E7532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The Order is Important</a:t>
            </a:r>
          </a:p>
        </p:txBody>
      </p:sp>
      <p:pic>
        <p:nvPicPr>
          <p:cNvPr id="82950" name="Picture 4" descr="DoubleListInsertion - fig364_01_0">
            <a:extLst>
              <a:ext uri="{FF2B5EF4-FFF2-40B4-BE49-F238E27FC236}">
                <a16:creationId xmlns:a16="http://schemas.microsoft.com/office/drawing/2014/main" id="{ED2241AC-6109-A16B-C7F1-6B5754315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391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A7D88-C608-542B-F4EC-6AF1FEBDAF1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456DD-5869-1D4B-016F-287F74D9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00A73-7CBA-61C0-DFF5-3159552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A058CA59-B0EE-4C19-86EB-ADCDD693705F}" type="slidenum">
              <a:rPr lang="en-US" altLang="ja-JP" sz="1200"/>
              <a:pPr/>
              <a:t>8</a:t>
            </a:fld>
            <a:endParaRPr lang="en-US" altLang="ja-JP" sz="1200"/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BAA29F16-AAFA-E6E9-9D25-7DA50708A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ADT - General Concept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4A8123DD-A3E5-E744-53A9-2DF285E37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1910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Problem solving with a computer means processing data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To process data, we need to define the data type and the operation to be performed on the data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The definition of the data type and the definition of the operation to be applied to the data is part of the idea behind an </a:t>
            </a:r>
            <a:r>
              <a:rPr lang="en-US" altLang="ko-KR" u="sng">
                <a:ea typeface="굴림" panose="020B0600000101010101" pitchFamily="34" charset="-127"/>
              </a:rPr>
              <a:t>A</a:t>
            </a:r>
            <a:r>
              <a:rPr lang="en-US" altLang="ko-KR">
                <a:ea typeface="굴림" panose="020B0600000101010101" pitchFamily="34" charset="-127"/>
              </a:rPr>
              <a:t>bstract </a:t>
            </a:r>
            <a:r>
              <a:rPr lang="en-US" altLang="ko-KR" u="sng">
                <a:ea typeface="굴림" panose="020B0600000101010101" pitchFamily="34" charset="-127"/>
              </a:rPr>
              <a:t>D</a:t>
            </a:r>
            <a:r>
              <a:rPr lang="en-US" altLang="ko-KR">
                <a:ea typeface="굴림" panose="020B0600000101010101" pitchFamily="34" charset="-127"/>
              </a:rPr>
              <a:t>ata </a:t>
            </a:r>
            <a:r>
              <a:rPr lang="en-US" altLang="ko-KR" u="sng">
                <a:ea typeface="굴림" panose="020B0600000101010101" pitchFamily="34" charset="-127"/>
              </a:rPr>
              <a:t>T</a:t>
            </a:r>
            <a:r>
              <a:rPr lang="en-US" altLang="ko-KR">
                <a:ea typeface="굴림" panose="020B0600000101010101" pitchFamily="34" charset="-127"/>
              </a:rPr>
              <a:t>ype (ADT) </a:t>
            </a:r>
            <a:endParaRPr lang="en-US" altLang="ja-JP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63BCB-2DD9-1CDC-6E2E-46CD0A7D3E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4CE-FDC1-EBB5-92E2-23EF6DA0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353C-BB78-8ED3-B2CB-D7923145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8F2AEC1-A222-4AF1-94B4-65C760281385}" type="slidenum">
              <a:rPr lang="en-US" altLang="ja-JP" sz="1200"/>
              <a:pPr/>
              <a:t>80</a:t>
            </a:fld>
            <a:endParaRPr lang="en-US" altLang="ja-JP" sz="1200"/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49E2F219-2E70-8674-918F-DECEF150B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Doubly Linked List - Deletion</a:t>
            </a:r>
          </a:p>
        </p:txBody>
      </p:sp>
      <p:sp>
        <p:nvSpPr>
          <p:cNvPr id="83974" name="Rectangle 3">
            <a:extLst>
              <a:ext uri="{FF2B5EF4-FFF2-40B4-BE49-F238E27FC236}">
                <a16:creationId xmlns:a16="http://schemas.microsoft.com/office/drawing/2014/main" id="{86A1E257-3BE6-37A6-DFAB-E8E7D8D5C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191000"/>
          </a:xfrm>
        </p:spPr>
        <p:txBody>
          <a:bodyPr/>
          <a:lstStyle/>
          <a:p>
            <a:pPr eaLnBrk="1" hangingPunct="1"/>
            <a:r>
              <a:rPr lang="en-US" altLang="ja-JP"/>
              <a:t>One useful feature of a doubly linked list is its elimination of the need for a pointer to a node's predecessor to delete the node.</a:t>
            </a:r>
          </a:p>
          <a:p>
            <a:pPr eaLnBrk="1" hangingPunct="1"/>
            <a:r>
              <a:rPr lang="en-US" altLang="ja-JP"/>
              <a:t>Through the back member, we can alter the next member of the preceding node to make it jump over the unwanted node. </a:t>
            </a:r>
          </a:p>
          <a:p>
            <a:pPr eaLnBrk="1" hangingPunct="1"/>
            <a:r>
              <a:rPr lang="en-US" altLang="ja-JP"/>
              <a:t>Then we make the back pointer of the succeeding node point to the preceding node.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EA60-5C04-FA8C-6E7C-F174D8D527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EF7A-B3EA-2E1E-C596-097A5A4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943F-02A8-F594-1875-2E32AE29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3EC0F37-9566-4683-B6E4-DFACD5992668}" type="slidenum">
              <a:rPr lang="en-US" altLang="ja-JP" sz="1200"/>
              <a:pPr/>
              <a:t>81</a:t>
            </a:fld>
            <a:endParaRPr lang="en-US" altLang="ja-JP" sz="1200"/>
          </a:p>
        </p:txBody>
      </p:sp>
      <p:sp>
        <p:nvSpPr>
          <p:cNvPr id="84997" name="Rectangle 2">
            <a:extLst>
              <a:ext uri="{FF2B5EF4-FFF2-40B4-BE49-F238E27FC236}">
                <a16:creationId xmlns:a16="http://schemas.microsoft.com/office/drawing/2014/main" id="{88CBF21F-54B4-17FB-1A62-32C06F2E5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Doubly Linked List - Deletion</a:t>
            </a:r>
          </a:p>
        </p:txBody>
      </p:sp>
      <p:pic>
        <p:nvPicPr>
          <p:cNvPr id="84998" name="Picture 4" descr="Dlist Delete fig365_01_0">
            <a:extLst>
              <a:ext uri="{FF2B5EF4-FFF2-40B4-BE49-F238E27FC236}">
                <a16:creationId xmlns:a16="http://schemas.microsoft.com/office/drawing/2014/main" id="{1E83A8CD-EE23-0C8D-643B-323E89B29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09800"/>
            <a:ext cx="79629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4A8E3-83D8-3326-BA92-6DDC7A58C5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50B6-89F7-BCCB-C00E-7FB6AB31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D6B4C-253C-A4D4-FA70-1169EF32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2FAD07B-B3F6-4E8A-A4F6-7CC7807280E4}" type="slidenum">
              <a:rPr lang="en-US" altLang="ja-JP" sz="1200"/>
              <a:pPr/>
              <a:t>82</a:t>
            </a:fld>
            <a:endParaRPr lang="en-US" altLang="ja-JP" sz="1200"/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35E87A2E-487E-E71E-A2EE-F6422CF19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Special Cases of Deletion</a:t>
            </a:r>
          </a:p>
        </p:txBody>
      </p:sp>
      <p:sp>
        <p:nvSpPr>
          <p:cNvPr id="86022" name="Rectangle 3">
            <a:extLst>
              <a:ext uri="{FF2B5EF4-FFF2-40B4-BE49-F238E27FC236}">
                <a16:creationId xmlns:a16="http://schemas.microsoft.com/office/drawing/2014/main" id="{EC269DD9-5BCD-8651-FBAC-B39A1E8F4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505200"/>
          </a:xfrm>
        </p:spPr>
        <p:txBody>
          <a:bodyPr/>
          <a:lstStyle/>
          <a:p>
            <a:pPr eaLnBrk="1" hangingPunct="1"/>
            <a:r>
              <a:rPr lang="en-US" altLang="ja-JP"/>
              <a:t>We do, however, have to be careful about the end cases:</a:t>
            </a:r>
          </a:p>
          <a:p>
            <a:pPr lvl="1" eaLnBrk="1" hangingPunct="1"/>
            <a:r>
              <a:rPr lang="en-US" altLang="ja-JP"/>
              <a:t>If location-&gt;back is NULL, we are deleting the first node</a:t>
            </a:r>
          </a:p>
          <a:p>
            <a:pPr lvl="1" eaLnBrk="1" hangingPunct="1"/>
            <a:r>
              <a:rPr lang="en-US" altLang="ja-JP"/>
              <a:t>if location-&gt;next is NULL, we are deleting the last node. </a:t>
            </a:r>
          </a:p>
          <a:p>
            <a:pPr lvl="1" eaLnBrk="1" hangingPunct="1"/>
            <a:r>
              <a:rPr lang="en-US" altLang="ja-JP"/>
              <a:t>If both location-&gt;back and location-&gt;next are NULL, we are deleting the only node.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CA4D4-93FD-C3D2-B938-5D79A627DE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BC87-1503-8CD9-8B72-5865B6B1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724F-ED1D-8C71-293B-1BDFF308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05D71226-339C-4888-87CB-ECB8110AE150}" type="slidenum">
              <a:rPr lang="en-US" altLang="ja-JP" sz="1200"/>
              <a:pPr/>
              <a:t>83</a:t>
            </a:fld>
            <a:endParaRPr lang="en-US" altLang="ja-JP" sz="1200"/>
          </a:p>
        </p:txBody>
      </p:sp>
      <p:sp>
        <p:nvSpPr>
          <p:cNvPr id="87045" name="Rectangle 2">
            <a:extLst>
              <a:ext uri="{FF2B5EF4-FFF2-40B4-BE49-F238E27FC236}">
                <a16:creationId xmlns:a16="http://schemas.microsoft.com/office/drawing/2014/main" id="{ABE68E67-C0FF-57A7-CEBC-833CE6CC7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Interaction</a:t>
            </a:r>
          </a:p>
        </p:txBody>
      </p:sp>
      <p:pic>
        <p:nvPicPr>
          <p:cNvPr id="87046" name="Picture 4" descr="8_interaction">
            <a:extLst>
              <a:ext uri="{FF2B5EF4-FFF2-40B4-BE49-F238E27FC236}">
                <a16:creationId xmlns:a16="http://schemas.microsoft.com/office/drawing/2014/main" id="{09645232-D675-94CF-087F-F231B7DB5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6543675" cy="375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C5CE-1172-5177-8DF5-231B34EBB4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6939285-BAF6-4970-87A2-434109A59C37}" type="datetime3">
              <a:rPr lang="en-US"/>
              <a:pPr>
                <a:defRPr/>
              </a:pPr>
              <a:t>23 July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0CC2-FE1C-4762-BA3B-7223D1E2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Anna University, Chennai - 600 025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9C3B-04AB-B116-B6E5-816D242C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45779DB-926D-49AC-A187-FB3B57D575BE}" type="slidenum">
              <a:rPr lang="en-US" altLang="ja-JP" sz="1200"/>
              <a:pPr/>
              <a:t>9</a:t>
            </a:fld>
            <a:endParaRPr lang="en-US" altLang="ja-JP" sz="1200"/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C30A2523-2C2E-6207-DE51-A02235125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ADT - General Concept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DD1D2A5-D0D3-1D45-16D1-60770E9F7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3733800"/>
          </a:xfrm>
        </p:spPr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The user of an ADT needs only to know that a set of operations are available for the data type, but does not need to know how they are applied </a:t>
            </a:r>
          </a:p>
          <a:p>
            <a:pPr eaLnBrk="1" hangingPunct="1"/>
            <a:r>
              <a:rPr lang="en-US" altLang="ko-KR">
                <a:ea typeface="굴림" panose="020B0600000101010101" pitchFamily="34" charset="-127"/>
              </a:rPr>
              <a:t>Several simple ADTs, such as integer, real, character, pointer and so on, have been implemented and are available for use in most languages </a:t>
            </a:r>
            <a:endParaRPr lang="en-US" altLang="ja-JP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tellite Dish">
  <a:themeElements>
    <a:clrScheme name="Satellite Dish 4">
      <a:dk1>
        <a:srgbClr val="666A5C"/>
      </a:dk1>
      <a:lt1>
        <a:srgbClr val="FFFFFF"/>
      </a:lt1>
      <a:dk2>
        <a:srgbClr val="757868"/>
      </a:dk2>
      <a:lt2>
        <a:srgbClr val="C4C3AA"/>
      </a:lt2>
      <a:accent1>
        <a:srgbClr val="9AC2C0"/>
      </a:accent1>
      <a:accent2>
        <a:srgbClr val="4D4F45"/>
      </a:accent2>
      <a:accent3>
        <a:srgbClr val="BDBEB9"/>
      </a:accent3>
      <a:accent4>
        <a:srgbClr val="DADADA"/>
      </a:accent4>
      <a:accent5>
        <a:srgbClr val="CADDDC"/>
      </a:accent5>
      <a:accent6>
        <a:srgbClr val="45473E"/>
      </a:accent6>
      <a:hlink>
        <a:srgbClr val="009999"/>
      </a:hlink>
      <a:folHlink>
        <a:srgbClr val="BFCB4F"/>
      </a:folHlink>
    </a:clrScheme>
    <a:fontScheme name="Satellite Dish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atellite Dish 1">
        <a:dk1>
          <a:srgbClr val="660000"/>
        </a:dk1>
        <a:lt1>
          <a:srgbClr val="FFFFFF"/>
        </a:lt1>
        <a:dk2>
          <a:srgbClr val="A80000"/>
        </a:dk2>
        <a:lt2>
          <a:srgbClr val="FFFF99"/>
        </a:lt2>
        <a:accent1>
          <a:srgbClr val="FF6600"/>
        </a:accent1>
        <a:accent2>
          <a:srgbClr val="6A0000"/>
        </a:accent2>
        <a:accent3>
          <a:srgbClr val="D1AAAA"/>
        </a:accent3>
        <a:accent4>
          <a:srgbClr val="DADADA"/>
        </a:accent4>
        <a:accent5>
          <a:srgbClr val="FFB8AA"/>
        </a:accent5>
        <a:accent6>
          <a:srgbClr val="5F00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2">
        <a:dk1>
          <a:srgbClr val="6A4700"/>
        </a:dk1>
        <a:lt1>
          <a:srgbClr val="FFFFFF"/>
        </a:lt1>
        <a:dk2>
          <a:srgbClr val="522900"/>
        </a:dk2>
        <a:lt2>
          <a:srgbClr val="FFFF99"/>
        </a:lt2>
        <a:accent1>
          <a:srgbClr val="CC9900"/>
        </a:accent1>
        <a:accent2>
          <a:srgbClr val="9C7300"/>
        </a:accent2>
        <a:accent3>
          <a:srgbClr val="B3ACAA"/>
        </a:accent3>
        <a:accent4>
          <a:srgbClr val="DADADA"/>
        </a:accent4>
        <a:accent5>
          <a:srgbClr val="E2CAAA"/>
        </a:accent5>
        <a:accent6>
          <a:srgbClr val="8D6800"/>
        </a:accent6>
        <a:hlink>
          <a:srgbClr val="FF99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3">
        <a:dk1>
          <a:srgbClr val="495630"/>
        </a:dk1>
        <a:lt1>
          <a:srgbClr val="FFFFCC"/>
        </a:lt1>
        <a:dk2>
          <a:srgbClr val="2D361C"/>
        </a:dk2>
        <a:lt2>
          <a:srgbClr val="BAD38D"/>
        </a:lt2>
        <a:accent1>
          <a:srgbClr val="68803E"/>
        </a:accent1>
        <a:accent2>
          <a:srgbClr val="556636"/>
        </a:accent2>
        <a:accent3>
          <a:srgbClr val="ADAEAB"/>
        </a:accent3>
        <a:accent4>
          <a:srgbClr val="DADAAE"/>
        </a:accent4>
        <a:accent5>
          <a:srgbClr val="B9C0AF"/>
        </a:accent5>
        <a:accent6>
          <a:srgbClr val="4C5C30"/>
        </a:accent6>
        <a:hlink>
          <a:srgbClr val="339933"/>
        </a:hlink>
        <a:folHlink>
          <a:srgbClr val="D9D4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4">
        <a:dk1>
          <a:srgbClr val="666A5C"/>
        </a:dk1>
        <a:lt1>
          <a:srgbClr val="FFFFFF"/>
        </a:lt1>
        <a:dk2>
          <a:srgbClr val="757868"/>
        </a:dk2>
        <a:lt2>
          <a:srgbClr val="C4C3AA"/>
        </a:lt2>
        <a:accent1>
          <a:srgbClr val="9AC2C0"/>
        </a:accent1>
        <a:accent2>
          <a:srgbClr val="4D4F45"/>
        </a:accent2>
        <a:accent3>
          <a:srgbClr val="BDBEB9"/>
        </a:accent3>
        <a:accent4>
          <a:srgbClr val="DADADA"/>
        </a:accent4>
        <a:accent5>
          <a:srgbClr val="CADDDC"/>
        </a:accent5>
        <a:accent6>
          <a:srgbClr val="45473E"/>
        </a:accent6>
        <a:hlink>
          <a:srgbClr val="009999"/>
        </a:hlink>
        <a:folHlink>
          <a:srgbClr val="BFCB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5">
        <a:dk1>
          <a:srgbClr val="006664"/>
        </a:dk1>
        <a:lt1>
          <a:srgbClr val="FFFFFF"/>
        </a:lt1>
        <a:dk2>
          <a:srgbClr val="00908D"/>
        </a:dk2>
        <a:lt2>
          <a:srgbClr val="ADE5CD"/>
        </a:lt2>
        <a:accent1>
          <a:srgbClr val="00CCFF"/>
        </a:accent1>
        <a:accent2>
          <a:srgbClr val="006666"/>
        </a:accent2>
        <a:accent3>
          <a:srgbClr val="AAC6C5"/>
        </a:accent3>
        <a:accent4>
          <a:srgbClr val="DADADA"/>
        </a:accent4>
        <a:accent5>
          <a:srgbClr val="AAE2FF"/>
        </a:accent5>
        <a:accent6>
          <a:srgbClr val="005C5C"/>
        </a:accent6>
        <a:hlink>
          <a:srgbClr val="6DD8DB"/>
        </a:hlink>
        <a:folHlink>
          <a:srgbClr val="C5E2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6">
        <a:dk1>
          <a:srgbClr val="000000"/>
        </a:dk1>
        <a:lt1>
          <a:srgbClr val="DDDCC5"/>
        </a:lt1>
        <a:dk2>
          <a:srgbClr val="000000"/>
        </a:dk2>
        <a:lt2>
          <a:srgbClr val="B9B695"/>
        </a:lt2>
        <a:accent1>
          <a:srgbClr val="EAEBE9"/>
        </a:accent1>
        <a:accent2>
          <a:srgbClr val="BFBFAB"/>
        </a:accent2>
        <a:accent3>
          <a:srgbClr val="EBEBDF"/>
        </a:accent3>
        <a:accent4>
          <a:srgbClr val="000000"/>
        </a:accent4>
        <a:accent5>
          <a:srgbClr val="F3F3F2"/>
        </a:accent5>
        <a:accent6>
          <a:srgbClr val="ADAD9B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tellite Dish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6699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ADB8CA"/>
        </a:accent5>
        <a:accent6>
          <a:srgbClr val="555555"/>
        </a:accent6>
        <a:hlink>
          <a:srgbClr val="BBE5FF"/>
        </a:hlink>
        <a:folHlink>
          <a:srgbClr val="B6B3E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8">
        <a:dk1>
          <a:srgbClr val="000090"/>
        </a:dk1>
        <a:lt1>
          <a:srgbClr val="EAEAEA"/>
        </a:lt1>
        <a:dk2>
          <a:srgbClr val="3A3AB2"/>
        </a:dk2>
        <a:lt2>
          <a:srgbClr val="CAD4DC"/>
        </a:lt2>
        <a:accent1>
          <a:srgbClr val="3974AF"/>
        </a:accent1>
        <a:accent2>
          <a:srgbClr val="232369"/>
        </a:accent2>
        <a:accent3>
          <a:srgbClr val="AEAED5"/>
        </a:accent3>
        <a:accent4>
          <a:srgbClr val="C8C8C8"/>
        </a:accent4>
        <a:accent5>
          <a:srgbClr val="AEBCD4"/>
        </a:accent5>
        <a:accent6>
          <a:srgbClr val="1F1F5E"/>
        </a:accent6>
        <a:hlink>
          <a:srgbClr val="00CCFF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tellite Dish 9">
        <a:dk1>
          <a:srgbClr val="9C9C9C"/>
        </a:dk1>
        <a:lt1>
          <a:srgbClr val="FFFFFF"/>
        </a:lt1>
        <a:dk2>
          <a:srgbClr val="8696CA"/>
        </a:dk2>
        <a:lt2>
          <a:srgbClr val="FFFFFF"/>
        </a:lt2>
        <a:accent1>
          <a:srgbClr val="97D1D5"/>
        </a:accent1>
        <a:accent2>
          <a:srgbClr val="666699"/>
        </a:accent2>
        <a:accent3>
          <a:srgbClr val="C3C9E1"/>
        </a:accent3>
        <a:accent4>
          <a:srgbClr val="DADADA"/>
        </a:accent4>
        <a:accent5>
          <a:srgbClr val="C9E5E7"/>
        </a:accent5>
        <a:accent6>
          <a:srgbClr val="5C5C8A"/>
        </a:accent6>
        <a:hlink>
          <a:srgbClr val="0000FF"/>
        </a:hlink>
        <a:folHlink>
          <a:srgbClr val="00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Dish</Template>
  <TotalTime>385</TotalTime>
  <Words>3654</Words>
  <Application>Microsoft Office PowerPoint</Application>
  <PresentationFormat>On-screen Show (4:3)</PresentationFormat>
  <Paragraphs>603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Satellite Dish</vt:lpstr>
      <vt:lpstr>EE 2204 - Data Structures and Algorithms</vt:lpstr>
      <vt:lpstr>Topics</vt:lpstr>
      <vt:lpstr>Data Structure [Wikipedia]</vt:lpstr>
      <vt:lpstr>Merriam-Webster's Definition</vt:lpstr>
      <vt:lpstr>Algorithms [Wikipedia]</vt:lpstr>
      <vt:lpstr>Merriam-Webster's Definition</vt:lpstr>
      <vt:lpstr>Data Structure Classification</vt:lpstr>
      <vt:lpstr>ADT - General Concept</vt:lpstr>
      <vt:lpstr>ADT - General Concept</vt:lpstr>
      <vt:lpstr>Data Types</vt:lpstr>
      <vt:lpstr>Primitive Data Types</vt:lpstr>
      <vt:lpstr>ADT Definition [Wikipedia]</vt:lpstr>
      <vt:lpstr>ADT Definition [Wikipedia]</vt:lpstr>
      <vt:lpstr>Definition from techforum4you</vt:lpstr>
      <vt:lpstr>ADT in Simple Words</vt:lpstr>
      <vt:lpstr>Why ADT?</vt:lpstr>
      <vt:lpstr>Implementing an ADT</vt:lpstr>
      <vt:lpstr>The List ADT</vt:lpstr>
      <vt:lpstr>Operations on Lists</vt:lpstr>
      <vt:lpstr>List – An Example </vt:lpstr>
      <vt:lpstr>List - Implementation</vt:lpstr>
      <vt:lpstr>Arrays</vt:lpstr>
      <vt:lpstr>Arrays</vt:lpstr>
      <vt:lpstr>Different Types of Arrays</vt:lpstr>
      <vt:lpstr>One Dimensional Static Array</vt:lpstr>
      <vt:lpstr>Array Output Function</vt:lpstr>
      <vt:lpstr>List Implemented Using Array</vt:lpstr>
      <vt:lpstr>Operations On Lists</vt:lpstr>
      <vt:lpstr>Insertion into an Ordered List</vt:lpstr>
      <vt:lpstr>Insertion in Detail</vt:lpstr>
      <vt:lpstr>Insertion</vt:lpstr>
      <vt:lpstr>Deletion</vt:lpstr>
      <vt:lpstr>Find / Search</vt:lpstr>
      <vt:lpstr>Linear Search</vt:lpstr>
      <vt:lpstr>Linear Search</vt:lpstr>
      <vt:lpstr>Linear Search Function</vt:lpstr>
      <vt:lpstr>Using the Function</vt:lpstr>
      <vt:lpstr>PrintList Operation</vt:lpstr>
      <vt:lpstr>PowerPoint Presentation</vt:lpstr>
      <vt:lpstr>Implementing Deletion</vt:lpstr>
      <vt:lpstr>Deletion - Another Method</vt:lpstr>
      <vt:lpstr>Operations Running Times</vt:lpstr>
      <vt:lpstr>Disadvantages of Using Arrays</vt:lpstr>
      <vt:lpstr>Linked List</vt:lpstr>
      <vt:lpstr>Singly Linked List</vt:lpstr>
      <vt:lpstr>Doubly Linked List</vt:lpstr>
      <vt:lpstr>Singly Linked List</vt:lpstr>
      <vt:lpstr>Singly-linked List - Addition </vt:lpstr>
      <vt:lpstr>Empty list case</vt:lpstr>
      <vt:lpstr>Add first</vt:lpstr>
      <vt:lpstr>Add First - Step 1</vt:lpstr>
      <vt:lpstr>Add First - Step 2</vt:lpstr>
      <vt:lpstr>PowerPoint Presentation</vt:lpstr>
      <vt:lpstr>Add last</vt:lpstr>
      <vt:lpstr>PowerPoint Presentation</vt:lpstr>
      <vt:lpstr>Insert - General Case </vt:lpstr>
      <vt:lpstr>PowerPoint Presentation</vt:lpstr>
      <vt:lpstr>Singly-linked List - Deletion</vt:lpstr>
      <vt:lpstr>List has only one node</vt:lpstr>
      <vt:lpstr>Remove First</vt:lpstr>
      <vt:lpstr>PowerPoint Presentation</vt:lpstr>
      <vt:lpstr>Remove Last</vt:lpstr>
      <vt:lpstr>PowerPoint Presentation</vt:lpstr>
      <vt:lpstr>Remove - General Case </vt:lpstr>
      <vt:lpstr>PowerPoint Presentation</vt:lpstr>
      <vt:lpstr>Advantages of Using Linked Lists </vt:lpstr>
      <vt:lpstr>Cursor Implementation</vt:lpstr>
      <vt:lpstr>Cursor Implementation - Diagram</vt:lpstr>
      <vt:lpstr>Cursor Implementation</vt:lpstr>
      <vt:lpstr>Arrays - Pros and Cons</vt:lpstr>
      <vt:lpstr>Linked Lists - Pros and Cons</vt:lpstr>
      <vt:lpstr>Application of Lists</vt:lpstr>
      <vt:lpstr>Why Doubly Linked List ?</vt:lpstr>
      <vt:lpstr>Doubly Linked List</vt:lpstr>
      <vt:lpstr>Operations on Doubly Linked Lists</vt:lpstr>
      <vt:lpstr>Inserting Item</vt:lpstr>
      <vt:lpstr>Singly Linked List Insertion</vt:lpstr>
      <vt:lpstr>Doubly Linked List Insertion</vt:lpstr>
      <vt:lpstr>The Order is Important</vt:lpstr>
      <vt:lpstr>Doubly Linked List - Deletion</vt:lpstr>
      <vt:lpstr>Doubly Linked List - Deletion</vt:lpstr>
      <vt:lpstr>Special Cases of Deletion</vt:lpstr>
      <vt:lpstr>Interaction</vt:lpstr>
    </vt:vector>
  </TitlesOfParts>
  <Company>Anna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Radhakrishnan</dc:creator>
  <cp:lastModifiedBy>Dell</cp:lastModifiedBy>
  <cp:revision>120</cp:revision>
  <dcterms:created xsi:type="dcterms:W3CDTF">2013-07-17T05:43:42Z</dcterms:created>
  <dcterms:modified xsi:type="dcterms:W3CDTF">2025-07-24T06:31:43Z</dcterms:modified>
</cp:coreProperties>
</file>