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3"/>
  </p:notesMasterIdLst>
  <p:sldIdLst>
    <p:sldId id="288" r:id="rId2"/>
    <p:sldId id="344" r:id="rId3"/>
    <p:sldId id="330" r:id="rId4"/>
    <p:sldId id="331" r:id="rId5"/>
    <p:sldId id="294" r:id="rId6"/>
    <p:sldId id="271" r:id="rId7"/>
    <p:sldId id="341" r:id="rId8"/>
    <p:sldId id="332" r:id="rId9"/>
    <p:sldId id="272" r:id="rId10"/>
    <p:sldId id="284" r:id="rId11"/>
    <p:sldId id="351" r:id="rId12"/>
    <p:sldId id="274" r:id="rId13"/>
    <p:sldId id="273" r:id="rId14"/>
    <p:sldId id="275" r:id="rId15"/>
    <p:sldId id="343" r:id="rId16"/>
    <p:sldId id="276" r:id="rId17"/>
    <p:sldId id="334" r:id="rId18"/>
    <p:sldId id="335" r:id="rId19"/>
    <p:sldId id="350" r:id="rId20"/>
    <p:sldId id="336" r:id="rId21"/>
    <p:sldId id="337" r:id="rId22"/>
    <p:sldId id="338" r:id="rId23"/>
    <p:sldId id="339" r:id="rId24"/>
    <p:sldId id="353" r:id="rId25"/>
    <p:sldId id="354" r:id="rId26"/>
    <p:sldId id="277" r:id="rId27"/>
    <p:sldId id="278" r:id="rId28"/>
    <p:sldId id="301" r:id="rId29"/>
    <p:sldId id="302" r:id="rId30"/>
    <p:sldId id="304" r:id="rId31"/>
    <p:sldId id="305" r:id="rId32"/>
    <p:sldId id="307" r:id="rId33"/>
    <p:sldId id="308" r:id="rId34"/>
    <p:sldId id="309" r:id="rId35"/>
    <p:sldId id="310" r:id="rId36"/>
    <p:sldId id="311" r:id="rId37"/>
    <p:sldId id="312" r:id="rId38"/>
    <p:sldId id="313" r:id="rId39"/>
    <p:sldId id="314" r:id="rId40"/>
    <p:sldId id="326" r:id="rId41"/>
    <p:sldId id="321" r:id="rId42"/>
  </p:sldIdLst>
  <p:sldSz cx="9144000" cy="6858000" type="screen4x3"/>
  <p:notesSz cx="6858000" cy="9144000"/>
  <p:defaultTextStyle>
    <a:defPPr>
      <a:defRPr lang="en-US"/>
    </a:defPPr>
    <a:lvl1pPr algn="ctr" rtl="0" fontAlgn="base">
      <a:spcBef>
        <a:spcPct val="0"/>
      </a:spcBef>
      <a:spcAft>
        <a:spcPct val="0"/>
      </a:spcAft>
      <a:defRPr sz="1600" kern="1200">
        <a:solidFill>
          <a:schemeClr val="tx2"/>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1600" kern="1200">
        <a:solidFill>
          <a:schemeClr val="tx2"/>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1600" kern="1200">
        <a:solidFill>
          <a:schemeClr val="tx2"/>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1600" kern="1200">
        <a:solidFill>
          <a:schemeClr val="tx2"/>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1600" kern="1200">
        <a:solidFill>
          <a:schemeClr val="tx2"/>
        </a:solidFill>
        <a:latin typeface="Arial" panose="020B0604020202020204" pitchFamily="34" charset="0"/>
        <a:ea typeface="+mn-ea"/>
        <a:cs typeface="Arial" panose="020B0604020202020204" pitchFamily="34" charset="0"/>
      </a:defRPr>
    </a:lvl5pPr>
    <a:lvl6pPr marL="2286000" algn="l" defTabSz="914400" rtl="0" eaLnBrk="1" latinLnBrk="0" hangingPunct="1">
      <a:defRPr sz="1600" kern="1200">
        <a:solidFill>
          <a:schemeClr val="tx2"/>
        </a:solidFill>
        <a:latin typeface="Arial" panose="020B0604020202020204" pitchFamily="34" charset="0"/>
        <a:ea typeface="+mn-ea"/>
        <a:cs typeface="Arial" panose="020B0604020202020204" pitchFamily="34" charset="0"/>
      </a:defRPr>
    </a:lvl6pPr>
    <a:lvl7pPr marL="2743200" algn="l" defTabSz="914400" rtl="0" eaLnBrk="1" latinLnBrk="0" hangingPunct="1">
      <a:defRPr sz="1600" kern="1200">
        <a:solidFill>
          <a:schemeClr val="tx2"/>
        </a:solidFill>
        <a:latin typeface="Arial" panose="020B0604020202020204" pitchFamily="34" charset="0"/>
        <a:ea typeface="+mn-ea"/>
        <a:cs typeface="Arial" panose="020B0604020202020204" pitchFamily="34" charset="0"/>
      </a:defRPr>
    </a:lvl7pPr>
    <a:lvl8pPr marL="3200400" algn="l" defTabSz="914400" rtl="0" eaLnBrk="1" latinLnBrk="0" hangingPunct="1">
      <a:defRPr sz="1600" kern="1200">
        <a:solidFill>
          <a:schemeClr val="tx2"/>
        </a:solidFill>
        <a:latin typeface="Arial" panose="020B0604020202020204" pitchFamily="34" charset="0"/>
        <a:ea typeface="+mn-ea"/>
        <a:cs typeface="Arial" panose="020B0604020202020204" pitchFamily="34" charset="0"/>
      </a:defRPr>
    </a:lvl8pPr>
    <a:lvl9pPr marL="3657600" algn="l" defTabSz="914400" rtl="0" eaLnBrk="1" latinLnBrk="0" hangingPunct="1">
      <a:defRPr sz="1600" kern="1200">
        <a:solidFill>
          <a:schemeClr val="tx2"/>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75">
          <p15:clr>
            <a:srgbClr val="A4A3A4"/>
          </p15:clr>
        </p15:guide>
        <p15:guide id="2" pos="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399" autoAdjust="0"/>
  </p:normalViewPr>
  <p:slideViewPr>
    <p:cSldViewPr snapToGrid="0">
      <p:cViewPr>
        <p:scale>
          <a:sx n="75" d="100"/>
          <a:sy n="75" d="100"/>
        </p:scale>
        <p:origin x="-78" y="-72"/>
      </p:cViewPr>
      <p:guideLst>
        <p:guide orient="horz" pos="75"/>
        <p:guide pos="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928"/>
    </p:cViewPr>
  </p:sorterViewPr>
  <p:notesViewPr>
    <p:cSldViewPr snapToGrid="0">
      <p:cViewPr>
        <p:scale>
          <a:sx n="100" d="100"/>
          <a:sy n="100" d="100"/>
        </p:scale>
        <p:origin x="-864" y="5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D193988-B3D1-9E31-852B-75A63C30676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29699" name="Rectangle 3">
            <a:extLst>
              <a:ext uri="{FF2B5EF4-FFF2-40B4-BE49-F238E27FC236}">
                <a16:creationId xmlns:a16="http://schemas.microsoft.com/office/drawing/2014/main" id="{D7C23C25-943A-3952-8DA1-41429616B277}"/>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9700" name="Rectangle 4">
            <a:extLst>
              <a:ext uri="{FF2B5EF4-FFF2-40B4-BE49-F238E27FC236}">
                <a16:creationId xmlns:a16="http://schemas.microsoft.com/office/drawing/2014/main" id="{477D1ABB-FF4F-D572-6D35-C230B63BEC8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a:extLst>
              <a:ext uri="{FF2B5EF4-FFF2-40B4-BE49-F238E27FC236}">
                <a16:creationId xmlns:a16="http://schemas.microsoft.com/office/drawing/2014/main" id="{EAAE6355-BF44-D405-B339-98F98BB6FF2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9702" name="Rectangle 6">
            <a:extLst>
              <a:ext uri="{FF2B5EF4-FFF2-40B4-BE49-F238E27FC236}">
                <a16:creationId xmlns:a16="http://schemas.microsoft.com/office/drawing/2014/main" id="{2E823DFE-E953-0774-EE03-6974CB8B906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29703" name="Rectangle 7">
            <a:extLst>
              <a:ext uri="{FF2B5EF4-FFF2-40B4-BE49-F238E27FC236}">
                <a16:creationId xmlns:a16="http://schemas.microsoft.com/office/drawing/2014/main" id="{8F65DF5F-23AD-7A91-760A-3F0FC188ADE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A7AA76A-896D-474A-A0B9-F1853A11E74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47ECEC-1565-74F4-AE0A-E3197F24D916}"/>
              </a:ext>
            </a:extLst>
          </p:cNvPr>
          <p:cNvSpPr>
            <a:spLocks noGrp="1" noChangeArrowheads="1"/>
          </p:cNvSpPr>
          <p:nvPr>
            <p:ph type="sldNum" sz="quarter" idx="5"/>
          </p:nvPr>
        </p:nvSpPr>
        <p:spPr>
          <a:ln/>
        </p:spPr>
        <p:txBody>
          <a:bodyPr/>
          <a:lstStyle/>
          <a:p>
            <a:fld id="{B42AA997-7A19-476A-9727-5C3DBA504831}" type="slidenum">
              <a:rPr lang="en-US" altLang="en-US"/>
              <a:pPr/>
              <a:t>1</a:t>
            </a:fld>
            <a:endParaRPr lang="en-US" altLang="en-US"/>
          </a:p>
        </p:txBody>
      </p:sp>
      <p:sp>
        <p:nvSpPr>
          <p:cNvPr id="71682" name="Rectangle 1026">
            <a:extLst>
              <a:ext uri="{FF2B5EF4-FFF2-40B4-BE49-F238E27FC236}">
                <a16:creationId xmlns:a16="http://schemas.microsoft.com/office/drawing/2014/main" id="{FA69F334-CEC0-CB75-5F28-985D50E8F4DB}"/>
              </a:ext>
            </a:extLst>
          </p:cNvPr>
          <p:cNvSpPr>
            <a:spLocks noGrp="1" noRot="1" noChangeAspect="1" noChangeArrowheads="1" noTextEdit="1"/>
          </p:cNvSpPr>
          <p:nvPr>
            <p:ph type="sldImg"/>
          </p:nvPr>
        </p:nvSpPr>
        <p:spPr>
          <a:ln/>
        </p:spPr>
      </p:sp>
      <p:sp>
        <p:nvSpPr>
          <p:cNvPr id="71683" name="Rectangle 1027">
            <a:extLst>
              <a:ext uri="{FF2B5EF4-FFF2-40B4-BE49-F238E27FC236}">
                <a16:creationId xmlns:a16="http://schemas.microsoft.com/office/drawing/2014/main" id="{99FBE4B6-1D3C-E713-F134-CF86DEC755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51638B-1926-CC32-F558-BDFCD2354175}"/>
              </a:ext>
            </a:extLst>
          </p:cNvPr>
          <p:cNvSpPr>
            <a:spLocks noGrp="1" noChangeArrowheads="1"/>
          </p:cNvSpPr>
          <p:nvPr>
            <p:ph type="sldNum" sz="quarter" idx="5"/>
          </p:nvPr>
        </p:nvSpPr>
        <p:spPr>
          <a:ln/>
        </p:spPr>
        <p:txBody>
          <a:bodyPr/>
          <a:lstStyle/>
          <a:p>
            <a:fld id="{1FE5F066-CB96-48AC-A668-8BE61D2484D0}" type="slidenum">
              <a:rPr lang="en-US" altLang="en-US"/>
              <a:pPr/>
              <a:t>14</a:t>
            </a:fld>
            <a:endParaRPr lang="en-US" altLang="en-US"/>
          </a:p>
        </p:txBody>
      </p:sp>
      <p:sp>
        <p:nvSpPr>
          <p:cNvPr id="38914" name="Rectangle 2">
            <a:extLst>
              <a:ext uri="{FF2B5EF4-FFF2-40B4-BE49-F238E27FC236}">
                <a16:creationId xmlns:a16="http://schemas.microsoft.com/office/drawing/2014/main" id="{0A832572-0F51-37C2-7870-CAFEE6E3603A}"/>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3">
            <a:extLst>
              <a:ext uri="{FF2B5EF4-FFF2-40B4-BE49-F238E27FC236}">
                <a16:creationId xmlns:a16="http://schemas.microsoft.com/office/drawing/2014/main" id="{9F8567E0-1F74-CDDB-D0F6-5837057697E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4D89C2-CB6E-CF4C-85EB-234F84F1E499}"/>
              </a:ext>
            </a:extLst>
          </p:cNvPr>
          <p:cNvSpPr>
            <a:spLocks noGrp="1" noChangeArrowheads="1"/>
          </p:cNvSpPr>
          <p:nvPr>
            <p:ph type="sldNum" sz="quarter" idx="5"/>
          </p:nvPr>
        </p:nvSpPr>
        <p:spPr>
          <a:ln/>
        </p:spPr>
        <p:txBody>
          <a:bodyPr/>
          <a:lstStyle/>
          <a:p>
            <a:fld id="{C27A63C0-7B7D-4DA7-88B9-DCA5D6EDCAC5}" type="slidenum">
              <a:rPr lang="en-US" altLang="en-US"/>
              <a:pPr/>
              <a:t>15</a:t>
            </a:fld>
            <a:endParaRPr lang="en-US" altLang="en-US"/>
          </a:p>
        </p:txBody>
      </p:sp>
      <p:sp>
        <p:nvSpPr>
          <p:cNvPr id="162818" name="Rectangle 2">
            <a:extLst>
              <a:ext uri="{FF2B5EF4-FFF2-40B4-BE49-F238E27FC236}">
                <a16:creationId xmlns:a16="http://schemas.microsoft.com/office/drawing/2014/main" id="{E469D7A0-1761-89E8-8E0D-B4D08698D49C}"/>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51A1EC5B-4369-DF9F-B82D-3F59AC16E8D6}"/>
              </a:ext>
            </a:extLst>
          </p:cNvPr>
          <p:cNvSpPr>
            <a:spLocks noGrp="1" noChangeArrowheads="1"/>
          </p:cNvSpPr>
          <p:nvPr>
            <p:ph type="body" idx="1"/>
          </p:nvPr>
        </p:nvSpPr>
        <p:spPr/>
        <p:txBody>
          <a:bodyPr/>
          <a:lstStyle/>
          <a:p>
            <a:r>
              <a:rPr lang="en-US" altLang="en-US"/>
              <a:t>A Proposal for the Dartmouth Summer Research Project on Artificial Intelligence. J. McCarthy, M. L. Minsky, N. Rochester, and C.E. Shannon. August 31, 1955. "We propose that a 2 month, 10 man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t>
            </a:r>
            <a:r>
              <a:rPr lang="en-US" altLang="en-US" b="1" i="1"/>
              <a:t>And this marks the debut of the term </a:t>
            </a:r>
            <a:r>
              <a:rPr lang="en-US" altLang="en-US" b="1"/>
              <a:t>"artificial intelligence.“</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1616FC-FF5F-1168-DE50-A6598F8F6330}"/>
              </a:ext>
            </a:extLst>
          </p:cNvPr>
          <p:cNvSpPr>
            <a:spLocks noGrp="1" noChangeArrowheads="1"/>
          </p:cNvSpPr>
          <p:nvPr>
            <p:ph type="sldNum" sz="quarter" idx="5"/>
          </p:nvPr>
        </p:nvSpPr>
        <p:spPr>
          <a:ln/>
        </p:spPr>
        <p:txBody>
          <a:bodyPr/>
          <a:lstStyle/>
          <a:p>
            <a:fld id="{27C9F50D-943F-45AC-8ABA-8DBE41D25DEF}" type="slidenum">
              <a:rPr lang="en-US" altLang="en-US"/>
              <a:pPr/>
              <a:t>16</a:t>
            </a:fld>
            <a:endParaRPr lang="en-US" altLang="en-US"/>
          </a:p>
        </p:txBody>
      </p:sp>
      <p:sp>
        <p:nvSpPr>
          <p:cNvPr id="40962" name="Rectangle 2">
            <a:extLst>
              <a:ext uri="{FF2B5EF4-FFF2-40B4-BE49-F238E27FC236}">
                <a16:creationId xmlns:a16="http://schemas.microsoft.com/office/drawing/2014/main" id="{A7764C12-81D5-61C7-88F0-8FAA9B51CF64}"/>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3">
            <a:extLst>
              <a:ext uri="{FF2B5EF4-FFF2-40B4-BE49-F238E27FC236}">
                <a16:creationId xmlns:a16="http://schemas.microsoft.com/office/drawing/2014/main" id="{66D7219C-C09C-F39C-1DAA-9FDF8A54738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D23FF9-FF65-052B-1D36-B0790B345568}"/>
              </a:ext>
            </a:extLst>
          </p:cNvPr>
          <p:cNvSpPr>
            <a:spLocks noGrp="1" noChangeArrowheads="1"/>
          </p:cNvSpPr>
          <p:nvPr>
            <p:ph type="sldNum" sz="quarter" idx="5"/>
          </p:nvPr>
        </p:nvSpPr>
        <p:spPr>
          <a:ln/>
        </p:spPr>
        <p:txBody>
          <a:bodyPr/>
          <a:lstStyle/>
          <a:p>
            <a:fld id="{19AA2C3E-82A8-4E19-9F2E-3FB37CFECB3F}" type="slidenum">
              <a:rPr lang="en-US" altLang="en-US"/>
              <a:pPr/>
              <a:t>26</a:t>
            </a:fld>
            <a:endParaRPr lang="en-US" altLang="en-US"/>
          </a:p>
        </p:txBody>
      </p:sp>
      <p:sp>
        <p:nvSpPr>
          <p:cNvPr id="43010" name="Rectangle 2">
            <a:extLst>
              <a:ext uri="{FF2B5EF4-FFF2-40B4-BE49-F238E27FC236}">
                <a16:creationId xmlns:a16="http://schemas.microsoft.com/office/drawing/2014/main" id="{EF362963-ABE4-D57F-37B0-AB03CAA10C5A}"/>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3">
            <a:extLst>
              <a:ext uri="{FF2B5EF4-FFF2-40B4-BE49-F238E27FC236}">
                <a16:creationId xmlns:a16="http://schemas.microsoft.com/office/drawing/2014/main" id="{D03DF7A5-6464-3B4F-9AC1-4C86CB51961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10A8C0-DC9D-AD50-3842-41A6C470AE44}"/>
              </a:ext>
            </a:extLst>
          </p:cNvPr>
          <p:cNvSpPr>
            <a:spLocks noGrp="1" noChangeArrowheads="1"/>
          </p:cNvSpPr>
          <p:nvPr>
            <p:ph type="sldNum" sz="quarter" idx="5"/>
          </p:nvPr>
        </p:nvSpPr>
        <p:spPr>
          <a:ln/>
        </p:spPr>
        <p:txBody>
          <a:bodyPr/>
          <a:lstStyle/>
          <a:p>
            <a:fld id="{41F8CEAE-DAB3-44C3-92CE-03D2D534D694}" type="slidenum">
              <a:rPr lang="en-US" altLang="en-US"/>
              <a:pPr/>
              <a:t>27</a:t>
            </a:fld>
            <a:endParaRPr lang="en-US" altLang="en-US"/>
          </a:p>
        </p:txBody>
      </p:sp>
      <p:sp>
        <p:nvSpPr>
          <p:cNvPr id="45058" name="Rectangle 2">
            <a:extLst>
              <a:ext uri="{FF2B5EF4-FFF2-40B4-BE49-F238E27FC236}">
                <a16:creationId xmlns:a16="http://schemas.microsoft.com/office/drawing/2014/main" id="{F59167C7-9832-8290-B642-1331169FA3A5}"/>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3">
            <a:extLst>
              <a:ext uri="{FF2B5EF4-FFF2-40B4-BE49-F238E27FC236}">
                <a16:creationId xmlns:a16="http://schemas.microsoft.com/office/drawing/2014/main" id="{57F488F9-F4DC-4118-C154-8D09EB91213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F9EC3B-A253-6F58-BAE3-E9B173170FC9}"/>
              </a:ext>
            </a:extLst>
          </p:cNvPr>
          <p:cNvSpPr>
            <a:spLocks noGrp="1" noChangeArrowheads="1"/>
          </p:cNvSpPr>
          <p:nvPr>
            <p:ph type="sldNum" sz="quarter" idx="5"/>
          </p:nvPr>
        </p:nvSpPr>
        <p:spPr>
          <a:ln/>
        </p:spPr>
        <p:txBody>
          <a:bodyPr/>
          <a:lstStyle/>
          <a:p>
            <a:fld id="{C0B59ED4-DD10-4185-9AFB-CD88C4E3C911}" type="slidenum">
              <a:rPr lang="en-US" altLang="en-US"/>
              <a:pPr/>
              <a:t>40</a:t>
            </a:fld>
            <a:endParaRPr lang="en-US" altLang="en-US"/>
          </a:p>
        </p:txBody>
      </p:sp>
      <p:sp>
        <p:nvSpPr>
          <p:cNvPr id="132098" name="Rectangle 2">
            <a:extLst>
              <a:ext uri="{FF2B5EF4-FFF2-40B4-BE49-F238E27FC236}">
                <a16:creationId xmlns:a16="http://schemas.microsoft.com/office/drawing/2014/main" id="{1A164DD9-10A9-EAF6-079A-6BFDCC9257E5}"/>
              </a:ext>
            </a:extLst>
          </p:cNvPr>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132099" name="Rectangle 3">
            <a:extLst>
              <a:ext uri="{FF2B5EF4-FFF2-40B4-BE49-F238E27FC236}">
                <a16:creationId xmlns:a16="http://schemas.microsoft.com/office/drawing/2014/main" id="{62778BAC-1B80-CA62-1822-ABE8FA4BC1B6}"/>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200FED-2DD3-3F84-9C6E-75598D52F7FD}"/>
              </a:ext>
            </a:extLst>
          </p:cNvPr>
          <p:cNvSpPr>
            <a:spLocks noGrp="1" noChangeArrowheads="1"/>
          </p:cNvSpPr>
          <p:nvPr>
            <p:ph type="sldNum" sz="quarter" idx="5"/>
          </p:nvPr>
        </p:nvSpPr>
        <p:spPr>
          <a:ln/>
        </p:spPr>
        <p:txBody>
          <a:bodyPr/>
          <a:lstStyle/>
          <a:p>
            <a:fld id="{FD311E21-D6D5-4956-BF16-AE4425555EA6}" type="slidenum">
              <a:rPr lang="en-US" altLang="en-US"/>
              <a:pPr/>
              <a:t>41</a:t>
            </a:fld>
            <a:endParaRPr lang="en-US" altLang="en-US"/>
          </a:p>
        </p:txBody>
      </p:sp>
      <p:sp>
        <p:nvSpPr>
          <p:cNvPr id="122882" name="Rectangle 2">
            <a:extLst>
              <a:ext uri="{FF2B5EF4-FFF2-40B4-BE49-F238E27FC236}">
                <a16:creationId xmlns:a16="http://schemas.microsoft.com/office/drawing/2014/main" id="{0FB58EF0-799F-0B61-A8C1-08441D3CBB76}"/>
              </a:ext>
            </a:extLst>
          </p:cNvPr>
          <p:cNvSpPr>
            <a:spLocks noGrp="1" noRot="1" noChangeAspect="1" noChangeArrowheads="1" noTextEdit="1"/>
          </p:cNvSpPr>
          <p:nvPr>
            <p:ph type="sldImg"/>
          </p:nvPr>
        </p:nvSpPr>
        <p:spPr>
          <a:xfrm>
            <a:off x="1150938" y="692150"/>
            <a:ext cx="4556125" cy="3416300"/>
          </a:xfrm>
          <a:ln w="12700" cap="flat">
            <a:solidFill>
              <a:schemeClr val="tx1"/>
            </a:solidFill>
          </a:ln>
          <a:extLst>
            <a:ext uri="{909E8E84-426E-40DD-AFC4-6F175D3DCCD1}">
              <a14:hiddenFill xmlns:a14="http://schemas.microsoft.com/office/drawing/2010/main">
                <a:noFill/>
              </a14:hiddenFill>
            </a:ext>
          </a:extLst>
        </p:spPr>
      </p:sp>
      <p:sp>
        <p:nvSpPr>
          <p:cNvPr id="122883" name="Rectangle 3">
            <a:extLst>
              <a:ext uri="{FF2B5EF4-FFF2-40B4-BE49-F238E27FC236}">
                <a16:creationId xmlns:a16="http://schemas.microsoft.com/office/drawing/2014/main" id="{B8807299-25BF-70B8-B97B-3DE20371DA07}"/>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20F6ED-6DAF-5E54-0B9F-5C6E160199E6}"/>
              </a:ext>
            </a:extLst>
          </p:cNvPr>
          <p:cNvSpPr>
            <a:spLocks noGrp="1" noChangeArrowheads="1"/>
          </p:cNvSpPr>
          <p:nvPr>
            <p:ph type="sldNum" sz="quarter" idx="5"/>
          </p:nvPr>
        </p:nvSpPr>
        <p:spPr>
          <a:ln/>
        </p:spPr>
        <p:txBody>
          <a:bodyPr/>
          <a:lstStyle/>
          <a:p>
            <a:fld id="{896A4327-D194-412A-9F15-52D3AB4A41E0}" type="slidenum">
              <a:rPr lang="en-US" altLang="en-US"/>
              <a:pPr/>
              <a:t>5</a:t>
            </a:fld>
            <a:endParaRPr lang="en-US" altLang="en-US"/>
          </a:p>
        </p:txBody>
      </p:sp>
      <p:sp>
        <p:nvSpPr>
          <p:cNvPr id="77826" name="Rectangle 2">
            <a:extLst>
              <a:ext uri="{FF2B5EF4-FFF2-40B4-BE49-F238E27FC236}">
                <a16:creationId xmlns:a16="http://schemas.microsoft.com/office/drawing/2014/main" id="{68183054-A911-4343-EAD1-466A7DE5272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F67C2EE5-FCE4-C9BB-C644-01D115638A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DDD106-D97F-183A-737F-D86A44F3296F}"/>
              </a:ext>
            </a:extLst>
          </p:cNvPr>
          <p:cNvSpPr>
            <a:spLocks noGrp="1" noChangeArrowheads="1"/>
          </p:cNvSpPr>
          <p:nvPr>
            <p:ph type="sldNum" sz="quarter" idx="5"/>
          </p:nvPr>
        </p:nvSpPr>
        <p:spPr>
          <a:ln/>
        </p:spPr>
        <p:txBody>
          <a:bodyPr/>
          <a:lstStyle/>
          <a:p>
            <a:fld id="{153E825F-CF19-4F50-AB98-2E92A6AD256B}" type="slidenum">
              <a:rPr lang="en-US" altLang="en-US"/>
              <a:pPr/>
              <a:t>6</a:t>
            </a:fld>
            <a:endParaRPr lang="en-US" altLang="en-US"/>
          </a:p>
        </p:txBody>
      </p:sp>
      <p:sp>
        <p:nvSpPr>
          <p:cNvPr id="32770" name="Rectangle 2">
            <a:extLst>
              <a:ext uri="{FF2B5EF4-FFF2-40B4-BE49-F238E27FC236}">
                <a16:creationId xmlns:a16="http://schemas.microsoft.com/office/drawing/2014/main" id="{91502A4C-8A4E-2490-9A48-A5B9940A3E41}"/>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3">
            <a:extLst>
              <a:ext uri="{FF2B5EF4-FFF2-40B4-BE49-F238E27FC236}">
                <a16:creationId xmlns:a16="http://schemas.microsoft.com/office/drawing/2014/main" id="{FDBA7D1A-E7F5-1EAE-F1BE-16E018F23F3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6B02A1-65C3-F45A-4139-8F11BF0FB8C9}"/>
              </a:ext>
            </a:extLst>
          </p:cNvPr>
          <p:cNvSpPr>
            <a:spLocks noGrp="1" noChangeArrowheads="1"/>
          </p:cNvSpPr>
          <p:nvPr>
            <p:ph type="sldNum" sz="quarter" idx="5"/>
          </p:nvPr>
        </p:nvSpPr>
        <p:spPr>
          <a:ln/>
        </p:spPr>
        <p:txBody>
          <a:bodyPr/>
          <a:lstStyle/>
          <a:p>
            <a:fld id="{01D8C1FA-7AB5-442F-B9DA-4AAACF9EB482}" type="slidenum">
              <a:rPr lang="en-US" altLang="en-US"/>
              <a:pPr/>
              <a:t>7</a:t>
            </a:fld>
            <a:endParaRPr lang="en-US" altLang="en-US"/>
          </a:p>
        </p:txBody>
      </p:sp>
      <p:sp>
        <p:nvSpPr>
          <p:cNvPr id="158722" name="Rectangle 2">
            <a:extLst>
              <a:ext uri="{FF2B5EF4-FFF2-40B4-BE49-F238E27FC236}">
                <a16:creationId xmlns:a16="http://schemas.microsoft.com/office/drawing/2014/main" id="{A3553797-A29B-BDCB-9609-9B21959420D2}"/>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B10DB6FB-0C76-1E03-0D2B-8AA1C20945F7}"/>
              </a:ext>
            </a:extLst>
          </p:cNvPr>
          <p:cNvSpPr>
            <a:spLocks noGrp="1" noChangeArrowheads="1"/>
          </p:cNvSpPr>
          <p:nvPr>
            <p:ph type="body" idx="1"/>
          </p:nvPr>
        </p:nvSpPr>
        <p:spPr/>
        <p:txBody>
          <a:bodyPr/>
          <a:lstStyle/>
          <a:p>
            <a:endParaRPr lang="en-US" altLang="en-US" b="1"/>
          </a:p>
          <a:p>
            <a:endParaRPr lang="en-US" alt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D1DFCE-B079-1807-6462-40CA5B1A724F}"/>
              </a:ext>
            </a:extLst>
          </p:cNvPr>
          <p:cNvSpPr>
            <a:spLocks noGrp="1" noChangeArrowheads="1"/>
          </p:cNvSpPr>
          <p:nvPr>
            <p:ph type="sldNum" sz="quarter" idx="5"/>
          </p:nvPr>
        </p:nvSpPr>
        <p:spPr>
          <a:ln/>
        </p:spPr>
        <p:txBody>
          <a:bodyPr/>
          <a:lstStyle/>
          <a:p>
            <a:fld id="{73B4A64A-4B99-4A9D-AFFE-5A3C433B6BAB}" type="slidenum">
              <a:rPr lang="en-US" altLang="en-US"/>
              <a:pPr/>
              <a:t>9</a:t>
            </a:fld>
            <a:endParaRPr lang="en-US" altLang="en-US"/>
          </a:p>
        </p:txBody>
      </p:sp>
      <p:sp>
        <p:nvSpPr>
          <p:cNvPr id="56322" name="Rectangle 2">
            <a:extLst>
              <a:ext uri="{FF2B5EF4-FFF2-40B4-BE49-F238E27FC236}">
                <a16:creationId xmlns:a16="http://schemas.microsoft.com/office/drawing/2014/main" id="{5AADA898-6ED7-A46F-306E-B77BAC0C62D7}"/>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7D2998C-B613-DD53-04B5-6E5DCEC980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389819-E1C1-D8B9-AD72-848C6F8DC88C}"/>
              </a:ext>
            </a:extLst>
          </p:cNvPr>
          <p:cNvSpPr>
            <a:spLocks noGrp="1" noChangeArrowheads="1"/>
          </p:cNvSpPr>
          <p:nvPr>
            <p:ph type="sldNum" sz="quarter" idx="5"/>
          </p:nvPr>
        </p:nvSpPr>
        <p:spPr>
          <a:ln/>
        </p:spPr>
        <p:txBody>
          <a:bodyPr/>
          <a:lstStyle/>
          <a:p>
            <a:fld id="{4106EA40-F383-452F-9894-1A93CA47FC6F}" type="slidenum">
              <a:rPr lang="en-US" altLang="en-US"/>
              <a:pPr/>
              <a:t>10</a:t>
            </a:fld>
            <a:endParaRPr lang="en-US" altLang="en-US"/>
          </a:p>
        </p:txBody>
      </p:sp>
      <p:sp>
        <p:nvSpPr>
          <p:cNvPr id="61442" name="Rectangle 2">
            <a:extLst>
              <a:ext uri="{FF2B5EF4-FFF2-40B4-BE49-F238E27FC236}">
                <a16:creationId xmlns:a16="http://schemas.microsoft.com/office/drawing/2014/main" id="{E7475BB0-D8A2-7B08-EC36-ECEEF41B681F}"/>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65A55C26-C264-F2C3-3216-DF01508C92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63A46EB-266D-BB23-31F8-F2F1D943C625}"/>
              </a:ext>
            </a:extLst>
          </p:cNvPr>
          <p:cNvSpPr>
            <a:spLocks noGrp="1" noChangeArrowheads="1"/>
          </p:cNvSpPr>
          <p:nvPr>
            <p:ph type="sldNum" sz="quarter" idx="5"/>
          </p:nvPr>
        </p:nvSpPr>
        <p:spPr>
          <a:ln/>
        </p:spPr>
        <p:txBody>
          <a:bodyPr/>
          <a:lstStyle/>
          <a:p>
            <a:fld id="{9FFCED20-B570-4D13-A6BD-13B20CD668FC}" type="slidenum">
              <a:rPr lang="en-US" altLang="en-US"/>
              <a:pPr/>
              <a:t>11</a:t>
            </a:fld>
            <a:endParaRPr lang="en-US" altLang="en-US"/>
          </a:p>
        </p:txBody>
      </p:sp>
      <p:sp>
        <p:nvSpPr>
          <p:cNvPr id="175106" name="Rectangle 2">
            <a:extLst>
              <a:ext uri="{FF2B5EF4-FFF2-40B4-BE49-F238E27FC236}">
                <a16:creationId xmlns:a16="http://schemas.microsoft.com/office/drawing/2014/main" id="{DE5319F8-C899-6C16-E711-BBE11849AE1F}"/>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5CD0CEDD-7D55-DD24-FEC1-2B3405E8BE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50F28F-7A2A-6361-8860-0FDF091A7B00}"/>
              </a:ext>
            </a:extLst>
          </p:cNvPr>
          <p:cNvSpPr>
            <a:spLocks noGrp="1" noChangeArrowheads="1"/>
          </p:cNvSpPr>
          <p:nvPr>
            <p:ph type="sldNum" sz="quarter" idx="5"/>
          </p:nvPr>
        </p:nvSpPr>
        <p:spPr>
          <a:ln/>
        </p:spPr>
        <p:txBody>
          <a:bodyPr/>
          <a:lstStyle/>
          <a:p>
            <a:fld id="{5C56947C-8B1F-4050-BC15-EF0527705C75}" type="slidenum">
              <a:rPr lang="en-US" altLang="en-US"/>
              <a:pPr/>
              <a:t>12</a:t>
            </a:fld>
            <a:endParaRPr lang="en-US" altLang="en-US"/>
          </a:p>
        </p:txBody>
      </p:sp>
      <p:sp>
        <p:nvSpPr>
          <p:cNvPr id="36866" name="Rectangle 2">
            <a:extLst>
              <a:ext uri="{FF2B5EF4-FFF2-40B4-BE49-F238E27FC236}">
                <a16:creationId xmlns:a16="http://schemas.microsoft.com/office/drawing/2014/main" id="{D30ECCEE-E8B1-D713-A82D-A2096A698AAB}"/>
              </a:ext>
            </a:extLst>
          </p:cNvPr>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3">
            <a:extLst>
              <a:ext uri="{FF2B5EF4-FFF2-40B4-BE49-F238E27FC236}">
                <a16:creationId xmlns:a16="http://schemas.microsoft.com/office/drawing/2014/main" id="{97EACC08-4F11-1403-D2FD-BEEF1480E09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b="1"/>
              <a:t> </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EB68F2-5AB4-856A-B4CD-8152076B760C}"/>
              </a:ext>
            </a:extLst>
          </p:cNvPr>
          <p:cNvSpPr>
            <a:spLocks noGrp="1" noChangeArrowheads="1"/>
          </p:cNvSpPr>
          <p:nvPr>
            <p:ph type="sldNum" sz="quarter" idx="5"/>
          </p:nvPr>
        </p:nvSpPr>
        <p:spPr>
          <a:ln/>
        </p:spPr>
        <p:txBody>
          <a:bodyPr/>
          <a:lstStyle/>
          <a:p>
            <a:fld id="{270CDCB8-483C-4381-92C5-4370D585D92E}" type="slidenum">
              <a:rPr lang="en-US" altLang="en-US"/>
              <a:pPr/>
              <a:t>13</a:t>
            </a:fld>
            <a:endParaRPr lang="en-US" altLang="en-US"/>
          </a:p>
        </p:txBody>
      </p:sp>
      <p:sp>
        <p:nvSpPr>
          <p:cNvPr id="57346" name="Rectangle 2">
            <a:extLst>
              <a:ext uri="{FF2B5EF4-FFF2-40B4-BE49-F238E27FC236}">
                <a16:creationId xmlns:a16="http://schemas.microsoft.com/office/drawing/2014/main" id="{CF93756B-32A4-BD4C-7567-16BABD045F80}"/>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E2507458-3D95-32FF-EC17-45603AF52C0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4C64433-7C78-C16B-7B59-5A3D5D6306A6}"/>
              </a:ext>
            </a:extLst>
          </p:cNvPr>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9219" name="Rectangle 3">
            <a:extLst>
              <a:ext uri="{FF2B5EF4-FFF2-40B4-BE49-F238E27FC236}">
                <a16:creationId xmlns:a16="http://schemas.microsoft.com/office/drawing/2014/main" id="{2F020B39-107C-B9C5-5C91-74FAE5B9A44E}"/>
              </a:ext>
            </a:extLst>
          </p:cNvPr>
          <p:cNvSpPr>
            <a:spLocks noGrp="1" noChangeArrowheads="1"/>
          </p:cNvSpPr>
          <p:nvPr>
            <p:ph type="subTitle" idx="1"/>
          </p:nvPr>
        </p:nvSpPr>
        <p:spPr>
          <a:xfrm>
            <a:off x="2133600" y="3733800"/>
            <a:ext cx="6477000" cy="19812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9220" name="Rectangle 4">
            <a:extLst>
              <a:ext uri="{FF2B5EF4-FFF2-40B4-BE49-F238E27FC236}">
                <a16:creationId xmlns:a16="http://schemas.microsoft.com/office/drawing/2014/main" id="{82CC8FF9-403B-86EE-B266-7DC7453B03DC}"/>
              </a:ext>
            </a:extLst>
          </p:cNvPr>
          <p:cNvSpPr>
            <a:spLocks noGrp="1" noChangeArrowheads="1"/>
          </p:cNvSpPr>
          <p:nvPr>
            <p:ph type="dt" sz="half" idx="2"/>
          </p:nvPr>
        </p:nvSpPr>
        <p:spPr>
          <a:xfrm>
            <a:off x="7086600" y="6248400"/>
            <a:ext cx="1524000" cy="457200"/>
          </a:xfrm>
        </p:spPr>
        <p:txBody>
          <a:bodyPr/>
          <a:lstStyle>
            <a:lvl1pPr>
              <a:defRPr/>
            </a:lvl1pPr>
          </a:lstStyle>
          <a:p>
            <a:endParaRPr lang="en-US" altLang="en-US"/>
          </a:p>
        </p:txBody>
      </p:sp>
      <p:sp>
        <p:nvSpPr>
          <p:cNvPr id="9221" name="Rectangle 5">
            <a:extLst>
              <a:ext uri="{FF2B5EF4-FFF2-40B4-BE49-F238E27FC236}">
                <a16:creationId xmlns:a16="http://schemas.microsoft.com/office/drawing/2014/main" id="{60B94BBB-56EE-30C0-912F-9DA59419565C}"/>
              </a:ext>
            </a:extLst>
          </p:cNvPr>
          <p:cNvSpPr>
            <a:spLocks noGrp="1" noChangeArrowheads="1"/>
          </p:cNvSpPr>
          <p:nvPr>
            <p:ph type="ftr" sz="quarter" idx="3"/>
          </p:nvPr>
        </p:nvSpPr>
        <p:spPr>
          <a:xfrm>
            <a:off x="3810000" y="6248400"/>
            <a:ext cx="2895600" cy="457200"/>
          </a:xfrm>
        </p:spPr>
        <p:txBody>
          <a:bodyPr/>
          <a:lstStyle>
            <a:lvl1pPr>
              <a:defRPr/>
            </a:lvl1pPr>
          </a:lstStyle>
          <a:p>
            <a:r>
              <a:rPr lang="en-US" altLang="en-US"/>
              <a:t>ICS-270a-03:Lecture:1</a:t>
            </a:r>
          </a:p>
        </p:txBody>
      </p:sp>
      <p:sp>
        <p:nvSpPr>
          <p:cNvPr id="9222" name="Rectangle 6">
            <a:extLst>
              <a:ext uri="{FF2B5EF4-FFF2-40B4-BE49-F238E27FC236}">
                <a16:creationId xmlns:a16="http://schemas.microsoft.com/office/drawing/2014/main" id="{B614F26F-86AF-65CA-F2CA-3ABC3F063BE5}"/>
              </a:ext>
            </a:extLst>
          </p:cNvPr>
          <p:cNvSpPr>
            <a:spLocks noGrp="1" noChangeArrowheads="1"/>
          </p:cNvSpPr>
          <p:nvPr>
            <p:ph type="sldNum" sz="quarter" idx="4"/>
          </p:nvPr>
        </p:nvSpPr>
        <p:spPr>
          <a:xfrm>
            <a:off x="2209800" y="6248400"/>
            <a:ext cx="1219200" cy="457200"/>
          </a:xfrm>
        </p:spPr>
        <p:txBody>
          <a:bodyPr/>
          <a:lstStyle>
            <a:lvl1pPr>
              <a:defRPr/>
            </a:lvl1pPr>
          </a:lstStyle>
          <a:p>
            <a:fld id="{E7E209D6-A42D-4926-8B8C-180521ECCD85}" type="slidenum">
              <a:rPr lang="en-US" altLang="en-US"/>
              <a:pPr/>
              <a:t>‹#›</a:t>
            </a:fld>
            <a:endParaRPr lang="en-US" altLang="en-US"/>
          </a:p>
        </p:txBody>
      </p:sp>
      <p:sp>
        <p:nvSpPr>
          <p:cNvPr id="9223" name="Line 7">
            <a:extLst>
              <a:ext uri="{FF2B5EF4-FFF2-40B4-BE49-F238E27FC236}">
                <a16:creationId xmlns:a16="http://schemas.microsoft.com/office/drawing/2014/main" id="{B25489B7-C4BF-D0F1-8BD4-4F5687090664}"/>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Oval 8">
            <a:extLst>
              <a:ext uri="{FF2B5EF4-FFF2-40B4-BE49-F238E27FC236}">
                <a16:creationId xmlns:a16="http://schemas.microsoft.com/office/drawing/2014/main" id="{8BF80656-2A01-55CB-2DD4-5935CE16A64D}"/>
              </a:ext>
            </a:extLst>
          </p:cNvPr>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1"/>
              </a:solidFill>
              <a:latin typeface="Times New Roman" panose="02020603050405020304" pitchFamily="18" charset="0"/>
            </a:endParaRPr>
          </a:p>
        </p:txBody>
      </p:sp>
      <p:sp>
        <p:nvSpPr>
          <p:cNvPr id="9225" name="Oval 9">
            <a:extLst>
              <a:ext uri="{FF2B5EF4-FFF2-40B4-BE49-F238E27FC236}">
                <a16:creationId xmlns:a16="http://schemas.microsoft.com/office/drawing/2014/main" id="{811B8392-CCC8-69A6-1754-BCE169FC1D84}"/>
              </a:ext>
            </a:extLst>
          </p:cNvPr>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1"/>
              </a:solidFill>
              <a:latin typeface="Times New Roman" panose="02020603050405020304" pitchFamily="18" charset="0"/>
            </a:endParaRPr>
          </a:p>
        </p:txBody>
      </p:sp>
      <p:sp>
        <p:nvSpPr>
          <p:cNvPr id="9226" name="Oval 10">
            <a:extLst>
              <a:ext uri="{FF2B5EF4-FFF2-40B4-BE49-F238E27FC236}">
                <a16:creationId xmlns:a16="http://schemas.microsoft.com/office/drawing/2014/main" id="{7826BDFF-D226-3DB1-39F5-FB7B8204A3E3}"/>
              </a:ext>
            </a:extLst>
          </p:cNvPr>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1"/>
              </a:solidFill>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C3A2-8DE3-5D35-54A1-6060704D2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6D690-108F-84BF-D5AD-C3FA9899D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6BDAC-A55D-752C-D9BE-246251F6D8E5}"/>
              </a:ext>
            </a:extLst>
          </p:cNvPr>
          <p:cNvSpPr>
            <a:spLocks noGrp="1"/>
          </p:cNvSpPr>
          <p:nvPr>
            <p:ph type="dt" sz="half" idx="10"/>
          </p:nvPr>
        </p:nvSpPr>
        <p:spPr/>
        <p:txBody>
          <a:bodyPr/>
          <a:lstStyle>
            <a:lvl1pPr>
              <a:defRPr/>
            </a:lvl1pPr>
          </a:lstStyle>
          <a:p>
            <a:r>
              <a:rPr lang="en-US" altLang="en-US"/>
              <a:t>271- Fall 2006</a:t>
            </a:r>
          </a:p>
        </p:txBody>
      </p:sp>
      <p:sp>
        <p:nvSpPr>
          <p:cNvPr id="5" name="Footer Placeholder 4">
            <a:extLst>
              <a:ext uri="{FF2B5EF4-FFF2-40B4-BE49-F238E27FC236}">
                <a16:creationId xmlns:a16="http://schemas.microsoft.com/office/drawing/2014/main" id="{DEC9656E-B452-295B-DE61-BBA8AF04878A}"/>
              </a:ext>
            </a:extLst>
          </p:cNvPr>
          <p:cNvSpPr>
            <a:spLocks noGrp="1"/>
          </p:cNvSpPr>
          <p:nvPr>
            <p:ph type="ftr" sz="quarter" idx="11"/>
          </p:nvPr>
        </p:nvSpPr>
        <p:spPr/>
        <p:txBody>
          <a:bodyPr/>
          <a:lstStyle>
            <a:lvl1pPr>
              <a:defRPr/>
            </a:lvl1pPr>
          </a:lstStyle>
          <a:p>
            <a:r>
              <a:rPr lang="en-US" altLang="en-US"/>
              <a:t>ICS-270a-03:Lecture:1</a:t>
            </a:r>
          </a:p>
        </p:txBody>
      </p:sp>
      <p:sp>
        <p:nvSpPr>
          <p:cNvPr id="6" name="Slide Number Placeholder 5">
            <a:extLst>
              <a:ext uri="{FF2B5EF4-FFF2-40B4-BE49-F238E27FC236}">
                <a16:creationId xmlns:a16="http://schemas.microsoft.com/office/drawing/2014/main" id="{1F791B57-6D43-349E-2E57-475E4385BEB2}"/>
              </a:ext>
            </a:extLst>
          </p:cNvPr>
          <p:cNvSpPr>
            <a:spLocks noGrp="1"/>
          </p:cNvSpPr>
          <p:nvPr>
            <p:ph type="sldNum" sz="quarter" idx="12"/>
          </p:nvPr>
        </p:nvSpPr>
        <p:spPr/>
        <p:txBody>
          <a:bodyPr/>
          <a:lstStyle>
            <a:lvl1pPr>
              <a:defRPr/>
            </a:lvl1pPr>
          </a:lstStyle>
          <a:p>
            <a:fld id="{AFF96E13-C3AD-424A-BD2B-F7F388D4C1C8}" type="slidenum">
              <a:rPr lang="en-US" altLang="en-US"/>
              <a:pPr/>
              <a:t>‹#›</a:t>
            </a:fld>
            <a:endParaRPr lang="en-US" altLang="en-US"/>
          </a:p>
        </p:txBody>
      </p:sp>
    </p:spTree>
    <p:extLst>
      <p:ext uri="{BB962C8B-B14F-4D97-AF65-F5344CB8AC3E}">
        <p14:creationId xmlns:p14="http://schemas.microsoft.com/office/powerpoint/2010/main" val="169020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DD935-3D6F-E3B7-0346-07BD214A9B19}"/>
              </a:ext>
            </a:extLst>
          </p:cNvPr>
          <p:cNvSpPr>
            <a:spLocks noGrp="1"/>
          </p:cNvSpPr>
          <p:nvPr>
            <p:ph type="title" orient="vert"/>
          </p:nvPr>
        </p:nvSpPr>
        <p:spPr>
          <a:xfrm>
            <a:off x="6781800" y="190500"/>
            <a:ext cx="1752600" cy="58293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853277-FCD7-43CF-0B2D-409A67CA1EB9}"/>
              </a:ext>
            </a:extLst>
          </p:cNvPr>
          <p:cNvSpPr>
            <a:spLocks noGrp="1"/>
          </p:cNvSpPr>
          <p:nvPr>
            <p:ph type="body" orient="vert" idx="1"/>
          </p:nvPr>
        </p:nvSpPr>
        <p:spPr>
          <a:xfrm>
            <a:off x="1524000" y="190500"/>
            <a:ext cx="51054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EF674-BF95-8C9C-616E-040F1F91A8FF}"/>
              </a:ext>
            </a:extLst>
          </p:cNvPr>
          <p:cNvSpPr>
            <a:spLocks noGrp="1"/>
          </p:cNvSpPr>
          <p:nvPr>
            <p:ph type="dt" sz="half" idx="10"/>
          </p:nvPr>
        </p:nvSpPr>
        <p:spPr/>
        <p:txBody>
          <a:bodyPr/>
          <a:lstStyle>
            <a:lvl1pPr>
              <a:defRPr/>
            </a:lvl1pPr>
          </a:lstStyle>
          <a:p>
            <a:r>
              <a:rPr lang="en-US" altLang="en-US"/>
              <a:t>271- Fall 2006</a:t>
            </a:r>
          </a:p>
        </p:txBody>
      </p:sp>
      <p:sp>
        <p:nvSpPr>
          <p:cNvPr id="5" name="Footer Placeholder 4">
            <a:extLst>
              <a:ext uri="{FF2B5EF4-FFF2-40B4-BE49-F238E27FC236}">
                <a16:creationId xmlns:a16="http://schemas.microsoft.com/office/drawing/2014/main" id="{9741F780-734F-220D-3A3D-A8BD72A3A4AE}"/>
              </a:ext>
            </a:extLst>
          </p:cNvPr>
          <p:cNvSpPr>
            <a:spLocks noGrp="1"/>
          </p:cNvSpPr>
          <p:nvPr>
            <p:ph type="ftr" sz="quarter" idx="11"/>
          </p:nvPr>
        </p:nvSpPr>
        <p:spPr/>
        <p:txBody>
          <a:bodyPr/>
          <a:lstStyle>
            <a:lvl1pPr>
              <a:defRPr/>
            </a:lvl1pPr>
          </a:lstStyle>
          <a:p>
            <a:r>
              <a:rPr lang="en-US" altLang="en-US"/>
              <a:t>ICS-270a-03:Lecture:1</a:t>
            </a:r>
          </a:p>
        </p:txBody>
      </p:sp>
      <p:sp>
        <p:nvSpPr>
          <p:cNvPr id="6" name="Slide Number Placeholder 5">
            <a:extLst>
              <a:ext uri="{FF2B5EF4-FFF2-40B4-BE49-F238E27FC236}">
                <a16:creationId xmlns:a16="http://schemas.microsoft.com/office/drawing/2014/main" id="{DA2325B5-6E38-3AAC-2073-7A6007AEB377}"/>
              </a:ext>
            </a:extLst>
          </p:cNvPr>
          <p:cNvSpPr>
            <a:spLocks noGrp="1"/>
          </p:cNvSpPr>
          <p:nvPr>
            <p:ph type="sldNum" sz="quarter" idx="12"/>
          </p:nvPr>
        </p:nvSpPr>
        <p:spPr/>
        <p:txBody>
          <a:bodyPr/>
          <a:lstStyle>
            <a:lvl1pPr>
              <a:defRPr/>
            </a:lvl1pPr>
          </a:lstStyle>
          <a:p>
            <a:fld id="{937709C0-EC02-4D72-B73D-E8978A0EBD01}" type="slidenum">
              <a:rPr lang="en-US" altLang="en-US"/>
              <a:pPr/>
              <a:t>‹#›</a:t>
            </a:fld>
            <a:endParaRPr lang="en-US" altLang="en-US"/>
          </a:p>
        </p:txBody>
      </p:sp>
    </p:spTree>
    <p:extLst>
      <p:ext uri="{BB962C8B-B14F-4D97-AF65-F5344CB8AC3E}">
        <p14:creationId xmlns:p14="http://schemas.microsoft.com/office/powerpoint/2010/main" val="99636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13C71-B095-9102-DF76-467B20149526}"/>
              </a:ext>
            </a:extLst>
          </p:cNvPr>
          <p:cNvSpPr>
            <a:spLocks noGrp="1"/>
          </p:cNvSpPr>
          <p:nvPr>
            <p:ph/>
          </p:nvPr>
        </p:nvSpPr>
        <p:spPr>
          <a:xfrm>
            <a:off x="1524000" y="190500"/>
            <a:ext cx="7010400" cy="582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25B1BED7-B086-8F61-9BC1-8D63679214FF}"/>
              </a:ext>
            </a:extLst>
          </p:cNvPr>
          <p:cNvSpPr>
            <a:spLocks noGrp="1"/>
          </p:cNvSpPr>
          <p:nvPr>
            <p:ph type="dt" sz="half" idx="10"/>
          </p:nvPr>
        </p:nvSpPr>
        <p:spPr>
          <a:xfrm>
            <a:off x="6629400" y="6248400"/>
            <a:ext cx="1905000" cy="457200"/>
          </a:xfrm>
        </p:spPr>
        <p:txBody>
          <a:bodyPr/>
          <a:lstStyle>
            <a:lvl1pPr>
              <a:defRPr/>
            </a:lvl1pPr>
          </a:lstStyle>
          <a:p>
            <a:r>
              <a:rPr lang="en-US" altLang="en-US"/>
              <a:t>271- Fall 2006</a:t>
            </a:r>
          </a:p>
        </p:txBody>
      </p:sp>
      <p:sp>
        <p:nvSpPr>
          <p:cNvPr id="4" name="Footer Placeholder 3">
            <a:extLst>
              <a:ext uri="{FF2B5EF4-FFF2-40B4-BE49-F238E27FC236}">
                <a16:creationId xmlns:a16="http://schemas.microsoft.com/office/drawing/2014/main" id="{B51E3DDC-8AC7-8A1B-29B7-D5D398CDE663}"/>
              </a:ext>
            </a:extLst>
          </p:cNvPr>
          <p:cNvSpPr>
            <a:spLocks noGrp="1"/>
          </p:cNvSpPr>
          <p:nvPr>
            <p:ph type="ftr" sz="quarter" idx="11"/>
          </p:nvPr>
        </p:nvSpPr>
        <p:spPr>
          <a:xfrm>
            <a:off x="3276600" y="6248400"/>
            <a:ext cx="2895600" cy="457200"/>
          </a:xfrm>
        </p:spPr>
        <p:txBody>
          <a:bodyPr/>
          <a:lstStyle>
            <a:lvl1pPr>
              <a:defRPr/>
            </a:lvl1pPr>
          </a:lstStyle>
          <a:p>
            <a:r>
              <a:rPr lang="en-US" altLang="en-US"/>
              <a:t>ICS-270a-03:Lecture:1</a:t>
            </a:r>
          </a:p>
        </p:txBody>
      </p:sp>
      <p:sp>
        <p:nvSpPr>
          <p:cNvPr id="5" name="Slide Number Placeholder 4">
            <a:extLst>
              <a:ext uri="{FF2B5EF4-FFF2-40B4-BE49-F238E27FC236}">
                <a16:creationId xmlns:a16="http://schemas.microsoft.com/office/drawing/2014/main" id="{82E24A21-98DF-B5BC-E3C9-EDB3F8D123B8}"/>
              </a:ext>
            </a:extLst>
          </p:cNvPr>
          <p:cNvSpPr>
            <a:spLocks noGrp="1"/>
          </p:cNvSpPr>
          <p:nvPr>
            <p:ph type="sldNum" sz="quarter" idx="12"/>
          </p:nvPr>
        </p:nvSpPr>
        <p:spPr>
          <a:xfrm>
            <a:off x="1524000" y="6248400"/>
            <a:ext cx="1295400" cy="457200"/>
          </a:xfrm>
        </p:spPr>
        <p:txBody>
          <a:bodyPr/>
          <a:lstStyle>
            <a:lvl1pPr>
              <a:defRPr/>
            </a:lvl1pPr>
          </a:lstStyle>
          <a:p>
            <a:fld id="{1CC5C959-C532-4228-AE51-BBD298AB594E}" type="slidenum">
              <a:rPr lang="en-US" altLang="en-US"/>
              <a:pPr/>
              <a:t>‹#›</a:t>
            </a:fld>
            <a:endParaRPr lang="en-US" altLang="en-US"/>
          </a:p>
        </p:txBody>
      </p:sp>
    </p:spTree>
    <p:extLst>
      <p:ext uri="{BB962C8B-B14F-4D97-AF65-F5344CB8AC3E}">
        <p14:creationId xmlns:p14="http://schemas.microsoft.com/office/powerpoint/2010/main" val="294238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C354-63B8-C195-4433-93C0C3EF0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DFA40-9D7C-09C3-D09B-6FF4E269A5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790BA-A482-27E6-80E4-6AE05E2A279B}"/>
              </a:ext>
            </a:extLst>
          </p:cNvPr>
          <p:cNvSpPr>
            <a:spLocks noGrp="1"/>
          </p:cNvSpPr>
          <p:nvPr>
            <p:ph type="dt" sz="half" idx="10"/>
          </p:nvPr>
        </p:nvSpPr>
        <p:spPr/>
        <p:txBody>
          <a:bodyPr/>
          <a:lstStyle>
            <a:lvl1pPr>
              <a:defRPr/>
            </a:lvl1pPr>
          </a:lstStyle>
          <a:p>
            <a:r>
              <a:rPr lang="en-US" altLang="en-US"/>
              <a:t>271- Fall 2006</a:t>
            </a:r>
          </a:p>
        </p:txBody>
      </p:sp>
      <p:sp>
        <p:nvSpPr>
          <p:cNvPr id="5" name="Footer Placeholder 4">
            <a:extLst>
              <a:ext uri="{FF2B5EF4-FFF2-40B4-BE49-F238E27FC236}">
                <a16:creationId xmlns:a16="http://schemas.microsoft.com/office/drawing/2014/main" id="{D1E14D31-20CD-7CD9-3821-81E85D1B4599}"/>
              </a:ext>
            </a:extLst>
          </p:cNvPr>
          <p:cNvSpPr>
            <a:spLocks noGrp="1"/>
          </p:cNvSpPr>
          <p:nvPr>
            <p:ph type="ftr" sz="quarter" idx="11"/>
          </p:nvPr>
        </p:nvSpPr>
        <p:spPr/>
        <p:txBody>
          <a:bodyPr/>
          <a:lstStyle>
            <a:lvl1pPr>
              <a:defRPr/>
            </a:lvl1pPr>
          </a:lstStyle>
          <a:p>
            <a:r>
              <a:rPr lang="en-US" altLang="en-US"/>
              <a:t>ICS-270a-03:Lecture:1</a:t>
            </a:r>
          </a:p>
        </p:txBody>
      </p:sp>
      <p:sp>
        <p:nvSpPr>
          <p:cNvPr id="6" name="Slide Number Placeholder 5">
            <a:extLst>
              <a:ext uri="{FF2B5EF4-FFF2-40B4-BE49-F238E27FC236}">
                <a16:creationId xmlns:a16="http://schemas.microsoft.com/office/drawing/2014/main" id="{273DC57E-5389-24D1-3625-C0AA86B708E4}"/>
              </a:ext>
            </a:extLst>
          </p:cNvPr>
          <p:cNvSpPr>
            <a:spLocks noGrp="1"/>
          </p:cNvSpPr>
          <p:nvPr>
            <p:ph type="sldNum" sz="quarter" idx="12"/>
          </p:nvPr>
        </p:nvSpPr>
        <p:spPr/>
        <p:txBody>
          <a:bodyPr/>
          <a:lstStyle>
            <a:lvl1pPr>
              <a:defRPr/>
            </a:lvl1pPr>
          </a:lstStyle>
          <a:p>
            <a:fld id="{33B43BB4-5DCD-4C3E-8872-AA3DE59358D9}" type="slidenum">
              <a:rPr lang="en-US" altLang="en-US"/>
              <a:pPr/>
              <a:t>‹#›</a:t>
            </a:fld>
            <a:endParaRPr lang="en-US" altLang="en-US"/>
          </a:p>
        </p:txBody>
      </p:sp>
    </p:spTree>
    <p:extLst>
      <p:ext uri="{BB962C8B-B14F-4D97-AF65-F5344CB8AC3E}">
        <p14:creationId xmlns:p14="http://schemas.microsoft.com/office/powerpoint/2010/main" val="311784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4697-3DAE-14E1-36D6-A7D818843A4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0D7E85-DF91-07E8-DF89-3C48332531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A4A0893-F012-62B3-4538-B46F2725A5A7}"/>
              </a:ext>
            </a:extLst>
          </p:cNvPr>
          <p:cNvSpPr>
            <a:spLocks noGrp="1"/>
          </p:cNvSpPr>
          <p:nvPr>
            <p:ph type="dt" sz="half" idx="10"/>
          </p:nvPr>
        </p:nvSpPr>
        <p:spPr/>
        <p:txBody>
          <a:bodyPr/>
          <a:lstStyle>
            <a:lvl1pPr>
              <a:defRPr/>
            </a:lvl1pPr>
          </a:lstStyle>
          <a:p>
            <a:r>
              <a:rPr lang="en-US" altLang="en-US"/>
              <a:t>271- Fall 2006</a:t>
            </a:r>
          </a:p>
        </p:txBody>
      </p:sp>
      <p:sp>
        <p:nvSpPr>
          <p:cNvPr id="5" name="Footer Placeholder 4">
            <a:extLst>
              <a:ext uri="{FF2B5EF4-FFF2-40B4-BE49-F238E27FC236}">
                <a16:creationId xmlns:a16="http://schemas.microsoft.com/office/drawing/2014/main" id="{C2F47929-3A46-2694-3B22-13C2ED414D17}"/>
              </a:ext>
            </a:extLst>
          </p:cNvPr>
          <p:cNvSpPr>
            <a:spLocks noGrp="1"/>
          </p:cNvSpPr>
          <p:nvPr>
            <p:ph type="ftr" sz="quarter" idx="11"/>
          </p:nvPr>
        </p:nvSpPr>
        <p:spPr/>
        <p:txBody>
          <a:bodyPr/>
          <a:lstStyle>
            <a:lvl1pPr>
              <a:defRPr/>
            </a:lvl1pPr>
          </a:lstStyle>
          <a:p>
            <a:r>
              <a:rPr lang="en-US" altLang="en-US"/>
              <a:t>ICS-270a-03:Lecture:1</a:t>
            </a:r>
          </a:p>
        </p:txBody>
      </p:sp>
      <p:sp>
        <p:nvSpPr>
          <p:cNvPr id="6" name="Slide Number Placeholder 5">
            <a:extLst>
              <a:ext uri="{FF2B5EF4-FFF2-40B4-BE49-F238E27FC236}">
                <a16:creationId xmlns:a16="http://schemas.microsoft.com/office/drawing/2014/main" id="{199C1580-7CE7-9FD4-A378-63D1C4D17ABE}"/>
              </a:ext>
            </a:extLst>
          </p:cNvPr>
          <p:cNvSpPr>
            <a:spLocks noGrp="1"/>
          </p:cNvSpPr>
          <p:nvPr>
            <p:ph type="sldNum" sz="quarter" idx="12"/>
          </p:nvPr>
        </p:nvSpPr>
        <p:spPr/>
        <p:txBody>
          <a:bodyPr/>
          <a:lstStyle>
            <a:lvl1pPr>
              <a:defRPr/>
            </a:lvl1pPr>
          </a:lstStyle>
          <a:p>
            <a:fld id="{6DA69DF6-38DB-45C0-8FA3-E35739803B33}" type="slidenum">
              <a:rPr lang="en-US" altLang="en-US"/>
              <a:pPr/>
              <a:t>‹#›</a:t>
            </a:fld>
            <a:endParaRPr lang="en-US" altLang="en-US"/>
          </a:p>
        </p:txBody>
      </p:sp>
    </p:spTree>
    <p:extLst>
      <p:ext uri="{BB962C8B-B14F-4D97-AF65-F5344CB8AC3E}">
        <p14:creationId xmlns:p14="http://schemas.microsoft.com/office/powerpoint/2010/main" val="174133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5DE0-E0AF-E3ED-8D0E-323BA7D0C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46D70E-614E-0910-49B7-BA1F7B841C69}"/>
              </a:ext>
            </a:extLst>
          </p:cNvPr>
          <p:cNvSpPr>
            <a:spLocks noGrp="1"/>
          </p:cNvSpPr>
          <p:nvPr>
            <p:ph sz="half" idx="1"/>
          </p:nvPr>
        </p:nvSpPr>
        <p:spPr>
          <a:xfrm>
            <a:off x="15240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C13CF-9752-09BB-97E2-4508F73066E7}"/>
              </a:ext>
            </a:extLst>
          </p:cNvPr>
          <p:cNvSpPr>
            <a:spLocks noGrp="1"/>
          </p:cNvSpPr>
          <p:nvPr>
            <p:ph sz="half" idx="2"/>
          </p:nvPr>
        </p:nvSpPr>
        <p:spPr>
          <a:xfrm>
            <a:off x="51054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881DC3-5A16-3B20-6A52-D1766D75F13B}"/>
              </a:ext>
            </a:extLst>
          </p:cNvPr>
          <p:cNvSpPr>
            <a:spLocks noGrp="1"/>
          </p:cNvSpPr>
          <p:nvPr>
            <p:ph type="dt" sz="half" idx="10"/>
          </p:nvPr>
        </p:nvSpPr>
        <p:spPr/>
        <p:txBody>
          <a:bodyPr/>
          <a:lstStyle>
            <a:lvl1pPr>
              <a:defRPr/>
            </a:lvl1pPr>
          </a:lstStyle>
          <a:p>
            <a:r>
              <a:rPr lang="en-US" altLang="en-US"/>
              <a:t>271- Fall 2006</a:t>
            </a:r>
          </a:p>
        </p:txBody>
      </p:sp>
      <p:sp>
        <p:nvSpPr>
          <p:cNvPr id="6" name="Footer Placeholder 5">
            <a:extLst>
              <a:ext uri="{FF2B5EF4-FFF2-40B4-BE49-F238E27FC236}">
                <a16:creationId xmlns:a16="http://schemas.microsoft.com/office/drawing/2014/main" id="{9A42D1E9-E436-F41B-BDC8-175265B2E2B2}"/>
              </a:ext>
            </a:extLst>
          </p:cNvPr>
          <p:cNvSpPr>
            <a:spLocks noGrp="1"/>
          </p:cNvSpPr>
          <p:nvPr>
            <p:ph type="ftr" sz="quarter" idx="11"/>
          </p:nvPr>
        </p:nvSpPr>
        <p:spPr/>
        <p:txBody>
          <a:bodyPr/>
          <a:lstStyle>
            <a:lvl1pPr>
              <a:defRPr/>
            </a:lvl1pPr>
          </a:lstStyle>
          <a:p>
            <a:r>
              <a:rPr lang="en-US" altLang="en-US"/>
              <a:t>ICS-270a-03:Lecture:1</a:t>
            </a:r>
          </a:p>
        </p:txBody>
      </p:sp>
      <p:sp>
        <p:nvSpPr>
          <p:cNvPr id="7" name="Slide Number Placeholder 6">
            <a:extLst>
              <a:ext uri="{FF2B5EF4-FFF2-40B4-BE49-F238E27FC236}">
                <a16:creationId xmlns:a16="http://schemas.microsoft.com/office/drawing/2014/main" id="{9068252F-3E37-C2B8-C563-12BA56831172}"/>
              </a:ext>
            </a:extLst>
          </p:cNvPr>
          <p:cNvSpPr>
            <a:spLocks noGrp="1"/>
          </p:cNvSpPr>
          <p:nvPr>
            <p:ph type="sldNum" sz="quarter" idx="12"/>
          </p:nvPr>
        </p:nvSpPr>
        <p:spPr/>
        <p:txBody>
          <a:bodyPr/>
          <a:lstStyle>
            <a:lvl1pPr>
              <a:defRPr/>
            </a:lvl1pPr>
          </a:lstStyle>
          <a:p>
            <a:fld id="{A5B6DEB7-8FD3-41FE-832A-383B22023326}" type="slidenum">
              <a:rPr lang="en-US" altLang="en-US"/>
              <a:pPr/>
              <a:t>‹#›</a:t>
            </a:fld>
            <a:endParaRPr lang="en-US" altLang="en-US"/>
          </a:p>
        </p:txBody>
      </p:sp>
    </p:spTree>
    <p:extLst>
      <p:ext uri="{BB962C8B-B14F-4D97-AF65-F5344CB8AC3E}">
        <p14:creationId xmlns:p14="http://schemas.microsoft.com/office/powerpoint/2010/main" val="107428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8AF5-0B2A-0773-F243-57B7F3AD4C1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C0F24-A7E4-B466-B9FC-A263B471F97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91F02-255E-8458-A3B3-B5713433A6A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2EE02C-2DE1-6B1D-81E6-D06EE14C52E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637138-9B8D-9BF5-C214-BB9CD5760D2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804D46-76E4-E2B5-6D4E-738A119BEC13}"/>
              </a:ext>
            </a:extLst>
          </p:cNvPr>
          <p:cNvSpPr>
            <a:spLocks noGrp="1"/>
          </p:cNvSpPr>
          <p:nvPr>
            <p:ph type="dt" sz="half" idx="10"/>
          </p:nvPr>
        </p:nvSpPr>
        <p:spPr/>
        <p:txBody>
          <a:bodyPr/>
          <a:lstStyle>
            <a:lvl1pPr>
              <a:defRPr/>
            </a:lvl1pPr>
          </a:lstStyle>
          <a:p>
            <a:r>
              <a:rPr lang="en-US" altLang="en-US"/>
              <a:t>271- Fall 2006</a:t>
            </a:r>
          </a:p>
        </p:txBody>
      </p:sp>
      <p:sp>
        <p:nvSpPr>
          <p:cNvPr id="8" name="Footer Placeholder 7">
            <a:extLst>
              <a:ext uri="{FF2B5EF4-FFF2-40B4-BE49-F238E27FC236}">
                <a16:creationId xmlns:a16="http://schemas.microsoft.com/office/drawing/2014/main" id="{2D4D8F0B-DA7F-A5F9-BF5B-A5C837663820}"/>
              </a:ext>
            </a:extLst>
          </p:cNvPr>
          <p:cNvSpPr>
            <a:spLocks noGrp="1"/>
          </p:cNvSpPr>
          <p:nvPr>
            <p:ph type="ftr" sz="quarter" idx="11"/>
          </p:nvPr>
        </p:nvSpPr>
        <p:spPr/>
        <p:txBody>
          <a:bodyPr/>
          <a:lstStyle>
            <a:lvl1pPr>
              <a:defRPr/>
            </a:lvl1pPr>
          </a:lstStyle>
          <a:p>
            <a:r>
              <a:rPr lang="en-US" altLang="en-US"/>
              <a:t>ICS-270a-03:Lecture:1</a:t>
            </a:r>
          </a:p>
        </p:txBody>
      </p:sp>
      <p:sp>
        <p:nvSpPr>
          <p:cNvPr id="9" name="Slide Number Placeholder 8">
            <a:extLst>
              <a:ext uri="{FF2B5EF4-FFF2-40B4-BE49-F238E27FC236}">
                <a16:creationId xmlns:a16="http://schemas.microsoft.com/office/drawing/2014/main" id="{902A8136-712B-ABF8-240F-CF12D6B49244}"/>
              </a:ext>
            </a:extLst>
          </p:cNvPr>
          <p:cNvSpPr>
            <a:spLocks noGrp="1"/>
          </p:cNvSpPr>
          <p:nvPr>
            <p:ph type="sldNum" sz="quarter" idx="12"/>
          </p:nvPr>
        </p:nvSpPr>
        <p:spPr/>
        <p:txBody>
          <a:bodyPr/>
          <a:lstStyle>
            <a:lvl1pPr>
              <a:defRPr/>
            </a:lvl1pPr>
          </a:lstStyle>
          <a:p>
            <a:fld id="{488B9498-1A81-4D36-818A-4CEB6BF05B02}" type="slidenum">
              <a:rPr lang="en-US" altLang="en-US"/>
              <a:pPr/>
              <a:t>‹#›</a:t>
            </a:fld>
            <a:endParaRPr lang="en-US" altLang="en-US"/>
          </a:p>
        </p:txBody>
      </p:sp>
    </p:spTree>
    <p:extLst>
      <p:ext uri="{BB962C8B-B14F-4D97-AF65-F5344CB8AC3E}">
        <p14:creationId xmlns:p14="http://schemas.microsoft.com/office/powerpoint/2010/main" val="313807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CC01-1A59-C00E-793C-34189DE3AF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988077-2AC5-93D0-2980-1BE38A47A6BC}"/>
              </a:ext>
            </a:extLst>
          </p:cNvPr>
          <p:cNvSpPr>
            <a:spLocks noGrp="1"/>
          </p:cNvSpPr>
          <p:nvPr>
            <p:ph type="dt" sz="half" idx="10"/>
          </p:nvPr>
        </p:nvSpPr>
        <p:spPr/>
        <p:txBody>
          <a:bodyPr/>
          <a:lstStyle>
            <a:lvl1pPr>
              <a:defRPr/>
            </a:lvl1pPr>
          </a:lstStyle>
          <a:p>
            <a:r>
              <a:rPr lang="en-US" altLang="en-US"/>
              <a:t>271- Fall 2006</a:t>
            </a:r>
          </a:p>
        </p:txBody>
      </p:sp>
      <p:sp>
        <p:nvSpPr>
          <p:cNvPr id="4" name="Footer Placeholder 3">
            <a:extLst>
              <a:ext uri="{FF2B5EF4-FFF2-40B4-BE49-F238E27FC236}">
                <a16:creationId xmlns:a16="http://schemas.microsoft.com/office/drawing/2014/main" id="{3A358408-5D53-4D11-0E97-7D891FEF9942}"/>
              </a:ext>
            </a:extLst>
          </p:cNvPr>
          <p:cNvSpPr>
            <a:spLocks noGrp="1"/>
          </p:cNvSpPr>
          <p:nvPr>
            <p:ph type="ftr" sz="quarter" idx="11"/>
          </p:nvPr>
        </p:nvSpPr>
        <p:spPr/>
        <p:txBody>
          <a:bodyPr/>
          <a:lstStyle>
            <a:lvl1pPr>
              <a:defRPr/>
            </a:lvl1pPr>
          </a:lstStyle>
          <a:p>
            <a:r>
              <a:rPr lang="en-US" altLang="en-US"/>
              <a:t>ICS-270a-03:Lecture:1</a:t>
            </a:r>
          </a:p>
        </p:txBody>
      </p:sp>
      <p:sp>
        <p:nvSpPr>
          <p:cNvPr id="5" name="Slide Number Placeholder 4">
            <a:extLst>
              <a:ext uri="{FF2B5EF4-FFF2-40B4-BE49-F238E27FC236}">
                <a16:creationId xmlns:a16="http://schemas.microsoft.com/office/drawing/2014/main" id="{B51C83BC-C332-FFE3-96B4-63C7599F7816}"/>
              </a:ext>
            </a:extLst>
          </p:cNvPr>
          <p:cNvSpPr>
            <a:spLocks noGrp="1"/>
          </p:cNvSpPr>
          <p:nvPr>
            <p:ph type="sldNum" sz="quarter" idx="12"/>
          </p:nvPr>
        </p:nvSpPr>
        <p:spPr/>
        <p:txBody>
          <a:bodyPr/>
          <a:lstStyle>
            <a:lvl1pPr>
              <a:defRPr/>
            </a:lvl1pPr>
          </a:lstStyle>
          <a:p>
            <a:fld id="{D322D127-B9B2-4F82-B2AE-FAFEBC8BAD20}" type="slidenum">
              <a:rPr lang="en-US" altLang="en-US"/>
              <a:pPr/>
              <a:t>‹#›</a:t>
            </a:fld>
            <a:endParaRPr lang="en-US" altLang="en-US"/>
          </a:p>
        </p:txBody>
      </p:sp>
    </p:spTree>
    <p:extLst>
      <p:ext uri="{BB962C8B-B14F-4D97-AF65-F5344CB8AC3E}">
        <p14:creationId xmlns:p14="http://schemas.microsoft.com/office/powerpoint/2010/main" val="27707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9A42B-3305-7879-80EB-BB81FFB67F1C}"/>
              </a:ext>
            </a:extLst>
          </p:cNvPr>
          <p:cNvSpPr>
            <a:spLocks noGrp="1"/>
          </p:cNvSpPr>
          <p:nvPr>
            <p:ph type="dt" sz="half" idx="10"/>
          </p:nvPr>
        </p:nvSpPr>
        <p:spPr/>
        <p:txBody>
          <a:bodyPr/>
          <a:lstStyle>
            <a:lvl1pPr>
              <a:defRPr/>
            </a:lvl1pPr>
          </a:lstStyle>
          <a:p>
            <a:r>
              <a:rPr lang="en-US" altLang="en-US"/>
              <a:t>271- Fall 2006</a:t>
            </a:r>
          </a:p>
        </p:txBody>
      </p:sp>
      <p:sp>
        <p:nvSpPr>
          <p:cNvPr id="3" name="Footer Placeholder 2">
            <a:extLst>
              <a:ext uri="{FF2B5EF4-FFF2-40B4-BE49-F238E27FC236}">
                <a16:creationId xmlns:a16="http://schemas.microsoft.com/office/drawing/2014/main" id="{32BC2276-76A2-A403-EEFC-816D42F8CDE9}"/>
              </a:ext>
            </a:extLst>
          </p:cNvPr>
          <p:cNvSpPr>
            <a:spLocks noGrp="1"/>
          </p:cNvSpPr>
          <p:nvPr>
            <p:ph type="ftr" sz="quarter" idx="11"/>
          </p:nvPr>
        </p:nvSpPr>
        <p:spPr/>
        <p:txBody>
          <a:bodyPr/>
          <a:lstStyle>
            <a:lvl1pPr>
              <a:defRPr/>
            </a:lvl1pPr>
          </a:lstStyle>
          <a:p>
            <a:r>
              <a:rPr lang="en-US" altLang="en-US"/>
              <a:t>ICS-270a-03:Lecture:1</a:t>
            </a:r>
          </a:p>
        </p:txBody>
      </p:sp>
      <p:sp>
        <p:nvSpPr>
          <p:cNvPr id="4" name="Slide Number Placeholder 3">
            <a:extLst>
              <a:ext uri="{FF2B5EF4-FFF2-40B4-BE49-F238E27FC236}">
                <a16:creationId xmlns:a16="http://schemas.microsoft.com/office/drawing/2014/main" id="{48563B48-0858-287D-2FF0-D0E397EDFC88}"/>
              </a:ext>
            </a:extLst>
          </p:cNvPr>
          <p:cNvSpPr>
            <a:spLocks noGrp="1"/>
          </p:cNvSpPr>
          <p:nvPr>
            <p:ph type="sldNum" sz="quarter" idx="12"/>
          </p:nvPr>
        </p:nvSpPr>
        <p:spPr/>
        <p:txBody>
          <a:bodyPr/>
          <a:lstStyle>
            <a:lvl1pPr>
              <a:defRPr/>
            </a:lvl1pPr>
          </a:lstStyle>
          <a:p>
            <a:fld id="{CFD027DF-15AC-4345-905E-6B71B8A72955}" type="slidenum">
              <a:rPr lang="en-US" altLang="en-US"/>
              <a:pPr/>
              <a:t>‹#›</a:t>
            </a:fld>
            <a:endParaRPr lang="en-US" altLang="en-US"/>
          </a:p>
        </p:txBody>
      </p:sp>
    </p:spTree>
    <p:extLst>
      <p:ext uri="{BB962C8B-B14F-4D97-AF65-F5344CB8AC3E}">
        <p14:creationId xmlns:p14="http://schemas.microsoft.com/office/powerpoint/2010/main" val="13794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A8B2-08AC-8E7F-596B-9C537444267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0EF561-7F26-5B54-458A-804697E2624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89957-419B-51E2-88FE-B0ADD0D257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DE38C-4620-9E18-84F6-3D041AE0B61C}"/>
              </a:ext>
            </a:extLst>
          </p:cNvPr>
          <p:cNvSpPr>
            <a:spLocks noGrp="1"/>
          </p:cNvSpPr>
          <p:nvPr>
            <p:ph type="dt" sz="half" idx="10"/>
          </p:nvPr>
        </p:nvSpPr>
        <p:spPr/>
        <p:txBody>
          <a:bodyPr/>
          <a:lstStyle>
            <a:lvl1pPr>
              <a:defRPr/>
            </a:lvl1pPr>
          </a:lstStyle>
          <a:p>
            <a:r>
              <a:rPr lang="en-US" altLang="en-US"/>
              <a:t>271- Fall 2006</a:t>
            </a:r>
          </a:p>
        </p:txBody>
      </p:sp>
      <p:sp>
        <p:nvSpPr>
          <p:cNvPr id="6" name="Footer Placeholder 5">
            <a:extLst>
              <a:ext uri="{FF2B5EF4-FFF2-40B4-BE49-F238E27FC236}">
                <a16:creationId xmlns:a16="http://schemas.microsoft.com/office/drawing/2014/main" id="{A7C3D3D1-A728-F902-51DF-3A551AC2A8E0}"/>
              </a:ext>
            </a:extLst>
          </p:cNvPr>
          <p:cNvSpPr>
            <a:spLocks noGrp="1"/>
          </p:cNvSpPr>
          <p:nvPr>
            <p:ph type="ftr" sz="quarter" idx="11"/>
          </p:nvPr>
        </p:nvSpPr>
        <p:spPr/>
        <p:txBody>
          <a:bodyPr/>
          <a:lstStyle>
            <a:lvl1pPr>
              <a:defRPr/>
            </a:lvl1pPr>
          </a:lstStyle>
          <a:p>
            <a:r>
              <a:rPr lang="en-US" altLang="en-US"/>
              <a:t>ICS-270a-03:Lecture:1</a:t>
            </a:r>
          </a:p>
        </p:txBody>
      </p:sp>
      <p:sp>
        <p:nvSpPr>
          <p:cNvPr id="7" name="Slide Number Placeholder 6">
            <a:extLst>
              <a:ext uri="{FF2B5EF4-FFF2-40B4-BE49-F238E27FC236}">
                <a16:creationId xmlns:a16="http://schemas.microsoft.com/office/drawing/2014/main" id="{498E183C-4FFF-C2CE-A051-DAE62BA1B4AD}"/>
              </a:ext>
            </a:extLst>
          </p:cNvPr>
          <p:cNvSpPr>
            <a:spLocks noGrp="1"/>
          </p:cNvSpPr>
          <p:nvPr>
            <p:ph type="sldNum" sz="quarter" idx="12"/>
          </p:nvPr>
        </p:nvSpPr>
        <p:spPr/>
        <p:txBody>
          <a:bodyPr/>
          <a:lstStyle>
            <a:lvl1pPr>
              <a:defRPr/>
            </a:lvl1pPr>
          </a:lstStyle>
          <a:p>
            <a:fld id="{A4004896-1A89-450D-B675-A466DEB4AEB4}" type="slidenum">
              <a:rPr lang="en-US" altLang="en-US"/>
              <a:pPr/>
              <a:t>‹#›</a:t>
            </a:fld>
            <a:endParaRPr lang="en-US" altLang="en-US"/>
          </a:p>
        </p:txBody>
      </p:sp>
    </p:spTree>
    <p:extLst>
      <p:ext uri="{BB962C8B-B14F-4D97-AF65-F5344CB8AC3E}">
        <p14:creationId xmlns:p14="http://schemas.microsoft.com/office/powerpoint/2010/main" val="257612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ABE5-9538-7833-41D7-CF99BE907A5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1DB6-1786-0C0B-EA10-877059F782C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7F076E-63D4-74D6-FE95-C7F5922255E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EF193-26D7-7038-8421-FC2F565024B5}"/>
              </a:ext>
            </a:extLst>
          </p:cNvPr>
          <p:cNvSpPr>
            <a:spLocks noGrp="1"/>
          </p:cNvSpPr>
          <p:nvPr>
            <p:ph type="dt" sz="half" idx="10"/>
          </p:nvPr>
        </p:nvSpPr>
        <p:spPr/>
        <p:txBody>
          <a:bodyPr/>
          <a:lstStyle>
            <a:lvl1pPr>
              <a:defRPr/>
            </a:lvl1pPr>
          </a:lstStyle>
          <a:p>
            <a:r>
              <a:rPr lang="en-US" altLang="en-US"/>
              <a:t>271- Fall 2006</a:t>
            </a:r>
          </a:p>
        </p:txBody>
      </p:sp>
      <p:sp>
        <p:nvSpPr>
          <p:cNvPr id="6" name="Footer Placeholder 5">
            <a:extLst>
              <a:ext uri="{FF2B5EF4-FFF2-40B4-BE49-F238E27FC236}">
                <a16:creationId xmlns:a16="http://schemas.microsoft.com/office/drawing/2014/main" id="{061F56C9-45B1-9AE7-B22E-D56A7BE2C6CB}"/>
              </a:ext>
            </a:extLst>
          </p:cNvPr>
          <p:cNvSpPr>
            <a:spLocks noGrp="1"/>
          </p:cNvSpPr>
          <p:nvPr>
            <p:ph type="ftr" sz="quarter" idx="11"/>
          </p:nvPr>
        </p:nvSpPr>
        <p:spPr/>
        <p:txBody>
          <a:bodyPr/>
          <a:lstStyle>
            <a:lvl1pPr>
              <a:defRPr/>
            </a:lvl1pPr>
          </a:lstStyle>
          <a:p>
            <a:r>
              <a:rPr lang="en-US" altLang="en-US"/>
              <a:t>ICS-270a-03:Lecture:1</a:t>
            </a:r>
          </a:p>
        </p:txBody>
      </p:sp>
      <p:sp>
        <p:nvSpPr>
          <p:cNvPr id="7" name="Slide Number Placeholder 6">
            <a:extLst>
              <a:ext uri="{FF2B5EF4-FFF2-40B4-BE49-F238E27FC236}">
                <a16:creationId xmlns:a16="http://schemas.microsoft.com/office/drawing/2014/main" id="{59983F36-59DB-6BB1-2F1B-EED339DB7436}"/>
              </a:ext>
            </a:extLst>
          </p:cNvPr>
          <p:cNvSpPr>
            <a:spLocks noGrp="1"/>
          </p:cNvSpPr>
          <p:nvPr>
            <p:ph type="sldNum" sz="quarter" idx="12"/>
          </p:nvPr>
        </p:nvSpPr>
        <p:spPr/>
        <p:txBody>
          <a:bodyPr/>
          <a:lstStyle>
            <a:lvl1pPr>
              <a:defRPr/>
            </a:lvl1pPr>
          </a:lstStyle>
          <a:p>
            <a:fld id="{40DEDE2F-E566-4AB6-A3B1-5F8BD56B3A71}" type="slidenum">
              <a:rPr lang="en-US" altLang="en-US"/>
              <a:pPr/>
              <a:t>‹#›</a:t>
            </a:fld>
            <a:endParaRPr lang="en-US" altLang="en-US"/>
          </a:p>
        </p:txBody>
      </p:sp>
    </p:spTree>
    <p:extLst>
      <p:ext uri="{BB962C8B-B14F-4D97-AF65-F5344CB8AC3E}">
        <p14:creationId xmlns:p14="http://schemas.microsoft.com/office/powerpoint/2010/main" val="73074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110D4BB-00D0-966C-17DC-A1A574AAB924}"/>
              </a:ext>
            </a:extLst>
          </p:cNvPr>
          <p:cNvSpPr>
            <a:spLocks noGrp="1" noChangeArrowheads="1"/>
          </p:cNvSpPr>
          <p:nvPr>
            <p:ph type="title"/>
          </p:nvPr>
        </p:nvSpPr>
        <p:spPr bwMode="auto">
          <a:xfrm>
            <a:off x="1524000" y="190500"/>
            <a:ext cx="70104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a:extLst>
              <a:ext uri="{FF2B5EF4-FFF2-40B4-BE49-F238E27FC236}">
                <a16:creationId xmlns:a16="http://schemas.microsoft.com/office/drawing/2014/main" id="{D47721DA-2DF5-CBA2-335A-C37BDFFA9815}"/>
              </a:ext>
            </a:extLst>
          </p:cNvPr>
          <p:cNvSpPr>
            <a:spLocks noGrp="1" noChangeArrowheads="1"/>
          </p:cNvSpPr>
          <p:nvPr>
            <p:ph type="body" idx="1"/>
          </p:nvPr>
        </p:nvSpPr>
        <p:spPr bwMode="auto">
          <a:xfrm>
            <a:off x="1524000" y="19050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a:extLst>
              <a:ext uri="{FF2B5EF4-FFF2-40B4-BE49-F238E27FC236}">
                <a16:creationId xmlns:a16="http://schemas.microsoft.com/office/drawing/2014/main" id="{FE0892BF-580B-1BCC-A8F8-170D4DA6427B}"/>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r>
              <a:rPr lang="en-US" altLang="en-US"/>
              <a:t>271- Fall 2006</a:t>
            </a:r>
          </a:p>
        </p:txBody>
      </p:sp>
      <p:sp>
        <p:nvSpPr>
          <p:cNvPr id="8197" name="Rectangle 5">
            <a:extLst>
              <a:ext uri="{FF2B5EF4-FFF2-40B4-BE49-F238E27FC236}">
                <a16:creationId xmlns:a16="http://schemas.microsoft.com/office/drawing/2014/main" id="{B7F04B0D-486D-4667-3C79-9A3E46836656}"/>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tx1"/>
                </a:solidFill>
              </a:defRPr>
            </a:lvl1pPr>
          </a:lstStyle>
          <a:p>
            <a:r>
              <a:rPr lang="en-US" altLang="en-US"/>
              <a:t>ICS-270a-03:Lecture:1</a:t>
            </a:r>
          </a:p>
        </p:txBody>
      </p:sp>
      <p:sp>
        <p:nvSpPr>
          <p:cNvPr id="8198" name="Rectangle 6">
            <a:extLst>
              <a:ext uri="{FF2B5EF4-FFF2-40B4-BE49-F238E27FC236}">
                <a16:creationId xmlns:a16="http://schemas.microsoft.com/office/drawing/2014/main" id="{D3CEB5DE-C103-37D3-12D8-00A641DBEFC0}"/>
              </a:ext>
            </a:extLst>
          </p:cNvPr>
          <p:cNvSpPr>
            <a:spLocks noGrp="1" noChangeArrowheads="1"/>
          </p:cNvSpPr>
          <p:nvPr>
            <p:ph type="sldNum" sz="quarter" idx="4"/>
          </p:nvPr>
        </p:nvSpPr>
        <p:spPr bwMode="auto">
          <a:xfrm>
            <a:off x="15240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defRPr>
            </a:lvl1pPr>
          </a:lstStyle>
          <a:p>
            <a:fld id="{B299641F-403C-4A9C-9B5F-1F39EA374E30}" type="slidenum">
              <a:rPr lang="en-US" altLang="en-US"/>
              <a:pPr/>
              <a:t>‹#›</a:t>
            </a:fld>
            <a:endParaRPr lang="en-US" altLang="en-US"/>
          </a:p>
        </p:txBody>
      </p:sp>
      <p:sp>
        <p:nvSpPr>
          <p:cNvPr id="8199" name="Line 7">
            <a:extLst>
              <a:ext uri="{FF2B5EF4-FFF2-40B4-BE49-F238E27FC236}">
                <a16:creationId xmlns:a16="http://schemas.microsoft.com/office/drawing/2014/main" id="{5935F92A-36B4-D8E0-EFA4-8538410AD326}"/>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Oval 8">
            <a:extLst>
              <a:ext uri="{FF2B5EF4-FFF2-40B4-BE49-F238E27FC236}">
                <a16:creationId xmlns:a16="http://schemas.microsoft.com/office/drawing/2014/main" id="{3BFADC4E-B4DB-8581-9D19-8C97B3CC5388}"/>
              </a:ext>
            </a:extLst>
          </p:cNvPr>
          <p:cNvSpPr>
            <a:spLocks noChangeArrowheads="1"/>
          </p:cNvSpPr>
          <p:nvPr/>
        </p:nvSpPr>
        <p:spPr bwMode="auto">
          <a:xfrm>
            <a:off x="152400" y="838200"/>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1"/>
              </a:solidFill>
              <a:latin typeface="Times New Roman" panose="02020603050405020304" pitchFamily="18" charset="0"/>
            </a:endParaRPr>
          </a:p>
        </p:txBody>
      </p:sp>
      <p:sp>
        <p:nvSpPr>
          <p:cNvPr id="8201" name="Oval 9">
            <a:extLst>
              <a:ext uri="{FF2B5EF4-FFF2-40B4-BE49-F238E27FC236}">
                <a16:creationId xmlns:a16="http://schemas.microsoft.com/office/drawing/2014/main" id="{4907712F-F29F-0805-10E6-96E52DBD118E}"/>
              </a:ext>
            </a:extLst>
          </p:cNvPr>
          <p:cNvSpPr>
            <a:spLocks noChangeArrowheads="1"/>
          </p:cNvSpPr>
          <p:nvPr/>
        </p:nvSpPr>
        <p:spPr bwMode="auto">
          <a:xfrm>
            <a:off x="539750" y="838200"/>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1"/>
              </a:solidFill>
              <a:latin typeface="Times New Roman" panose="02020603050405020304" pitchFamily="18" charset="0"/>
            </a:endParaRPr>
          </a:p>
        </p:txBody>
      </p:sp>
      <p:sp>
        <p:nvSpPr>
          <p:cNvPr id="8202" name="Oval 10">
            <a:extLst>
              <a:ext uri="{FF2B5EF4-FFF2-40B4-BE49-F238E27FC236}">
                <a16:creationId xmlns:a16="http://schemas.microsoft.com/office/drawing/2014/main" id="{33E93FC0-EC97-7FE2-DE25-EFB6D4DDF570}"/>
              </a:ext>
            </a:extLst>
          </p:cNvPr>
          <p:cNvSpPr>
            <a:spLocks noChangeArrowheads="1"/>
          </p:cNvSpPr>
          <p:nvPr/>
        </p:nvSpPr>
        <p:spPr bwMode="auto">
          <a:xfrm>
            <a:off x="927100" y="838200"/>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solidFill>
                <a:schemeClr val="tx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sldNum="0" hdr="0" ftr="0"/>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2pPr>
      <a:lvl3pPr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3pPr>
      <a:lvl4pPr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4pPr>
      <a:lvl5pPr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42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
        <a:defRPr sz="30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anose="05000000000000000000" pitchFamily="2" charset="2"/>
        <a:buChar char="l"/>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2"/>
        </a:buClr>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tx1"/>
        </a:buClr>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cs.uci.edu/~decht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loebner.net/Prizef/TuringArticl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darpa.mil/grandchallenge05/TechPapers/Stanford.pd" TargetMode="External"/><Relationship Id="rId2" Type="http://schemas.openxmlformats.org/officeDocument/2006/relationships/hyperlink" Target="http://www.darpa.mil/grandchallenge05/TechPapers/Stanford.pdf" TargetMode="External"/><Relationship Id="rId1" Type="http://schemas.openxmlformats.org/officeDocument/2006/relationships/slideLayout" Target="../slideLayouts/slideLayout2.xml"/><Relationship Id="rId5" Type="http://schemas.openxmlformats.org/officeDocument/2006/relationships/hyperlink" Target="http://www.stanfordracing.org/" TargetMode="External"/><Relationship Id="rId4" Type="http://schemas.openxmlformats.org/officeDocument/2006/relationships/hyperlink" Target="http://www.robocup2004.pt/photosAndVideos/videos/socc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darpa.mil/grandchallenge05/TechPapers/Stanford.pd" TargetMode="External"/><Relationship Id="rId2" Type="http://schemas.openxmlformats.org/officeDocument/2006/relationships/hyperlink" Target="http://www.darpa.mil/grandchallenge05/TechPapers/Stanford.pdf" TargetMode="External"/><Relationship Id="rId1" Type="http://schemas.openxmlformats.org/officeDocument/2006/relationships/slideLayout" Target="../slideLayouts/slideLayout2.xml"/><Relationship Id="rId5" Type="http://schemas.openxmlformats.org/officeDocument/2006/relationships/hyperlink" Target="http://www.stanfordracing.org/" TargetMode="External"/><Relationship Id="rId4" Type="http://schemas.openxmlformats.org/officeDocument/2006/relationships/hyperlink" Target="http://www.robocup2004.pt/photosAndVideos/videos/socc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aima.cs.berkeley.edu/" TargetMode="External"/><Relationship Id="rId2" Type="http://schemas.openxmlformats.org/officeDocument/2006/relationships/hyperlink" Target="http://www.ics.uci.edu/~dechter/ics-171/fall-0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3" Type="http://schemas.openxmlformats.org/officeDocument/2006/relationships/hyperlink" Target="http://http.cs.berkeley.edu/~russell/ai.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ai.mit.edu/people/phw/briefing.html" TargetMode="External"/><Relationship Id="rId4" Type="http://schemas.openxmlformats.org/officeDocument/2006/relationships/hyperlink" Target="http://www-formal.stanford.edu/jmc/whatisai.html"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hyperlink" Target="http://aima.cs.berkeley.edu/ai.html#be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hyperlink" Target="http://www.aaai.org/AITopics/aitopic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A6B34E21-3927-E1B6-C5A1-781138EBA539}"/>
              </a:ext>
            </a:extLst>
          </p:cNvPr>
          <p:cNvSpPr>
            <a:spLocks noGrp="1" noChangeArrowheads="1"/>
          </p:cNvSpPr>
          <p:nvPr>
            <p:ph type="ctrTitle"/>
          </p:nvPr>
        </p:nvSpPr>
        <p:spPr/>
        <p:txBody>
          <a:bodyPr/>
          <a:lstStyle/>
          <a:p>
            <a:r>
              <a:rPr lang="en-US" altLang="en-US"/>
              <a:t>Intorduction to Artificial Intelligence</a:t>
            </a:r>
          </a:p>
        </p:txBody>
      </p:sp>
      <p:sp>
        <p:nvSpPr>
          <p:cNvPr id="64515" name="Rectangle 1027">
            <a:extLst>
              <a:ext uri="{FF2B5EF4-FFF2-40B4-BE49-F238E27FC236}">
                <a16:creationId xmlns:a16="http://schemas.microsoft.com/office/drawing/2014/main" id="{9B4029CA-D974-012F-BD58-FEA0DCD585A2}"/>
              </a:ext>
            </a:extLst>
          </p:cNvPr>
          <p:cNvSpPr>
            <a:spLocks noGrp="1" noChangeArrowheads="1"/>
          </p:cNvSpPr>
          <p:nvPr>
            <p:ph type="subTitle" idx="1"/>
          </p:nvPr>
        </p:nvSpPr>
        <p:spPr/>
        <p:txBody>
          <a:bodyPr/>
          <a:lstStyle/>
          <a:p>
            <a:r>
              <a:rPr lang="en-US" altLang="en-US">
                <a:hlinkClick r:id="rId3"/>
              </a:rPr>
              <a:t>Rina  Dechter</a:t>
            </a:r>
            <a:endParaRPr lang="en-US" altLang="en-US"/>
          </a:p>
          <a:p>
            <a:r>
              <a:rPr lang="en-US" altLang="en-US"/>
              <a:t>CS 171</a:t>
            </a:r>
          </a:p>
          <a:p>
            <a:r>
              <a:rPr lang="en-US" altLang="en-US"/>
              <a:t>Fall 2006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8CB921-107E-87A8-D8D1-E8676B360ADE}"/>
              </a:ext>
            </a:extLst>
          </p:cNvPr>
          <p:cNvSpPr>
            <a:spLocks noGrp="1"/>
          </p:cNvSpPr>
          <p:nvPr>
            <p:ph type="dt" sz="half" idx="10"/>
          </p:nvPr>
        </p:nvSpPr>
        <p:spPr/>
        <p:txBody>
          <a:bodyPr/>
          <a:lstStyle/>
          <a:p>
            <a:r>
              <a:rPr lang="en-US" altLang="en-US"/>
              <a:t>271- Fall 2006</a:t>
            </a:r>
          </a:p>
        </p:txBody>
      </p:sp>
      <p:sp>
        <p:nvSpPr>
          <p:cNvPr id="58370" name="Rectangle 2">
            <a:extLst>
              <a:ext uri="{FF2B5EF4-FFF2-40B4-BE49-F238E27FC236}">
                <a16:creationId xmlns:a16="http://schemas.microsoft.com/office/drawing/2014/main" id="{500E85E0-81CC-8677-24BF-4D88C8D0AA8A}"/>
              </a:ext>
            </a:extLst>
          </p:cNvPr>
          <p:cNvSpPr>
            <a:spLocks noGrp="1" noChangeArrowheads="1"/>
          </p:cNvSpPr>
          <p:nvPr>
            <p:ph type="title"/>
          </p:nvPr>
        </p:nvSpPr>
        <p:spPr/>
        <p:txBody>
          <a:bodyPr/>
          <a:lstStyle/>
          <a:p>
            <a:r>
              <a:rPr lang="en-US" altLang="en-US" b="1"/>
              <a:t>What is Artificial Intelligence</a:t>
            </a:r>
          </a:p>
        </p:txBody>
      </p:sp>
      <p:sp>
        <p:nvSpPr>
          <p:cNvPr id="58371" name="Rectangle 3">
            <a:extLst>
              <a:ext uri="{FF2B5EF4-FFF2-40B4-BE49-F238E27FC236}">
                <a16:creationId xmlns:a16="http://schemas.microsoft.com/office/drawing/2014/main" id="{3BD78DEF-3258-F7D2-F6D3-534C44E089A8}"/>
              </a:ext>
            </a:extLst>
          </p:cNvPr>
          <p:cNvSpPr>
            <a:spLocks noGrp="1" noChangeArrowheads="1"/>
          </p:cNvSpPr>
          <p:nvPr>
            <p:ph type="body" idx="1"/>
          </p:nvPr>
        </p:nvSpPr>
        <p:spPr/>
        <p:txBody>
          <a:bodyPr/>
          <a:lstStyle/>
          <a:p>
            <a:r>
              <a:rPr lang="en-US" altLang="en-US" sz="2600" b="1"/>
              <a:t>Thought processes</a:t>
            </a:r>
          </a:p>
          <a:p>
            <a:pPr lvl="1"/>
            <a:r>
              <a:rPr lang="en-US" altLang="en-US" sz="2400"/>
              <a:t>“The exciting new effort to make computers think .. Machines with minds, in the full and literal sense” (Haugeland, 1985)</a:t>
            </a:r>
          </a:p>
          <a:p>
            <a:r>
              <a:rPr lang="en-US" altLang="en-US" sz="2600" b="1"/>
              <a:t>Behavior</a:t>
            </a:r>
          </a:p>
          <a:p>
            <a:pPr lvl="1"/>
            <a:r>
              <a:rPr lang="en-US" altLang="en-US" sz="2400"/>
              <a:t>“The study of how to make computers do things at which, at the moment, people are better.” (Rich, and Knight, 1991)</a:t>
            </a:r>
          </a:p>
        </p:txBody>
      </p:sp>
      <p:sp>
        <p:nvSpPr>
          <p:cNvPr id="58372" name="Rectangle 4">
            <a:extLst>
              <a:ext uri="{FF2B5EF4-FFF2-40B4-BE49-F238E27FC236}">
                <a16:creationId xmlns:a16="http://schemas.microsoft.com/office/drawing/2014/main" id="{C6778937-600A-A08B-A8F2-ABFD3824BF15}"/>
              </a:ext>
            </a:extLst>
          </p:cNvPr>
          <p:cNvSpPr>
            <a:spLocks noChangeArrowheads="1"/>
          </p:cNvSpPr>
          <p:nvPr/>
        </p:nvSpPr>
        <p:spPr bwMode="auto">
          <a:xfrm>
            <a:off x="315913" y="6858000"/>
            <a:ext cx="484028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The automation of activities that we associate with human thinking, activities such as decision-making, problem solving, learning… (Bellman)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7575A3C-0CB0-2E6E-F49E-D31F15F860E2}"/>
              </a:ext>
            </a:extLst>
          </p:cNvPr>
          <p:cNvSpPr>
            <a:spLocks noGrp="1"/>
          </p:cNvSpPr>
          <p:nvPr>
            <p:ph type="dt" sz="half" idx="10"/>
          </p:nvPr>
        </p:nvSpPr>
        <p:spPr/>
        <p:txBody>
          <a:bodyPr/>
          <a:lstStyle/>
          <a:p>
            <a:r>
              <a:rPr lang="en-US" altLang="en-US"/>
              <a:t>271- Fall 2006</a:t>
            </a:r>
          </a:p>
        </p:txBody>
      </p:sp>
      <p:sp>
        <p:nvSpPr>
          <p:cNvPr id="174082" name="Rectangle 2">
            <a:extLst>
              <a:ext uri="{FF2B5EF4-FFF2-40B4-BE49-F238E27FC236}">
                <a16:creationId xmlns:a16="http://schemas.microsoft.com/office/drawing/2014/main" id="{F5B73C39-9974-4F43-7A34-21F9E9B2553C}"/>
              </a:ext>
            </a:extLst>
          </p:cNvPr>
          <p:cNvSpPr>
            <a:spLocks noGrp="1" noChangeArrowheads="1"/>
          </p:cNvSpPr>
          <p:nvPr>
            <p:ph type="title"/>
          </p:nvPr>
        </p:nvSpPr>
        <p:spPr/>
        <p:txBody>
          <a:bodyPr/>
          <a:lstStyle/>
          <a:p>
            <a:r>
              <a:rPr lang="en-US" altLang="en-US" sz="3400" b="1"/>
              <a:t>The Turing Test</a:t>
            </a:r>
            <a:br>
              <a:rPr lang="en-US" altLang="en-US" sz="2900"/>
            </a:br>
            <a:r>
              <a:rPr lang="en-US" altLang="en-US" sz="2100" b="1"/>
              <a:t>(</a:t>
            </a:r>
            <a:r>
              <a:rPr lang="en-US" altLang="en-US" sz="2100" b="1">
                <a:hlinkClick r:id="rId3"/>
              </a:rPr>
              <a:t>Can Machine think? A. M. Turing, 1950)</a:t>
            </a:r>
            <a:endParaRPr lang="en-US" altLang="en-US" sz="2100" b="1"/>
          </a:p>
        </p:txBody>
      </p:sp>
      <p:sp>
        <p:nvSpPr>
          <p:cNvPr id="174083" name="Rectangle 3">
            <a:extLst>
              <a:ext uri="{FF2B5EF4-FFF2-40B4-BE49-F238E27FC236}">
                <a16:creationId xmlns:a16="http://schemas.microsoft.com/office/drawing/2014/main" id="{5C619791-FA0D-7873-7027-56A39465163A}"/>
              </a:ext>
            </a:extLst>
          </p:cNvPr>
          <p:cNvSpPr>
            <a:spLocks noGrp="1" noChangeArrowheads="1"/>
          </p:cNvSpPr>
          <p:nvPr>
            <p:ph type="body" idx="1"/>
          </p:nvPr>
        </p:nvSpPr>
        <p:spPr>
          <a:xfrm>
            <a:off x="901700" y="3560763"/>
            <a:ext cx="7010400" cy="2728912"/>
          </a:xfrm>
        </p:spPr>
        <p:txBody>
          <a:bodyPr/>
          <a:lstStyle/>
          <a:p>
            <a:r>
              <a:rPr lang="en-US" altLang="en-US" sz="2600"/>
              <a:t>Requires</a:t>
            </a:r>
          </a:p>
          <a:p>
            <a:pPr lvl="1"/>
            <a:r>
              <a:rPr lang="en-US" altLang="en-US" sz="2400"/>
              <a:t>Natural language</a:t>
            </a:r>
          </a:p>
          <a:p>
            <a:pPr lvl="1"/>
            <a:r>
              <a:rPr lang="en-US" altLang="en-US" sz="2400"/>
              <a:t>Knowledge representation</a:t>
            </a:r>
          </a:p>
          <a:p>
            <a:pPr lvl="1"/>
            <a:r>
              <a:rPr lang="en-US" altLang="en-US" sz="2400"/>
              <a:t>Automated reasoning</a:t>
            </a:r>
          </a:p>
          <a:p>
            <a:pPr lvl="1"/>
            <a:r>
              <a:rPr lang="en-US" altLang="en-US" sz="2400"/>
              <a:t>Machine learning </a:t>
            </a:r>
          </a:p>
          <a:p>
            <a:pPr lvl="1"/>
            <a:r>
              <a:rPr lang="en-US" altLang="en-US" sz="2400"/>
              <a:t>(vision, robotics) for full test</a:t>
            </a:r>
          </a:p>
          <a:p>
            <a:pPr lvl="1">
              <a:buFont typeface="Wingdings" panose="05000000000000000000" pitchFamily="2" charset="2"/>
              <a:buNone/>
            </a:pPr>
            <a:endParaRPr lang="en-US" altLang="en-US" sz="2400"/>
          </a:p>
        </p:txBody>
      </p:sp>
      <p:pic>
        <p:nvPicPr>
          <p:cNvPr id="174084" name="Picture 4">
            <a:extLst>
              <a:ext uri="{FF2B5EF4-FFF2-40B4-BE49-F238E27FC236}">
                <a16:creationId xmlns:a16="http://schemas.microsoft.com/office/drawing/2014/main" id="{196D409A-5A3E-AAE6-516E-37B010D4C2DD}"/>
              </a:ext>
            </a:extLst>
          </p:cNvPr>
          <p:cNvPicPr>
            <a:picLocks noChangeAspect="1" noChangeArrowheads="1"/>
          </p:cNvPicPr>
          <p:nvPr/>
        </p:nvPicPr>
        <p:blipFill>
          <a:blip r:embed="rId4">
            <a:lum bright="-18000" contrast="54000"/>
            <a:extLst>
              <a:ext uri="{28A0092B-C50C-407E-A947-70E740481C1C}">
                <a14:useLocalDpi xmlns:a14="http://schemas.microsoft.com/office/drawing/2010/main" val="0"/>
              </a:ext>
            </a:extLst>
          </a:blip>
          <a:srcRect/>
          <a:stretch>
            <a:fillRect/>
          </a:stretch>
        </p:blipFill>
        <p:spPr bwMode="auto">
          <a:xfrm>
            <a:off x="5172075" y="1833563"/>
            <a:ext cx="3765550" cy="2386012"/>
          </a:xfrm>
          <a:prstGeom prst="rect">
            <a:avLst/>
          </a:prstGeom>
          <a:noFill/>
          <a:extLst>
            <a:ext uri="{909E8E84-426E-40DD-AFC4-6F175D3DCCD1}">
              <a14:hiddenFill xmlns:a14="http://schemas.microsoft.com/office/drawing/2010/main">
                <a:solidFill>
                  <a:srgbClr val="FFFFFF"/>
                </a:solidFill>
              </a14:hiddenFill>
            </a:ext>
          </a:extLst>
        </p:spPr>
      </p:pic>
      <p:pic>
        <p:nvPicPr>
          <p:cNvPr id="174085" name="Picture 5">
            <a:extLst>
              <a:ext uri="{FF2B5EF4-FFF2-40B4-BE49-F238E27FC236}">
                <a16:creationId xmlns:a16="http://schemas.microsoft.com/office/drawing/2014/main" id="{30F1ADD5-93B8-2601-688D-33E822CF07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7950" y="323850"/>
            <a:ext cx="1004888"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0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08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C57D840-8E4F-D017-C406-FEDD8641C753}"/>
              </a:ext>
            </a:extLst>
          </p:cNvPr>
          <p:cNvSpPr>
            <a:spLocks noGrp="1"/>
          </p:cNvSpPr>
          <p:nvPr>
            <p:ph type="dt" sz="half" idx="10"/>
          </p:nvPr>
        </p:nvSpPr>
        <p:spPr/>
        <p:txBody>
          <a:bodyPr/>
          <a:lstStyle/>
          <a:p>
            <a:r>
              <a:rPr lang="en-US" altLang="en-US"/>
              <a:t>271- Fall 2006</a:t>
            </a:r>
          </a:p>
        </p:txBody>
      </p:sp>
      <p:sp>
        <p:nvSpPr>
          <p:cNvPr id="35842" name="Rectangle 2">
            <a:extLst>
              <a:ext uri="{FF2B5EF4-FFF2-40B4-BE49-F238E27FC236}">
                <a16:creationId xmlns:a16="http://schemas.microsoft.com/office/drawing/2014/main" id="{06ACA3D8-0526-02B8-8CCE-5597A497FF73}"/>
              </a:ext>
            </a:extLst>
          </p:cNvPr>
          <p:cNvSpPr>
            <a:spLocks noGrp="1" noChangeArrowheads="1"/>
          </p:cNvSpPr>
          <p:nvPr>
            <p:ph type="title"/>
          </p:nvPr>
        </p:nvSpPr>
        <p:spPr>
          <a:xfrm>
            <a:off x="1482725" y="0"/>
            <a:ext cx="7010400" cy="15271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a:t>What is AI?</a:t>
            </a:r>
          </a:p>
        </p:txBody>
      </p:sp>
      <p:sp>
        <p:nvSpPr>
          <p:cNvPr id="35843" name="Rectangle 3">
            <a:extLst>
              <a:ext uri="{FF2B5EF4-FFF2-40B4-BE49-F238E27FC236}">
                <a16:creationId xmlns:a16="http://schemas.microsoft.com/office/drawing/2014/main" id="{A33A0013-F041-FDA4-4935-D5A8474A10FC}"/>
              </a:ext>
            </a:extLst>
          </p:cNvPr>
          <p:cNvSpPr>
            <a:spLocks noGrp="1" noChangeArrowheads="1"/>
          </p:cNvSpPr>
          <p:nvPr>
            <p:ph type="body" idx="1"/>
          </p:nvPr>
        </p:nvSpPr>
        <p:spPr>
          <a:xfrm>
            <a:off x="1444625" y="1393825"/>
            <a:ext cx="7051675" cy="54641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Turing test (1950)</a:t>
            </a:r>
          </a:p>
          <a:p>
            <a:pPr>
              <a:lnSpc>
                <a:spcPct val="90000"/>
              </a:lnSpc>
            </a:pPr>
            <a:r>
              <a:rPr lang="en-US" altLang="en-US" sz="2200"/>
              <a:t>Requires:</a:t>
            </a:r>
          </a:p>
          <a:p>
            <a:pPr lvl="1">
              <a:lnSpc>
                <a:spcPct val="90000"/>
              </a:lnSpc>
            </a:pPr>
            <a:r>
              <a:rPr lang="en-US" altLang="en-US" sz="2000"/>
              <a:t>Natural language</a:t>
            </a:r>
          </a:p>
          <a:p>
            <a:pPr lvl="1">
              <a:lnSpc>
                <a:spcPct val="90000"/>
              </a:lnSpc>
            </a:pPr>
            <a:r>
              <a:rPr lang="en-US" altLang="en-US" sz="2000"/>
              <a:t>Knowledge representation</a:t>
            </a:r>
          </a:p>
          <a:p>
            <a:pPr lvl="1">
              <a:lnSpc>
                <a:spcPct val="90000"/>
              </a:lnSpc>
            </a:pPr>
            <a:r>
              <a:rPr lang="en-US" altLang="en-US" sz="2000"/>
              <a:t>automated reasoning</a:t>
            </a:r>
          </a:p>
          <a:p>
            <a:pPr lvl="1">
              <a:lnSpc>
                <a:spcPct val="90000"/>
              </a:lnSpc>
            </a:pPr>
            <a:r>
              <a:rPr lang="en-US" altLang="en-US" sz="2000"/>
              <a:t>machine learning</a:t>
            </a:r>
          </a:p>
          <a:p>
            <a:pPr lvl="1">
              <a:lnSpc>
                <a:spcPct val="90000"/>
              </a:lnSpc>
            </a:pPr>
            <a:r>
              <a:rPr lang="en-US" altLang="en-US" sz="2000"/>
              <a:t>(vision, robotics.) for full test</a:t>
            </a:r>
          </a:p>
          <a:p>
            <a:pPr>
              <a:lnSpc>
                <a:spcPct val="90000"/>
              </a:lnSpc>
            </a:pPr>
            <a:r>
              <a:rPr lang="en-US" altLang="en-US" sz="2200"/>
              <a:t>Thinking humanly:</a:t>
            </a:r>
          </a:p>
          <a:p>
            <a:pPr lvl="1">
              <a:lnSpc>
                <a:spcPct val="90000"/>
              </a:lnSpc>
            </a:pPr>
            <a:r>
              <a:rPr lang="en-US" altLang="en-US" sz="2000"/>
              <a:t>Introspection, the general problem solver (Newell and Simon 1961)</a:t>
            </a:r>
          </a:p>
          <a:p>
            <a:pPr lvl="1">
              <a:lnSpc>
                <a:spcPct val="90000"/>
              </a:lnSpc>
            </a:pPr>
            <a:r>
              <a:rPr lang="en-US" altLang="en-US" sz="2000"/>
              <a:t>Cognitive sciences</a:t>
            </a:r>
          </a:p>
          <a:p>
            <a:pPr>
              <a:lnSpc>
                <a:spcPct val="90000"/>
              </a:lnSpc>
            </a:pPr>
            <a:r>
              <a:rPr lang="en-US" altLang="en-US" sz="2200"/>
              <a:t>Thinking rationally:</a:t>
            </a:r>
          </a:p>
          <a:p>
            <a:pPr lvl="1">
              <a:lnSpc>
                <a:spcPct val="90000"/>
              </a:lnSpc>
            </a:pPr>
            <a:r>
              <a:rPr lang="en-US" altLang="en-US" sz="2000"/>
              <a:t>Logic</a:t>
            </a:r>
          </a:p>
          <a:p>
            <a:pPr lvl="1">
              <a:lnSpc>
                <a:spcPct val="90000"/>
              </a:lnSpc>
            </a:pPr>
            <a:r>
              <a:rPr lang="en-US" altLang="en-US" sz="2000"/>
              <a:t>Problems: how to represent and reason in a domain</a:t>
            </a:r>
          </a:p>
          <a:p>
            <a:pPr>
              <a:lnSpc>
                <a:spcPct val="90000"/>
              </a:lnSpc>
            </a:pPr>
            <a:r>
              <a:rPr lang="en-US" altLang="en-US" sz="2200"/>
              <a:t>Acting rationally:</a:t>
            </a:r>
          </a:p>
          <a:p>
            <a:pPr lvl="1">
              <a:lnSpc>
                <a:spcPct val="90000"/>
              </a:lnSpc>
            </a:pPr>
            <a:r>
              <a:rPr lang="en-US" altLang="en-US" sz="2000"/>
              <a:t>Agents: Perceive and act</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C417F0D-9C37-0042-04A2-942AC128FF1B}"/>
              </a:ext>
            </a:extLst>
          </p:cNvPr>
          <p:cNvSpPr>
            <a:spLocks noGrp="1"/>
          </p:cNvSpPr>
          <p:nvPr>
            <p:ph type="dt" sz="half" idx="10"/>
          </p:nvPr>
        </p:nvSpPr>
        <p:spPr/>
        <p:txBody>
          <a:bodyPr/>
          <a:lstStyle/>
          <a:p>
            <a:r>
              <a:rPr lang="en-US" altLang="en-US"/>
              <a:t>271- Fall 2006</a:t>
            </a:r>
          </a:p>
        </p:txBody>
      </p:sp>
      <p:sp>
        <p:nvSpPr>
          <p:cNvPr id="34818" name="Rectangle 2">
            <a:extLst>
              <a:ext uri="{FF2B5EF4-FFF2-40B4-BE49-F238E27FC236}">
                <a16:creationId xmlns:a16="http://schemas.microsoft.com/office/drawing/2014/main" id="{1B719779-28A0-9B11-4D70-819C35A09577}"/>
              </a:ext>
            </a:extLst>
          </p:cNvPr>
          <p:cNvSpPr>
            <a:spLocks noGrp="1" noChangeArrowheads="1"/>
          </p:cNvSpPr>
          <p:nvPr>
            <p:ph type="title"/>
          </p:nvPr>
        </p:nvSpPr>
        <p:spPr>
          <a:xfrm>
            <a:off x="1524000" y="190500"/>
            <a:ext cx="6445250" cy="962025"/>
          </a:xfrm>
        </p:spPr>
        <p:txBody>
          <a:bodyPr/>
          <a:lstStyle/>
          <a:p>
            <a:r>
              <a:rPr lang="en-US" altLang="en-US" sz="3800" b="1"/>
              <a:t>AI examples</a:t>
            </a:r>
          </a:p>
        </p:txBody>
      </p:sp>
      <p:sp>
        <p:nvSpPr>
          <p:cNvPr id="34819" name="Rectangle 3">
            <a:extLst>
              <a:ext uri="{FF2B5EF4-FFF2-40B4-BE49-F238E27FC236}">
                <a16:creationId xmlns:a16="http://schemas.microsoft.com/office/drawing/2014/main" id="{EDDC4CBA-E64D-D56B-147F-EA2858C7AC11}"/>
              </a:ext>
            </a:extLst>
          </p:cNvPr>
          <p:cNvSpPr>
            <a:spLocks noGrp="1" noChangeArrowheads="1"/>
          </p:cNvSpPr>
          <p:nvPr>
            <p:ph type="body" idx="1"/>
          </p:nvPr>
        </p:nvSpPr>
        <p:spPr>
          <a:xfrm>
            <a:off x="1362075" y="963613"/>
            <a:ext cx="7010400" cy="4114800"/>
          </a:xfrm>
        </p:spPr>
        <p:txBody>
          <a:bodyPr/>
          <a:lstStyle/>
          <a:p>
            <a:pPr>
              <a:lnSpc>
                <a:spcPct val="90000"/>
              </a:lnSpc>
              <a:buFont typeface="Wingdings" panose="05000000000000000000" pitchFamily="2" charset="2"/>
              <a:buNone/>
            </a:pPr>
            <a:r>
              <a:rPr lang="en-US" altLang="en-US" sz="2200" b="1"/>
              <a:t>Common sense reasoning</a:t>
            </a:r>
          </a:p>
          <a:p>
            <a:pPr>
              <a:lnSpc>
                <a:spcPct val="90000"/>
              </a:lnSpc>
            </a:pPr>
            <a:r>
              <a:rPr lang="en-US" altLang="en-US" sz="2000"/>
              <a:t>Tweety</a:t>
            </a:r>
          </a:p>
          <a:p>
            <a:pPr>
              <a:lnSpc>
                <a:spcPct val="90000"/>
              </a:lnSpc>
            </a:pPr>
            <a:r>
              <a:rPr lang="en-US" altLang="en-US" sz="2000"/>
              <a:t>Yale Shooting problem</a:t>
            </a:r>
          </a:p>
          <a:p>
            <a:pPr>
              <a:lnSpc>
                <a:spcPct val="90000"/>
              </a:lnSpc>
              <a:buFont typeface="Wingdings" panose="05000000000000000000" pitchFamily="2" charset="2"/>
              <a:buNone/>
            </a:pPr>
            <a:r>
              <a:rPr lang="en-US" altLang="en-US" sz="2200" b="1"/>
              <a:t>Update vs revise knowledge</a:t>
            </a:r>
          </a:p>
          <a:p>
            <a:pPr>
              <a:lnSpc>
                <a:spcPct val="90000"/>
              </a:lnSpc>
            </a:pPr>
            <a:r>
              <a:rPr lang="en-US" altLang="en-US" sz="2000"/>
              <a:t>The OR gate example: A or B -</a:t>
            </a:r>
            <a:r>
              <a:rPr lang="en-US" altLang="en-US" sz="2000">
                <a:sym typeface="Wingdings" panose="05000000000000000000" pitchFamily="2" charset="2"/>
              </a:rPr>
              <a:t> C</a:t>
            </a:r>
          </a:p>
          <a:p>
            <a:pPr>
              <a:lnSpc>
                <a:spcPct val="90000"/>
              </a:lnSpc>
            </a:pPr>
            <a:r>
              <a:rPr lang="en-US" altLang="en-US" sz="2000">
                <a:sym typeface="Wingdings" panose="05000000000000000000" pitchFamily="2" charset="2"/>
              </a:rPr>
              <a:t>Observe  C=0, vs Do C=0</a:t>
            </a:r>
          </a:p>
          <a:p>
            <a:pPr>
              <a:lnSpc>
                <a:spcPct val="90000"/>
              </a:lnSpc>
              <a:buFont typeface="Wingdings" panose="05000000000000000000" pitchFamily="2" charset="2"/>
              <a:buNone/>
            </a:pPr>
            <a:r>
              <a:rPr lang="en-US" altLang="en-US" sz="2000" b="1">
                <a:sym typeface="Wingdings" panose="05000000000000000000" pitchFamily="2" charset="2"/>
              </a:rPr>
              <a:t>Chaining theories of actions</a:t>
            </a:r>
          </a:p>
          <a:p>
            <a:pPr lvl="1">
              <a:lnSpc>
                <a:spcPct val="90000"/>
              </a:lnSpc>
              <a:buFont typeface="Wingdings" panose="05000000000000000000" pitchFamily="2" charset="2"/>
              <a:buNone/>
            </a:pPr>
            <a:r>
              <a:rPr lang="en-US" altLang="en-US" sz="1800">
                <a:sym typeface="Wingdings" panose="05000000000000000000" pitchFamily="2" charset="2"/>
              </a:rPr>
              <a:t>Looks-like(P)  is(P)</a:t>
            </a:r>
          </a:p>
          <a:p>
            <a:pPr lvl="1">
              <a:lnSpc>
                <a:spcPct val="90000"/>
              </a:lnSpc>
              <a:buFont typeface="Wingdings" panose="05000000000000000000" pitchFamily="2" charset="2"/>
              <a:buNone/>
            </a:pPr>
            <a:r>
              <a:rPr lang="en-US" altLang="en-US" sz="1800">
                <a:sym typeface="Wingdings" panose="05000000000000000000" pitchFamily="2" charset="2"/>
              </a:rPr>
              <a:t>Make-looks-like(P)  Looks-like(P)</a:t>
            </a:r>
          </a:p>
          <a:p>
            <a:pPr lvl="1">
              <a:lnSpc>
                <a:spcPct val="90000"/>
              </a:lnSpc>
              <a:buFont typeface="Wingdings" panose="05000000000000000000" pitchFamily="2" charset="2"/>
              <a:buNone/>
            </a:pPr>
            <a:r>
              <a:rPr lang="en-US" altLang="en-US" sz="1800">
                <a:sym typeface="Wingdings" panose="05000000000000000000" pitchFamily="2" charset="2"/>
              </a:rPr>
              <a:t>----------------------------------------</a:t>
            </a:r>
          </a:p>
          <a:p>
            <a:pPr lvl="1">
              <a:lnSpc>
                <a:spcPct val="90000"/>
              </a:lnSpc>
              <a:buFont typeface="Wingdings" panose="05000000000000000000" pitchFamily="2" charset="2"/>
              <a:buNone/>
            </a:pPr>
            <a:r>
              <a:rPr lang="en-US" altLang="en-US" sz="1800">
                <a:sym typeface="Wingdings" panose="05000000000000000000" pitchFamily="2" charset="2"/>
              </a:rPr>
              <a:t>Makes-looks-like(P) ---is(P) ???</a:t>
            </a:r>
          </a:p>
          <a:p>
            <a:pPr>
              <a:lnSpc>
                <a:spcPct val="90000"/>
              </a:lnSpc>
              <a:buFont typeface="Wingdings" panose="05000000000000000000" pitchFamily="2" charset="2"/>
              <a:buNone/>
            </a:pPr>
            <a:r>
              <a:rPr lang="en-US" altLang="en-US" sz="2000">
                <a:sym typeface="Wingdings" panose="05000000000000000000" pitchFamily="2" charset="2"/>
              </a:rPr>
              <a:t>Garage-door example: garage door not included.</a:t>
            </a:r>
          </a:p>
          <a:p>
            <a:pPr>
              <a:lnSpc>
                <a:spcPct val="90000"/>
              </a:lnSpc>
            </a:pPr>
            <a:r>
              <a:rPr lang="en-US" altLang="en-US" sz="2000">
                <a:sym typeface="Wingdings" panose="05000000000000000000" pitchFamily="2" charset="2"/>
              </a:rPr>
              <a:t>Planning benchmarks</a:t>
            </a:r>
          </a:p>
          <a:p>
            <a:pPr>
              <a:lnSpc>
                <a:spcPct val="90000"/>
              </a:lnSpc>
            </a:pPr>
            <a:r>
              <a:rPr lang="en-US" altLang="en-US" sz="2000">
                <a:sym typeface="Wingdings" panose="05000000000000000000" pitchFamily="2" charset="2"/>
              </a:rPr>
              <a:t>8-puzzle, 8-queen, block world, grid-space world </a:t>
            </a:r>
          </a:p>
          <a:p>
            <a:pPr>
              <a:lnSpc>
                <a:spcPct val="90000"/>
              </a:lnSpc>
              <a:buFont typeface="Wingdings" panose="05000000000000000000" pitchFamily="2" charset="2"/>
              <a:buNone/>
            </a:pPr>
            <a:r>
              <a:rPr lang="en-US" altLang="en-US" sz="2400">
                <a:sym typeface="Wingdings" panose="05000000000000000000" pitchFamily="2" charset="2"/>
              </a:rPr>
              <a:t>Abduction: </a:t>
            </a:r>
            <a:r>
              <a:rPr lang="en-US" altLang="en-US" sz="2000">
                <a:sym typeface="Wingdings" panose="05000000000000000000" pitchFamily="2" charset="2"/>
              </a:rPr>
              <a:t>cambridge parking example</a:t>
            </a:r>
          </a:p>
          <a:p>
            <a:pPr>
              <a:lnSpc>
                <a:spcPct val="90000"/>
              </a:lnSpc>
              <a:buFont typeface="Wingdings" panose="05000000000000000000" pitchFamily="2" charset="2"/>
              <a:buNone/>
            </a:pPr>
            <a:endParaRPr lang="en-US" altLang="en-US" sz="2000">
              <a:sym typeface="Wingdings" panose="05000000000000000000" pitchFamily="2" charset="2"/>
            </a:endParaRPr>
          </a:p>
          <a:p>
            <a:pPr>
              <a:lnSpc>
                <a:spcPct val="90000"/>
              </a:lnSpc>
              <a:buFont typeface="Wingdings" panose="05000000000000000000" pitchFamily="2" charset="2"/>
              <a:buNone/>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EE4D442-099B-7615-CF11-B06112E5C8D7}"/>
              </a:ext>
            </a:extLst>
          </p:cNvPr>
          <p:cNvSpPr>
            <a:spLocks noGrp="1"/>
          </p:cNvSpPr>
          <p:nvPr>
            <p:ph type="dt" sz="half" idx="10"/>
          </p:nvPr>
        </p:nvSpPr>
        <p:spPr/>
        <p:txBody>
          <a:bodyPr/>
          <a:lstStyle/>
          <a:p>
            <a:r>
              <a:rPr lang="en-US" altLang="en-US"/>
              <a:t>271- Fall 2006</a:t>
            </a:r>
          </a:p>
        </p:txBody>
      </p:sp>
      <p:sp>
        <p:nvSpPr>
          <p:cNvPr id="37890" name="Rectangle 2">
            <a:extLst>
              <a:ext uri="{FF2B5EF4-FFF2-40B4-BE49-F238E27FC236}">
                <a16:creationId xmlns:a16="http://schemas.microsoft.com/office/drawing/2014/main" id="{B6069D29-85C9-5971-CFFC-25A9D9F5E81C}"/>
              </a:ext>
            </a:extLst>
          </p:cNvPr>
          <p:cNvSpPr>
            <a:spLocks noGrp="1" noChangeArrowheads="1"/>
          </p:cNvSpPr>
          <p:nvPr>
            <p:ph type="title"/>
          </p:nvPr>
        </p:nvSpPr>
        <p:spPr>
          <a:xfrm>
            <a:off x="1524000" y="-347663"/>
            <a:ext cx="7010400" cy="1527176"/>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3800" b="1"/>
              <a:t>History of AI</a:t>
            </a:r>
          </a:p>
        </p:txBody>
      </p:sp>
      <p:sp>
        <p:nvSpPr>
          <p:cNvPr id="37891" name="Rectangle 3">
            <a:extLst>
              <a:ext uri="{FF2B5EF4-FFF2-40B4-BE49-F238E27FC236}">
                <a16:creationId xmlns:a16="http://schemas.microsoft.com/office/drawing/2014/main" id="{C0EF1550-30A1-66C2-6539-C66A5B515BE5}"/>
              </a:ext>
            </a:extLst>
          </p:cNvPr>
          <p:cNvSpPr>
            <a:spLocks noGrp="1" noChangeArrowheads="1"/>
          </p:cNvSpPr>
          <p:nvPr>
            <p:ph type="body" idx="1"/>
          </p:nvPr>
        </p:nvSpPr>
        <p:spPr>
          <a:xfrm>
            <a:off x="1455738" y="747713"/>
            <a:ext cx="7010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McCulloch and Pitts (1943)</a:t>
            </a:r>
          </a:p>
          <a:p>
            <a:pPr lvl="1">
              <a:lnSpc>
                <a:spcPct val="90000"/>
              </a:lnSpc>
            </a:pPr>
            <a:r>
              <a:rPr lang="en-US" altLang="en-US" sz="2000"/>
              <a:t>Neural networks that learn</a:t>
            </a:r>
          </a:p>
          <a:p>
            <a:pPr>
              <a:lnSpc>
                <a:spcPct val="90000"/>
              </a:lnSpc>
            </a:pPr>
            <a:r>
              <a:rPr lang="en-US" altLang="en-US" sz="2200"/>
              <a:t>Minsky (1951)</a:t>
            </a:r>
          </a:p>
          <a:p>
            <a:pPr lvl="1">
              <a:lnSpc>
                <a:spcPct val="90000"/>
              </a:lnSpc>
            </a:pPr>
            <a:r>
              <a:rPr lang="en-US" altLang="en-US" sz="2000"/>
              <a:t>Built a neural net computer</a:t>
            </a:r>
          </a:p>
          <a:p>
            <a:pPr>
              <a:lnSpc>
                <a:spcPct val="90000"/>
              </a:lnSpc>
            </a:pPr>
            <a:r>
              <a:rPr lang="en-US" altLang="en-US" sz="2200"/>
              <a:t>Darmouth conference (1956):</a:t>
            </a:r>
          </a:p>
          <a:p>
            <a:pPr lvl="1">
              <a:lnSpc>
                <a:spcPct val="90000"/>
              </a:lnSpc>
            </a:pPr>
            <a:r>
              <a:rPr lang="en-US" altLang="en-US" sz="2000"/>
              <a:t>McCarthy, Minsky, Newell, Simon met,</a:t>
            </a:r>
          </a:p>
          <a:p>
            <a:pPr lvl="1">
              <a:lnSpc>
                <a:spcPct val="90000"/>
              </a:lnSpc>
            </a:pPr>
            <a:r>
              <a:rPr lang="en-US" altLang="en-US" sz="2000"/>
              <a:t>Logic theorist (LT)- proves a theorem in Principia Mathematica-Russel.</a:t>
            </a:r>
          </a:p>
          <a:p>
            <a:pPr lvl="1">
              <a:lnSpc>
                <a:spcPct val="90000"/>
              </a:lnSpc>
            </a:pPr>
            <a:r>
              <a:rPr lang="en-US" altLang="en-US" sz="2000"/>
              <a:t>The name “Artficial Intelligence” was coined.</a:t>
            </a:r>
          </a:p>
          <a:p>
            <a:pPr>
              <a:lnSpc>
                <a:spcPct val="90000"/>
              </a:lnSpc>
            </a:pPr>
            <a:r>
              <a:rPr lang="en-US" altLang="en-US" sz="2200"/>
              <a:t>1952-1969</a:t>
            </a:r>
          </a:p>
          <a:p>
            <a:pPr lvl="1">
              <a:lnSpc>
                <a:spcPct val="90000"/>
              </a:lnSpc>
            </a:pPr>
            <a:r>
              <a:rPr lang="en-US" altLang="en-US" sz="2000"/>
              <a:t>GPS- Newell and Simon</a:t>
            </a:r>
          </a:p>
          <a:p>
            <a:pPr lvl="1">
              <a:lnSpc>
                <a:spcPct val="90000"/>
              </a:lnSpc>
            </a:pPr>
            <a:r>
              <a:rPr lang="en-US" altLang="en-US" sz="2000"/>
              <a:t>Geometry theorem prover - Gelernter (1959)</a:t>
            </a:r>
          </a:p>
          <a:p>
            <a:pPr lvl="1">
              <a:lnSpc>
                <a:spcPct val="90000"/>
              </a:lnSpc>
            </a:pPr>
            <a:r>
              <a:rPr lang="en-US" altLang="en-US" sz="2000"/>
              <a:t>Samuel Checkers that learns (1952)</a:t>
            </a:r>
          </a:p>
          <a:p>
            <a:pPr lvl="1">
              <a:lnSpc>
                <a:spcPct val="90000"/>
              </a:lnSpc>
            </a:pPr>
            <a:r>
              <a:rPr lang="en-US" altLang="en-US" sz="2000"/>
              <a:t>McCarthy - Lisp (1958),  Advice Taker, Robinson’s resolution</a:t>
            </a:r>
          </a:p>
          <a:p>
            <a:pPr lvl="1">
              <a:lnSpc>
                <a:spcPct val="90000"/>
              </a:lnSpc>
            </a:pPr>
            <a:r>
              <a:rPr lang="en-US" altLang="en-US" sz="2000"/>
              <a:t>Microworlds: Integration, block-worlds.</a:t>
            </a:r>
          </a:p>
          <a:p>
            <a:pPr lvl="1">
              <a:lnSpc>
                <a:spcPct val="90000"/>
              </a:lnSpc>
            </a:pPr>
            <a:r>
              <a:rPr lang="en-US" altLang="en-US" sz="2000"/>
              <a:t>1962- the perceptron convergence (Rosenblatt)</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D2EDC3D-2540-07EB-B743-85F58431B958}"/>
              </a:ext>
            </a:extLst>
          </p:cNvPr>
          <p:cNvSpPr>
            <a:spLocks noGrp="1"/>
          </p:cNvSpPr>
          <p:nvPr>
            <p:ph type="dt" sz="half" idx="10"/>
          </p:nvPr>
        </p:nvSpPr>
        <p:spPr/>
        <p:txBody>
          <a:bodyPr/>
          <a:lstStyle/>
          <a:p>
            <a:r>
              <a:rPr lang="en-US" altLang="en-US"/>
              <a:t>271- Fall 2006</a:t>
            </a:r>
          </a:p>
        </p:txBody>
      </p:sp>
      <p:sp>
        <p:nvSpPr>
          <p:cNvPr id="161794" name="Rectangle 2">
            <a:extLst>
              <a:ext uri="{FF2B5EF4-FFF2-40B4-BE49-F238E27FC236}">
                <a16:creationId xmlns:a16="http://schemas.microsoft.com/office/drawing/2014/main" id="{88732ADD-1B05-CA0C-384B-FB431DC2B11B}"/>
              </a:ext>
            </a:extLst>
          </p:cNvPr>
          <p:cNvSpPr>
            <a:spLocks noGrp="1" noChangeArrowheads="1"/>
          </p:cNvSpPr>
          <p:nvPr>
            <p:ph type="title"/>
          </p:nvPr>
        </p:nvSpPr>
        <p:spPr/>
        <p:txBody>
          <a:bodyPr/>
          <a:lstStyle/>
          <a:p>
            <a:r>
              <a:rPr lang="en-US" altLang="en-US" sz="3800" b="1"/>
              <a:t>The Birthplace of </a:t>
            </a:r>
            <a:br>
              <a:rPr lang="en-US" altLang="en-US" sz="3800" b="1"/>
            </a:br>
            <a:r>
              <a:rPr lang="en-US" altLang="en-US" sz="3800" b="1"/>
              <a:t>“Artificial Intelligence”, 1956</a:t>
            </a:r>
          </a:p>
        </p:txBody>
      </p:sp>
      <p:sp>
        <p:nvSpPr>
          <p:cNvPr id="161795" name="Rectangle 3">
            <a:extLst>
              <a:ext uri="{FF2B5EF4-FFF2-40B4-BE49-F238E27FC236}">
                <a16:creationId xmlns:a16="http://schemas.microsoft.com/office/drawing/2014/main" id="{AA0968F4-89CA-7EC2-1161-40E0832D0956}"/>
              </a:ext>
            </a:extLst>
          </p:cNvPr>
          <p:cNvSpPr>
            <a:spLocks noGrp="1" noChangeArrowheads="1"/>
          </p:cNvSpPr>
          <p:nvPr>
            <p:ph type="body" idx="1"/>
          </p:nvPr>
        </p:nvSpPr>
        <p:spPr/>
        <p:txBody>
          <a:bodyPr/>
          <a:lstStyle/>
          <a:p>
            <a:pPr>
              <a:lnSpc>
                <a:spcPct val="80000"/>
              </a:lnSpc>
            </a:pPr>
            <a:r>
              <a:rPr lang="en-US" altLang="en-US" sz="1900" b="1">
                <a:solidFill>
                  <a:schemeClr val="hlink"/>
                </a:solidFill>
                <a:latin typeface="Times New Roman" panose="02020603050405020304" pitchFamily="18" charset="0"/>
              </a:rPr>
              <a:t>Darmouth workshop, 1956:</a:t>
            </a:r>
            <a:r>
              <a:rPr lang="en-US" altLang="en-US" sz="1900" b="1">
                <a:latin typeface="Times New Roman" panose="02020603050405020304" pitchFamily="18" charset="0"/>
              </a:rPr>
              <a:t> historical meeting of the precieved founders of AI met: John McCarthy,  Marvin Minsky, Alan Newell,   and Herbert Simon.</a:t>
            </a:r>
          </a:p>
          <a:p>
            <a:pPr>
              <a:lnSpc>
                <a:spcPct val="80000"/>
              </a:lnSpc>
            </a:pPr>
            <a:endParaRPr lang="en-US" altLang="en-US" sz="1900" b="1">
              <a:latin typeface="Times New Roman" panose="02020603050405020304" pitchFamily="18" charset="0"/>
            </a:endParaRPr>
          </a:p>
          <a:p>
            <a:pPr>
              <a:lnSpc>
                <a:spcPct val="80000"/>
              </a:lnSpc>
            </a:pPr>
            <a:r>
              <a:rPr lang="en-US" altLang="en-US" sz="1900" b="1">
                <a:latin typeface="Times New Roman" panose="02020603050405020304" pitchFamily="18" charset="0"/>
              </a:rPr>
              <a:t>A Proposal for the Dartmouth Summer Research Project on Artificial Intelligence. J. McCarthy, M. L. Minsky, N. Rochester, and C.E. Shannon. August 31, 1955. "We propose that a 2 month, 10 man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t>
            </a:r>
            <a:r>
              <a:rPr lang="en-US" altLang="en-US" sz="1900" b="1" i="1">
                <a:latin typeface="Times New Roman" panose="02020603050405020304" pitchFamily="18" charset="0"/>
              </a:rPr>
              <a:t>And this marks the debut of the term </a:t>
            </a:r>
            <a:r>
              <a:rPr lang="en-US" altLang="en-US" sz="1900" b="1">
                <a:latin typeface="Times New Roman" panose="02020603050405020304" pitchFamily="18" charset="0"/>
              </a:rPr>
              <a:t>"artificial intelligence.“</a:t>
            </a:r>
          </a:p>
          <a:p>
            <a:pPr>
              <a:lnSpc>
                <a:spcPct val="80000"/>
              </a:lnSpc>
            </a:pPr>
            <a:endParaRPr lang="en-US" altLang="en-US" sz="1900" b="1">
              <a:latin typeface="Times New Roman" panose="02020603050405020304" pitchFamily="18" charset="0"/>
            </a:endParaRPr>
          </a:p>
          <a:p>
            <a:pPr>
              <a:lnSpc>
                <a:spcPct val="80000"/>
              </a:lnSpc>
            </a:pPr>
            <a:r>
              <a:rPr lang="en-US" altLang="en-US" sz="1900" b="1">
                <a:latin typeface="Times New Roman" panose="02020603050405020304" pitchFamily="18" charset="0"/>
              </a:rPr>
              <a:t>50 anniversery of Darmouth workshop</a:t>
            </a:r>
          </a:p>
          <a:p>
            <a:pPr>
              <a:lnSpc>
                <a:spcPct val="80000"/>
              </a:lnSpc>
            </a:pPr>
            <a:endParaRPr lang="en-US" altLang="en-US" sz="1900">
              <a:latin typeface="Times New Roman" panose="02020603050405020304" pitchFamily="18" charset="0"/>
            </a:endParaRPr>
          </a:p>
          <a:p>
            <a:pPr>
              <a:lnSpc>
                <a:spcPct val="80000"/>
              </a:lnSpc>
            </a:pPr>
            <a:endParaRPr lang="en-US" altLang="en-US" sz="1900" b="1"/>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0B3F6B7-D33E-4E27-2F65-FC7A25184E8C}"/>
              </a:ext>
            </a:extLst>
          </p:cNvPr>
          <p:cNvSpPr>
            <a:spLocks noGrp="1"/>
          </p:cNvSpPr>
          <p:nvPr>
            <p:ph type="dt" sz="half" idx="10"/>
          </p:nvPr>
        </p:nvSpPr>
        <p:spPr/>
        <p:txBody>
          <a:bodyPr/>
          <a:lstStyle/>
          <a:p>
            <a:r>
              <a:rPr lang="en-US" altLang="en-US"/>
              <a:t>271- Fall 2006</a:t>
            </a:r>
          </a:p>
        </p:txBody>
      </p:sp>
      <p:sp>
        <p:nvSpPr>
          <p:cNvPr id="39938" name="Rectangle 2">
            <a:extLst>
              <a:ext uri="{FF2B5EF4-FFF2-40B4-BE49-F238E27FC236}">
                <a16:creationId xmlns:a16="http://schemas.microsoft.com/office/drawing/2014/main" id="{5D128F7D-80F5-6AD7-2D92-1AA22B966DA2}"/>
              </a:ext>
            </a:extLst>
          </p:cNvPr>
          <p:cNvSpPr>
            <a:spLocks noGrp="1" noChangeArrowheads="1"/>
          </p:cNvSpPr>
          <p:nvPr>
            <p:ph type="title"/>
          </p:nvPr>
        </p:nvSpPr>
        <p:spPr>
          <a:xfrm>
            <a:off x="1455738" y="-293688"/>
            <a:ext cx="7010400" cy="1527176"/>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3800" b="1"/>
              <a:t>History, continued</a:t>
            </a:r>
          </a:p>
        </p:txBody>
      </p:sp>
      <p:sp>
        <p:nvSpPr>
          <p:cNvPr id="39939" name="Rectangle 3">
            <a:extLst>
              <a:ext uri="{FF2B5EF4-FFF2-40B4-BE49-F238E27FC236}">
                <a16:creationId xmlns:a16="http://schemas.microsoft.com/office/drawing/2014/main" id="{BA22FE17-F023-337B-822A-86B55381A663}"/>
              </a:ext>
            </a:extLst>
          </p:cNvPr>
          <p:cNvSpPr>
            <a:spLocks noGrp="1" noChangeArrowheads="1"/>
          </p:cNvSpPr>
          <p:nvPr>
            <p:ph type="body" idx="1"/>
          </p:nvPr>
        </p:nvSpPr>
        <p:spPr>
          <a:xfrm>
            <a:off x="304800" y="1295400"/>
            <a:ext cx="7848600" cy="5029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1966-1974 a dose of reality</a:t>
            </a:r>
          </a:p>
          <a:p>
            <a:pPr lvl="1">
              <a:lnSpc>
                <a:spcPct val="90000"/>
              </a:lnSpc>
            </a:pPr>
            <a:r>
              <a:rPr lang="en-US" altLang="en-US" sz="2000"/>
              <a:t>Problems with computation</a:t>
            </a:r>
          </a:p>
          <a:p>
            <a:pPr>
              <a:lnSpc>
                <a:spcPct val="90000"/>
              </a:lnSpc>
            </a:pPr>
            <a:r>
              <a:rPr lang="en-US" altLang="en-US" sz="2200"/>
              <a:t>1969-1979 Knowledge-based systems</a:t>
            </a:r>
          </a:p>
          <a:p>
            <a:pPr lvl="1">
              <a:lnSpc>
                <a:spcPct val="90000"/>
              </a:lnSpc>
            </a:pPr>
            <a:r>
              <a:rPr lang="en-US" altLang="en-US" sz="2000"/>
              <a:t>Weak vs. strong methods</a:t>
            </a:r>
          </a:p>
          <a:p>
            <a:pPr lvl="1">
              <a:lnSpc>
                <a:spcPct val="90000"/>
              </a:lnSpc>
            </a:pPr>
            <a:r>
              <a:rPr lang="en-US" altLang="en-US" sz="2000"/>
              <a:t>Expert systems:</a:t>
            </a:r>
          </a:p>
          <a:p>
            <a:pPr lvl="2">
              <a:lnSpc>
                <a:spcPct val="90000"/>
              </a:lnSpc>
            </a:pPr>
            <a:r>
              <a:rPr lang="en-US" altLang="en-US" sz="1800"/>
              <a:t>Dendral:Inferring molecular structures</a:t>
            </a:r>
          </a:p>
          <a:p>
            <a:pPr lvl="2">
              <a:lnSpc>
                <a:spcPct val="90000"/>
              </a:lnSpc>
            </a:pPr>
            <a:r>
              <a:rPr lang="en-US" altLang="en-US" sz="1800"/>
              <a:t>Mycin: diagnosing blood infections</a:t>
            </a:r>
          </a:p>
          <a:p>
            <a:pPr lvl="2">
              <a:lnSpc>
                <a:spcPct val="90000"/>
              </a:lnSpc>
            </a:pPr>
            <a:r>
              <a:rPr lang="en-US" altLang="en-US" sz="1800"/>
              <a:t>Prospector: recomending exploratory drilling (Duda).</a:t>
            </a:r>
          </a:p>
          <a:p>
            <a:pPr lvl="1">
              <a:lnSpc>
                <a:spcPct val="90000"/>
              </a:lnSpc>
            </a:pPr>
            <a:r>
              <a:rPr lang="en-US" altLang="en-US" sz="2000"/>
              <a:t>Roger Shank: no syntax only semantics</a:t>
            </a:r>
          </a:p>
          <a:p>
            <a:pPr>
              <a:lnSpc>
                <a:spcPct val="90000"/>
              </a:lnSpc>
            </a:pPr>
            <a:r>
              <a:rPr lang="en-US" altLang="en-US" sz="2200"/>
              <a:t>1980-1988: AI becomes an industry</a:t>
            </a:r>
          </a:p>
          <a:p>
            <a:pPr lvl="1">
              <a:lnSpc>
                <a:spcPct val="90000"/>
              </a:lnSpc>
            </a:pPr>
            <a:r>
              <a:rPr lang="en-US" altLang="en-US" sz="2000"/>
              <a:t>R1: Mcdermott, 1982, order configurations of computer systems</a:t>
            </a:r>
          </a:p>
          <a:p>
            <a:pPr lvl="1">
              <a:lnSpc>
                <a:spcPct val="90000"/>
              </a:lnSpc>
            </a:pPr>
            <a:r>
              <a:rPr lang="en-US" altLang="en-US" sz="2000"/>
              <a:t>1981: Fifth generation</a:t>
            </a:r>
          </a:p>
          <a:p>
            <a:pPr>
              <a:lnSpc>
                <a:spcPct val="90000"/>
              </a:lnSpc>
            </a:pPr>
            <a:r>
              <a:rPr lang="en-US" altLang="en-US" sz="2200"/>
              <a:t>1986-present: return to neural networks</a:t>
            </a:r>
          </a:p>
          <a:p>
            <a:pPr>
              <a:lnSpc>
                <a:spcPct val="90000"/>
              </a:lnSpc>
            </a:pPr>
            <a:r>
              <a:rPr lang="en-US" altLang="en-US" sz="2200"/>
              <a:t>Recent event:</a:t>
            </a:r>
          </a:p>
          <a:p>
            <a:pPr lvl="1">
              <a:lnSpc>
                <a:spcPct val="90000"/>
              </a:lnSpc>
            </a:pPr>
            <a:r>
              <a:rPr lang="en-US" altLang="en-US" sz="2000"/>
              <a:t>AI becomes a science: HMMs, planning, belief network</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8AB217C-1EAE-E642-FB99-1F37B39572D5}"/>
              </a:ext>
            </a:extLst>
          </p:cNvPr>
          <p:cNvSpPr>
            <a:spLocks noGrp="1"/>
          </p:cNvSpPr>
          <p:nvPr>
            <p:ph type="dt" sz="half" idx="10"/>
          </p:nvPr>
        </p:nvSpPr>
        <p:spPr/>
        <p:txBody>
          <a:bodyPr/>
          <a:lstStyle/>
          <a:p>
            <a:r>
              <a:rPr lang="en-US" altLang="en-US"/>
              <a:t>271- Fall 2006</a:t>
            </a:r>
          </a:p>
        </p:txBody>
      </p:sp>
      <p:sp>
        <p:nvSpPr>
          <p:cNvPr id="148482" name="Rectangle 2">
            <a:extLst>
              <a:ext uri="{FF2B5EF4-FFF2-40B4-BE49-F238E27FC236}">
                <a16:creationId xmlns:a16="http://schemas.microsoft.com/office/drawing/2014/main" id="{3EC353BE-4B2D-47C6-4D89-709FD81FCC0F}"/>
              </a:ext>
            </a:extLst>
          </p:cNvPr>
          <p:cNvSpPr>
            <a:spLocks noGrp="1" noChangeArrowheads="1"/>
          </p:cNvSpPr>
          <p:nvPr>
            <p:ph type="title"/>
          </p:nvPr>
        </p:nvSpPr>
        <p:spPr/>
        <p:txBody>
          <a:bodyPr/>
          <a:lstStyle/>
          <a:p>
            <a:r>
              <a:rPr lang="en-US" altLang="en-US"/>
              <a:t>Abridged history of AI</a:t>
            </a:r>
          </a:p>
        </p:txBody>
      </p:sp>
      <p:sp>
        <p:nvSpPr>
          <p:cNvPr id="148483" name="Rectangle 3">
            <a:extLst>
              <a:ext uri="{FF2B5EF4-FFF2-40B4-BE49-F238E27FC236}">
                <a16:creationId xmlns:a16="http://schemas.microsoft.com/office/drawing/2014/main" id="{217056D8-1AA9-01DE-E209-BF8AF12A31E7}"/>
              </a:ext>
            </a:extLst>
          </p:cNvPr>
          <p:cNvSpPr>
            <a:spLocks noGrp="1" noChangeArrowheads="1"/>
          </p:cNvSpPr>
          <p:nvPr>
            <p:ph type="body" idx="1"/>
          </p:nvPr>
        </p:nvSpPr>
        <p:spPr>
          <a:xfrm>
            <a:off x="952500" y="1905000"/>
            <a:ext cx="7581900" cy="4114800"/>
          </a:xfrm>
        </p:spPr>
        <p:txBody>
          <a:bodyPr/>
          <a:lstStyle/>
          <a:p>
            <a:pPr>
              <a:lnSpc>
                <a:spcPct val="80000"/>
              </a:lnSpc>
            </a:pPr>
            <a:r>
              <a:rPr lang="en-US" altLang="en-US" sz="1900"/>
              <a:t>1943     	McCulloch &amp; Pitts: Boolean circuit model of brain</a:t>
            </a:r>
          </a:p>
          <a:p>
            <a:pPr>
              <a:lnSpc>
                <a:spcPct val="80000"/>
              </a:lnSpc>
            </a:pPr>
            <a:r>
              <a:rPr lang="en-US" altLang="en-US" sz="1900"/>
              <a:t>1950     	Turing's "Computing Machinery and Intelligence"</a:t>
            </a:r>
          </a:p>
          <a:p>
            <a:pPr>
              <a:lnSpc>
                <a:spcPct val="80000"/>
              </a:lnSpc>
            </a:pPr>
            <a:r>
              <a:rPr lang="en-US" altLang="en-US" sz="1900">
                <a:solidFill>
                  <a:srgbClr val="FF0000"/>
                </a:solidFill>
              </a:rPr>
              <a:t>1956		</a:t>
            </a:r>
            <a:r>
              <a:rPr lang="en-US" altLang="en-US" sz="1900"/>
              <a:t>Dartmouth meeting: "Artificial Intelligence" adopted</a:t>
            </a:r>
          </a:p>
          <a:p>
            <a:pPr>
              <a:lnSpc>
                <a:spcPct val="80000"/>
              </a:lnSpc>
            </a:pPr>
            <a:r>
              <a:rPr lang="en-US" altLang="en-US" sz="1900"/>
              <a:t>1952—69	Look, Ma, no hands! </a:t>
            </a:r>
          </a:p>
          <a:p>
            <a:pPr>
              <a:lnSpc>
                <a:spcPct val="80000"/>
              </a:lnSpc>
            </a:pPr>
            <a:r>
              <a:rPr lang="en-US" altLang="en-US" sz="1900"/>
              <a:t>1950s	Early AI programs, including Samuel's checkers</a:t>
            </a:r>
            <a:br>
              <a:rPr lang="en-US" altLang="en-US" sz="1900"/>
            </a:br>
            <a:r>
              <a:rPr lang="en-US" altLang="en-US" sz="1900"/>
              <a:t>		program, Newell &amp; Simon's Logic Theorist, </a:t>
            </a:r>
            <a:br>
              <a:rPr lang="en-US" altLang="en-US" sz="1900"/>
            </a:br>
            <a:r>
              <a:rPr lang="en-US" altLang="en-US" sz="1900"/>
              <a:t>		Gelernter's Geometry Engine</a:t>
            </a:r>
          </a:p>
          <a:p>
            <a:pPr>
              <a:lnSpc>
                <a:spcPct val="80000"/>
              </a:lnSpc>
            </a:pPr>
            <a:r>
              <a:rPr lang="en-US" altLang="en-US" sz="1900"/>
              <a:t>1965		Robinson's complete algorithm for logical reasoning</a:t>
            </a:r>
          </a:p>
          <a:p>
            <a:pPr>
              <a:lnSpc>
                <a:spcPct val="80000"/>
              </a:lnSpc>
            </a:pPr>
            <a:r>
              <a:rPr lang="en-US" altLang="en-US" sz="1900"/>
              <a:t>1966—73	AI discovers computational complexity</a:t>
            </a:r>
            <a:br>
              <a:rPr lang="en-US" altLang="en-US" sz="1900"/>
            </a:br>
            <a:r>
              <a:rPr lang="en-US" altLang="en-US" sz="1900"/>
              <a:t>		Neural network research almost disappears</a:t>
            </a:r>
          </a:p>
          <a:p>
            <a:pPr>
              <a:lnSpc>
                <a:spcPct val="80000"/>
              </a:lnSpc>
            </a:pPr>
            <a:r>
              <a:rPr lang="en-US" altLang="en-US" sz="1900"/>
              <a:t>1969—79	Early development of knowledge-based systems</a:t>
            </a:r>
          </a:p>
          <a:p>
            <a:pPr>
              <a:lnSpc>
                <a:spcPct val="80000"/>
              </a:lnSpc>
            </a:pPr>
            <a:r>
              <a:rPr lang="en-US" altLang="en-US" sz="1900"/>
              <a:t>1980-- 	AI becomes an industry </a:t>
            </a:r>
          </a:p>
          <a:p>
            <a:pPr>
              <a:lnSpc>
                <a:spcPct val="80000"/>
              </a:lnSpc>
            </a:pPr>
            <a:r>
              <a:rPr lang="en-US" altLang="en-US" sz="1900"/>
              <a:t>1986-- 	Neural networks return to popularity</a:t>
            </a:r>
          </a:p>
          <a:p>
            <a:pPr>
              <a:lnSpc>
                <a:spcPct val="80000"/>
              </a:lnSpc>
            </a:pPr>
            <a:r>
              <a:rPr lang="en-US" altLang="en-US" sz="1900"/>
              <a:t>1987--	AI becomes a science </a:t>
            </a:r>
          </a:p>
          <a:p>
            <a:pPr>
              <a:lnSpc>
                <a:spcPct val="80000"/>
              </a:lnSpc>
            </a:pPr>
            <a:r>
              <a:rPr lang="en-US" altLang="en-US" sz="1900"/>
              <a:t>1995--	The emergence of intelligent agents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9DB9BE2-0E7C-157D-ABE4-7D3F8BA516B7}"/>
              </a:ext>
            </a:extLst>
          </p:cNvPr>
          <p:cNvSpPr>
            <a:spLocks noGrp="1"/>
          </p:cNvSpPr>
          <p:nvPr>
            <p:ph type="dt" sz="half" idx="10"/>
          </p:nvPr>
        </p:nvSpPr>
        <p:spPr/>
        <p:txBody>
          <a:bodyPr/>
          <a:lstStyle/>
          <a:p>
            <a:r>
              <a:rPr lang="en-US" altLang="en-US"/>
              <a:t>271- Fall 2006</a:t>
            </a:r>
          </a:p>
        </p:txBody>
      </p:sp>
      <p:sp>
        <p:nvSpPr>
          <p:cNvPr id="150530" name="Rectangle 2">
            <a:extLst>
              <a:ext uri="{FF2B5EF4-FFF2-40B4-BE49-F238E27FC236}">
                <a16:creationId xmlns:a16="http://schemas.microsoft.com/office/drawing/2014/main" id="{16B341C0-F818-945D-714F-0AD2BB3A7366}"/>
              </a:ext>
            </a:extLst>
          </p:cNvPr>
          <p:cNvSpPr>
            <a:spLocks noGrp="1" noChangeArrowheads="1"/>
          </p:cNvSpPr>
          <p:nvPr>
            <p:ph type="title"/>
          </p:nvPr>
        </p:nvSpPr>
        <p:spPr/>
        <p:txBody>
          <a:bodyPr/>
          <a:lstStyle/>
          <a:p>
            <a:r>
              <a:rPr lang="en-US" altLang="en-US"/>
              <a:t>State of the art</a:t>
            </a:r>
          </a:p>
        </p:txBody>
      </p:sp>
      <p:sp>
        <p:nvSpPr>
          <p:cNvPr id="150531" name="Rectangle 3">
            <a:extLst>
              <a:ext uri="{FF2B5EF4-FFF2-40B4-BE49-F238E27FC236}">
                <a16:creationId xmlns:a16="http://schemas.microsoft.com/office/drawing/2014/main" id="{502B26A4-6336-EB5A-9028-9AEADD9E85B0}"/>
              </a:ext>
            </a:extLst>
          </p:cNvPr>
          <p:cNvSpPr>
            <a:spLocks noGrp="1" noChangeArrowheads="1"/>
          </p:cNvSpPr>
          <p:nvPr>
            <p:ph type="body" idx="1"/>
          </p:nvPr>
        </p:nvSpPr>
        <p:spPr/>
        <p:txBody>
          <a:bodyPr/>
          <a:lstStyle/>
          <a:p>
            <a:pPr>
              <a:lnSpc>
                <a:spcPct val="80000"/>
              </a:lnSpc>
            </a:pPr>
            <a:r>
              <a:rPr lang="en-US" altLang="en-US" sz="2100"/>
              <a:t>Deep Blue defeated the reigning world chess champion Garry Kasparov in 1997 </a:t>
            </a:r>
          </a:p>
          <a:p>
            <a:pPr>
              <a:lnSpc>
                <a:spcPct val="80000"/>
              </a:lnSpc>
            </a:pPr>
            <a:r>
              <a:rPr lang="en-US" altLang="en-US" sz="2100"/>
              <a:t>Proved a mathematical conjecture (Robbins conjecture) unsolved for decades </a:t>
            </a:r>
          </a:p>
          <a:p>
            <a:pPr>
              <a:lnSpc>
                <a:spcPct val="80000"/>
              </a:lnSpc>
            </a:pPr>
            <a:r>
              <a:rPr lang="en-US" altLang="en-US" sz="2100"/>
              <a:t>No hands across America (driving autonomously 98% of the time from Pittsburgh to San Diego) </a:t>
            </a:r>
          </a:p>
          <a:p>
            <a:pPr>
              <a:lnSpc>
                <a:spcPct val="80000"/>
              </a:lnSpc>
            </a:pPr>
            <a:r>
              <a:rPr lang="en-US" altLang="en-US" sz="2100"/>
              <a:t>During the 1991 Gulf War, US forces deployed an AI logistics planning and scheduling program that involved up to 50,000 vehicles, cargo, and people </a:t>
            </a:r>
          </a:p>
          <a:p>
            <a:pPr>
              <a:lnSpc>
                <a:spcPct val="80000"/>
              </a:lnSpc>
            </a:pPr>
            <a:r>
              <a:rPr lang="en-US" altLang="en-US" sz="2100"/>
              <a:t>NASA's on-board autonomous planning program controlled the scheduling of operations for a spacecraft </a:t>
            </a:r>
          </a:p>
          <a:p>
            <a:pPr>
              <a:lnSpc>
                <a:spcPct val="80000"/>
              </a:lnSpc>
            </a:pPr>
            <a:r>
              <a:rPr lang="en-US" altLang="en-US" sz="2100">
                <a:latin typeface="Courier New" panose="02070309020205020404" pitchFamily="49" charset="0"/>
              </a:rPr>
              <a:t>Proverb</a:t>
            </a:r>
            <a:r>
              <a:rPr lang="en-US" altLang="en-US" sz="2100"/>
              <a:t> solves crossword puzzles better than most humans</a:t>
            </a:r>
          </a:p>
          <a:p>
            <a:pPr>
              <a:lnSpc>
                <a:spcPct val="80000"/>
              </a:lnSpc>
            </a:pPr>
            <a:r>
              <a:rPr lang="en-US" altLang="en-US" sz="2100"/>
              <a:t>DARPA grand challenge 2003-2005, Robocup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B2318A8-4816-210E-9E5B-87ADF7C563C4}"/>
              </a:ext>
            </a:extLst>
          </p:cNvPr>
          <p:cNvSpPr>
            <a:spLocks noGrp="1"/>
          </p:cNvSpPr>
          <p:nvPr>
            <p:ph type="dt" sz="half" idx="10"/>
          </p:nvPr>
        </p:nvSpPr>
        <p:spPr/>
        <p:txBody>
          <a:bodyPr/>
          <a:lstStyle/>
          <a:p>
            <a:r>
              <a:rPr lang="en-US" altLang="en-US"/>
              <a:t>271- Fall 2006</a:t>
            </a:r>
          </a:p>
        </p:txBody>
      </p:sp>
      <p:sp>
        <p:nvSpPr>
          <p:cNvPr id="173058" name="Rectangle 2">
            <a:extLst>
              <a:ext uri="{FF2B5EF4-FFF2-40B4-BE49-F238E27FC236}">
                <a16:creationId xmlns:a16="http://schemas.microsoft.com/office/drawing/2014/main" id="{0306E642-7389-A526-95CC-1B2BB0D8CEA5}"/>
              </a:ext>
            </a:extLst>
          </p:cNvPr>
          <p:cNvSpPr>
            <a:spLocks noGrp="1" noChangeArrowheads="1"/>
          </p:cNvSpPr>
          <p:nvPr>
            <p:ph type="title"/>
          </p:nvPr>
        </p:nvSpPr>
        <p:spPr/>
        <p:txBody>
          <a:bodyPr/>
          <a:lstStyle/>
          <a:p>
            <a:r>
              <a:rPr lang="en-US" altLang="en-US"/>
              <a:t>Robotic links</a:t>
            </a:r>
          </a:p>
        </p:txBody>
      </p:sp>
      <p:sp>
        <p:nvSpPr>
          <p:cNvPr id="173059" name="Rectangle 3">
            <a:extLst>
              <a:ext uri="{FF2B5EF4-FFF2-40B4-BE49-F238E27FC236}">
                <a16:creationId xmlns:a16="http://schemas.microsoft.com/office/drawing/2014/main" id="{E5D5473C-E989-9225-F71F-B051E7624256}"/>
              </a:ext>
            </a:extLst>
          </p:cNvPr>
          <p:cNvSpPr>
            <a:spLocks noGrp="1" noChangeArrowheads="1"/>
          </p:cNvSpPr>
          <p:nvPr>
            <p:ph type="body" idx="1"/>
          </p:nvPr>
        </p:nvSpPr>
        <p:spPr/>
        <p:txBody>
          <a:bodyPr/>
          <a:lstStyle/>
          <a:p>
            <a:pPr>
              <a:buFont typeface="Wingdings" panose="05000000000000000000" pitchFamily="2" charset="2"/>
              <a:buNone/>
            </a:pPr>
            <a:endParaRPr lang="en-US" altLang="en-US" sz="2800">
              <a:hlinkClick r:id="rId2"/>
            </a:endParaRPr>
          </a:p>
          <a:p>
            <a:endParaRPr lang="en-US" altLang="en-US" sz="2800">
              <a:hlinkClick r:id="rId3"/>
            </a:endParaRPr>
          </a:p>
          <a:p>
            <a:r>
              <a:rPr lang="en-US" altLang="en-US" sz="4000" b="1"/>
              <a:t>Robocup Video</a:t>
            </a:r>
          </a:p>
          <a:p>
            <a:pPr lvl="1"/>
            <a:r>
              <a:rPr lang="en-US" altLang="en-US" sz="2600">
                <a:hlinkClick r:id="rId4"/>
              </a:rPr>
              <a:t>Soccer Robocupf</a:t>
            </a:r>
            <a:endParaRPr lang="en-US" altLang="en-US" sz="2600"/>
          </a:p>
          <a:p>
            <a:endParaRPr lang="en-US" altLang="en-US" sz="2800"/>
          </a:p>
          <a:p>
            <a:r>
              <a:rPr lang="en-US" altLang="en-US" sz="4000"/>
              <a:t>Darpa Challenge</a:t>
            </a:r>
          </a:p>
          <a:p>
            <a:endParaRPr lang="en-US" altLang="en-US" sz="2800"/>
          </a:p>
          <a:p>
            <a:pPr lvl="1"/>
            <a:r>
              <a:rPr lang="en-US" altLang="en-US" sz="2600">
                <a:hlinkClick r:id="rId5"/>
              </a:rPr>
              <a:t>Darpa’s-challenge-video</a:t>
            </a:r>
            <a:endParaRPr lang="en-US" altLang="en-US" sz="2600"/>
          </a:p>
          <a:p>
            <a:endParaRPr lang="en-US" altLang="en-US" sz="2800"/>
          </a:p>
          <a:p>
            <a:pPr lvl="1"/>
            <a:r>
              <a:rPr lang="en-US" altLang="en-US" sz="2600">
                <a:hlinkClick r:id="rId2"/>
              </a:rPr>
              <a:t>http://www.darpa.mil/grandchallenge05/TechPapers/Stanford.pdf</a:t>
            </a:r>
            <a:endParaRPr lang="en-US" altLang="en-US"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E3AFDC7-95E4-DC0F-610C-575D8CF759BF}"/>
              </a:ext>
            </a:extLst>
          </p:cNvPr>
          <p:cNvSpPr>
            <a:spLocks noGrp="1"/>
          </p:cNvSpPr>
          <p:nvPr>
            <p:ph type="dt" sz="half" idx="10"/>
          </p:nvPr>
        </p:nvSpPr>
        <p:spPr/>
        <p:txBody>
          <a:bodyPr/>
          <a:lstStyle/>
          <a:p>
            <a:r>
              <a:rPr lang="en-US" altLang="en-US"/>
              <a:t>271- Fall 2006</a:t>
            </a:r>
          </a:p>
        </p:txBody>
      </p:sp>
      <p:sp>
        <p:nvSpPr>
          <p:cNvPr id="163842" name="Rectangle 2">
            <a:extLst>
              <a:ext uri="{FF2B5EF4-FFF2-40B4-BE49-F238E27FC236}">
                <a16:creationId xmlns:a16="http://schemas.microsoft.com/office/drawing/2014/main" id="{B0EAA08A-A0D5-463E-4108-747BF8329A90}"/>
              </a:ext>
            </a:extLst>
          </p:cNvPr>
          <p:cNvSpPr>
            <a:spLocks noGrp="1" noChangeArrowheads="1"/>
          </p:cNvSpPr>
          <p:nvPr>
            <p:ph type="title"/>
          </p:nvPr>
        </p:nvSpPr>
        <p:spPr/>
        <p:txBody>
          <a:bodyPr/>
          <a:lstStyle/>
          <a:p>
            <a:r>
              <a:rPr lang="en-US" altLang="en-US"/>
              <a:t>Robotic links</a:t>
            </a:r>
          </a:p>
        </p:txBody>
      </p:sp>
      <p:sp>
        <p:nvSpPr>
          <p:cNvPr id="163843" name="Rectangle 3">
            <a:extLst>
              <a:ext uri="{FF2B5EF4-FFF2-40B4-BE49-F238E27FC236}">
                <a16:creationId xmlns:a16="http://schemas.microsoft.com/office/drawing/2014/main" id="{641130C0-F504-8D96-E82D-DBD34B2B3623}"/>
              </a:ext>
            </a:extLst>
          </p:cNvPr>
          <p:cNvSpPr>
            <a:spLocks noGrp="1" noChangeArrowheads="1"/>
          </p:cNvSpPr>
          <p:nvPr>
            <p:ph type="body" idx="1"/>
          </p:nvPr>
        </p:nvSpPr>
        <p:spPr/>
        <p:txBody>
          <a:bodyPr/>
          <a:lstStyle/>
          <a:p>
            <a:pPr>
              <a:buFont typeface="Wingdings" panose="05000000000000000000" pitchFamily="2" charset="2"/>
              <a:buNone/>
            </a:pPr>
            <a:endParaRPr lang="en-US" altLang="en-US" sz="1600">
              <a:hlinkClick r:id="rId2"/>
            </a:endParaRPr>
          </a:p>
          <a:p>
            <a:endParaRPr lang="en-US" altLang="en-US" sz="1600">
              <a:hlinkClick r:id="rId3"/>
            </a:endParaRPr>
          </a:p>
          <a:p>
            <a:r>
              <a:rPr lang="en-US" altLang="en-US" sz="2400" b="1"/>
              <a:t>Robocup Video</a:t>
            </a:r>
          </a:p>
          <a:p>
            <a:pPr lvl="1"/>
            <a:r>
              <a:rPr lang="en-US" altLang="en-US" sz="1500">
                <a:hlinkClick r:id="rId4"/>
              </a:rPr>
              <a:t>Soccer Robocupf</a:t>
            </a:r>
            <a:endParaRPr lang="en-US" altLang="en-US" sz="1500"/>
          </a:p>
          <a:p>
            <a:endParaRPr lang="en-US" altLang="en-US" sz="1600"/>
          </a:p>
          <a:p>
            <a:r>
              <a:rPr lang="en-US" altLang="en-US" sz="2400"/>
              <a:t>Darpa Challenge</a:t>
            </a:r>
          </a:p>
          <a:p>
            <a:endParaRPr lang="en-US" altLang="en-US" sz="1600"/>
          </a:p>
          <a:p>
            <a:pPr lvl="1"/>
            <a:r>
              <a:rPr lang="en-US" altLang="en-US" sz="1500">
                <a:hlinkClick r:id="rId5"/>
              </a:rPr>
              <a:t>Darpa’s-challenge-video</a:t>
            </a:r>
            <a:endParaRPr lang="en-US" altLang="en-US" sz="1500"/>
          </a:p>
          <a:p>
            <a:endParaRPr lang="en-US" altLang="en-US" sz="1600"/>
          </a:p>
          <a:p>
            <a:pPr lvl="1"/>
            <a:r>
              <a:rPr lang="en-US" altLang="en-US" sz="1500">
                <a:hlinkClick r:id="rId2"/>
              </a:rPr>
              <a:t>http://www.darpa.mil/grandchallenge05/TechPapers/Stanford.pdf</a:t>
            </a:r>
            <a:endParaRPr lang="en-US" altLang="en-US"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04E73C-DB0F-BFB6-DF62-E365028965AE}"/>
              </a:ext>
            </a:extLst>
          </p:cNvPr>
          <p:cNvSpPr>
            <a:spLocks noGrp="1"/>
          </p:cNvSpPr>
          <p:nvPr>
            <p:ph type="dt" sz="half" idx="10"/>
          </p:nvPr>
        </p:nvSpPr>
        <p:spPr/>
        <p:txBody>
          <a:bodyPr/>
          <a:lstStyle/>
          <a:p>
            <a:r>
              <a:rPr lang="en-US" altLang="en-US"/>
              <a:t>271- Fall 2006</a:t>
            </a:r>
          </a:p>
        </p:txBody>
      </p:sp>
      <p:sp>
        <p:nvSpPr>
          <p:cNvPr id="151554" name="Rectangle 2">
            <a:extLst>
              <a:ext uri="{FF2B5EF4-FFF2-40B4-BE49-F238E27FC236}">
                <a16:creationId xmlns:a16="http://schemas.microsoft.com/office/drawing/2014/main" id="{8F223B57-4AF8-C141-CB85-D1ED3A9A8058}"/>
              </a:ext>
            </a:extLst>
          </p:cNvPr>
          <p:cNvSpPr>
            <a:spLocks noGrp="1" noChangeArrowheads="1"/>
          </p:cNvSpPr>
          <p:nvPr>
            <p:ph type="title"/>
          </p:nvPr>
        </p:nvSpPr>
        <p:spPr/>
        <p:txBody>
          <a:bodyPr/>
          <a:lstStyle/>
          <a:p>
            <a:r>
              <a:rPr lang="en-US" altLang="en-US"/>
              <a:t>Agents (chapter 2)</a:t>
            </a:r>
          </a:p>
        </p:txBody>
      </p:sp>
      <p:sp>
        <p:nvSpPr>
          <p:cNvPr id="151555" name="Rectangle 3">
            <a:extLst>
              <a:ext uri="{FF2B5EF4-FFF2-40B4-BE49-F238E27FC236}">
                <a16:creationId xmlns:a16="http://schemas.microsoft.com/office/drawing/2014/main" id="{8FC405DB-2D2A-EC8D-67E1-DA6291BD038D}"/>
              </a:ext>
            </a:extLst>
          </p:cNvPr>
          <p:cNvSpPr>
            <a:spLocks noGrp="1" noChangeArrowheads="1"/>
          </p:cNvSpPr>
          <p:nvPr>
            <p:ph type="body" idx="1"/>
          </p:nvPr>
        </p:nvSpPr>
        <p:spPr/>
        <p:txBody>
          <a:bodyPr/>
          <a:lstStyle/>
          <a:p>
            <a:r>
              <a:rPr lang="en-US" altLang="en-US"/>
              <a:t>Agents and environments</a:t>
            </a:r>
          </a:p>
          <a:p>
            <a:r>
              <a:rPr lang="en-US" altLang="en-US"/>
              <a:t>Rationality</a:t>
            </a:r>
          </a:p>
          <a:p>
            <a:r>
              <a:rPr lang="en-US" altLang="en-US"/>
              <a:t>PEAS (Performance measure, Environment, Actuators, Sensors)</a:t>
            </a:r>
          </a:p>
          <a:p>
            <a:r>
              <a:rPr lang="en-US" altLang="en-US"/>
              <a:t>Environment types</a:t>
            </a:r>
          </a:p>
          <a:p>
            <a:r>
              <a:rPr lang="en-US" altLang="en-US"/>
              <a:t>Agent types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65A234D-7920-D019-D031-8A6CE7F14DB6}"/>
              </a:ext>
            </a:extLst>
          </p:cNvPr>
          <p:cNvSpPr>
            <a:spLocks noGrp="1"/>
          </p:cNvSpPr>
          <p:nvPr>
            <p:ph type="dt" sz="half" idx="10"/>
          </p:nvPr>
        </p:nvSpPr>
        <p:spPr/>
        <p:txBody>
          <a:bodyPr/>
          <a:lstStyle/>
          <a:p>
            <a:r>
              <a:rPr lang="en-US" altLang="en-US"/>
              <a:t>271- Fall 2006</a:t>
            </a:r>
          </a:p>
        </p:txBody>
      </p:sp>
      <p:sp>
        <p:nvSpPr>
          <p:cNvPr id="152578" name="Rectangle 2">
            <a:extLst>
              <a:ext uri="{FF2B5EF4-FFF2-40B4-BE49-F238E27FC236}">
                <a16:creationId xmlns:a16="http://schemas.microsoft.com/office/drawing/2014/main" id="{AA9B5658-5B8D-86B0-6A8A-9BFFC8BCFC1D}"/>
              </a:ext>
            </a:extLst>
          </p:cNvPr>
          <p:cNvSpPr>
            <a:spLocks noGrp="1" noChangeArrowheads="1"/>
          </p:cNvSpPr>
          <p:nvPr>
            <p:ph type="title"/>
          </p:nvPr>
        </p:nvSpPr>
        <p:spPr/>
        <p:txBody>
          <a:bodyPr/>
          <a:lstStyle/>
          <a:p>
            <a:r>
              <a:rPr lang="en-US" altLang="en-US"/>
              <a:t>Agents</a:t>
            </a:r>
          </a:p>
        </p:txBody>
      </p:sp>
      <p:sp>
        <p:nvSpPr>
          <p:cNvPr id="152579" name="Rectangle 3">
            <a:extLst>
              <a:ext uri="{FF2B5EF4-FFF2-40B4-BE49-F238E27FC236}">
                <a16:creationId xmlns:a16="http://schemas.microsoft.com/office/drawing/2014/main" id="{5CAAF814-1CB0-33BF-B871-09EA8EFA88FE}"/>
              </a:ext>
            </a:extLst>
          </p:cNvPr>
          <p:cNvSpPr>
            <a:spLocks noGrp="1" noChangeArrowheads="1"/>
          </p:cNvSpPr>
          <p:nvPr>
            <p:ph type="body" idx="1"/>
          </p:nvPr>
        </p:nvSpPr>
        <p:spPr/>
        <p:txBody>
          <a:bodyPr/>
          <a:lstStyle/>
          <a:p>
            <a:pPr>
              <a:lnSpc>
                <a:spcPct val="90000"/>
              </a:lnSpc>
            </a:pPr>
            <a:r>
              <a:rPr lang="en-US" altLang="en-US" sz="2600"/>
              <a:t>An </a:t>
            </a:r>
            <a:r>
              <a:rPr lang="en-US" altLang="en-US" sz="2600">
                <a:solidFill>
                  <a:srgbClr val="FF0000"/>
                </a:solidFill>
              </a:rPr>
              <a:t>agent</a:t>
            </a:r>
            <a:r>
              <a:rPr lang="en-US" altLang="en-US" sz="2600"/>
              <a:t> is anything that can be viewed as </a:t>
            </a:r>
            <a:r>
              <a:rPr lang="en-US" altLang="en-US" sz="2600">
                <a:solidFill>
                  <a:srgbClr val="FF0000"/>
                </a:solidFill>
              </a:rPr>
              <a:t>perceiving</a:t>
            </a:r>
            <a:r>
              <a:rPr lang="en-US" altLang="en-US" sz="2600"/>
              <a:t> its </a:t>
            </a:r>
            <a:r>
              <a:rPr lang="en-US" altLang="en-US" sz="2600">
                <a:solidFill>
                  <a:srgbClr val="FF0000"/>
                </a:solidFill>
              </a:rPr>
              <a:t>environment</a:t>
            </a:r>
            <a:r>
              <a:rPr lang="en-US" altLang="en-US" sz="2600"/>
              <a:t> through </a:t>
            </a:r>
            <a:r>
              <a:rPr lang="en-US" altLang="en-US" sz="2600">
                <a:solidFill>
                  <a:srgbClr val="FF0000"/>
                </a:solidFill>
              </a:rPr>
              <a:t>sensors</a:t>
            </a:r>
            <a:r>
              <a:rPr lang="en-US" altLang="en-US" sz="2600"/>
              <a:t> and </a:t>
            </a:r>
            <a:r>
              <a:rPr lang="en-US" altLang="en-US" sz="2600">
                <a:solidFill>
                  <a:srgbClr val="FF0000"/>
                </a:solidFill>
              </a:rPr>
              <a:t>acting</a:t>
            </a:r>
            <a:r>
              <a:rPr lang="en-US" altLang="en-US" sz="2600"/>
              <a:t> upon that environment through </a:t>
            </a:r>
            <a:r>
              <a:rPr lang="en-US" altLang="en-US" sz="2600">
                <a:solidFill>
                  <a:srgbClr val="FF0000"/>
                </a:solidFill>
              </a:rPr>
              <a:t>actuators</a:t>
            </a:r>
            <a:r>
              <a:rPr lang="en-US" altLang="en-US" sz="2600"/>
              <a:t>
</a:t>
            </a:r>
          </a:p>
          <a:p>
            <a:pPr>
              <a:lnSpc>
                <a:spcPct val="90000"/>
              </a:lnSpc>
            </a:pPr>
            <a:r>
              <a:rPr lang="en-US" altLang="en-US" sz="2600"/>
              <a:t>Human agent: eyes, ears, and other organs for sensors; hands,</a:t>
            </a:r>
          </a:p>
          <a:p>
            <a:pPr>
              <a:lnSpc>
                <a:spcPct val="90000"/>
              </a:lnSpc>
            </a:pPr>
            <a:r>
              <a:rPr lang="en-US" altLang="en-US" sz="2600"/>
              <a:t>legs, mouth, and other body parts for actuators
</a:t>
            </a:r>
          </a:p>
          <a:p>
            <a:pPr>
              <a:lnSpc>
                <a:spcPct val="90000"/>
              </a:lnSpc>
            </a:pPr>
            <a:r>
              <a:rPr lang="en-US" altLang="en-US" sz="2600"/>
              <a:t>Robotic agent: cameras and infrared range finders for sensors;</a:t>
            </a:r>
          </a:p>
          <a:p>
            <a:pPr>
              <a:lnSpc>
                <a:spcPct val="90000"/>
              </a:lnSpc>
            </a:pPr>
            <a:r>
              <a:rPr lang="en-US" altLang="en-US" sz="2600"/>
              <a:t>various motors for actuators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F4A5D79-B15A-EF32-29A1-603B75E8413F}"/>
              </a:ext>
            </a:extLst>
          </p:cNvPr>
          <p:cNvSpPr>
            <a:spLocks noGrp="1"/>
          </p:cNvSpPr>
          <p:nvPr>
            <p:ph type="dt" sz="half" idx="10"/>
          </p:nvPr>
        </p:nvSpPr>
        <p:spPr/>
        <p:txBody>
          <a:bodyPr/>
          <a:lstStyle/>
          <a:p>
            <a:r>
              <a:rPr lang="en-US" altLang="en-US"/>
              <a:t>271- Fall 2006</a:t>
            </a:r>
          </a:p>
        </p:txBody>
      </p:sp>
      <p:sp>
        <p:nvSpPr>
          <p:cNvPr id="153602" name="Rectangle 2">
            <a:extLst>
              <a:ext uri="{FF2B5EF4-FFF2-40B4-BE49-F238E27FC236}">
                <a16:creationId xmlns:a16="http://schemas.microsoft.com/office/drawing/2014/main" id="{0F6C8AFF-2BD1-20D4-9533-93437D0C470A}"/>
              </a:ext>
            </a:extLst>
          </p:cNvPr>
          <p:cNvSpPr>
            <a:spLocks noGrp="1" noChangeArrowheads="1"/>
          </p:cNvSpPr>
          <p:nvPr>
            <p:ph type="title"/>
          </p:nvPr>
        </p:nvSpPr>
        <p:spPr/>
        <p:txBody>
          <a:bodyPr/>
          <a:lstStyle/>
          <a:p>
            <a:r>
              <a:rPr lang="en-US" altLang="en-US"/>
              <a:t>Agents and environments</a:t>
            </a:r>
          </a:p>
        </p:txBody>
      </p:sp>
      <p:sp>
        <p:nvSpPr>
          <p:cNvPr id="153603" name="Rectangle 3">
            <a:extLst>
              <a:ext uri="{FF2B5EF4-FFF2-40B4-BE49-F238E27FC236}">
                <a16:creationId xmlns:a16="http://schemas.microsoft.com/office/drawing/2014/main" id="{F1203D62-08D0-60D7-56D2-0AFFD09519A1}"/>
              </a:ext>
            </a:extLst>
          </p:cNvPr>
          <p:cNvSpPr>
            <a:spLocks noGrp="1" noChangeArrowheads="1"/>
          </p:cNvSpPr>
          <p:nvPr>
            <p:ph type="body" idx="1"/>
          </p:nvPr>
        </p:nvSpPr>
        <p:spPr/>
        <p:txBody>
          <a:bodyPr/>
          <a:lstStyle/>
          <a:p>
            <a:pPr>
              <a:buFont typeface="Wingdings" panose="05000000000000000000" pitchFamily="2" charset="2"/>
              <a:buNone/>
            </a:pPr>
            <a:endParaRPr lang="en-US" altLang="en-US" sz="2600"/>
          </a:p>
          <a:p>
            <a:pPr>
              <a:buFont typeface="Wingdings" panose="05000000000000000000" pitchFamily="2" charset="2"/>
              <a:buNone/>
            </a:pPr>
            <a:endParaRPr lang="en-US" altLang="en-US" sz="2600"/>
          </a:p>
          <a:p>
            <a:pPr>
              <a:buFont typeface="Wingdings" panose="05000000000000000000" pitchFamily="2" charset="2"/>
              <a:buNone/>
            </a:pPr>
            <a:endParaRPr lang="en-US" altLang="en-US" sz="2600"/>
          </a:p>
          <a:p>
            <a:r>
              <a:rPr lang="en-US" altLang="en-US" sz="2600"/>
              <a:t>The </a:t>
            </a:r>
            <a:r>
              <a:rPr lang="en-US" altLang="en-US" sz="2600">
                <a:solidFill>
                  <a:srgbClr val="FF0000"/>
                </a:solidFill>
              </a:rPr>
              <a:t>agent</a:t>
            </a:r>
            <a:r>
              <a:rPr lang="en-US" altLang="en-US" sz="2600"/>
              <a:t> </a:t>
            </a:r>
            <a:r>
              <a:rPr lang="en-US" altLang="en-US" sz="2600">
                <a:solidFill>
                  <a:srgbClr val="FF0000"/>
                </a:solidFill>
              </a:rPr>
              <a:t>function</a:t>
            </a:r>
            <a:r>
              <a:rPr lang="en-US" altLang="en-US" sz="2600"/>
              <a:t> maps from percept histories to actions:
</a:t>
            </a:r>
          </a:p>
          <a:p>
            <a:pPr algn="ctr">
              <a:buFont typeface="Wingdings" panose="05000000000000000000" pitchFamily="2" charset="2"/>
              <a:buNone/>
            </a:pPr>
            <a:r>
              <a:rPr lang="en-US" altLang="en-US" sz="2600"/>
              <a:t>[</a:t>
            </a:r>
            <a:r>
              <a:rPr lang="en-US" altLang="en-US" sz="2600" i="1"/>
              <a:t>f</a:t>
            </a:r>
            <a:r>
              <a:rPr lang="en-US" altLang="en-US" sz="2600"/>
              <a:t>: </a:t>
            </a:r>
            <a:r>
              <a:rPr lang="en-US" altLang="en-US" sz="2600">
                <a:latin typeface="Monotype Corsiva" panose="03010101010201010101" pitchFamily="66" charset="0"/>
              </a:rPr>
              <a:t>P*</a:t>
            </a:r>
            <a:r>
              <a:rPr lang="en-US" altLang="en-US" sz="2600"/>
              <a:t> </a:t>
            </a:r>
            <a:r>
              <a:rPr lang="en-US" altLang="en-US" sz="2600">
                <a:sym typeface="Wingdings" panose="05000000000000000000" pitchFamily="2" charset="2"/>
              </a:rPr>
              <a:t> </a:t>
            </a:r>
            <a:r>
              <a:rPr lang="en-US" altLang="en-US" sz="2600">
                <a:latin typeface="Monotype Corsiva" panose="03010101010201010101" pitchFamily="66" charset="0"/>
              </a:rPr>
              <a:t>A</a:t>
            </a:r>
            <a:r>
              <a:rPr lang="en-US" altLang="en-US" sz="2600"/>
              <a:t>]
</a:t>
            </a:r>
          </a:p>
          <a:p>
            <a:r>
              <a:rPr lang="en-US" altLang="en-US" sz="2600"/>
              <a:t>The </a:t>
            </a:r>
            <a:r>
              <a:rPr lang="en-US" altLang="en-US" sz="2600">
                <a:solidFill>
                  <a:srgbClr val="FF0000"/>
                </a:solidFill>
              </a:rPr>
              <a:t>agent</a:t>
            </a:r>
            <a:r>
              <a:rPr lang="en-US" altLang="en-US" sz="2600"/>
              <a:t> </a:t>
            </a:r>
            <a:r>
              <a:rPr lang="en-US" altLang="en-US" sz="2600">
                <a:solidFill>
                  <a:srgbClr val="FF0000"/>
                </a:solidFill>
              </a:rPr>
              <a:t>program</a:t>
            </a:r>
            <a:r>
              <a:rPr lang="en-US" altLang="en-US" sz="2600"/>
              <a:t> runs on the physical </a:t>
            </a:r>
            <a:r>
              <a:rPr lang="en-US" altLang="en-US" sz="2600">
                <a:solidFill>
                  <a:srgbClr val="FF0000"/>
                </a:solidFill>
              </a:rPr>
              <a:t>architecture</a:t>
            </a:r>
            <a:r>
              <a:rPr lang="en-US" altLang="en-US" sz="2600"/>
              <a:t> to produce </a:t>
            </a:r>
            <a:r>
              <a:rPr lang="en-US" altLang="en-US" sz="2600" i="1"/>
              <a:t>f</a:t>
            </a:r>
            <a:r>
              <a:rPr lang="en-US" altLang="en-US" sz="2600"/>
              <a:t>
</a:t>
            </a:r>
          </a:p>
          <a:p>
            <a:r>
              <a:rPr lang="en-US" altLang="en-US" sz="2600"/>
              <a:t>agent = architecture + program
</a:t>
            </a:r>
          </a:p>
        </p:txBody>
      </p:sp>
      <p:pic>
        <p:nvPicPr>
          <p:cNvPr id="153604" name="Picture 4">
            <a:extLst>
              <a:ext uri="{FF2B5EF4-FFF2-40B4-BE49-F238E27FC236}">
                <a16:creationId xmlns:a16="http://schemas.microsoft.com/office/drawing/2014/main" id="{12F81A6C-A203-99A2-D35C-7EED55388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447800"/>
            <a:ext cx="3733800"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51075E6-4617-2F18-6283-ED9AA678FCEA}"/>
              </a:ext>
            </a:extLst>
          </p:cNvPr>
          <p:cNvSpPr>
            <a:spLocks noGrp="1"/>
          </p:cNvSpPr>
          <p:nvPr>
            <p:ph type="dt" sz="half" idx="10"/>
          </p:nvPr>
        </p:nvSpPr>
        <p:spPr/>
        <p:txBody>
          <a:bodyPr/>
          <a:lstStyle/>
          <a:p>
            <a:r>
              <a:rPr lang="en-US" altLang="en-US"/>
              <a:t>271- Fall 2006</a:t>
            </a:r>
          </a:p>
        </p:txBody>
      </p:sp>
      <p:sp>
        <p:nvSpPr>
          <p:cNvPr id="154626" name="Rectangle 2">
            <a:extLst>
              <a:ext uri="{FF2B5EF4-FFF2-40B4-BE49-F238E27FC236}">
                <a16:creationId xmlns:a16="http://schemas.microsoft.com/office/drawing/2014/main" id="{758432CF-97BA-B62F-587E-F8D96E636D3F}"/>
              </a:ext>
            </a:extLst>
          </p:cNvPr>
          <p:cNvSpPr>
            <a:spLocks noGrp="1" noChangeArrowheads="1"/>
          </p:cNvSpPr>
          <p:nvPr>
            <p:ph type="title"/>
          </p:nvPr>
        </p:nvSpPr>
        <p:spPr/>
        <p:txBody>
          <a:bodyPr/>
          <a:lstStyle/>
          <a:p>
            <a:r>
              <a:rPr lang="en-US" altLang="en-US"/>
              <a:t>Vacuum-cleaner world</a:t>
            </a:r>
          </a:p>
        </p:txBody>
      </p:sp>
      <p:sp>
        <p:nvSpPr>
          <p:cNvPr id="154627" name="Rectangle 3">
            <a:extLst>
              <a:ext uri="{FF2B5EF4-FFF2-40B4-BE49-F238E27FC236}">
                <a16:creationId xmlns:a16="http://schemas.microsoft.com/office/drawing/2014/main" id="{BAFD4722-BCDB-62FB-42C7-AC668A78F89A}"/>
              </a:ext>
            </a:extLst>
          </p:cNvPr>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r>
              <a:rPr lang="en-US" altLang="en-US"/>
              <a:t>Percepts: location and contents, e.g., [A,Dirty]
</a:t>
            </a:r>
          </a:p>
          <a:p>
            <a:r>
              <a:rPr lang="en-US" altLang="en-US"/>
              <a:t>Actions: </a:t>
            </a:r>
            <a:r>
              <a:rPr lang="en-US" altLang="en-US" i="1"/>
              <a:t>Left</a:t>
            </a:r>
            <a:r>
              <a:rPr lang="en-US" altLang="en-US"/>
              <a:t>, </a:t>
            </a:r>
            <a:r>
              <a:rPr lang="en-US" altLang="en-US" i="1"/>
              <a:t>Right</a:t>
            </a:r>
            <a:r>
              <a:rPr lang="en-US" altLang="en-US"/>
              <a:t>, </a:t>
            </a:r>
            <a:r>
              <a:rPr lang="en-US" altLang="en-US" i="1"/>
              <a:t>Suck</a:t>
            </a:r>
            <a:r>
              <a:rPr lang="en-US" altLang="en-US"/>
              <a:t>, </a:t>
            </a:r>
            <a:r>
              <a:rPr lang="en-US" altLang="en-US" i="1"/>
              <a:t>NoOp</a:t>
            </a:r>
            <a:r>
              <a:rPr lang="en-US" altLang="en-US"/>
              <a:t>
</a:t>
            </a:r>
          </a:p>
        </p:txBody>
      </p:sp>
      <p:pic>
        <p:nvPicPr>
          <p:cNvPr id="154628" name="Picture 4">
            <a:extLst>
              <a:ext uri="{FF2B5EF4-FFF2-40B4-BE49-F238E27FC236}">
                <a16:creationId xmlns:a16="http://schemas.microsoft.com/office/drawing/2014/main" id="{CA1E11ED-E9B6-06C1-C244-9B649B614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33600"/>
            <a:ext cx="2457450" cy="125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713B637-CC36-BE67-9C5D-228EC462D56A}"/>
              </a:ext>
            </a:extLst>
          </p:cNvPr>
          <p:cNvSpPr>
            <a:spLocks noGrp="1"/>
          </p:cNvSpPr>
          <p:nvPr>
            <p:ph type="dt" sz="half" idx="10"/>
          </p:nvPr>
        </p:nvSpPr>
        <p:spPr/>
        <p:txBody>
          <a:bodyPr/>
          <a:lstStyle/>
          <a:p>
            <a:r>
              <a:rPr lang="en-US" altLang="en-US"/>
              <a:t>271- Fall 2006</a:t>
            </a:r>
          </a:p>
        </p:txBody>
      </p:sp>
      <p:sp>
        <p:nvSpPr>
          <p:cNvPr id="178178" name="Rectangle 2">
            <a:extLst>
              <a:ext uri="{FF2B5EF4-FFF2-40B4-BE49-F238E27FC236}">
                <a16:creationId xmlns:a16="http://schemas.microsoft.com/office/drawing/2014/main" id="{CB21D921-DED0-A357-0754-3C934624C689}"/>
              </a:ext>
            </a:extLst>
          </p:cNvPr>
          <p:cNvSpPr>
            <a:spLocks noGrp="1" noChangeArrowheads="1"/>
          </p:cNvSpPr>
          <p:nvPr>
            <p:ph type="title"/>
          </p:nvPr>
        </p:nvSpPr>
        <p:spPr/>
        <p:txBody>
          <a:bodyPr/>
          <a:lstStyle/>
          <a:p>
            <a:r>
              <a:rPr lang="en-US" altLang="en-US"/>
              <a:t>Rational agents</a:t>
            </a:r>
          </a:p>
        </p:txBody>
      </p:sp>
      <p:sp>
        <p:nvSpPr>
          <p:cNvPr id="178179" name="Rectangle 3">
            <a:extLst>
              <a:ext uri="{FF2B5EF4-FFF2-40B4-BE49-F238E27FC236}">
                <a16:creationId xmlns:a16="http://schemas.microsoft.com/office/drawing/2014/main" id="{B794EC8C-187B-3F1F-5BB6-1A173B0A9705}"/>
              </a:ext>
            </a:extLst>
          </p:cNvPr>
          <p:cNvSpPr>
            <a:spLocks noGrp="1" noChangeArrowheads="1"/>
          </p:cNvSpPr>
          <p:nvPr>
            <p:ph type="body" idx="1"/>
          </p:nvPr>
        </p:nvSpPr>
        <p:spPr/>
        <p:txBody>
          <a:bodyPr/>
          <a:lstStyle/>
          <a:p>
            <a:pPr>
              <a:lnSpc>
                <a:spcPct val="90000"/>
              </a:lnSpc>
            </a:pPr>
            <a:r>
              <a:rPr lang="en-US" altLang="en-US" sz="2600"/>
              <a:t>An agent should strive to "do the right thing", based on what it can perceive and the actions it can perform. The right action is the one that will cause the agent to be most successful
</a:t>
            </a:r>
          </a:p>
          <a:p>
            <a:pPr>
              <a:lnSpc>
                <a:spcPct val="90000"/>
              </a:lnSpc>
            </a:pPr>
            <a:r>
              <a:rPr lang="en-US" altLang="en-US" sz="2600"/>
              <a:t>Performance measure: An objective criterion for success of an agent's behavior
</a:t>
            </a:r>
          </a:p>
          <a:p>
            <a:pPr>
              <a:lnSpc>
                <a:spcPct val="90000"/>
              </a:lnSpc>
            </a:pPr>
            <a:r>
              <a:rPr lang="en-US" altLang="en-US" sz="2600"/>
              <a:t>E.g., performance measure of a vacuum-cleaner agent could be amount of dirt cleaned up, amount of time taken, amount of electricity consumed, amount of noise generated, etc.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5200003-A9A4-B1CE-C4DC-EEF17035EEFC}"/>
              </a:ext>
            </a:extLst>
          </p:cNvPr>
          <p:cNvSpPr>
            <a:spLocks noGrp="1"/>
          </p:cNvSpPr>
          <p:nvPr>
            <p:ph type="dt" sz="half" idx="10"/>
          </p:nvPr>
        </p:nvSpPr>
        <p:spPr/>
        <p:txBody>
          <a:bodyPr/>
          <a:lstStyle/>
          <a:p>
            <a:r>
              <a:rPr lang="en-US" altLang="en-US"/>
              <a:t>271- Fall 2006</a:t>
            </a:r>
          </a:p>
        </p:txBody>
      </p:sp>
      <p:sp>
        <p:nvSpPr>
          <p:cNvPr id="179202" name="Rectangle 2">
            <a:extLst>
              <a:ext uri="{FF2B5EF4-FFF2-40B4-BE49-F238E27FC236}">
                <a16:creationId xmlns:a16="http://schemas.microsoft.com/office/drawing/2014/main" id="{9F5C0BBD-C243-BFE1-B98F-B04C223F1E52}"/>
              </a:ext>
            </a:extLst>
          </p:cNvPr>
          <p:cNvSpPr>
            <a:spLocks noGrp="1" noChangeArrowheads="1"/>
          </p:cNvSpPr>
          <p:nvPr>
            <p:ph type="title"/>
          </p:nvPr>
        </p:nvSpPr>
        <p:spPr/>
        <p:txBody>
          <a:bodyPr/>
          <a:lstStyle/>
          <a:p>
            <a:r>
              <a:rPr lang="en-US" altLang="en-US"/>
              <a:t>Rational agents</a:t>
            </a:r>
          </a:p>
        </p:txBody>
      </p:sp>
      <p:sp>
        <p:nvSpPr>
          <p:cNvPr id="179203" name="Rectangle 3">
            <a:extLst>
              <a:ext uri="{FF2B5EF4-FFF2-40B4-BE49-F238E27FC236}">
                <a16:creationId xmlns:a16="http://schemas.microsoft.com/office/drawing/2014/main" id="{D3821D71-3538-447F-355A-027851AF1A5A}"/>
              </a:ext>
            </a:extLst>
          </p:cNvPr>
          <p:cNvSpPr>
            <a:spLocks noGrp="1" noChangeArrowheads="1"/>
          </p:cNvSpPr>
          <p:nvPr>
            <p:ph type="body" idx="1"/>
          </p:nvPr>
        </p:nvSpPr>
        <p:spPr/>
        <p:txBody>
          <a:bodyPr/>
          <a:lstStyle/>
          <a:p>
            <a:r>
              <a:rPr lang="en-US" altLang="en-US">
                <a:solidFill>
                  <a:srgbClr val="FF0000"/>
                </a:solidFill>
              </a:rPr>
              <a:t>Rational</a:t>
            </a:r>
            <a:r>
              <a:rPr lang="en-US" altLang="en-US"/>
              <a:t> </a:t>
            </a:r>
            <a:r>
              <a:rPr lang="en-US" altLang="en-US">
                <a:solidFill>
                  <a:srgbClr val="FF0000"/>
                </a:solidFill>
              </a:rPr>
              <a:t>Agent</a:t>
            </a:r>
            <a:r>
              <a:rPr lang="en-US" altLang="en-US"/>
              <a:t>: For each possible percept sequence, a rational agent should select an action that is expected to maximize its performance measure, given the evidence provided by the percept sequence and whatever built-in knowledge the agent has.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5B5C99-0DCE-8D62-188B-67C4A44AC821}"/>
              </a:ext>
            </a:extLst>
          </p:cNvPr>
          <p:cNvSpPr>
            <a:spLocks noGrp="1"/>
          </p:cNvSpPr>
          <p:nvPr>
            <p:ph type="dt" sz="half" idx="10"/>
          </p:nvPr>
        </p:nvSpPr>
        <p:spPr/>
        <p:txBody>
          <a:bodyPr/>
          <a:lstStyle/>
          <a:p>
            <a:r>
              <a:rPr lang="en-US" altLang="en-US"/>
              <a:t>271- Fall 2006</a:t>
            </a:r>
          </a:p>
        </p:txBody>
      </p:sp>
      <p:sp>
        <p:nvSpPr>
          <p:cNvPr id="41986" name="Rectangle 2">
            <a:extLst>
              <a:ext uri="{FF2B5EF4-FFF2-40B4-BE49-F238E27FC236}">
                <a16:creationId xmlns:a16="http://schemas.microsoft.com/office/drawing/2014/main" id="{1652AA97-DB4F-9FA9-8A90-6E5CD13B8885}"/>
              </a:ext>
            </a:extLst>
          </p:cNvPr>
          <p:cNvSpPr>
            <a:spLocks noGrp="1" noChangeArrowheads="1"/>
          </p:cNvSpPr>
          <p:nvPr>
            <p:ph type="title"/>
          </p:nvPr>
        </p:nvSpPr>
        <p:spPr>
          <a:xfrm>
            <a:off x="1428750" y="-333375"/>
            <a:ext cx="7010400" cy="15271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3400"/>
              <a:t>What’s involved in Intelligence?</a:t>
            </a:r>
            <a:br>
              <a:rPr lang="en-US" altLang="en-US" sz="3400"/>
            </a:br>
            <a:r>
              <a:rPr lang="en-US" altLang="en-US" sz="3400"/>
              <a:t>Intelligent agents</a:t>
            </a:r>
          </a:p>
        </p:txBody>
      </p:sp>
      <p:sp>
        <p:nvSpPr>
          <p:cNvPr id="41987" name="Rectangle 3">
            <a:extLst>
              <a:ext uri="{FF2B5EF4-FFF2-40B4-BE49-F238E27FC236}">
                <a16:creationId xmlns:a16="http://schemas.microsoft.com/office/drawing/2014/main" id="{1C5F62BE-409A-EDBC-A0E5-411F85644A8D}"/>
              </a:ext>
            </a:extLst>
          </p:cNvPr>
          <p:cNvSpPr>
            <a:spLocks noGrp="1" noChangeArrowheads="1"/>
          </p:cNvSpPr>
          <p:nvPr>
            <p:ph type="body" idx="1"/>
          </p:nvPr>
        </p:nvSpPr>
        <p:spPr>
          <a:xfrm>
            <a:off x="1349375" y="1125538"/>
            <a:ext cx="7010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Ability to interact with the real world</a:t>
            </a:r>
          </a:p>
          <a:p>
            <a:pPr lvl="1">
              <a:lnSpc>
                <a:spcPct val="90000"/>
              </a:lnSpc>
            </a:pPr>
            <a:r>
              <a:rPr lang="en-US" altLang="en-US" sz="2000"/>
              <a:t>to perceive, understand, and act</a:t>
            </a:r>
          </a:p>
          <a:p>
            <a:pPr lvl="1">
              <a:lnSpc>
                <a:spcPct val="90000"/>
              </a:lnSpc>
            </a:pPr>
            <a:r>
              <a:rPr lang="en-US" altLang="en-US" sz="2000"/>
              <a:t>e.g., speech recognition and understanding and synthesis</a:t>
            </a:r>
          </a:p>
          <a:p>
            <a:pPr lvl="1">
              <a:lnSpc>
                <a:spcPct val="90000"/>
              </a:lnSpc>
            </a:pPr>
            <a:r>
              <a:rPr lang="en-US" altLang="en-US" sz="2000"/>
              <a:t>e.g., image understanding</a:t>
            </a:r>
          </a:p>
          <a:p>
            <a:pPr lvl="1">
              <a:lnSpc>
                <a:spcPct val="90000"/>
              </a:lnSpc>
            </a:pPr>
            <a:r>
              <a:rPr lang="en-US" altLang="en-US" sz="2000"/>
              <a:t>e.g., ability to take actions, have an effect</a:t>
            </a:r>
            <a:br>
              <a:rPr lang="en-US" altLang="en-US" sz="2000"/>
            </a:br>
            <a:endParaRPr lang="en-US" altLang="en-US" sz="2000"/>
          </a:p>
          <a:p>
            <a:pPr>
              <a:lnSpc>
                <a:spcPct val="90000"/>
              </a:lnSpc>
            </a:pPr>
            <a:r>
              <a:rPr lang="en-US" altLang="en-US" sz="2200"/>
              <a:t>Knowledge Representation, Reasoning and Planning</a:t>
            </a:r>
          </a:p>
          <a:p>
            <a:pPr lvl="1">
              <a:lnSpc>
                <a:spcPct val="90000"/>
              </a:lnSpc>
            </a:pPr>
            <a:r>
              <a:rPr lang="en-US" altLang="en-US" sz="2000"/>
              <a:t>modeling the external world, given input</a:t>
            </a:r>
          </a:p>
          <a:p>
            <a:pPr lvl="1">
              <a:lnSpc>
                <a:spcPct val="90000"/>
              </a:lnSpc>
            </a:pPr>
            <a:r>
              <a:rPr lang="en-US" altLang="en-US" sz="2000"/>
              <a:t>solving new problems, planning and making decisions</a:t>
            </a:r>
          </a:p>
          <a:p>
            <a:pPr lvl="1">
              <a:lnSpc>
                <a:spcPct val="90000"/>
              </a:lnSpc>
            </a:pPr>
            <a:r>
              <a:rPr lang="en-US" altLang="en-US" sz="2000"/>
              <a:t>ability to deal with unexpected problems, uncertainties</a:t>
            </a:r>
            <a:br>
              <a:rPr lang="en-US" altLang="en-US" sz="2000"/>
            </a:br>
            <a:endParaRPr lang="en-US" altLang="en-US" sz="2000"/>
          </a:p>
          <a:p>
            <a:pPr>
              <a:lnSpc>
                <a:spcPct val="90000"/>
              </a:lnSpc>
            </a:pPr>
            <a:r>
              <a:rPr lang="en-US" altLang="en-US" sz="2200"/>
              <a:t>Learning and Adaptation</a:t>
            </a:r>
          </a:p>
          <a:p>
            <a:pPr lvl="1">
              <a:lnSpc>
                <a:spcPct val="90000"/>
              </a:lnSpc>
            </a:pPr>
            <a:r>
              <a:rPr lang="en-US" altLang="en-US" sz="2000"/>
              <a:t>we are continuously learning and adapting</a:t>
            </a:r>
          </a:p>
          <a:p>
            <a:pPr lvl="1">
              <a:lnSpc>
                <a:spcPct val="90000"/>
              </a:lnSpc>
            </a:pPr>
            <a:r>
              <a:rPr lang="en-US" altLang="en-US" sz="2000"/>
              <a:t>our internal models are always being “updated”</a:t>
            </a:r>
          </a:p>
          <a:p>
            <a:pPr lvl="2">
              <a:lnSpc>
                <a:spcPct val="90000"/>
              </a:lnSpc>
            </a:pPr>
            <a:r>
              <a:rPr lang="en-US" altLang="en-US" sz="1800"/>
              <a:t>e.g. a baby learning to categorize and recognize animals</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E614C78-B04F-1317-F697-05CF9E2E28B2}"/>
              </a:ext>
            </a:extLst>
          </p:cNvPr>
          <p:cNvSpPr>
            <a:spLocks noGrp="1"/>
          </p:cNvSpPr>
          <p:nvPr>
            <p:ph type="dt" sz="half" idx="10"/>
          </p:nvPr>
        </p:nvSpPr>
        <p:spPr/>
        <p:txBody>
          <a:bodyPr/>
          <a:lstStyle/>
          <a:p>
            <a:r>
              <a:rPr lang="en-US" altLang="en-US"/>
              <a:t>271- Fall 2006</a:t>
            </a:r>
          </a:p>
        </p:txBody>
      </p:sp>
      <p:sp>
        <p:nvSpPr>
          <p:cNvPr id="44034" name="Rectangle 2">
            <a:extLst>
              <a:ext uri="{FF2B5EF4-FFF2-40B4-BE49-F238E27FC236}">
                <a16:creationId xmlns:a16="http://schemas.microsoft.com/office/drawing/2014/main" id="{E83CE911-827F-A5EC-4EBD-998C3790EF31}"/>
              </a:ext>
            </a:extLst>
          </p:cNvPr>
          <p:cNvSpPr>
            <a:spLocks noGrp="1" noChangeArrowheads="1"/>
          </p:cNvSpPr>
          <p:nvPr>
            <p:ph type="title"/>
          </p:nvPr>
        </p:nvSpPr>
        <p:spPr>
          <a:xfrm>
            <a:off x="1524000" y="0"/>
            <a:ext cx="7010400" cy="1527175"/>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Implementing agents</a:t>
            </a:r>
          </a:p>
        </p:txBody>
      </p:sp>
      <p:sp>
        <p:nvSpPr>
          <p:cNvPr id="44035" name="Rectangle 3">
            <a:extLst>
              <a:ext uri="{FF2B5EF4-FFF2-40B4-BE49-F238E27FC236}">
                <a16:creationId xmlns:a16="http://schemas.microsoft.com/office/drawing/2014/main" id="{5E75485A-1C04-CD85-114A-43F81B103546}"/>
              </a:ext>
            </a:extLst>
          </p:cNvPr>
          <p:cNvSpPr>
            <a:spLocks noGrp="1" noChangeArrowheads="1"/>
          </p:cNvSpPr>
          <p:nvPr>
            <p:ph type="body" idx="1"/>
          </p:nvPr>
        </p:nvSpPr>
        <p:spPr>
          <a:xfrm>
            <a:off x="1509713" y="1312863"/>
            <a:ext cx="7010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Table look-ups</a:t>
            </a:r>
          </a:p>
          <a:p>
            <a:pPr>
              <a:lnSpc>
                <a:spcPct val="90000"/>
              </a:lnSpc>
            </a:pPr>
            <a:r>
              <a:rPr lang="en-US" altLang="en-US" sz="2200"/>
              <a:t>Autonomy</a:t>
            </a:r>
          </a:p>
          <a:p>
            <a:pPr lvl="1">
              <a:lnSpc>
                <a:spcPct val="90000"/>
              </a:lnSpc>
            </a:pPr>
            <a:r>
              <a:rPr lang="en-US" altLang="en-US" sz="2000"/>
              <a:t>All actions are completely specified</a:t>
            </a:r>
          </a:p>
          <a:p>
            <a:pPr lvl="1">
              <a:lnSpc>
                <a:spcPct val="90000"/>
              </a:lnSpc>
            </a:pPr>
            <a:r>
              <a:rPr lang="en-US" altLang="en-US" sz="2000"/>
              <a:t>no need in sensing, no autonomy</a:t>
            </a:r>
          </a:p>
          <a:p>
            <a:pPr lvl="1">
              <a:lnSpc>
                <a:spcPct val="90000"/>
              </a:lnSpc>
            </a:pPr>
            <a:r>
              <a:rPr lang="en-US" altLang="en-US" sz="2000"/>
              <a:t>example: Monkey and the banana</a:t>
            </a:r>
          </a:p>
          <a:p>
            <a:pPr>
              <a:lnSpc>
                <a:spcPct val="90000"/>
              </a:lnSpc>
            </a:pPr>
            <a:r>
              <a:rPr lang="en-US" altLang="en-US" sz="2200"/>
              <a:t>Structure of an agent</a:t>
            </a:r>
          </a:p>
          <a:p>
            <a:pPr lvl="1">
              <a:lnSpc>
                <a:spcPct val="90000"/>
              </a:lnSpc>
            </a:pPr>
            <a:r>
              <a:rPr lang="en-US" altLang="en-US" sz="2000"/>
              <a:t>agent = architecture + program</a:t>
            </a:r>
          </a:p>
          <a:p>
            <a:pPr lvl="1">
              <a:lnSpc>
                <a:spcPct val="90000"/>
              </a:lnSpc>
            </a:pPr>
            <a:r>
              <a:rPr lang="en-US" altLang="en-US" sz="2000"/>
              <a:t>Agent types</a:t>
            </a:r>
          </a:p>
          <a:p>
            <a:pPr lvl="2">
              <a:lnSpc>
                <a:spcPct val="90000"/>
              </a:lnSpc>
            </a:pPr>
            <a:r>
              <a:rPr lang="en-US" altLang="en-US" sz="1800"/>
              <a:t>medical diagnosis</a:t>
            </a:r>
          </a:p>
          <a:p>
            <a:pPr lvl="2">
              <a:lnSpc>
                <a:spcPct val="90000"/>
              </a:lnSpc>
            </a:pPr>
            <a:r>
              <a:rPr lang="en-US" altLang="en-US" sz="1800"/>
              <a:t>Satellite image analysis system</a:t>
            </a:r>
          </a:p>
          <a:p>
            <a:pPr lvl="2">
              <a:lnSpc>
                <a:spcPct val="90000"/>
              </a:lnSpc>
            </a:pPr>
            <a:r>
              <a:rPr lang="en-US" altLang="en-US" sz="1800"/>
              <a:t>part-picking robot</a:t>
            </a:r>
          </a:p>
          <a:p>
            <a:pPr lvl="2">
              <a:lnSpc>
                <a:spcPct val="90000"/>
              </a:lnSpc>
            </a:pPr>
            <a:r>
              <a:rPr lang="en-US" altLang="en-US" sz="1800"/>
              <a:t>Interactive English tutor</a:t>
            </a:r>
          </a:p>
          <a:p>
            <a:pPr lvl="2">
              <a:lnSpc>
                <a:spcPct val="90000"/>
              </a:lnSpc>
            </a:pPr>
            <a:r>
              <a:rPr lang="en-US" altLang="en-US" sz="1800"/>
              <a:t>cooking agent</a:t>
            </a:r>
          </a:p>
          <a:p>
            <a:pPr lvl="2">
              <a:lnSpc>
                <a:spcPct val="90000"/>
              </a:lnSpc>
            </a:pPr>
            <a:r>
              <a:rPr lang="en-US" altLang="en-US" sz="1800"/>
              <a:t>taxi driver</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8B992-7586-9DCB-54B8-9C173D87227C}"/>
              </a:ext>
            </a:extLst>
          </p:cNvPr>
          <p:cNvSpPr>
            <a:spLocks noGrp="1"/>
          </p:cNvSpPr>
          <p:nvPr>
            <p:ph type="dt" sz="half" idx="10"/>
          </p:nvPr>
        </p:nvSpPr>
        <p:spPr/>
        <p:txBody>
          <a:bodyPr/>
          <a:lstStyle/>
          <a:p>
            <a:r>
              <a:rPr lang="en-US" altLang="en-US"/>
              <a:t>271- Fall 2006</a:t>
            </a:r>
          </a:p>
        </p:txBody>
      </p:sp>
      <p:graphicFrame>
        <p:nvGraphicFramePr>
          <p:cNvPr id="101378" name="Object 2">
            <a:extLst>
              <a:ext uri="{FF2B5EF4-FFF2-40B4-BE49-F238E27FC236}">
                <a16:creationId xmlns:a16="http://schemas.microsoft.com/office/drawing/2014/main" id="{5EFA6356-BF87-8C0D-3534-C5EB752D482E}"/>
              </a:ext>
            </a:extLst>
          </p:cNvPr>
          <p:cNvGraphicFramePr>
            <a:graphicFrameLocks noChangeAspect="1"/>
          </p:cNvGraphicFramePr>
          <p:nvPr/>
        </p:nvGraphicFramePr>
        <p:xfrm>
          <a:off x="0" y="0"/>
          <a:ext cx="9144000" cy="6821488"/>
        </p:xfrm>
        <a:graphic>
          <a:graphicData uri="http://schemas.openxmlformats.org/presentationml/2006/ole">
            <mc:AlternateContent xmlns:mc="http://schemas.openxmlformats.org/markup-compatibility/2006">
              <mc:Choice xmlns:v="urn:schemas-microsoft-com:vml" Requires="v">
                <p:oleObj name="Bitmap Image" r:id="rId2" imgW="10180952" imgH="7857143" progId="Paint.Picture">
                  <p:embed/>
                </p:oleObj>
              </mc:Choice>
              <mc:Fallback>
                <p:oleObj name="Bitmap Image" r:id="rId2" imgW="10180952" imgH="7857143" progId="Paint.Picture">
                  <p:embed/>
                  <p:pic>
                    <p:nvPicPr>
                      <p:cNvPr id="101378" name="Object 2">
                        <a:extLst>
                          <a:ext uri="{FF2B5EF4-FFF2-40B4-BE49-F238E27FC236}">
                            <a16:creationId xmlns:a16="http://schemas.microsoft.com/office/drawing/2014/main" id="{5EFA6356-BF87-8C0D-3534-C5EB752D4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AC1FB-95E3-F997-F82F-98959777B8E2}"/>
              </a:ext>
            </a:extLst>
          </p:cNvPr>
          <p:cNvSpPr>
            <a:spLocks noGrp="1"/>
          </p:cNvSpPr>
          <p:nvPr>
            <p:ph type="dt" sz="half" idx="10"/>
          </p:nvPr>
        </p:nvSpPr>
        <p:spPr/>
        <p:txBody>
          <a:bodyPr/>
          <a:lstStyle/>
          <a:p>
            <a:r>
              <a:rPr lang="en-US" altLang="en-US"/>
              <a:t>271- Fall 2006</a:t>
            </a:r>
          </a:p>
        </p:txBody>
      </p:sp>
      <p:graphicFrame>
        <p:nvGraphicFramePr>
          <p:cNvPr id="102402" name="Object 2">
            <a:extLst>
              <a:ext uri="{FF2B5EF4-FFF2-40B4-BE49-F238E27FC236}">
                <a16:creationId xmlns:a16="http://schemas.microsoft.com/office/drawing/2014/main" id="{F8FEB0EE-10D7-DCFA-4FDF-0322F6761903}"/>
              </a:ext>
            </a:extLst>
          </p:cNvPr>
          <p:cNvGraphicFramePr>
            <a:graphicFrameLocks noChangeAspect="1"/>
          </p:cNvGraphicFramePr>
          <p:nvPr/>
        </p:nvGraphicFramePr>
        <p:xfrm>
          <a:off x="0" y="0"/>
          <a:ext cx="9144000" cy="6805613"/>
        </p:xfrm>
        <a:graphic>
          <a:graphicData uri="http://schemas.openxmlformats.org/presentationml/2006/ole">
            <mc:AlternateContent xmlns:mc="http://schemas.openxmlformats.org/markup-compatibility/2006">
              <mc:Choice xmlns:v="urn:schemas-microsoft-com:vml" Requires="v">
                <p:oleObj name="Bitmap Image" r:id="rId2" imgW="10174120" imgH="7571429" progId="Paint.Picture">
                  <p:embed/>
                </p:oleObj>
              </mc:Choice>
              <mc:Fallback>
                <p:oleObj name="Bitmap Image" r:id="rId2" imgW="10174120" imgH="7571429" progId="Paint.Picture">
                  <p:embed/>
                  <p:pic>
                    <p:nvPicPr>
                      <p:cNvPr id="102402" name="Object 2">
                        <a:extLst>
                          <a:ext uri="{FF2B5EF4-FFF2-40B4-BE49-F238E27FC236}">
                            <a16:creationId xmlns:a16="http://schemas.microsoft.com/office/drawing/2014/main" id="{F8FEB0EE-10D7-DCFA-4FDF-0322F6761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0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B7BA86A-9598-03B0-DE9F-777158349043}"/>
              </a:ext>
            </a:extLst>
          </p:cNvPr>
          <p:cNvSpPr>
            <a:spLocks noGrp="1"/>
          </p:cNvSpPr>
          <p:nvPr>
            <p:ph type="dt" sz="half" idx="10"/>
          </p:nvPr>
        </p:nvSpPr>
        <p:spPr/>
        <p:txBody>
          <a:bodyPr/>
          <a:lstStyle/>
          <a:p>
            <a:r>
              <a:rPr lang="en-US" altLang="en-US"/>
              <a:t>271- Fall 2006</a:t>
            </a:r>
          </a:p>
        </p:txBody>
      </p:sp>
      <p:sp>
        <p:nvSpPr>
          <p:cNvPr id="144386" name="Rectangle 2">
            <a:extLst>
              <a:ext uri="{FF2B5EF4-FFF2-40B4-BE49-F238E27FC236}">
                <a16:creationId xmlns:a16="http://schemas.microsoft.com/office/drawing/2014/main" id="{CF5F57B6-96D6-6903-F85B-F711E79ED593}"/>
              </a:ext>
            </a:extLst>
          </p:cNvPr>
          <p:cNvSpPr>
            <a:spLocks noGrp="1" noChangeArrowheads="1"/>
          </p:cNvSpPr>
          <p:nvPr>
            <p:ph type="title"/>
          </p:nvPr>
        </p:nvSpPr>
        <p:spPr/>
        <p:txBody>
          <a:bodyPr/>
          <a:lstStyle/>
          <a:p>
            <a:r>
              <a:rPr lang="en-US" altLang="en-US"/>
              <a:t>CS171</a:t>
            </a:r>
          </a:p>
        </p:txBody>
      </p:sp>
      <p:sp>
        <p:nvSpPr>
          <p:cNvPr id="144387" name="Rectangle 3">
            <a:extLst>
              <a:ext uri="{FF2B5EF4-FFF2-40B4-BE49-F238E27FC236}">
                <a16:creationId xmlns:a16="http://schemas.microsoft.com/office/drawing/2014/main" id="{4AA103C8-74CC-EEC1-506A-BEF4F98DDA50}"/>
              </a:ext>
            </a:extLst>
          </p:cNvPr>
          <p:cNvSpPr>
            <a:spLocks noGrp="1" noChangeArrowheads="1"/>
          </p:cNvSpPr>
          <p:nvPr>
            <p:ph type="body" idx="1"/>
          </p:nvPr>
        </p:nvSpPr>
        <p:spPr/>
        <p:txBody>
          <a:bodyPr/>
          <a:lstStyle/>
          <a:p>
            <a:pPr>
              <a:lnSpc>
                <a:spcPct val="90000"/>
              </a:lnSpc>
            </a:pPr>
            <a:r>
              <a:rPr lang="en-US" altLang="en-US" sz="2100">
                <a:hlinkClick r:id="rId2"/>
              </a:rPr>
              <a:t>Course home page: </a:t>
            </a:r>
            <a:r>
              <a:rPr lang="en-US" altLang="en-US" sz="2100">
                <a:solidFill>
                  <a:schemeClr val="tx1"/>
                </a:solidFill>
                <a:hlinkClick r:id="rId2"/>
              </a:rPr>
              <a:t>http://www.ics.uci.edu/~dechter/</a:t>
            </a:r>
            <a:r>
              <a:rPr lang="en-US" altLang="en-US" sz="2100">
                <a:hlinkClick r:id="rId2"/>
              </a:rPr>
              <a:t>ics-171/fall-06/</a:t>
            </a:r>
            <a:endParaRPr lang="en-US" altLang="en-US" sz="2100"/>
          </a:p>
          <a:p>
            <a:pPr>
              <a:lnSpc>
                <a:spcPct val="90000"/>
              </a:lnSpc>
            </a:pPr>
            <a:endParaRPr lang="en-US" altLang="en-US" sz="2100"/>
          </a:p>
          <a:p>
            <a:pPr>
              <a:lnSpc>
                <a:spcPct val="90000"/>
              </a:lnSpc>
            </a:pPr>
            <a:r>
              <a:rPr lang="en-US" altLang="en-US" sz="2100"/>
              <a:t>schedule, lecture notes, tutorials, assignment, grading, office hours, etc.</a:t>
            </a:r>
          </a:p>
          <a:p>
            <a:pPr>
              <a:lnSpc>
                <a:spcPct val="90000"/>
              </a:lnSpc>
            </a:pPr>
            <a:r>
              <a:rPr lang="en-US" altLang="en-US" sz="2100"/>
              <a:t>
</a:t>
            </a:r>
          </a:p>
          <a:p>
            <a:pPr>
              <a:lnSpc>
                <a:spcPct val="90000"/>
              </a:lnSpc>
            </a:pPr>
            <a:r>
              <a:rPr lang="en-US" altLang="en-US" sz="2100"/>
              <a:t>Textbook: S. Russell and P. Norvig </a:t>
            </a:r>
            <a:r>
              <a:rPr lang="en-US" altLang="en-US" sz="2100" i="1"/>
              <a:t>Artificial Intelligence: </a:t>
            </a:r>
            <a:r>
              <a:rPr lang="en-US" altLang="en-US" sz="2100" i="1">
                <a:hlinkClick r:id="rId3"/>
              </a:rPr>
              <a:t>A Modern Approach </a:t>
            </a:r>
            <a:r>
              <a:rPr lang="en-US" altLang="en-US" sz="2100">
                <a:hlinkClick r:id="rId3"/>
              </a:rPr>
              <a:t>Prentice Hall, 2003, </a:t>
            </a:r>
            <a:r>
              <a:rPr lang="en-US" altLang="en-US" sz="2100">
                <a:solidFill>
                  <a:srgbClr val="FF0000"/>
                </a:solidFill>
                <a:hlinkClick r:id="rId3"/>
              </a:rPr>
              <a:t>Second Edition</a:t>
            </a:r>
            <a:endParaRPr lang="en-US" altLang="en-US" sz="2100">
              <a:solidFill>
                <a:srgbClr val="FF0000"/>
              </a:solidFill>
            </a:endParaRPr>
          </a:p>
          <a:p>
            <a:pPr>
              <a:lnSpc>
                <a:spcPct val="90000"/>
              </a:lnSpc>
            </a:pPr>
            <a:endParaRPr lang="en-US" altLang="en-US" sz="2100"/>
          </a:p>
          <a:p>
            <a:pPr>
              <a:lnSpc>
                <a:spcPct val="90000"/>
              </a:lnSpc>
            </a:pPr>
            <a:r>
              <a:rPr lang="en-US" altLang="en-US" sz="2100"/>
              <a:t>Grading: Homeworks and projects (30-40%)</a:t>
            </a:r>
          </a:p>
          <a:p>
            <a:pPr>
              <a:lnSpc>
                <a:spcPct val="90000"/>
              </a:lnSpc>
            </a:pPr>
            <a:r>
              <a:rPr lang="en-US" altLang="en-US" sz="2100"/>
              <a:t>Midterm  and final  (60-70%)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4DCBD-1E57-989F-FECE-5439AD283140}"/>
              </a:ext>
            </a:extLst>
          </p:cNvPr>
          <p:cNvSpPr>
            <a:spLocks noGrp="1"/>
          </p:cNvSpPr>
          <p:nvPr>
            <p:ph type="dt" sz="half" idx="10"/>
          </p:nvPr>
        </p:nvSpPr>
        <p:spPr/>
        <p:txBody>
          <a:bodyPr/>
          <a:lstStyle/>
          <a:p>
            <a:r>
              <a:rPr lang="en-US" altLang="en-US"/>
              <a:t>271- Fall 2006</a:t>
            </a:r>
          </a:p>
        </p:txBody>
      </p:sp>
      <p:graphicFrame>
        <p:nvGraphicFramePr>
          <p:cNvPr id="104450" name="Object 2">
            <a:extLst>
              <a:ext uri="{FF2B5EF4-FFF2-40B4-BE49-F238E27FC236}">
                <a16:creationId xmlns:a16="http://schemas.microsoft.com/office/drawing/2014/main" id="{FF7D6F30-DC57-AFC8-86FF-566CC953A54E}"/>
              </a:ext>
            </a:extLst>
          </p:cNvPr>
          <p:cNvGraphicFramePr>
            <a:graphicFrameLocks noChangeAspect="1"/>
          </p:cNvGraphicFramePr>
          <p:nvPr/>
        </p:nvGraphicFramePr>
        <p:xfrm>
          <a:off x="0" y="57150"/>
          <a:ext cx="9144000" cy="6800850"/>
        </p:xfrm>
        <a:graphic>
          <a:graphicData uri="http://schemas.openxmlformats.org/presentationml/2006/ole">
            <mc:AlternateContent xmlns:mc="http://schemas.openxmlformats.org/markup-compatibility/2006">
              <mc:Choice xmlns:v="urn:schemas-microsoft-com:vml" Requires="v">
                <p:oleObj name="Bitmap Image" r:id="rId2" imgW="10200000" imgH="7849696" progId="Paint.Picture">
                  <p:embed/>
                </p:oleObj>
              </mc:Choice>
              <mc:Fallback>
                <p:oleObj name="Bitmap Image" r:id="rId2" imgW="10200000" imgH="7849696" progId="Paint.Picture">
                  <p:embed/>
                  <p:pic>
                    <p:nvPicPr>
                      <p:cNvPr id="104450" name="Object 2">
                        <a:extLst>
                          <a:ext uri="{FF2B5EF4-FFF2-40B4-BE49-F238E27FC236}">
                            <a16:creationId xmlns:a16="http://schemas.microsoft.com/office/drawing/2014/main" id="{FF7D6F30-DC57-AFC8-86FF-566CC953A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0"/>
                        <a:ext cx="9144000"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9B66B-862D-0BF9-E9EC-D70C24CC2E3A}"/>
              </a:ext>
            </a:extLst>
          </p:cNvPr>
          <p:cNvSpPr>
            <a:spLocks noGrp="1"/>
          </p:cNvSpPr>
          <p:nvPr>
            <p:ph type="dt" sz="half" idx="10"/>
          </p:nvPr>
        </p:nvSpPr>
        <p:spPr/>
        <p:txBody>
          <a:bodyPr/>
          <a:lstStyle/>
          <a:p>
            <a:r>
              <a:rPr lang="en-US" altLang="en-US"/>
              <a:t>271- Fall 2006</a:t>
            </a:r>
          </a:p>
        </p:txBody>
      </p:sp>
      <p:graphicFrame>
        <p:nvGraphicFramePr>
          <p:cNvPr id="105474" name="Object 2">
            <a:extLst>
              <a:ext uri="{FF2B5EF4-FFF2-40B4-BE49-F238E27FC236}">
                <a16:creationId xmlns:a16="http://schemas.microsoft.com/office/drawing/2014/main" id="{9C0E575E-346E-D700-1383-159A17A80AE2}"/>
              </a:ext>
            </a:extLst>
          </p:cNvPr>
          <p:cNvGraphicFramePr>
            <a:graphicFrameLocks noChangeAspect="1"/>
          </p:cNvGraphicFramePr>
          <p:nvPr/>
        </p:nvGraphicFramePr>
        <p:xfrm>
          <a:off x="0" y="0"/>
          <a:ext cx="9144000" cy="6924675"/>
        </p:xfrm>
        <a:graphic>
          <a:graphicData uri="http://schemas.openxmlformats.org/presentationml/2006/ole">
            <mc:AlternateContent xmlns:mc="http://schemas.openxmlformats.org/markup-compatibility/2006">
              <mc:Choice xmlns:v="urn:schemas-microsoft-com:vml" Requires="v">
                <p:oleObj name="Bitmap Image" r:id="rId2" imgW="10190476" imgH="7849696" progId="Paint.Picture">
                  <p:embed/>
                </p:oleObj>
              </mc:Choice>
              <mc:Fallback>
                <p:oleObj name="Bitmap Image" r:id="rId2" imgW="10190476" imgH="7849696" progId="Paint.Picture">
                  <p:embed/>
                  <p:pic>
                    <p:nvPicPr>
                      <p:cNvPr id="105474" name="Object 2">
                        <a:extLst>
                          <a:ext uri="{FF2B5EF4-FFF2-40B4-BE49-F238E27FC236}">
                            <a16:creationId xmlns:a16="http://schemas.microsoft.com/office/drawing/2014/main" id="{9C0E575E-346E-D700-1383-159A17A80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58F51-FC72-951F-6398-10C8D1BAAE25}"/>
              </a:ext>
            </a:extLst>
          </p:cNvPr>
          <p:cNvSpPr>
            <a:spLocks noGrp="1"/>
          </p:cNvSpPr>
          <p:nvPr>
            <p:ph type="dt" sz="half" idx="10"/>
          </p:nvPr>
        </p:nvSpPr>
        <p:spPr/>
        <p:txBody>
          <a:bodyPr/>
          <a:lstStyle/>
          <a:p>
            <a:r>
              <a:rPr lang="en-US" altLang="en-US"/>
              <a:t>271- Fall 2006</a:t>
            </a:r>
          </a:p>
        </p:txBody>
      </p:sp>
      <p:graphicFrame>
        <p:nvGraphicFramePr>
          <p:cNvPr id="107522" name="Object 2">
            <a:extLst>
              <a:ext uri="{FF2B5EF4-FFF2-40B4-BE49-F238E27FC236}">
                <a16:creationId xmlns:a16="http://schemas.microsoft.com/office/drawing/2014/main" id="{7D633C77-9ACB-F523-048A-88172054AB6B}"/>
              </a:ext>
            </a:extLst>
          </p:cNvPr>
          <p:cNvGraphicFramePr>
            <a:graphicFrameLocks noChangeAspect="1"/>
          </p:cNvGraphicFramePr>
          <p:nvPr/>
        </p:nvGraphicFramePr>
        <p:xfrm>
          <a:off x="0" y="0"/>
          <a:ext cx="9144000" cy="6821488"/>
        </p:xfrm>
        <a:graphic>
          <a:graphicData uri="http://schemas.openxmlformats.org/presentationml/2006/ole">
            <mc:AlternateContent xmlns:mc="http://schemas.openxmlformats.org/markup-compatibility/2006">
              <mc:Choice xmlns:v="urn:schemas-microsoft-com:vml" Requires="v">
                <p:oleObj name="Bitmap Image" r:id="rId2" imgW="10180952" imgH="7857143" progId="Paint.Picture">
                  <p:embed/>
                </p:oleObj>
              </mc:Choice>
              <mc:Fallback>
                <p:oleObj name="Bitmap Image" r:id="rId2" imgW="10180952" imgH="7857143" progId="Paint.Picture">
                  <p:embed/>
                  <p:pic>
                    <p:nvPicPr>
                      <p:cNvPr id="107522" name="Object 2">
                        <a:extLst>
                          <a:ext uri="{FF2B5EF4-FFF2-40B4-BE49-F238E27FC236}">
                            <a16:creationId xmlns:a16="http://schemas.microsoft.com/office/drawing/2014/main" id="{7D633C77-9ACB-F523-048A-88172054A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2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F2E8F-7219-7FE9-82B3-39A62CC04DE4}"/>
              </a:ext>
            </a:extLst>
          </p:cNvPr>
          <p:cNvSpPr>
            <a:spLocks noGrp="1"/>
          </p:cNvSpPr>
          <p:nvPr>
            <p:ph type="dt" sz="half" idx="10"/>
          </p:nvPr>
        </p:nvSpPr>
        <p:spPr/>
        <p:txBody>
          <a:bodyPr/>
          <a:lstStyle/>
          <a:p>
            <a:r>
              <a:rPr lang="en-US" altLang="en-US"/>
              <a:t>271- Fall 2006</a:t>
            </a:r>
          </a:p>
        </p:txBody>
      </p:sp>
      <p:graphicFrame>
        <p:nvGraphicFramePr>
          <p:cNvPr id="108546" name="Object 2">
            <a:extLst>
              <a:ext uri="{FF2B5EF4-FFF2-40B4-BE49-F238E27FC236}">
                <a16:creationId xmlns:a16="http://schemas.microsoft.com/office/drawing/2014/main" id="{AE74DE4F-0F1F-BA9D-1372-D98ACFB33B68}"/>
              </a:ext>
            </a:extLst>
          </p:cNvPr>
          <p:cNvGraphicFramePr>
            <a:graphicFrameLocks noChangeAspect="1"/>
          </p:cNvGraphicFramePr>
          <p:nvPr/>
        </p:nvGraphicFramePr>
        <p:xfrm>
          <a:off x="0" y="0"/>
          <a:ext cx="9144000" cy="6845300"/>
        </p:xfrm>
        <a:graphic>
          <a:graphicData uri="http://schemas.openxmlformats.org/presentationml/2006/ole">
            <mc:AlternateContent xmlns:mc="http://schemas.openxmlformats.org/markup-compatibility/2006">
              <mc:Choice xmlns:v="urn:schemas-microsoft-com:vml" Requires="v">
                <p:oleObj name="Bitmap Image" r:id="rId2" imgW="10136015" imgH="7849696" progId="Paint.Picture">
                  <p:embed/>
                </p:oleObj>
              </mc:Choice>
              <mc:Fallback>
                <p:oleObj name="Bitmap Image" r:id="rId2" imgW="10136015" imgH="7849696" progId="Paint.Picture">
                  <p:embed/>
                  <p:pic>
                    <p:nvPicPr>
                      <p:cNvPr id="108546" name="Object 2">
                        <a:extLst>
                          <a:ext uri="{FF2B5EF4-FFF2-40B4-BE49-F238E27FC236}">
                            <a16:creationId xmlns:a16="http://schemas.microsoft.com/office/drawing/2014/main" id="{AE74DE4F-0F1F-BA9D-1372-D98ACFB33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4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A72F0BCE-CC34-3847-5903-A198A294F9D4}"/>
              </a:ext>
            </a:extLst>
          </p:cNvPr>
          <p:cNvSpPr>
            <a:spLocks noGrp="1"/>
          </p:cNvSpPr>
          <p:nvPr>
            <p:ph type="dt" sz="half" idx="10"/>
          </p:nvPr>
        </p:nvSpPr>
        <p:spPr/>
        <p:txBody>
          <a:bodyPr/>
          <a:lstStyle/>
          <a:p>
            <a:r>
              <a:rPr lang="en-US" altLang="en-US"/>
              <a:t>271- Fall 2006</a:t>
            </a:r>
          </a:p>
        </p:txBody>
      </p:sp>
      <p:graphicFrame>
        <p:nvGraphicFramePr>
          <p:cNvPr id="109570" name="Object 2">
            <a:extLst>
              <a:ext uri="{FF2B5EF4-FFF2-40B4-BE49-F238E27FC236}">
                <a16:creationId xmlns:a16="http://schemas.microsoft.com/office/drawing/2014/main" id="{B4E7B2B5-FDF2-64AD-8E32-3AD0BDAC0E53}"/>
              </a:ext>
            </a:extLst>
          </p:cNvPr>
          <p:cNvGraphicFramePr>
            <a:graphicFrameLocks noGrp="1" noChangeAspect="1"/>
          </p:cNvGraphicFramePr>
          <p:nvPr>
            <p:ph/>
          </p:nvPr>
        </p:nvGraphicFramePr>
        <p:xfrm>
          <a:off x="0" y="0"/>
          <a:ext cx="9144000" cy="6859588"/>
        </p:xfrm>
        <a:graphic>
          <a:graphicData uri="http://schemas.openxmlformats.org/presentationml/2006/ole">
            <mc:AlternateContent xmlns:mc="http://schemas.openxmlformats.org/markup-compatibility/2006">
              <mc:Choice xmlns:v="urn:schemas-microsoft-com:vml" Requires="v">
                <p:oleObj name="Bitmap Image" r:id="rId2" imgW="10200000" imgH="7849696" progId="Paint.Picture">
                  <p:embed/>
                </p:oleObj>
              </mc:Choice>
              <mc:Fallback>
                <p:oleObj name="Bitmap Image" r:id="rId2" imgW="10200000" imgH="7849696" progId="Paint.Picture">
                  <p:embed/>
                  <p:pic>
                    <p:nvPicPr>
                      <p:cNvPr id="109570" name="Object 2">
                        <a:extLst>
                          <a:ext uri="{FF2B5EF4-FFF2-40B4-BE49-F238E27FC236}">
                            <a16:creationId xmlns:a16="http://schemas.microsoft.com/office/drawing/2014/main" id="{B4E7B2B5-FDF2-64AD-8E32-3AD0BDAC0E53}"/>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097B83F3-CE6F-0487-9A68-FB21653B19E2}"/>
              </a:ext>
            </a:extLst>
          </p:cNvPr>
          <p:cNvSpPr>
            <a:spLocks noGrp="1"/>
          </p:cNvSpPr>
          <p:nvPr>
            <p:ph type="dt" sz="half" idx="10"/>
          </p:nvPr>
        </p:nvSpPr>
        <p:spPr/>
        <p:txBody>
          <a:bodyPr/>
          <a:lstStyle/>
          <a:p>
            <a:r>
              <a:rPr lang="en-US" altLang="en-US"/>
              <a:t>271- Fall 2006</a:t>
            </a:r>
          </a:p>
        </p:txBody>
      </p:sp>
      <p:graphicFrame>
        <p:nvGraphicFramePr>
          <p:cNvPr id="110594" name="Object 2">
            <a:extLst>
              <a:ext uri="{FF2B5EF4-FFF2-40B4-BE49-F238E27FC236}">
                <a16:creationId xmlns:a16="http://schemas.microsoft.com/office/drawing/2014/main" id="{48B30EDC-CBEF-72E1-7E09-396F6E5384C4}"/>
              </a:ext>
            </a:extLst>
          </p:cNvPr>
          <p:cNvGraphicFramePr>
            <a:graphicFrameLocks noGrp="1" noChangeAspect="1"/>
          </p:cNvGraphicFramePr>
          <p:nvPr>
            <p:ph/>
          </p:nvPr>
        </p:nvGraphicFramePr>
        <p:xfrm>
          <a:off x="0" y="0"/>
          <a:ext cx="9144000" cy="6800850"/>
        </p:xfrm>
        <a:graphic>
          <a:graphicData uri="http://schemas.openxmlformats.org/presentationml/2006/ole">
            <mc:AlternateContent xmlns:mc="http://schemas.openxmlformats.org/markup-compatibility/2006">
              <mc:Choice xmlns:v="urn:schemas-microsoft-com:vml" Requires="v">
                <p:oleObj name="Bitmap Image" r:id="rId2" imgW="10200000" imgH="7849696" progId="Paint.Picture">
                  <p:embed/>
                </p:oleObj>
              </mc:Choice>
              <mc:Fallback>
                <p:oleObj name="Bitmap Image" r:id="rId2" imgW="10200000" imgH="7849696" progId="Paint.Picture">
                  <p:embed/>
                  <p:pic>
                    <p:nvPicPr>
                      <p:cNvPr id="110594" name="Object 2">
                        <a:extLst>
                          <a:ext uri="{FF2B5EF4-FFF2-40B4-BE49-F238E27FC236}">
                            <a16:creationId xmlns:a16="http://schemas.microsoft.com/office/drawing/2014/main" id="{48B30EDC-CBEF-72E1-7E09-396F6E538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0085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38974-7C7B-4182-DD8B-D4FC9A09F9BC}"/>
              </a:ext>
            </a:extLst>
          </p:cNvPr>
          <p:cNvSpPr>
            <a:spLocks noGrp="1"/>
          </p:cNvSpPr>
          <p:nvPr>
            <p:ph type="dt" sz="half" idx="10"/>
          </p:nvPr>
        </p:nvSpPr>
        <p:spPr/>
        <p:txBody>
          <a:bodyPr/>
          <a:lstStyle/>
          <a:p>
            <a:r>
              <a:rPr lang="en-US" altLang="en-US"/>
              <a:t>271- Fall 2006</a:t>
            </a:r>
          </a:p>
        </p:txBody>
      </p:sp>
      <p:graphicFrame>
        <p:nvGraphicFramePr>
          <p:cNvPr id="111618" name="Object 2">
            <a:extLst>
              <a:ext uri="{FF2B5EF4-FFF2-40B4-BE49-F238E27FC236}">
                <a16:creationId xmlns:a16="http://schemas.microsoft.com/office/drawing/2014/main" id="{F1D3598D-3343-02EF-4DBC-0FDD7E65AFC8}"/>
              </a:ext>
            </a:extLst>
          </p:cNvPr>
          <p:cNvGraphicFramePr>
            <a:graphicFrameLocks noChangeAspect="1"/>
          </p:cNvGraphicFramePr>
          <p:nvPr/>
        </p:nvGraphicFramePr>
        <p:xfrm>
          <a:off x="0" y="0"/>
          <a:ext cx="9144000" cy="6859588"/>
        </p:xfrm>
        <a:graphic>
          <a:graphicData uri="http://schemas.openxmlformats.org/presentationml/2006/ole">
            <mc:AlternateContent xmlns:mc="http://schemas.openxmlformats.org/markup-compatibility/2006">
              <mc:Choice xmlns:v="urn:schemas-microsoft-com:vml" Requires="v">
                <p:oleObj name="Bitmap Image" r:id="rId2" imgW="10209524" imgH="7857143" progId="Paint.Picture">
                  <p:embed/>
                </p:oleObj>
              </mc:Choice>
              <mc:Fallback>
                <p:oleObj name="Bitmap Image" r:id="rId2" imgW="10209524" imgH="7857143" progId="Paint.Picture">
                  <p:embed/>
                  <p:pic>
                    <p:nvPicPr>
                      <p:cNvPr id="111618" name="Object 2">
                        <a:extLst>
                          <a:ext uri="{FF2B5EF4-FFF2-40B4-BE49-F238E27FC236}">
                            <a16:creationId xmlns:a16="http://schemas.microsoft.com/office/drawing/2014/main" id="{F1D3598D-3343-02EF-4DBC-0FDD7E65A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706A1-5AE2-FD98-DFE2-9E581916CB15}"/>
              </a:ext>
            </a:extLst>
          </p:cNvPr>
          <p:cNvSpPr>
            <a:spLocks noGrp="1"/>
          </p:cNvSpPr>
          <p:nvPr>
            <p:ph type="dt" sz="half" idx="10"/>
          </p:nvPr>
        </p:nvSpPr>
        <p:spPr/>
        <p:txBody>
          <a:bodyPr/>
          <a:lstStyle/>
          <a:p>
            <a:r>
              <a:rPr lang="en-US" altLang="en-US"/>
              <a:t>271- Fall 2006</a:t>
            </a:r>
          </a:p>
        </p:txBody>
      </p:sp>
      <p:graphicFrame>
        <p:nvGraphicFramePr>
          <p:cNvPr id="112642" name="Object 2">
            <a:extLst>
              <a:ext uri="{FF2B5EF4-FFF2-40B4-BE49-F238E27FC236}">
                <a16:creationId xmlns:a16="http://schemas.microsoft.com/office/drawing/2014/main" id="{79F9CD80-EE20-FA37-0DB1-7D469C8B37BC}"/>
              </a:ext>
            </a:extLst>
          </p:cNvPr>
          <p:cNvGraphicFramePr>
            <a:graphicFrameLocks noChangeAspect="1"/>
          </p:cNvGraphicFramePr>
          <p:nvPr/>
        </p:nvGraphicFramePr>
        <p:xfrm>
          <a:off x="0" y="0"/>
          <a:ext cx="9144000" cy="6899275"/>
        </p:xfrm>
        <a:graphic>
          <a:graphicData uri="http://schemas.openxmlformats.org/presentationml/2006/ole">
            <mc:AlternateContent xmlns:mc="http://schemas.openxmlformats.org/markup-compatibility/2006">
              <mc:Choice xmlns:v="urn:schemas-microsoft-com:vml" Requires="v">
                <p:oleObj name="Bitmap Image" r:id="rId2" imgW="10190476" imgH="7887801" progId="Paint.Picture">
                  <p:embed/>
                </p:oleObj>
              </mc:Choice>
              <mc:Fallback>
                <p:oleObj name="Bitmap Image" r:id="rId2" imgW="10190476" imgH="7887801" progId="Paint.Picture">
                  <p:embed/>
                  <p:pic>
                    <p:nvPicPr>
                      <p:cNvPr id="112642" name="Object 2">
                        <a:extLst>
                          <a:ext uri="{FF2B5EF4-FFF2-40B4-BE49-F238E27FC236}">
                            <a16:creationId xmlns:a16="http://schemas.microsoft.com/office/drawing/2014/main" id="{79F9CD80-EE20-FA37-0DB1-7D469C8B3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9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143FB-B8BA-4031-42F8-B5FE762DAD37}"/>
              </a:ext>
            </a:extLst>
          </p:cNvPr>
          <p:cNvSpPr>
            <a:spLocks noGrp="1"/>
          </p:cNvSpPr>
          <p:nvPr>
            <p:ph type="dt" sz="half" idx="10"/>
          </p:nvPr>
        </p:nvSpPr>
        <p:spPr/>
        <p:txBody>
          <a:bodyPr/>
          <a:lstStyle/>
          <a:p>
            <a:r>
              <a:rPr lang="en-US" altLang="en-US"/>
              <a:t>271- Fall 2006</a:t>
            </a:r>
          </a:p>
        </p:txBody>
      </p:sp>
      <p:graphicFrame>
        <p:nvGraphicFramePr>
          <p:cNvPr id="113666" name="Object 2">
            <a:extLst>
              <a:ext uri="{FF2B5EF4-FFF2-40B4-BE49-F238E27FC236}">
                <a16:creationId xmlns:a16="http://schemas.microsoft.com/office/drawing/2014/main" id="{3A8D5CF4-0ADF-F763-EC4E-7A3F94A4D93A}"/>
              </a:ext>
            </a:extLst>
          </p:cNvPr>
          <p:cNvGraphicFramePr>
            <a:graphicFrameLocks noChangeAspect="1"/>
          </p:cNvGraphicFramePr>
          <p:nvPr/>
        </p:nvGraphicFramePr>
        <p:xfrm>
          <a:off x="0" y="0"/>
          <a:ext cx="9144000" cy="6872288"/>
        </p:xfrm>
        <a:graphic>
          <a:graphicData uri="http://schemas.openxmlformats.org/presentationml/2006/ole">
            <mc:AlternateContent xmlns:mc="http://schemas.openxmlformats.org/markup-compatibility/2006">
              <mc:Choice xmlns:v="urn:schemas-microsoft-com:vml" Requires="v">
                <p:oleObj name="Bitmap Image" r:id="rId2" imgW="10180952" imgH="7849696" progId="Paint.Picture">
                  <p:embed/>
                </p:oleObj>
              </mc:Choice>
              <mc:Fallback>
                <p:oleObj name="Bitmap Image" r:id="rId2" imgW="10180952" imgH="7849696" progId="Paint.Picture">
                  <p:embed/>
                  <p:pic>
                    <p:nvPicPr>
                      <p:cNvPr id="113666" name="Object 2">
                        <a:extLst>
                          <a:ext uri="{FF2B5EF4-FFF2-40B4-BE49-F238E27FC236}">
                            <a16:creationId xmlns:a16="http://schemas.microsoft.com/office/drawing/2014/main" id="{3A8D5CF4-0ADF-F763-EC4E-7A3F94A4D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7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9DCD-70B0-40E5-B6A7-6AAEA060014F}"/>
              </a:ext>
            </a:extLst>
          </p:cNvPr>
          <p:cNvSpPr>
            <a:spLocks noGrp="1"/>
          </p:cNvSpPr>
          <p:nvPr>
            <p:ph type="dt" sz="half" idx="10"/>
          </p:nvPr>
        </p:nvSpPr>
        <p:spPr/>
        <p:txBody>
          <a:bodyPr/>
          <a:lstStyle/>
          <a:p>
            <a:r>
              <a:rPr lang="en-US" altLang="en-US"/>
              <a:t>271- Fall 2006</a:t>
            </a:r>
          </a:p>
        </p:txBody>
      </p:sp>
      <p:graphicFrame>
        <p:nvGraphicFramePr>
          <p:cNvPr id="114690" name="Object 2">
            <a:extLst>
              <a:ext uri="{FF2B5EF4-FFF2-40B4-BE49-F238E27FC236}">
                <a16:creationId xmlns:a16="http://schemas.microsoft.com/office/drawing/2014/main" id="{FF0C2D6C-9A57-B1E4-DEDA-0ED26220AA8C}"/>
              </a:ext>
            </a:extLst>
          </p:cNvPr>
          <p:cNvGraphicFramePr>
            <a:graphicFrameLocks noChangeAspect="1"/>
          </p:cNvGraphicFramePr>
          <p:nvPr/>
        </p:nvGraphicFramePr>
        <p:xfrm>
          <a:off x="0" y="0"/>
          <a:ext cx="9144000" cy="6878638"/>
        </p:xfrm>
        <a:graphic>
          <a:graphicData uri="http://schemas.openxmlformats.org/presentationml/2006/ole">
            <mc:AlternateContent xmlns:mc="http://schemas.openxmlformats.org/markup-compatibility/2006">
              <mc:Choice xmlns:v="urn:schemas-microsoft-com:vml" Requires="v">
                <p:oleObj name="Bitmap Image" r:id="rId2" imgW="10174120" imgH="7849696" progId="Paint.Picture">
                  <p:embed/>
                </p:oleObj>
              </mc:Choice>
              <mc:Fallback>
                <p:oleObj name="Bitmap Image" r:id="rId2" imgW="10174120" imgH="7849696" progId="Paint.Picture">
                  <p:embed/>
                  <p:pic>
                    <p:nvPicPr>
                      <p:cNvPr id="114690" name="Object 2">
                        <a:extLst>
                          <a:ext uri="{FF2B5EF4-FFF2-40B4-BE49-F238E27FC236}">
                            <a16:creationId xmlns:a16="http://schemas.microsoft.com/office/drawing/2014/main" id="{FF0C2D6C-9A57-B1E4-DEDA-0ED26220A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7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5BDB59C-5027-B5CA-75A8-BB8581C12657}"/>
              </a:ext>
            </a:extLst>
          </p:cNvPr>
          <p:cNvSpPr>
            <a:spLocks noGrp="1"/>
          </p:cNvSpPr>
          <p:nvPr>
            <p:ph type="dt" sz="half" idx="10"/>
          </p:nvPr>
        </p:nvSpPr>
        <p:spPr/>
        <p:txBody>
          <a:bodyPr/>
          <a:lstStyle/>
          <a:p>
            <a:r>
              <a:rPr lang="en-US" altLang="en-US"/>
              <a:t>271- Fall 2006</a:t>
            </a:r>
          </a:p>
        </p:txBody>
      </p:sp>
      <p:sp>
        <p:nvSpPr>
          <p:cNvPr id="145410" name="Rectangle 2">
            <a:extLst>
              <a:ext uri="{FF2B5EF4-FFF2-40B4-BE49-F238E27FC236}">
                <a16:creationId xmlns:a16="http://schemas.microsoft.com/office/drawing/2014/main" id="{20CD3BAC-1230-5122-0585-399C5B46832B}"/>
              </a:ext>
            </a:extLst>
          </p:cNvPr>
          <p:cNvSpPr>
            <a:spLocks noGrp="1" noChangeArrowheads="1"/>
          </p:cNvSpPr>
          <p:nvPr>
            <p:ph type="title"/>
          </p:nvPr>
        </p:nvSpPr>
        <p:spPr/>
        <p:txBody>
          <a:bodyPr/>
          <a:lstStyle/>
          <a:p>
            <a:r>
              <a:rPr lang="en-US" altLang="en-US" b="1"/>
              <a:t>Course overview</a:t>
            </a:r>
          </a:p>
        </p:txBody>
      </p:sp>
      <p:sp>
        <p:nvSpPr>
          <p:cNvPr id="145411" name="Rectangle 3">
            <a:extLst>
              <a:ext uri="{FF2B5EF4-FFF2-40B4-BE49-F238E27FC236}">
                <a16:creationId xmlns:a16="http://schemas.microsoft.com/office/drawing/2014/main" id="{45FD7751-CD82-19F0-FE34-EC9770332965}"/>
              </a:ext>
            </a:extLst>
          </p:cNvPr>
          <p:cNvSpPr>
            <a:spLocks noGrp="1" noChangeArrowheads="1"/>
          </p:cNvSpPr>
          <p:nvPr>
            <p:ph type="body" idx="1"/>
          </p:nvPr>
        </p:nvSpPr>
        <p:spPr/>
        <p:txBody>
          <a:bodyPr/>
          <a:lstStyle/>
          <a:p>
            <a:pPr>
              <a:lnSpc>
                <a:spcPct val="80000"/>
              </a:lnSpc>
            </a:pPr>
            <a:r>
              <a:rPr lang="en-US" altLang="en-US" sz="2700"/>
              <a:t>Introduction and Agents (chapters 1,2)</a:t>
            </a:r>
          </a:p>
          <a:p>
            <a:pPr>
              <a:lnSpc>
                <a:spcPct val="80000"/>
              </a:lnSpc>
            </a:pPr>
            <a:r>
              <a:rPr lang="en-US" altLang="en-US" sz="2700"/>
              <a:t>Search (chapters 3,4)</a:t>
            </a:r>
          </a:p>
          <a:p>
            <a:pPr>
              <a:lnSpc>
                <a:spcPct val="80000"/>
              </a:lnSpc>
            </a:pPr>
            <a:r>
              <a:rPr lang="en-US" altLang="en-US" sz="2700"/>
              <a:t> Games (chapter 5)</a:t>
            </a:r>
          </a:p>
          <a:p>
            <a:pPr>
              <a:lnSpc>
                <a:spcPct val="80000"/>
              </a:lnSpc>
            </a:pPr>
            <a:r>
              <a:rPr lang="en-US" altLang="en-US" sz="2700"/>
              <a:t> Constraints processing (chapter 6)</a:t>
            </a:r>
          </a:p>
          <a:p>
            <a:pPr>
              <a:lnSpc>
                <a:spcPct val="80000"/>
              </a:lnSpc>
            </a:pPr>
            <a:r>
              <a:rPr lang="en-US" altLang="en-US" sz="2700"/>
              <a:t>Representation and Reasoning with Logic (chapters 7,8,9)</a:t>
            </a:r>
          </a:p>
          <a:p>
            <a:pPr>
              <a:lnSpc>
                <a:spcPct val="80000"/>
              </a:lnSpc>
            </a:pPr>
            <a:r>
              <a:rPr lang="en-US" altLang="en-US" sz="2700"/>
              <a:t>Learning (chapters 18,20)</a:t>
            </a:r>
          </a:p>
          <a:p>
            <a:pPr>
              <a:lnSpc>
                <a:spcPct val="80000"/>
              </a:lnSpc>
            </a:pPr>
            <a:r>
              <a:rPr lang="en-US" altLang="en-US" sz="2700"/>
              <a:t>Planning  (chapter 11)</a:t>
            </a:r>
          </a:p>
          <a:p>
            <a:pPr>
              <a:lnSpc>
                <a:spcPct val="80000"/>
              </a:lnSpc>
            </a:pPr>
            <a:r>
              <a:rPr lang="en-US" altLang="en-US" sz="2500"/>
              <a:t>Uncertainty (chapters 13,14)</a:t>
            </a:r>
          </a:p>
          <a:p>
            <a:pPr>
              <a:lnSpc>
                <a:spcPct val="80000"/>
              </a:lnSpc>
            </a:pPr>
            <a:r>
              <a:rPr lang="en-US" altLang="en-US" sz="2500"/>
              <a:t>Natural Language Processing (chapter 22,23)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F34589-C9D6-3DFA-46FB-C3C113C96414}"/>
              </a:ext>
            </a:extLst>
          </p:cNvPr>
          <p:cNvSpPr>
            <a:spLocks noGrp="1"/>
          </p:cNvSpPr>
          <p:nvPr>
            <p:ph type="dt" sz="half" idx="10"/>
          </p:nvPr>
        </p:nvSpPr>
        <p:spPr/>
        <p:txBody>
          <a:bodyPr/>
          <a:lstStyle/>
          <a:p>
            <a:r>
              <a:rPr lang="en-US" altLang="en-US"/>
              <a:t>271- Fall 2006</a:t>
            </a:r>
          </a:p>
        </p:txBody>
      </p:sp>
      <p:sp>
        <p:nvSpPr>
          <p:cNvPr id="131074" name="Rectangle 2">
            <a:extLst>
              <a:ext uri="{FF2B5EF4-FFF2-40B4-BE49-F238E27FC236}">
                <a16:creationId xmlns:a16="http://schemas.microsoft.com/office/drawing/2014/main" id="{8E6307D4-9172-0DF2-3F2B-5D186491CCAD}"/>
              </a:ext>
            </a:extLst>
          </p:cNvPr>
          <p:cNvSpPr>
            <a:spLocks noGrp="1" noChangeArrowheads="1"/>
          </p:cNvSpPr>
          <p:nvPr>
            <p:ph type="title"/>
          </p:nvPr>
        </p:nvSpPr>
        <p:spPr>
          <a:xfrm>
            <a:off x="1511300" y="-173038"/>
            <a:ext cx="7010400" cy="1527176"/>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a:t>Agent types</a:t>
            </a:r>
          </a:p>
        </p:txBody>
      </p:sp>
      <p:sp>
        <p:nvSpPr>
          <p:cNvPr id="131075" name="Rectangle 3">
            <a:extLst>
              <a:ext uri="{FF2B5EF4-FFF2-40B4-BE49-F238E27FC236}">
                <a16:creationId xmlns:a16="http://schemas.microsoft.com/office/drawing/2014/main" id="{2BC5820D-12EB-F124-60E8-038B5FC1860B}"/>
              </a:ext>
            </a:extLst>
          </p:cNvPr>
          <p:cNvSpPr>
            <a:spLocks noGrp="1" noChangeArrowheads="1"/>
          </p:cNvSpPr>
          <p:nvPr>
            <p:ph type="body" idx="1"/>
          </p:nvPr>
        </p:nvSpPr>
        <p:spPr>
          <a:xfrm>
            <a:off x="1511300" y="1247775"/>
            <a:ext cx="7010400" cy="4114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Example: Taxi driver</a:t>
            </a:r>
          </a:p>
          <a:p>
            <a:pPr>
              <a:lnSpc>
                <a:spcPct val="90000"/>
              </a:lnSpc>
            </a:pPr>
            <a:r>
              <a:rPr lang="en-US" altLang="en-US" sz="2200"/>
              <a:t>Simple reflex</a:t>
            </a:r>
          </a:p>
          <a:p>
            <a:pPr lvl="1">
              <a:lnSpc>
                <a:spcPct val="90000"/>
              </a:lnSpc>
            </a:pPr>
            <a:r>
              <a:rPr lang="en-US" altLang="en-US" sz="2000" b="1"/>
              <a:t>If</a:t>
            </a:r>
            <a:r>
              <a:rPr lang="en-US" altLang="en-US" sz="2000"/>
              <a:t> car-in-front-is-breaking </a:t>
            </a:r>
            <a:r>
              <a:rPr lang="en-US" altLang="en-US" sz="2000" b="1"/>
              <a:t>then </a:t>
            </a:r>
            <a:r>
              <a:rPr lang="en-US" altLang="en-US" sz="2000"/>
              <a:t>initiate-breaking</a:t>
            </a:r>
          </a:p>
          <a:p>
            <a:pPr>
              <a:lnSpc>
                <a:spcPct val="90000"/>
              </a:lnSpc>
            </a:pPr>
            <a:r>
              <a:rPr lang="en-US" altLang="en-US" sz="2200"/>
              <a:t>Agents that keep track of the world</a:t>
            </a:r>
          </a:p>
          <a:p>
            <a:pPr lvl="1">
              <a:lnSpc>
                <a:spcPct val="90000"/>
              </a:lnSpc>
            </a:pPr>
            <a:r>
              <a:rPr lang="en-US" altLang="en-US" sz="2000"/>
              <a:t>If car-in-front-is-breaking </a:t>
            </a:r>
            <a:r>
              <a:rPr lang="en-US" altLang="en-US" sz="2000" b="1"/>
              <a:t>and</a:t>
            </a:r>
            <a:r>
              <a:rPr lang="en-US" altLang="en-US" sz="2000"/>
              <a:t> on fwy </a:t>
            </a:r>
            <a:r>
              <a:rPr lang="en-US" altLang="en-US" sz="2000" b="1"/>
              <a:t>then </a:t>
            </a:r>
            <a:r>
              <a:rPr lang="en-US" altLang="en-US" sz="2000"/>
              <a:t>initiate-breaking</a:t>
            </a:r>
          </a:p>
          <a:p>
            <a:pPr lvl="1">
              <a:lnSpc>
                <a:spcPct val="90000"/>
              </a:lnSpc>
            </a:pPr>
            <a:r>
              <a:rPr lang="en-US" altLang="en-US" sz="2000"/>
              <a:t>needs internal state</a:t>
            </a:r>
          </a:p>
          <a:p>
            <a:pPr>
              <a:lnSpc>
                <a:spcPct val="90000"/>
              </a:lnSpc>
            </a:pPr>
            <a:r>
              <a:rPr lang="en-US" altLang="en-US" sz="2200"/>
              <a:t>goal-based</a:t>
            </a:r>
          </a:p>
          <a:p>
            <a:pPr lvl="1">
              <a:lnSpc>
                <a:spcPct val="90000"/>
              </a:lnSpc>
            </a:pPr>
            <a:r>
              <a:rPr lang="en-US" altLang="en-US" sz="2000"/>
              <a:t>If car-in-front-is-breaking </a:t>
            </a:r>
            <a:r>
              <a:rPr lang="en-US" altLang="en-US" sz="2000" b="1"/>
              <a:t>and</a:t>
            </a:r>
            <a:r>
              <a:rPr lang="en-US" altLang="en-US" sz="2000"/>
              <a:t> needs to get to hospital </a:t>
            </a:r>
            <a:r>
              <a:rPr lang="en-US" altLang="en-US" sz="2000" b="1"/>
              <a:t>then</a:t>
            </a:r>
            <a:r>
              <a:rPr lang="en-US" altLang="en-US" sz="2000"/>
              <a:t> go to adjacent lane and plan</a:t>
            </a:r>
          </a:p>
          <a:p>
            <a:pPr lvl="1">
              <a:lnSpc>
                <a:spcPct val="90000"/>
              </a:lnSpc>
            </a:pPr>
            <a:r>
              <a:rPr lang="en-US" altLang="en-US" sz="2000"/>
              <a:t>search and planning</a:t>
            </a:r>
          </a:p>
          <a:p>
            <a:pPr>
              <a:lnSpc>
                <a:spcPct val="90000"/>
              </a:lnSpc>
            </a:pPr>
            <a:r>
              <a:rPr lang="en-US" altLang="en-US" sz="2200"/>
              <a:t>utility-based</a:t>
            </a:r>
          </a:p>
          <a:p>
            <a:pPr lvl="1">
              <a:lnSpc>
                <a:spcPct val="90000"/>
              </a:lnSpc>
            </a:pPr>
            <a:r>
              <a:rPr lang="en-US" altLang="en-US" sz="2000"/>
              <a:t>If car-in-front-is-breaking </a:t>
            </a:r>
            <a:r>
              <a:rPr lang="en-US" altLang="en-US" sz="2000" b="1"/>
              <a:t>and </a:t>
            </a:r>
            <a:r>
              <a:rPr lang="en-US" altLang="en-US" sz="2000"/>
              <a:t>on fwy </a:t>
            </a:r>
            <a:r>
              <a:rPr lang="en-US" altLang="en-US" sz="2000" b="1"/>
              <a:t>and </a:t>
            </a:r>
            <a:r>
              <a:rPr lang="en-US" altLang="en-US" sz="2000"/>
              <a:t> needs to get to hospital alive </a:t>
            </a:r>
            <a:r>
              <a:rPr lang="en-US" altLang="en-US" sz="2000" b="1"/>
              <a:t>then</a:t>
            </a:r>
            <a:r>
              <a:rPr lang="en-US" altLang="en-US" sz="2000"/>
              <a:t> search of a way to get to the hospital that will make your passengers happy.</a:t>
            </a:r>
          </a:p>
          <a:p>
            <a:pPr lvl="1">
              <a:lnSpc>
                <a:spcPct val="90000"/>
              </a:lnSpc>
            </a:pPr>
            <a:r>
              <a:rPr lang="en-US" altLang="en-US" sz="2000"/>
              <a:t>Needs utility function that map a state to a real function (am I happy?)</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F6E11F3-3D1E-292A-FD97-2FFA8D134E59}"/>
              </a:ext>
            </a:extLst>
          </p:cNvPr>
          <p:cNvSpPr>
            <a:spLocks noGrp="1"/>
          </p:cNvSpPr>
          <p:nvPr>
            <p:ph type="dt" sz="half" idx="10"/>
          </p:nvPr>
        </p:nvSpPr>
        <p:spPr/>
        <p:txBody>
          <a:bodyPr/>
          <a:lstStyle/>
          <a:p>
            <a:r>
              <a:rPr lang="en-US" altLang="en-US"/>
              <a:t>271- Fall 2006</a:t>
            </a:r>
          </a:p>
        </p:txBody>
      </p:sp>
      <p:sp>
        <p:nvSpPr>
          <p:cNvPr id="121858" name="Rectangle 2">
            <a:extLst>
              <a:ext uri="{FF2B5EF4-FFF2-40B4-BE49-F238E27FC236}">
                <a16:creationId xmlns:a16="http://schemas.microsoft.com/office/drawing/2014/main" id="{456DEE50-C77A-390C-5136-4A3F77A38001}"/>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5700"/>
              <a:t>Summary </a:t>
            </a:r>
          </a:p>
        </p:txBody>
      </p:sp>
      <p:sp>
        <p:nvSpPr>
          <p:cNvPr id="121859" name="Rectangle 3">
            <a:extLst>
              <a:ext uri="{FF2B5EF4-FFF2-40B4-BE49-F238E27FC236}">
                <a16:creationId xmlns:a16="http://schemas.microsoft.com/office/drawing/2014/main" id="{2570FFF9-4927-9AE1-D157-F8CAF72299A2}"/>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90000"/>
              </a:lnSpc>
            </a:pPr>
            <a:r>
              <a:rPr lang="en-US" altLang="en-US" sz="2200"/>
              <a:t>What is Artificial Intelligence? </a:t>
            </a:r>
          </a:p>
          <a:p>
            <a:pPr lvl="1">
              <a:lnSpc>
                <a:spcPct val="90000"/>
              </a:lnSpc>
            </a:pPr>
            <a:r>
              <a:rPr lang="en-US" altLang="en-US" sz="2000"/>
              <a:t>modeling humans thinking, acting, should think, should act.</a:t>
            </a:r>
          </a:p>
          <a:p>
            <a:pPr>
              <a:lnSpc>
                <a:spcPct val="90000"/>
              </a:lnSpc>
            </a:pPr>
            <a:r>
              <a:rPr lang="en-US" altLang="en-US" sz="2200"/>
              <a:t>History of AI</a:t>
            </a:r>
          </a:p>
          <a:p>
            <a:pPr>
              <a:lnSpc>
                <a:spcPct val="90000"/>
              </a:lnSpc>
            </a:pPr>
            <a:r>
              <a:rPr lang="en-US" altLang="en-US" sz="2200"/>
              <a:t>Intelligent agents </a:t>
            </a:r>
          </a:p>
          <a:p>
            <a:pPr lvl="1">
              <a:lnSpc>
                <a:spcPct val="90000"/>
              </a:lnSpc>
            </a:pPr>
            <a:r>
              <a:rPr lang="en-US" altLang="en-US" sz="2000"/>
              <a:t>We want to build agents  that act rationally</a:t>
            </a:r>
            <a:br>
              <a:rPr lang="en-US" altLang="en-US" sz="2000"/>
            </a:br>
            <a:endParaRPr lang="en-US" altLang="en-US" sz="2000"/>
          </a:p>
          <a:p>
            <a:pPr>
              <a:lnSpc>
                <a:spcPct val="90000"/>
              </a:lnSpc>
            </a:pPr>
            <a:r>
              <a:rPr lang="en-US" altLang="en-US" sz="2200"/>
              <a:t>Real-World Applications of AI</a:t>
            </a:r>
          </a:p>
          <a:p>
            <a:pPr lvl="1">
              <a:lnSpc>
                <a:spcPct val="90000"/>
              </a:lnSpc>
            </a:pPr>
            <a:r>
              <a:rPr lang="en-US" altLang="en-US" sz="2000"/>
              <a:t>AI is alive and well in various “every day” applications</a:t>
            </a:r>
          </a:p>
          <a:p>
            <a:pPr lvl="2">
              <a:lnSpc>
                <a:spcPct val="90000"/>
              </a:lnSpc>
            </a:pPr>
            <a:r>
              <a:rPr lang="en-US" altLang="en-US" sz="1800"/>
              <a:t>many products, systems, have AI components</a:t>
            </a:r>
          </a:p>
          <a:p>
            <a:pPr>
              <a:lnSpc>
                <a:spcPct val="90000"/>
              </a:lnSpc>
            </a:pPr>
            <a:r>
              <a:rPr lang="en-US" altLang="en-US" sz="2200"/>
              <a:t>Assigned Reading</a:t>
            </a:r>
            <a:endParaRPr lang="en-US" altLang="en-US" sz="2100"/>
          </a:p>
          <a:p>
            <a:pPr lvl="1">
              <a:lnSpc>
                <a:spcPct val="90000"/>
              </a:lnSpc>
            </a:pPr>
            <a:r>
              <a:rPr lang="en-US" altLang="en-US" sz="2000"/>
              <a:t>Chapters 1  and 2 in the text R&amp;N</a:t>
            </a:r>
          </a:p>
        </p:txBody>
      </p:sp>
      <p:graphicFrame>
        <p:nvGraphicFramePr>
          <p:cNvPr id="121860" name="Object 4">
            <a:hlinkClick r:id="" action="ppaction://ole?verb=0"/>
            <a:extLst>
              <a:ext uri="{FF2B5EF4-FFF2-40B4-BE49-F238E27FC236}">
                <a16:creationId xmlns:a16="http://schemas.microsoft.com/office/drawing/2014/main" id="{11F9FC79-FE72-67C9-B26F-46B69D92B179}"/>
              </a:ext>
            </a:extLst>
          </p:cNvPr>
          <p:cNvGraphicFramePr>
            <a:graphicFrameLocks/>
          </p:cNvGraphicFramePr>
          <p:nvPr/>
        </p:nvGraphicFramePr>
        <p:xfrm>
          <a:off x="1524000" y="2438400"/>
          <a:ext cx="6134100" cy="2933700"/>
        </p:xfrm>
        <a:graphic>
          <a:graphicData uri="http://schemas.openxmlformats.org/presentationml/2006/ole">
            <mc:AlternateContent xmlns:mc="http://schemas.openxmlformats.org/markup-compatibility/2006">
              <mc:Choice xmlns:v="urn:schemas-microsoft-com:vml" Requires="v">
                <p:oleObj name="Document" r:id="rId3" imgW="6132240" imgH="2931840" progId="Word.Document.8">
                  <p:embed/>
                </p:oleObj>
              </mc:Choice>
              <mc:Fallback>
                <p:oleObj name="Document" r:id="rId3" imgW="6132240" imgH="2931840" progId="Word.Document.8">
                  <p:embed/>
                  <p:pic>
                    <p:nvPicPr>
                      <p:cNvPr id="121860" name="Object 4">
                        <a:hlinkClick r:id="" action="ppaction://ole?verb=0"/>
                        <a:extLst>
                          <a:ext uri="{FF2B5EF4-FFF2-40B4-BE49-F238E27FC236}">
                            <a16:creationId xmlns:a16="http://schemas.microsoft.com/office/drawing/2014/main" id="{11F9FC79-FE72-67C9-B26F-46B69D92B17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61341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F13EFE7-5A47-A338-A19F-4DCE4ED389FB}"/>
              </a:ext>
            </a:extLst>
          </p:cNvPr>
          <p:cNvSpPr>
            <a:spLocks noGrp="1"/>
          </p:cNvSpPr>
          <p:nvPr>
            <p:ph type="dt" sz="half" idx="10"/>
          </p:nvPr>
        </p:nvSpPr>
        <p:spPr/>
        <p:txBody>
          <a:bodyPr/>
          <a:lstStyle/>
          <a:p>
            <a:r>
              <a:rPr lang="en-US" altLang="en-US"/>
              <a:t>271- Fall 2006</a:t>
            </a:r>
          </a:p>
        </p:txBody>
      </p:sp>
      <p:sp>
        <p:nvSpPr>
          <p:cNvPr id="70658" name="Rectangle 1026">
            <a:extLst>
              <a:ext uri="{FF2B5EF4-FFF2-40B4-BE49-F238E27FC236}">
                <a16:creationId xmlns:a16="http://schemas.microsoft.com/office/drawing/2014/main" id="{299FCE02-823C-E808-F4E0-829F2227D225}"/>
              </a:ext>
            </a:extLst>
          </p:cNvPr>
          <p:cNvSpPr>
            <a:spLocks noGrp="1" noChangeArrowheads="1"/>
          </p:cNvSpPr>
          <p:nvPr>
            <p:ph type="title"/>
          </p:nvPr>
        </p:nvSpPr>
        <p:spPr/>
        <p:txBody>
          <a:bodyPr/>
          <a:lstStyle/>
          <a:p>
            <a:r>
              <a:rPr lang="en-US" altLang="en-US" b="1"/>
              <a:t>Course Outline</a:t>
            </a:r>
          </a:p>
        </p:txBody>
      </p:sp>
      <p:sp>
        <p:nvSpPr>
          <p:cNvPr id="70659" name="Line 1027">
            <a:extLst>
              <a:ext uri="{FF2B5EF4-FFF2-40B4-BE49-F238E27FC236}">
                <a16:creationId xmlns:a16="http://schemas.microsoft.com/office/drawing/2014/main" id="{C8BBB265-5401-B36F-D683-9831DEAF4BD1}"/>
              </a:ext>
            </a:extLst>
          </p:cNvPr>
          <p:cNvSpPr>
            <a:spLocks noChangeShapeType="1"/>
          </p:cNvSpPr>
          <p:nvPr/>
        </p:nvSpPr>
        <p:spPr bwMode="auto">
          <a:xfrm>
            <a:off x="7131050" y="4210050"/>
            <a:ext cx="0"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0660" name="Line 1028">
            <a:extLst>
              <a:ext uri="{FF2B5EF4-FFF2-40B4-BE49-F238E27FC236}">
                <a16:creationId xmlns:a16="http://schemas.microsoft.com/office/drawing/2014/main" id="{F9BC3103-153F-6000-7C45-D6D3C271C0AE}"/>
              </a:ext>
            </a:extLst>
          </p:cNvPr>
          <p:cNvSpPr>
            <a:spLocks noChangeShapeType="1"/>
          </p:cNvSpPr>
          <p:nvPr/>
        </p:nvSpPr>
        <p:spPr bwMode="auto">
          <a:xfrm>
            <a:off x="7689850" y="4210050"/>
            <a:ext cx="0"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70661" name="Rectangle 1029">
            <a:extLst>
              <a:ext uri="{FF2B5EF4-FFF2-40B4-BE49-F238E27FC236}">
                <a16:creationId xmlns:a16="http://schemas.microsoft.com/office/drawing/2014/main" id="{7EC29A05-D5FE-6A1C-A418-C6B5E05F4F6A}"/>
              </a:ext>
            </a:extLst>
          </p:cNvPr>
          <p:cNvSpPr>
            <a:spLocks noGrp="1" noChangeArrowheads="1"/>
          </p:cNvSpPr>
          <p:nvPr>
            <p:ph type="body" idx="1"/>
          </p:nvPr>
        </p:nvSpPr>
        <p:spPr>
          <a:noFill/>
          <a:ln/>
        </p:spPr>
        <p:txBody>
          <a:bodyPr/>
          <a:lstStyle/>
          <a:p>
            <a:pPr>
              <a:lnSpc>
                <a:spcPct val="80000"/>
              </a:lnSpc>
              <a:buFont typeface="Wingdings" panose="05000000000000000000" pitchFamily="2" charset="2"/>
              <a:buNone/>
            </a:pPr>
            <a:r>
              <a:rPr lang="en-US" altLang="en-US" sz="2500" b="1"/>
              <a:t>Resources on the Internet</a:t>
            </a:r>
            <a:endParaRPr lang="en-US" altLang="en-US" sz="2500"/>
          </a:p>
          <a:p>
            <a:pPr>
              <a:lnSpc>
                <a:spcPct val="80000"/>
              </a:lnSpc>
            </a:pPr>
            <a:r>
              <a:rPr lang="en-US" altLang="en-US" sz="2500">
                <a:hlinkClick r:id="rId3"/>
              </a:rPr>
              <a:t>AI on the Web:</a:t>
            </a:r>
            <a:r>
              <a:rPr lang="en-US" altLang="en-US" sz="2500"/>
              <a:t> A very comprehensive list of Web resources about AI from the Russell and Norvig textbook. </a:t>
            </a:r>
          </a:p>
          <a:p>
            <a:pPr>
              <a:lnSpc>
                <a:spcPct val="80000"/>
              </a:lnSpc>
              <a:buFont typeface="Wingdings" panose="05000000000000000000" pitchFamily="2" charset="2"/>
              <a:buNone/>
            </a:pPr>
            <a:endParaRPr lang="en-US" altLang="en-US" sz="2500" b="1"/>
          </a:p>
          <a:p>
            <a:pPr>
              <a:lnSpc>
                <a:spcPct val="80000"/>
              </a:lnSpc>
              <a:buFont typeface="Wingdings" panose="05000000000000000000" pitchFamily="2" charset="2"/>
              <a:buNone/>
            </a:pPr>
            <a:r>
              <a:rPr lang="en-US" altLang="en-US" sz="2500" b="1"/>
              <a:t>Essays and Papers</a:t>
            </a:r>
            <a:r>
              <a:rPr lang="en-US" altLang="en-US" sz="2500"/>
              <a:t> </a:t>
            </a:r>
          </a:p>
          <a:p>
            <a:pPr>
              <a:lnSpc>
                <a:spcPct val="80000"/>
              </a:lnSpc>
            </a:pPr>
            <a:r>
              <a:rPr lang="en-US" altLang="en-US" sz="2500">
                <a:hlinkClick r:id="rId4"/>
              </a:rPr>
              <a:t>What is AI</a:t>
            </a:r>
            <a:r>
              <a:rPr lang="en-US" altLang="en-US" sz="2500"/>
              <a:t>, John McCarthy</a:t>
            </a:r>
          </a:p>
          <a:p>
            <a:pPr>
              <a:lnSpc>
                <a:spcPct val="80000"/>
              </a:lnSpc>
            </a:pPr>
            <a:r>
              <a:rPr lang="en-US" altLang="en-US" sz="2500">
                <a:solidFill>
                  <a:schemeClr val="tx1"/>
                </a:solidFill>
              </a:rPr>
              <a:t>Computing Machinery and Intelligence</a:t>
            </a:r>
            <a:r>
              <a:rPr lang="en-US" altLang="en-US" sz="2500"/>
              <a:t>, A.M. Turing</a:t>
            </a:r>
          </a:p>
          <a:p>
            <a:pPr>
              <a:lnSpc>
                <a:spcPct val="80000"/>
              </a:lnSpc>
            </a:pPr>
            <a:r>
              <a:rPr lang="en-US" altLang="en-US" sz="2500">
                <a:hlinkClick r:id="rId5"/>
              </a:rPr>
              <a:t>Rethinking Artificial Intelligence</a:t>
            </a:r>
            <a:r>
              <a:rPr lang="en-US" altLang="en-US" sz="2500"/>
              <a:t>, Patrick H.Winston </a:t>
            </a:r>
          </a:p>
          <a:p>
            <a:pPr>
              <a:lnSpc>
                <a:spcPct val="80000"/>
              </a:lnSpc>
            </a:pPr>
            <a:endParaRPr lang="en-US" altLang="en-US"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F713AB7-15C7-9F81-DED9-D1AEA7DFD43C}"/>
              </a:ext>
            </a:extLst>
          </p:cNvPr>
          <p:cNvSpPr>
            <a:spLocks noGrp="1"/>
          </p:cNvSpPr>
          <p:nvPr>
            <p:ph type="dt" sz="half" idx="10"/>
          </p:nvPr>
        </p:nvSpPr>
        <p:spPr/>
        <p:txBody>
          <a:bodyPr/>
          <a:lstStyle/>
          <a:p>
            <a:r>
              <a:rPr lang="en-US" altLang="en-US"/>
              <a:t>271- Fall 2006</a:t>
            </a:r>
          </a:p>
        </p:txBody>
      </p:sp>
      <p:sp>
        <p:nvSpPr>
          <p:cNvPr id="31746" name="Rectangle 2">
            <a:extLst>
              <a:ext uri="{FF2B5EF4-FFF2-40B4-BE49-F238E27FC236}">
                <a16:creationId xmlns:a16="http://schemas.microsoft.com/office/drawing/2014/main" id="{35D4B4F8-ED71-96A0-A100-71E6B20A64A5}"/>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b="1"/>
              <a:t>Today’s class</a:t>
            </a:r>
          </a:p>
        </p:txBody>
      </p:sp>
      <p:sp>
        <p:nvSpPr>
          <p:cNvPr id="31747" name="Rectangle 3">
            <a:extLst>
              <a:ext uri="{FF2B5EF4-FFF2-40B4-BE49-F238E27FC236}">
                <a16:creationId xmlns:a16="http://schemas.microsoft.com/office/drawing/2014/main" id="{9C2025AD-72BF-96B8-EAB3-04F9B56E1C11}"/>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600"/>
              <a:t>What is Artificial Intelligence? </a:t>
            </a:r>
          </a:p>
          <a:p>
            <a:r>
              <a:rPr lang="en-US" altLang="en-US" sz="2600"/>
              <a:t>A brief History </a:t>
            </a:r>
          </a:p>
          <a:p>
            <a:r>
              <a:rPr lang="en-US" altLang="en-US" sz="2600"/>
              <a:t>Intelligent agents</a:t>
            </a:r>
          </a:p>
          <a:p>
            <a:r>
              <a:rPr lang="en-US" altLang="en-US" sz="2600"/>
              <a:t>State of the art</a:t>
            </a:r>
          </a:p>
        </p:txBody>
      </p:sp>
      <p:graphicFrame>
        <p:nvGraphicFramePr>
          <p:cNvPr id="31748" name="Object 4">
            <a:hlinkClick r:id="" action="ppaction://ole?verb=0"/>
            <a:extLst>
              <a:ext uri="{FF2B5EF4-FFF2-40B4-BE49-F238E27FC236}">
                <a16:creationId xmlns:a16="http://schemas.microsoft.com/office/drawing/2014/main" id="{988DE7C5-EAB8-D71B-4838-7D7A6AA613BE}"/>
              </a:ext>
            </a:extLst>
          </p:cNvPr>
          <p:cNvGraphicFramePr>
            <a:graphicFrameLocks/>
          </p:cNvGraphicFramePr>
          <p:nvPr/>
        </p:nvGraphicFramePr>
        <p:xfrm>
          <a:off x="1524000" y="2438400"/>
          <a:ext cx="6134100" cy="2933700"/>
        </p:xfrm>
        <a:graphic>
          <a:graphicData uri="http://schemas.openxmlformats.org/presentationml/2006/ole">
            <mc:AlternateContent xmlns:mc="http://schemas.openxmlformats.org/markup-compatibility/2006">
              <mc:Choice xmlns:v="urn:schemas-microsoft-com:vml" Requires="v">
                <p:oleObj name="Document" r:id="rId3" imgW="6132240" imgH="2931840" progId="Word.Document.8">
                  <p:embed/>
                </p:oleObj>
              </mc:Choice>
              <mc:Fallback>
                <p:oleObj name="Document" r:id="rId3" imgW="6132240" imgH="2931840" progId="Word.Document.8">
                  <p:embed/>
                  <p:pic>
                    <p:nvPicPr>
                      <p:cNvPr id="31748" name="Object 4">
                        <a:hlinkClick r:id="" action="ppaction://ole?verb=0"/>
                        <a:extLst>
                          <a:ext uri="{FF2B5EF4-FFF2-40B4-BE49-F238E27FC236}">
                            <a16:creationId xmlns:a16="http://schemas.microsoft.com/office/drawing/2014/main" id="{988DE7C5-EAB8-D71B-4838-7D7A6AA613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438400"/>
                        <a:ext cx="61341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8D5BB4-89D2-46B5-0964-DCF1CB8583DF}"/>
              </a:ext>
            </a:extLst>
          </p:cNvPr>
          <p:cNvSpPr>
            <a:spLocks noGrp="1"/>
          </p:cNvSpPr>
          <p:nvPr>
            <p:ph type="dt" sz="half" idx="10"/>
          </p:nvPr>
        </p:nvSpPr>
        <p:spPr/>
        <p:txBody>
          <a:bodyPr/>
          <a:lstStyle/>
          <a:p>
            <a:r>
              <a:rPr lang="en-US" altLang="en-US"/>
              <a:t>271- Fall 2006</a:t>
            </a:r>
          </a:p>
        </p:txBody>
      </p:sp>
      <p:sp>
        <p:nvSpPr>
          <p:cNvPr id="157698" name="Rectangle 2">
            <a:extLst>
              <a:ext uri="{FF2B5EF4-FFF2-40B4-BE49-F238E27FC236}">
                <a16:creationId xmlns:a16="http://schemas.microsoft.com/office/drawing/2014/main" id="{0C9DD1D9-5308-1FD5-923C-B6FA018C4165}"/>
              </a:ext>
            </a:extLst>
          </p:cNvPr>
          <p:cNvSpPr>
            <a:spLocks noGrp="1" noChangeArrowheads="1"/>
          </p:cNvSpPr>
          <p:nvPr>
            <p:ph type="title"/>
          </p:nvPr>
        </p:nvSpPr>
        <p:spPr/>
        <p:txBody>
          <a:bodyPr/>
          <a:lstStyle/>
          <a:p>
            <a:r>
              <a:rPr lang="en-US" altLang="en-US" sz="2100" b="1"/>
              <a:t>What is Artificial Intelligence</a:t>
            </a:r>
            <a:br>
              <a:rPr lang="en-US" altLang="en-US" sz="2100" b="1"/>
            </a:br>
            <a:r>
              <a:rPr lang="en-US" altLang="en-US" sz="2100" b="1"/>
              <a:t>(</a:t>
            </a:r>
            <a:r>
              <a:rPr lang="en-US" altLang="en-US" sz="1900" b="1">
                <a:hlinkClick r:id="rId3"/>
              </a:rPr>
              <a:t>John McCarthy</a:t>
            </a:r>
            <a:r>
              <a:rPr lang="en-US" altLang="en-US" sz="2100" b="1">
                <a:hlinkClick r:id="rId3"/>
              </a:rPr>
              <a:t> </a:t>
            </a:r>
            <a:r>
              <a:rPr lang="en-US" altLang="en-US" sz="1500" b="1"/>
              <a:t>, </a:t>
            </a:r>
            <a:r>
              <a:rPr lang="en-US" altLang="en-US" sz="1700" b="1"/>
              <a:t>Basic Questions)</a:t>
            </a:r>
          </a:p>
        </p:txBody>
      </p:sp>
      <p:sp>
        <p:nvSpPr>
          <p:cNvPr id="157699" name="Rectangle 3">
            <a:extLst>
              <a:ext uri="{FF2B5EF4-FFF2-40B4-BE49-F238E27FC236}">
                <a16:creationId xmlns:a16="http://schemas.microsoft.com/office/drawing/2014/main" id="{B1052C2A-3601-2F92-5827-3B2125654BFC}"/>
              </a:ext>
            </a:extLst>
          </p:cNvPr>
          <p:cNvSpPr>
            <a:spLocks noGrp="1" noChangeArrowheads="1"/>
          </p:cNvSpPr>
          <p:nvPr>
            <p:ph type="body" idx="1"/>
          </p:nvPr>
        </p:nvSpPr>
        <p:spPr>
          <a:xfrm>
            <a:off x="1182688" y="2017713"/>
            <a:ext cx="7961312" cy="4840287"/>
          </a:xfrm>
        </p:spPr>
        <p:txBody>
          <a:bodyPr/>
          <a:lstStyle/>
          <a:p>
            <a:pPr>
              <a:lnSpc>
                <a:spcPct val="80000"/>
              </a:lnSpc>
              <a:buFont typeface="Wingdings" panose="05000000000000000000" pitchFamily="2" charset="2"/>
              <a:buNone/>
            </a:pPr>
            <a:endParaRPr lang="en-US" altLang="en-US" sz="1000" b="1"/>
          </a:p>
          <a:p>
            <a:pPr>
              <a:lnSpc>
                <a:spcPct val="80000"/>
              </a:lnSpc>
            </a:pPr>
            <a:r>
              <a:rPr lang="en-US" altLang="en-US" sz="1700" b="1">
                <a:solidFill>
                  <a:schemeClr val="hlink"/>
                </a:solidFill>
              </a:rPr>
              <a:t>What is artificial intelligence? </a:t>
            </a:r>
          </a:p>
          <a:p>
            <a:pPr>
              <a:lnSpc>
                <a:spcPct val="80000"/>
              </a:lnSpc>
            </a:pPr>
            <a:r>
              <a:rPr lang="en-US" altLang="en-US" sz="1700"/>
              <a:t>It is the science and engineering of making intelligent machines, especially intelligent computer programs. It is related to the similar task of using computers to understand human intelligence, but AI does not have to confine itself to methods that are biologically observable.</a:t>
            </a:r>
            <a:r>
              <a:rPr lang="en-US" altLang="en-US" sz="1300"/>
              <a:t> </a:t>
            </a:r>
          </a:p>
          <a:p>
            <a:pPr>
              <a:lnSpc>
                <a:spcPct val="80000"/>
              </a:lnSpc>
            </a:pPr>
            <a:endParaRPr lang="en-US" altLang="en-US" sz="1300"/>
          </a:p>
          <a:p>
            <a:pPr>
              <a:lnSpc>
                <a:spcPct val="80000"/>
              </a:lnSpc>
            </a:pPr>
            <a:r>
              <a:rPr lang="en-US" altLang="en-US" sz="1700" b="1">
                <a:solidFill>
                  <a:schemeClr val="hlink"/>
                </a:solidFill>
              </a:rPr>
              <a:t>Yes, but what is intelligence?</a:t>
            </a:r>
            <a:r>
              <a:rPr lang="en-US" altLang="en-US" sz="1700" b="1"/>
              <a:t> </a:t>
            </a:r>
          </a:p>
          <a:p>
            <a:pPr>
              <a:lnSpc>
                <a:spcPct val="80000"/>
              </a:lnSpc>
            </a:pPr>
            <a:r>
              <a:rPr lang="en-US" altLang="en-US" sz="1700"/>
              <a:t>Intelligence is the computational part of the ability to achieve goals in the world. Varying kinds and degrees of intelligence occur in people, many animals and some machines. </a:t>
            </a:r>
          </a:p>
          <a:p>
            <a:pPr lvl="1">
              <a:lnSpc>
                <a:spcPct val="80000"/>
              </a:lnSpc>
            </a:pPr>
            <a:endParaRPr lang="en-US" altLang="en-US" sz="1600"/>
          </a:p>
          <a:p>
            <a:pPr>
              <a:lnSpc>
                <a:spcPct val="80000"/>
              </a:lnSpc>
            </a:pPr>
            <a:r>
              <a:rPr lang="en-US" altLang="en-US" sz="1700" b="1">
                <a:solidFill>
                  <a:schemeClr val="hlink"/>
                </a:solidFill>
              </a:rPr>
              <a:t>Isn't there a solid definition of intelligence that doesn't depend on relating it to human intelligence? </a:t>
            </a:r>
          </a:p>
          <a:p>
            <a:pPr>
              <a:lnSpc>
                <a:spcPct val="80000"/>
              </a:lnSpc>
            </a:pPr>
            <a:r>
              <a:rPr lang="en-US" altLang="en-US" sz="1700"/>
              <a:t>Not yet. The problem is that we cannot yet characterize in general what kinds of computational procedures we want to call intelligent. We understand some</a:t>
            </a:r>
            <a:r>
              <a:rPr lang="en-US" altLang="en-US" sz="1700" b="1"/>
              <a:t> </a:t>
            </a:r>
            <a:r>
              <a:rPr lang="en-US" altLang="en-US" sz="1700"/>
              <a:t>of the mechanisms of intelligence and not others. </a:t>
            </a:r>
          </a:p>
          <a:p>
            <a:pPr>
              <a:lnSpc>
                <a:spcPct val="80000"/>
              </a:lnSpc>
            </a:pPr>
            <a:endParaRPr lang="en-US" altLang="en-US" sz="1700"/>
          </a:p>
          <a:p>
            <a:pPr>
              <a:lnSpc>
                <a:spcPct val="80000"/>
              </a:lnSpc>
            </a:pPr>
            <a:r>
              <a:rPr lang="en-US" altLang="en-US" sz="1500" b="1"/>
              <a:t>More in: http://www-formal.stanford.edu/jmc/whatisai/node1.html</a:t>
            </a:r>
          </a:p>
        </p:txBody>
      </p:sp>
      <p:pic>
        <p:nvPicPr>
          <p:cNvPr id="157700" name="Picture 4">
            <a:extLst>
              <a:ext uri="{FF2B5EF4-FFF2-40B4-BE49-F238E27FC236}">
                <a16:creationId xmlns:a16="http://schemas.microsoft.com/office/drawing/2014/main" id="{57F412DC-1AD4-6771-746C-8D7EE3664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6638" y="357188"/>
            <a:ext cx="1304925" cy="1806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FFC212-5281-FCCA-BF97-0CB55D9B6B66}"/>
              </a:ext>
            </a:extLst>
          </p:cNvPr>
          <p:cNvSpPr>
            <a:spLocks noGrp="1"/>
          </p:cNvSpPr>
          <p:nvPr>
            <p:ph type="dt" sz="half" idx="10"/>
          </p:nvPr>
        </p:nvSpPr>
        <p:spPr/>
        <p:txBody>
          <a:bodyPr/>
          <a:lstStyle/>
          <a:p>
            <a:r>
              <a:rPr lang="en-US" altLang="en-US"/>
              <a:t>271- Fall 2006</a:t>
            </a:r>
          </a:p>
        </p:txBody>
      </p:sp>
      <p:sp>
        <p:nvSpPr>
          <p:cNvPr id="146434" name="Rectangle 2">
            <a:extLst>
              <a:ext uri="{FF2B5EF4-FFF2-40B4-BE49-F238E27FC236}">
                <a16:creationId xmlns:a16="http://schemas.microsoft.com/office/drawing/2014/main" id="{E0444697-D6E5-071A-C7BB-0D7870B4CA81}"/>
              </a:ext>
            </a:extLst>
          </p:cNvPr>
          <p:cNvSpPr>
            <a:spLocks noGrp="1" noChangeArrowheads="1"/>
          </p:cNvSpPr>
          <p:nvPr>
            <p:ph type="title"/>
          </p:nvPr>
        </p:nvSpPr>
        <p:spPr/>
        <p:txBody>
          <a:bodyPr/>
          <a:lstStyle/>
          <a:p>
            <a:r>
              <a:rPr lang="en-US" altLang="en-US"/>
              <a:t>What is AI?</a:t>
            </a:r>
          </a:p>
        </p:txBody>
      </p:sp>
      <p:sp>
        <p:nvSpPr>
          <p:cNvPr id="146435" name="Rectangle 3">
            <a:extLst>
              <a:ext uri="{FF2B5EF4-FFF2-40B4-BE49-F238E27FC236}">
                <a16:creationId xmlns:a16="http://schemas.microsoft.com/office/drawing/2014/main" id="{84C617CE-881A-3073-331E-3A05CCB1600D}"/>
              </a:ext>
            </a:extLst>
          </p:cNvPr>
          <p:cNvSpPr>
            <a:spLocks noGrp="1" noChangeArrowheads="1"/>
          </p:cNvSpPr>
          <p:nvPr>
            <p:ph type="body" idx="1"/>
          </p:nvPr>
        </p:nvSpPr>
        <p:spPr>
          <a:xfrm>
            <a:off x="558800" y="1739900"/>
            <a:ext cx="7010400" cy="4114800"/>
          </a:xfrm>
        </p:spPr>
        <p:txBody>
          <a:bodyPr/>
          <a:lstStyle/>
          <a:p>
            <a:pPr>
              <a:buFont typeface="Wingdings" panose="05000000000000000000" pitchFamily="2" charset="2"/>
              <a:buNone/>
            </a:pPr>
            <a:r>
              <a:rPr lang="en-US" altLang="en-US"/>
              <a:t>Views of AI fall into four categories:
</a:t>
            </a:r>
          </a:p>
          <a:p>
            <a:endParaRPr lang="en-US" altLang="en-US"/>
          </a:p>
          <a:p>
            <a:pPr>
              <a:buFont typeface="Wingdings" panose="05000000000000000000" pitchFamily="2" charset="2"/>
              <a:buNone/>
            </a:pPr>
            <a:r>
              <a:rPr lang="en-US" altLang="en-US"/>
              <a:t>	Thinking humanly	Thinking rationally </a:t>
            </a:r>
          </a:p>
          <a:p>
            <a:pPr>
              <a:buFont typeface="Wingdings" panose="05000000000000000000" pitchFamily="2" charset="2"/>
              <a:buNone/>
            </a:pPr>
            <a:r>
              <a:rPr lang="en-US" altLang="en-US"/>
              <a:t>	Acting humanly	Acting rationally </a:t>
            </a:r>
          </a:p>
          <a:p>
            <a:endParaRPr lang="en-US" altLang="en-US"/>
          </a:p>
          <a:p>
            <a:pPr>
              <a:buFont typeface="Wingdings" panose="05000000000000000000" pitchFamily="2" charset="2"/>
              <a:buNone/>
            </a:pPr>
            <a:r>
              <a:rPr lang="en-US" altLang="en-US" sz="2600"/>
              <a:t>The textbook advocates "acting rationally“</a:t>
            </a:r>
          </a:p>
          <a:p>
            <a:pPr>
              <a:buFont typeface="Wingdings" panose="05000000000000000000" pitchFamily="2" charset="2"/>
              <a:buNone/>
            </a:pPr>
            <a:r>
              <a:rPr lang="en-US" altLang="en-US" sz="2200">
                <a:hlinkClick r:id="rId2"/>
              </a:rPr>
              <a:t>List of AI-topics</a:t>
            </a:r>
            <a:r>
              <a:rPr lang="en-US" altLang="en-US"/>
              <a:t>
</a:t>
            </a:r>
          </a:p>
        </p:txBody>
      </p:sp>
      <p:graphicFrame>
        <p:nvGraphicFramePr>
          <p:cNvPr id="146436" name="Group 4">
            <a:extLst>
              <a:ext uri="{FF2B5EF4-FFF2-40B4-BE49-F238E27FC236}">
                <a16:creationId xmlns:a16="http://schemas.microsoft.com/office/drawing/2014/main" id="{8FD8D73A-115B-7A6D-320A-C12E2CA37C75}"/>
              </a:ext>
            </a:extLst>
          </p:cNvPr>
          <p:cNvGraphicFramePr>
            <a:graphicFrameLocks noGrp="1"/>
          </p:cNvGraphicFramePr>
          <p:nvPr/>
        </p:nvGraphicFramePr>
        <p:xfrm>
          <a:off x="762000" y="2743200"/>
          <a:ext cx="7086600" cy="1295400"/>
        </p:xfrm>
        <a:graphic>
          <a:graphicData uri="http://schemas.openxmlformats.org/drawingml/2006/table">
            <a:tbl>
              <a:tblPr/>
              <a:tblGrid>
                <a:gridCol w="3352800">
                  <a:extLst>
                    <a:ext uri="{9D8B030D-6E8A-4147-A177-3AD203B41FA5}">
                      <a16:colId xmlns:a16="http://schemas.microsoft.com/office/drawing/2014/main" val="2614707372"/>
                    </a:ext>
                  </a:extLst>
                </a:gridCol>
                <a:gridCol w="3733800">
                  <a:extLst>
                    <a:ext uri="{9D8B030D-6E8A-4147-A177-3AD203B41FA5}">
                      <a16:colId xmlns:a16="http://schemas.microsoft.com/office/drawing/2014/main" val="4234635847"/>
                    </a:ext>
                  </a:extLst>
                </a:gridCol>
              </a:tblGrid>
              <a:tr h="609600">
                <a:tc>
                  <a:txBody>
                    <a:bodyPr/>
                    <a:lstStyle>
                      <a:lvl1pPr algn="l">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1pPr>
                      <a:lvl2pPr algn="l">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cs typeface="Arial" panose="020B0604020202020204" pitchFamily="34" charset="0"/>
                        </a:defRPr>
                      </a:lvl2pPr>
                      <a:lvl3pPr algn="l">
                        <a:spcBef>
                          <a:spcPct val="20000"/>
                        </a:spcBef>
                        <a:buClr>
                          <a:schemeClr val="accent2"/>
                        </a:buClr>
                        <a:defRPr sz="2000">
                          <a:solidFill>
                            <a:schemeClr val="tx2"/>
                          </a:solidFill>
                          <a:latin typeface="Arial" panose="020B0604020202020204" pitchFamily="34" charset="0"/>
                          <a:cs typeface="Arial" panose="020B0604020202020204" pitchFamily="34" charset="0"/>
                        </a:defRPr>
                      </a:lvl3pPr>
                      <a:lvl4pPr algn="l">
                        <a:spcBef>
                          <a:spcPct val="20000"/>
                        </a:spcBef>
                        <a:buClr>
                          <a:schemeClr val="tx1"/>
                        </a:buClr>
                        <a:defRPr>
                          <a:solidFill>
                            <a:schemeClr val="tx2"/>
                          </a:solidFill>
                          <a:latin typeface="Arial" panose="020B0604020202020204" pitchFamily="34" charset="0"/>
                          <a:cs typeface="Arial" panose="020B0604020202020204" pitchFamily="34" charset="0"/>
                        </a:defRPr>
                      </a:lvl4pPr>
                      <a:lvl5pPr algn="l">
                        <a:spcBef>
                          <a:spcPct val="20000"/>
                        </a:spcBef>
                        <a:defRPr>
                          <a:solidFill>
                            <a:schemeClr val="tx2"/>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en-US" sz="2600" b="0"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1pPr>
                      <a:lvl2pPr algn="l">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cs typeface="Arial" panose="020B0604020202020204" pitchFamily="34" charset="0"/>
                        </a:defRPr>
                      </a:lvl2pPr>
                      <a:lvl3pPr algn="l">
                        <a:spcBef>
                          <a:spcPct val="20000"/>
                        </a:spcBef>
                        <a:buClr>
                          <a:schemeClr val="accent2"/>
                        </a:buClr>
                        <a:defRPr sz="2000">
                          <a:solidFill>
                            <a:schemeClr val="tx2"/>
                          </a:solidFill>
                          <a:latin typeface="Arial" panose="020B0604020202020204" pitchFamily="34" charset="0"/>
                          <a:cs typeface="Arial" panose="020B0604020202020204" pitchFamily="34" charset="0"/>
                        </a:defRPr>
                      </a:lvl3pPr>
                      <a:lvl4pPr algn="l">
                        <a:spcBef>
                          <a:spcPct val="20000"/>
                        </a:spcBef>
                        <a:buClr>
                          <a:schemeClr val="tx1"/>
                        </a:buClr>
                        <a:defRPr>
                          <a:solidFill>
                            <a:schemeClr val="tx2"/>
                          </a:solidFill>
                          <a:latin typeface="Arial" panose="020B0604020202020204" pitchFamily="34" charset="0"/>
                          <a:cs typeface="Arial" panose="020B0604020202020204" pitchFamily="34" charset="0"/>
                        </a:defRPr>
                      </a:lvl4pPr>
                      <a:lvl5pPr algn="l">
                        <a:spcBef>
                          <a:spcPct val="20000"/>
                        </a:spcBef>
                        <a:defRPr>
                          <a:solidFill>
                            <a:schemeClr val="tx2"/>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en-US" sz="2600" b="0"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1996219"/>
                  </a:ext>
                </a:extLst>
              </a:tr>
              <a:tr h="685800">
                <a:tc>
                  <a:txBody>
                    <a:bodyPr/>
                    <a:lstStyle>
                      <a:lvl1pPr algn="l">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1pPr>
                      <a:lvl2pPr algn="l">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cs typeface="Arial" panose="020B0604020202020204" pitchFamily="34" charset="0"/>
                        </a:defRPr>
                      </a:lvl2pPr>
                      <a:lvl3pPr algn="l">
                        <a:spcBef>
                          <a:spcPct val="20000"/>
                        </a:spcBef>
                        <a:buClr>
                          <a:schemeClr val="accent2"/>
                        </a:buClr>
                        <a:defRPr sz="2000">
                          <a:solidFill>
                            <a:schemeClr val="tx2"/>
                          </a:solidFill>
                          <a:latin typeface="Arial" panose="020B0604020202020204" pitchFamily="34" charset="0"/>
                          <a:cs typeface="Arial" panose="020B0604020202020204" pitchFamily="34" charset="0"/>
                        </a:defRPr>
                      </a:lvl3pPr>
                      <a:lvl4pPr algn="l">
                        <a:spcBef>
                          <a:spcPct val="20000"/>
                        </a:spcBef>
                        <a:buClr>
                          <a:schemeClr val="tx1"/>
                        </a:buClr>
                        <a:defRPr>
                          <a:solidFill>
                            <a:schemeClr val="tx2"/>
                          </a:solidFill>
                          <a:latin typeface="Arial" panose="020B0604020202020204" pitchFamily="34" charset="0"/>
                          <a:cs typeface="Arial" panose="020B0604020202020204" pitchFamily="34" charset="0"/>
                        </a:defRPr>
                      </a:lvl4pPr>
                      <a:lvl5pPr algn="l">
                        <a:spcBef>
                          <a:spcPct val="20000"/>
                        </a:spcBef>
                        <a:defRPr>
                          <a:solidFill>
                            <a:schemeClr val="tx2"/>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en-US" sz="2600" b="0"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cs typeface="Arial" panose="020B0604020202020204" pitchFamily="34" charset="0"/>
                        </a:defRPr>
                      </a:lvl1pPr>
                      <a:lvl2pPr algn="l">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cs typeface="Arial" panose="020B0604020202020204" pitchFamily="34" charset="0"/>
                        </a:defRPr>
                      </a:lvl2pPr>
                      <a:lvl3pPr algn="l">
                        <a:spcBef>
                          <a:spcPct val="20000"/>
                        </a:spcBef>
                        <a:buClr>
                          <a:schemeClr val="accent2"/>
                        </a:buClr>
                        <a:defRPr sz="2000">
                          <a:solidFill>
                            <a:schemeClr val="tx2"/>
                          </a:solidFill>
                          <a:latin typeface="Arial" panose="020B0604020202020204" pitchFamily="34" charset="0"/>
                          <a:cs typeface="Arial" panose="020B0604020202020204" pitchFamily="34" charset="0"/>
                        </a:defRPr>
                      </a:lvl3pPr>
                      <a:lvl4pPr algn="l">
                        <a:spcBef>
                          <a:spcPct val="20000"/>
                        </a:spcBef>
                        <a:buClr>
                          <a:schemeClr val="tx1"/>
                        </a:buClr>
                        <a:defRPr>
                          <a:solidFill>
                            <a:schemeClr val="tx2"/>
                          </a:solidFill>
                          <a:latin typeface="Arial" panose="020B0604020202020204" pitchFamily="34" charset="0"/>
                          <a:cs typeface="Arial" panose="020B0604020202020204" pitchFamily="34" charset="0"/>
                        </a:defRPr>
                      </a:lvl4pPr>
                      <a:lvl5pPr algn="l">
                        <a:spcBef>
                          <a:spcPct val="20000"/>
                        </a:spcBef>
                        <a:defRPr>
                          <a:solidFill>
                            <a:schemeClr val="tx2"/>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endParaRPr kumimoji="0" lang="en-US" altLang="en-US" sz="2600" b="0" i="0" u="none" strike="noStrike" cap="none" normalizeH="0" baseline="0">
                        <a:ln>
                          <a:noFill/>
                        </a:ln>
                        <a:solidFill>
                          <a:schemeClr val="tx2"/>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8175048"/>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272264D-EE3C-42E3-992D-EA8A4DC4281D}"/>
              </a:ext>
            </a:extLst>
          </p:cNvPr>
          <p:cNvSpPr>
            <a:spLocks noGrp="1"/>
          </p:cNvSpPr>
          <p:nvPr>
            <p:ph type="dt" sz="half" idx="10"/>
          </p:nvPr>
        </p:nvSpPr>
        <p:spPr/>
        <p:txBody>
          <a:bodyPr/>
          <a:lstStyle/>
          <a:p>
            <a:r>
              <a:rPr lang="en-US" altLang="en-US"/>
              <a:t>271- Fall 2006</a:t>
            </a:r>
          </a:p>
        </p:txBody>
      </p:sp>
      <p:sp>
        <p:nvSpPr>
          <p:cNvPr id="33794" name="Rectangle 1026">
            <a:extLst>
              <a:ext uri="{FF2B5EF4-FFF2-40B4-BE49-F238E27FC236}">
                <a16:creationId xmlns:a16="http://schemas.microsoft.com/office/drawing/2014/main" id="{315EEA5C-019D-63D4-8D8B-92D980427EFB}"/>
              </a:ext>
            </a:extLst>
          </p:cNvPr>
          <p:cNvSpPr>
            <a:spLocks noGrp="1" noChangeArrowheads="1"/>
          </p:cNvSpPr>
          <p:nvPr>
            <p:ph type="title"/>
          </p:nvPr>
        </p:nvSpPr>
        <p:spPr/>
        <p:txBody>
          <a:bodyPr/>
          <a:lstStyle/>
          <a:p>
            <a:r>
              <a:rPr lang="en-US" altLang="en-US" b="1"/>
              <a:t>What  is Artificial Intelligence?</a:t>
            </a:r>
          </a:p>
        </p:txBody>
      </p:sp>
      <p:sp>
        <p:nvSpPr>
          <p:cNvPr id="33795" name="Rectangle 1027">
            <a:extLst>
              <a:ext uri="{FF2B5EF4-FFF2-40B4-BE49-F238E27FC236}">
                <a16:creationId xmlns:a16="http://schemas.microsoft.com/office/drawing/2014/main" id="{E103C07A-73AA-5300-E729-2B64350B8EB2}"/>
              </a:ext>
            </a:extLst>
          </p:cNvPr>
          <p:cNvSpPr>
            <a:spLocks noGrp="1" noChangeArrowheads="1"/>
          </p:cNvSpPr>
          <p:nvPr>
            <p:ph type="body" idx="1"/>
          </p:nvPr>
        </p:nvSpPr>
        <p:spPr/>
        <p:txBody>
          <a:bodyPr/>
          <a:lstStyle/>
          <a:p>
            <a:pPr>
              <a:lnSpc>
                <a:spcPct val="90000"/>
              </a:lnSpc>
              <a:buFont typeface="Wingdings" panose="05000000000000000000" pitchFamily="2" charset="2"/>
              <a:buNone/>
            </a:pPr>
            <a:endParaRPr lang="en-US" altLang="en-US" sz="2100"/>
          </a:p>
          <a:p>
            <a:pPr>
              <a:lnSpc>
                <a:spcPct val="90000"/>
              </a:lnSpc>
            </a:pPr>
            <a:r>
              <a:rPr lang="en-US" altLang="en-US" sz="2100" b="1"/>
              <a:t>Human-like</a:t>
            </a:r>
            <a:r>
              <a:rPr lang="en-US" altLang="en-US" sz="2100"/>
              <a:t> (“How to simulate humans intellect and behavior on by a machine.)</a:t>
            </a:r>
          </a:p>
          <a:p>
            <a:pPr lvl="1">
              <a:lnSpc>
                <a:spcPct val="90000"/>
              </a:lnSpc>
            </a:pPr>
            <a:r>
              <a:rPr lang="en-US" altLang="en-US" sz="2000"/>
              <a:t>Mathematical problems (puzzles, games, theorems)</a:t>
            </a:r>
          </a:p>
          <a:p>
            <a:pPr lvl="1">
              <a:lnSpc>
                <a:spcPct val="90000"/>
              </a:lnSpc>
            </a:pPr>
            <a:r>
              <a:rPr lang="en-US" altLang="en-US" sz="2000"/>
              <a:t>Common-sense reasoning (</a:t>
            </a:r>
            <a:r>
              <a:rPr lang="en-US" altLang="en-US" sz="2000" i="1"/>
              <a:t>if there is parking-space, probably illegal to park</a:t>
            </a:r>
            <a:r>
              <a:rPr lang="en-US" altLang="en-US" sz="2000"/>
              <a:t>)</a:t>
            </a:r>
          </a:p>
          <a:p>
            <a:pPr lvl="1">
              <a:lnSpc>
                <a:spcPct val="90000"/>
              </a:lnSpc>
            </a:pPr>
            <a:r>
              <a:rPr lang="en-US" altLang="en-US" sz="2000"/>
              <a:t>Expert knowledge: lawyers, medicine, diagnosis</a:t>
            </a:r>
          </a:p>
          <a:p>
            <a:pPr lvl="1">
              <a:lnSpc>
                <a:spcPct val="90000"/>
              </a:lnSpc>
            </a:pPr>
            <a:r>
              <a:rPr lang="en-US" altLang="en-US" sz="2000"/>
              <a:t>Social behavior</a:t>
            </a:r>
          </a:p>
          <a:p>
            <a:pPr>
              <a:lnSpc>
                <a:spcPct val="90000"/>
              </a:lnSpc>
            </a:pPr>
            <a:r>
              <a:rPr lang="en-US" altLang="en-US" sz="2100" b="1"/>
              <a:t>Rational-like</a:t>
            </a:r>
            <a:r>
              <a:rPr lang="en-US" altLang="en-US" sz="2100"/>
              <a:t>: </a:t>
            </a:r>
          </a:p>
          <a:p>
            <a:pPr lvl="1">
              <a:lnSpc>
                <a:spcPct val="90000"/>
              </a:lnSpc>
            </a:pPr>
            <a:r>
              <a:rPr lang="en-US" altLang="en-US" sz="2000"/>
              <a:t>achieve goals, have performance measure</a:t>
            </a:r>
          </a:p>
          <a:p>
            <a:pPr lvl="1">
              <a:lnSpc>
                <a:spcPct val="90000"/>
              </a:lnSpc>
            </a:pPr>
            <a:endParaRPr lang="en-US" altLang="en-US" sz="2000"/>
          </a:p>
        </p:txBody>
      </p:sp>
    </p:spTree>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2"/>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600" b="0" i="0" u="none" strike="noStrike" cap="none" normalizeH="0" baseline="0" smtClean="0">
            <a:ln>
              <a:noFill/>
            </a:ln>
            <a:solidFill>
              <a:schemeClr val="tx2"/>
            </a:solidFill>
            <a:effectLst/>
            <a:latin typeface="Arial" panose="020B0604020202020204" pitchFamily="34" charset="0"/>
            <a:cs typeface="Arial" panose="020B0604020202020204" pitchFamily="34"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1640</TotalTime>
  <Words>1626</Words>
  <Application>Microsoft Office PowerPoint</Application>
  <PresentationFormat>On-screen Show (4:3)</PresentationFormat>
  <Paragraphs>279</Paragraphs>
  <Slides>41</Slides>
  <Notes>16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Echo</vt:lpstr>
      <vt:lpstr>Intorduction to Artificial Intelligence</vt:lpstr>
      <vt:lpstr>Robotic links</vt:lpstr>
      <vt:lpstr>CS171</vt:lpstr>
      <vt:lpstr>Course overview</vt:lpstr>
      <vt:lpstr>Course Outline</vt:lpstr>
      <vt:lpstr>Today’s class</vt:lpstr>
      <vt:lpstr>What is Artificial Intelligence (John McCarthy , Basic Questions)</vt:lpstr>
      <vt:lpstr>What is AI?</vt:lpstr>
      <vt:lpstr>What  is Artificial Intelligence?</vt:lpstr>
      <vt:lpstr>What is Artificial Intelligence</vt:lpstr>
      <vt:lpstr>The Turing Test (Can Machine think? A. M. Turing, 1950)</vt:lpstr>
      <vt:lpstr>What is AI?</vt:lpstr>
      <vt:lpstr>AI examples</vt:lpstr>
      <vt:lpstr>History of AI</vt:lpstr>
      <vt:lpstr>The Birthplace of  “Artificial Intelligence”, 1956</vt:lpstr>
      <vt:lpstr>History, continued</vt:lpstr>
      <vt:lpstr>Abridged history of AI</vt:lpstr>
      <vt:lpstr>State of the art</vt:lpstr>
      <vt:lpstr>Robotic links</vt:lpstr>
      <vt:lpstr>Agents (chapter 2)</vt:lpstr>
      <vt:lpstr>Agents</vt:lpstr>
      <vt:lpstr>Agents and environments</vt:lpstr>
      <vt:lpstr>Vacuum-cleaner world</vt:lpstr>
      <vt:lpstr>Rational agents</vt:lpstr>
      <vt:lpstr>Rational agents</vt:lpstr>
      <vt:lpstr>What’s involved in Intelligence? Intelligent agents</vt:lpstr>
      <vt:lpstr>Implementing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Agent types</vt:lpstr>
      <vt:lpstr>Summary </vt:lpstr>
    </vt:vector>
  </TitlesOfParts>
  <Company>University of California,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Artificial Intelligence?</dc:title>
  <dc:creator>zartan</dc:creator>
  <cp:lastModifiedBy>Rina</cp:lastModifiedBy>
  <cp:revision>70</cp:revision>
  <dcterms:created xsi:type="dcterms:W3CDTF">2003-01-03T00:35:24Z</dcterms:created>
  <dcterms:modified xsi:type="dcterms:W3CDTF">2025-07-24T06:34:58Z</dcterms:modified>
</cp:coreProperties>
</file>