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940550" cy="90805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5" d="100"/>
          <a:sy n="85" d="100"/>
        </p:scale>
        <p:origin x="-66" y="-5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C308CD4-161C-34EC-4A21-1DAABF256720}"/>
              </a:ext>
            </a:extLst>
          </p:cNvPr>
          <p:cNvSpPr>
            <a:spLocks noGrp="1" noChangeArrowheads="1"/>
          </p:cNvSpPr>
          <p:nvPr>
            <p:ph type="hdr" sz="quarter"/>
          </p:nvPr>
        </p:nvSpPr>
        <p:spPr bwMode="auto">
          <a:xfrm>
            <a:off x="0" y="0"/>
            <a:ext cx="3008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62467" name="Rectangle 3">
            <a:extLst>
              <a:ext uri="{FF2B5EF4-FFF2-40B4-BE49-F238E27FC236}">
                <a16:creationId xmlns:a16="http://schemas.microsoft.com/office/drawing/2014/main" id="{989F9E9D-6A81-9B17-4612-DB54B8BF33FB}"/>
              </a:ext>
            </a:extLst>
          </p:cNvPr>
          <p:cNvSpPr>
            <a:spLocks noGrp="1" noChangeArrowheads="1"/>
          </p:cNvSpPr>
          <p:nvPr>
            <p:ph type="dt" sz="quarter" idx="1"/>
          </p:nvPr>
        </p:nvSpPr>
        <p:spPr bwMode="auto">
          <a:xfrm>
            <a:off x="3932238" y="0"/>
            <a:ext cx="30083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2468" name="Rectangle 4">
            <a:extLst>
              <a:ext uri="{FF2B5EF4-FFF2-40B4-BE49-F238E27FC236}">
                <a16:creationId xmlns:a16="http://schemas.microsoft.com/office/drawing/2014/main" id="{6725EB9A-28AA-309F-26E0-3E116D9E4A82}"/>
              </a:ext>
            </a:extLst>
          </p:cNvPr>
          <p:cNvSpPr>
            <a:spLocks noGrp="1" noChangeArrowheads="1"/>
          </p:cNvSpPr>
          <p:nvPr>
            <p:ph type="ftr" sz="quarter" idx="2"/>
          </p:nvPr>
        </p:nvSpPr>
        <p:spPr bwMode="auto">
          <a:xfrm>
            <a:off x="0" y="8626475"/>
            <a:ext cx="3008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62469" name="Rectangle 5">
            <a:extLst>
              <a:ext uri="{FF2B5EF4-FFF2-40B4-BE49-F238E27FC236}">
                <a16:creationId xmlns:a16="http://schemas.microsoft.com/office/drawing/2014/main" id="{B14F470B-0A20-BAA1-A40B-0BF2B0A4A46E}"/>
              </a:ext>
            </a:extLst>
          </p:cNvPr>
          <p:cNvSpPr>
            <a:spLocks noGrp="1" noChangeArrowheads="1"/>
          </p:cNvSpPr>
          <p:nvPr>
            <p:ph type="sldNum" sz="quarter" idx="3"/>
          </p:nvPr>
        </p:nvSpPr>
        <p:spPr bwMode="auto">
          <a:xfrm>
            <a:off x="3932238" y="8626475"/>
            <a:ext cx="30083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D22C470-964A-4836-91F3-D8BF63C2C1B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EA931C4-C226-C896-8DC5-58239629E2CE}"/>
              </a:ext>
            </a:extLst>
          </p:cNvPr>
          <p:cNvSpPr>
            <a:spLocks noGrp="1" noChangeArrowheads="1"/>
          </p:cNvSpPr>
          <p:nvPr>
            <p:ph type="hdr" sz="quarter"/>
          </p:nvPr>
        </p:nvSpPr>
        <p:spPr bwMode="auto">
          <a:xfrm>
            <a:off x="0" y="0"/>
            <a:ext cx="3008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075" name="Rectangle 3">
            <a:extLst>
              <a:ext uri="{FF2B5EF4-FFF2-40B4-BE49-F238E27FC236}">
                <a16:creationId xmlns:a16="http://schemas.microsoft.com/office/drawing/2014/main" id="{F4E3DF59-C9A3-8E44-4440-3245A6175208}"/>
              </a:ext>
            </a:extLst>
          </p:cNvPr>
          <p:cNvSpPr>
            <a:spLocks noGrp="1" noChangeArrowheads="1"/>
          </p:cNvSpPr>
          <p:nvPr>
            <p:ph type="dt" idx="1"/>
          </p:nvPr>
        </p:nvSpPr>
        <p:spPr bwMode="auto">
          <a:xfrm>
            <a:off x="3932238" y="0"/>
            <a:ext cx="30083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a:extLst>
              <a:ext uri="{FF2B5EF4-FFF2-40B4-BE49-F238E27FC236}">
                <a16:creationId xmlns:a16="http://schemas.microsoft.com/office/drawing/2014/main" id="{BA253148-036F-44CF-5E6F-89CB75B25C7C}"/>
              </a:ext>
            </a:extLst>
          </p:cNvPr>
          <p:cNvSpPr>
            <a:spLocks noGrp="1" noRot="1" noChangeAspect="1" noChangeArrowheads="1" noTextEdit="1"/>
          </p:cNvSpPr>
          <p:nvPr>
            <p:ph type="sldImg" idx="2"/>
          </p:nvPr>
        </p:nvSpPr>
        <p:spPr bwMode="auto">
          <a:xfrm>
            <a:off x="1200150" y="681038"/>
            <a:ext cx="4540250" cy="34051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7AF5F20F-30DD-7FB3-82BA-B43A0D4154E7}"/>
              </a:ext>
            </a:extLst>
          </p:cNvPr>
          <p:cNvSpPr>
            <a:spLocks noGrp="1" noChangeArrowheads="1"/>
          </p:cNvSpPr>
          <p:nvPr>
            <p:ph type="body" sz="quarter" idx="3"/>
          </p:nvPr>
        </p:nvSpPr>
        <p:spPr bwMode="auto">
          <a:xfrm>
            <a:off x="925513" y="4313238"/>
            <a:ext cx="508952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a:extLst>
              <a:ext uri="{FF2B5EF4-FFF2-40B4-BE49-F238E27FC236}">
                <a16:creationId xmlns:a16="http://schemas.microsoft.com/office/drawing/2014/main" id="{76A920A9-8271-FBA4-0B50-A3AD60702B00}"/>
              </a:ext>
            </a:extLst>
          </p:cNvPr>
          <p:cNvSpPr>
            <a:spLocks noGrp="1" noChangeArrowheads="1"/>
          </p:cNvSpPr>
          <p:nvPr>
            <p:ph type="ftr" sz="quarter" idx="4"/>
          </p:nvPr>
        </p:nvSpPr>
        <p:spPr bwMode="auto">
          <a:xfrm>
            <a:off x="0" y="8626475"/>
            <a:ext cx="3008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079" name="Rectangle 7">
            <a:extLst>
              <a:ext uri="{FF2B5EF4-FFF2-40B4-BE49-F238E27FC236}">
                <a16:creationId xmlns:a16="http://schemas.microsoft.com/office/drawing/2014/main" id="{B11CBA16-1A69-B59A-70B4-9BAEEFF09808}"/>
              </a:ext>
            </a:extLst>
          </p:cNvPr>
          <p:cNvSpPr>
            <a:spLocks noGrp="1" noChangeArrowheads="1"/>
          </p:cNvSpPr>
          <p:nvPr>
            <p:ph type="sldNum" sz="quarter" idx="5"/>
          </p:nvPr>
        </p:nvSpPr>
        <p:spPr bwMode="auto">
          <a:xfrm>
            <a:off x="3932238" y="8626475"/>
            <a:ext cx="30083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B103E6-9574-4DC5-853E-6D7905B21F5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EC34E4-FFFB-7176-FC0F-DA437F61EBA1}"/>
              </a:ext>
            </a:extLst>
          </p:cNvPr>
          <p:cNvSpPr>
            <a:spLocks noGrp="1" noChangeArrowheads="1"/>
          </p:cNvSpPr>
          <p:nvPr>
            <p:ph type="sldNum" sz="quarter" idx="5"/>
          </p:nvPr>
        </p:nvSpPr>
        <p:spPr>
          <a:ln/>
        </p:spPr>
        <p:txBody>
          <a:bodyPr/>
          <a:lstStyle/>
          <a:p>
            <a:fld id="{B61F7522-B4F6-4083-BBED-83FF30E96E45}" type="slidenum">
              <a:rPr lang="en-US" altLang="en-US"/>
              <a:pPr/>
              <a:t>1</a:t>
            </a:fld>
            <a:endParaRPr lang="en-US" altLang="en-US"/>
          </a:p>
        </p:txBody>
      </p:sp>
      <p:sp>
        <p:nvSpPr>
          <p:cNvPr id="4098" name="Rectangle 2">
            <a:extLst>
              <a:ext uri="{FF2B5EF4-FFF2-40B4-BE49-F238E27FC236}">
                <a16:creationId xmlns:a16="http://schemas.microsoft.com/office/drawing/2014/main" id="{290BD710-CDD2-AFDF-429D-E6DC010F057F}"/>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4099" name="Rectangle 3">
            <a:extLst>
              <a:ext uri="{FF2B5EF4-FFF2-40B4-BE49-F238E27FC236}">
                <a16:creationId xmlns:a16="http://schemas.microsoft.com/office/drawing/2014/main" id="{918C05D8-6442-0FFD-FBF4-8559E8E03D2D}"/>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Raise your hand if you can read.</a:t>
            </a:r>
          </a:p>
          <a:p>
            <a:r>
              <a:rPr lang="en-US" altLang="en-US"/>
              <a:t>Raise your other hand if you can write.</a:t>
            </a:r>
          </a:p>
          <a:p>
            <a:r>
              <a:rPr lang="en-US" altLang="en-US"/>
              <a:t>Stand up if you can think.</a:t>
            </a:r>
          </a:p>
          <a:p>
            <a:r>
              <a:rPr lang="en-US" altLang="en-US"/>
              <a:t>WHOOP if you can talk.</a:t>
            </a:r>
          </a:p>
          <a:p>
            <a:r>
              <a:rPr lang="en-US" altLang="en-US"/>
              <a:t>Point: this classroom is not sacred ground. I am not a fearsome taskmaster. Please take part in this class, the most horrible thing in the world for an instructor is unresponsive students; don’t be my nightmare!</a:t>
            </a:r>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D64EE5-D69B-1134-D105-20528C1DD129}"/>
              </a:ext>
            </a:extLst>
          </p:cNvPr>
          <p:cNvSpPr>
            <a:spLocks noGrp="1" noChangeArrowheads="1"/>
          </p:cNvSpPr>
          <p:nvPr>
            <p:ph type="sldNum" sz="quarter" idx="5"/>
          </p:nvPr>
        </p:nvSpPr>
        <p:spPr>
          <a:ln/>
        </p:spPr>
        <p:txBody>
          <a:bodyPr/>
          <a:lstStyle/>
          <a:p>
            <a:fld id="{C30CDB5B-5B27-4B10-BAAF-893D7096CBEE}" type="slidenum">
              <a:rPr lang="en-US" altLang="en-US"/>
              <a:pPr/>
              <a:t>12</a:t>
            </a:fld>
            <a:endParaRPr lang="en-US" altLang="en-US"/>
          </a:p>
        </p:txBody>
      </p:sp>
      <p:sp>
        <p:nvSpPr>
          <p:cNvPr id="27650" name="Rectangle 2">
            <a:extLst>
              <a:ext uri="{FF2B5EF4-FFF2-40B4-BE49-F238E27FC236}">
                <a16:creationId xmlns:a16="http://schemas.microsoft.com/office/drawing/2014/main" id="{3DF1B4FD-52C6-D55D-39D1-E0C7C1A7E067}"/>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27651" name="Rectangle 3">
            <a:extLst>
              <a:ext uri="{FF2B5EF4-FFF2-40B4-BE49-F238E27FC236}">
                <a16:creationId xmlns:a16="http://schemas.microsoft.com/office/drawing/2014/main" id="{64A36CBA-60AD-E26B-9D4F-0B44C1B2CA4C}"/>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A data structure will be a set of algorithms for implementing an abstract data type.</a:t>
            </a:r>
          </a:p>
          <a:p>
            <a:endParaRPr lang="en-US" altLang="en-US"/>
          </a:p>
          <a:p>
            <a:r>
              <a:rPr lang="en-US" altLang="en-US"/>
              <a:t>One ADT often has many data structures implementing it.</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997609-0FCD-7001-650E-42DB714F6317}"/>
              </a:ext>
            </a:extLst>
          </p:cNvPr>
          <p:cNvSpPr>
            <a:spLocks noGrp="1" noChangeArrowheads="1"/>
          </p:cNvSpPr>
          <p:nvPr>
            <p:ph type="sldNum" sz="quarter" idx="5"/>
          </p:nvPr>
        </p:nvSpPr>
        <p:spPr>
          <a:ln/>
        </p:spPr>
        <p:txBody>
          <a:bodyPr/>
          <a:lstStyle/>
          <a:p>
            <a:fld id="{001D315B-AAAD-44AF-BFA8-774062E8A278}" type="slidenum">
              <a:rPr lang="en-US" altLang="en-US"/>
              <a:pPr/>
              <a:t>13</a:t>
            </a:fld>
            <a:endParaRPr lang="en-US" altLang="en-US"/>
          </a:p>
        </p:txBody>
      </p:sp>
      <p:sp>
        <p:nvSpPr>
          <p:cNvPr id="29698" name="Rectangle 2">
            <a:extLst>
              <a:ext uri="{FF2B5EF4-FFF2-40B4-BE49-F238E27FC236}">
                <a16:creationId xmlns:a16="http://schemas.microsoft.com/office/drawing/2014/main" id="{FDC66055-0487-0911-2C43-F16217C531A7}"/>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29699" name="Rectangle 3">
            <a:extLst>
              <a:ext uri="{FF2B5EF4-FFF2-40B4-BE49-F238E27FC236}">
                <a16:creationId xmlns:a16="http://schemas.microsoft.com/office/drawing/2014/main" id="{689DE5A7-2C9B-1214-F266-A417440AE9ED}"/>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Here’s a simple ADT. The dictionary: like an actual dictionary, it associates some short key piece of information with a longer description of that information. Simple as this interface is, there are at least a dozen data structures, some quite complex, which implement this ADT. Why?</a:t>
            </a:r>
          </a:p>
          <a:p>
            <a:endParaRPr lang="en-US" altLang="en-US"/>
          </a:p>
          <a:p>
            <a:r>
              <a:rPr lang="en-US" altLang="en-US"/>
              <a:t>Well, ideally, a data structure is  ------------</a:t>
            </a:r>
          </a:p>
          <a:p>
            <a:endParaRPr lang="en-US" altLang="en-US"/>
          </a:p>
          <a:p>
            <a:r>
              <a:rPr lang="en-US" altLang="en-US"/>
              <a:t>But not all of these things can necessarily be achieved at once. This creates a set of conflicts which in turn lead us to create many data structures to “solve” any one abstract data type.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351849-DA2D-8596-95FF-A2C76E47360C}"/>
              </a:ext>
            </a:extLst>
          </p:cNvPr>
          <p:cNvSpPr>
            <a:spLocks noGrp="1" noChangeArrowheads="1"/>
          </p:cNvSpPr>
          <p:nvPr>
            <p:ph type="sldNum" sz="quarter" idx="5"/>
          </p:nvPr>
        </p:nvSpPr>
        <p:spPr>
          <a:ln/>
        </p:spPr>
        <p:txBody>
          <a:bodyPr/>
          <a:lstStyle/>
          <a:p>
            <a:fld id="{FB84C97F-6F1B-4E53-84A9-4D899D0AD415}" type="slidenum">
              <a:rPr lang="en-US" altLang="en-US"/>
              <a:pPr/>
              <a:t>14</a:t>
            </a:fld>
            <a:endParaRPr lang="en-US" altLang="en-US"/>
          </a:p>
        </p:txBody>
      </p:sp>
      <p:sp>
        <p:nvSpPr>
          <p:cNvPr id="31746" name="Rectangle 2">
            <a:extLst>
              <a:ext uri="{FF2B5EF4-FFF2-40B4-BE49-F238E27FC236}">
                <a16:creationId xmlns:a16="http://schemas.microsoft.com/office/drawing/2014/main" id="{CF03708A-6E8E-C2C7-0649-594B03264A16}"/>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31747" name="Rectangle 3">
            <a:extLst>
              <a:ext uri="{FF2B5EF4-FFF2-40B4-BE49-F238E27FC236}">
                <a16:creationId xmlns:a16="http://schemas.microsoft.com/office/drawing/2014/main" id="{3B87A410-C232-5A1B-FFA5-D4E8A285E944}"/>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The concepts of ADTs and data structures have a nice theoretical translation into C++ code. </a:t>
            </a:r>
          </a:p>
          <a:p>
            <a:endParaRPr lang="en-US" altLang="en-US"/>
          </a:p>
          <a:p>
            <a:r>
              <a:rPr lang="en-US" altLang="en-US"/>
              <a:t>Unfortunately, the same tensions which motivate the creation of many data structures for one ADT also affect the way client code might use one data structure over another for the same ADT</a:t>
            </a:r>
          </a:p>
          <a:p>
            <a:endParaRPr lang="en-US" altLang="en-US"/>
          </a:p>
          <a:p>
            <a:r>
              <a:rPr lang="en-US" altLang="en-US"/>
              <a:t>We’ll try to not only understand ADTs and data structures, but how to identify and resolve the issues that affect client code in choosing a data structure.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075C72C-B1BF-7F66-2813-EC90C3F1A203}"/>
              </a:ext>
            </a:extLst>
          </p:cNvPr>
          <p:cNvSpPr>
            <a:spLocks noGrp="1" noChangeArrowheads="1"/>
          </p:cNvSpPr>
          <p:nvPr>
            <p:ph type="sldNum" sz="quarter" idx="5"/>
          </p:nvPr>
        </p:nvSpPr>
        <p:spPr>
          <a:ln/>
        </p:spPr>
        <p:txBody>
          <a:bodyPr/>
          <a:lstStyle/>
          <a:p>
            <a:fld id="{F689214E-1B0F-4219-9917-5869D1111A5E}" type="slidenum">
              <a:rPr lang="en-US" altLang="en-US"/>
              <a:pPr/>
              <a:t>15</a:t>
            </a:fld>
            <a:endParaRPr lang="en-US" altLang="en-US"/>
          </a:p>
        </p:txBody>
      </p:sp>
      <p:sp>
        <p:nvSpPr>
          <p:cNvPr id="33794" name="Rectangle 2">
            <a:extLst>
              <a:ext uri="{FF2B5EF4-FFF2-40B4-BE49-F238E27FC236}">
                <a16:creationId xmlns:a16="http://schemas.microsoft.com/office/drawing/2014/main" id="{A6634372-62D1-1FE0-919C-F65AC59DB506}"/>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33795" name="Rectangle 3">
            <a:extLst>
              <a:ext uri="{FF2B5EF4-FFF2-40B4-BE49-F238E27FC236}">
                <a16:creationId xmlns:a16="http://schemas.microsoft.com/office/drawing/2014/main" id="{BF40E442-10D4-4A4B-CA4F-939EB9590658}"/>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Given those definitions, here’s our first algorithm.</a:t>
            </a:r>
          </a:p>
          <a:p>
            <a:endParaRPr lang="en-US" altLang="en-US"/>
          </a:p>
          <a:p>
            <a:r>
              <a:rPr lang="en-US" altLang="en-US"/>
              <a:t>This is how I’m going to try to present each set of data structures to you. You should hold me to this! You’re not getting enough out of the presentation if you don’t see these.</a:t>
            </a:r>
          </a:p>
          <a:p>
            <a:endParaRPr lang="en-US" altLang="en-US"/>
          </a:p>
          <a:p>
            <a:r>
              <a:rPr lang="en-US" altLang="en-US"/>
              <a:t>And look, here’s an ADT now…</a:t>
            </a:r>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E51865-2716-6F6D-F712-18990F27CCE3}"/>
              </a:ext>
            </a:extLst>
          </p:cNvPr>
          <p:cNvSpPr>
            <a:spLocks noGrp="1" noChangeArrowheads="1"/>
          </p:cNvSpPr>
          <p:nvPr>
            <p:ph type="sldNum" sz="quarter" idx="5"/>
          </p:nvPr>
        </p:nvSpPr>
        <p:spPr>
          <a:ln/>
        </p:spPr>
        <p:txBody>
          <a:bodyPr/>
          <a:lstStyle/>
          <a:p>
            <a:fld id="{63BD79DB-EEEC-4125-826D-E7480968817A}" type="slidenum">
              <a:rPr lang="en-US" altLang="en-US"/>
              <a:pPr/>
              <a:t>16</a:t>
            </a:fld>
            <a:endParaRPr lang="en-US" altLang="en-US"/>
          </a:p>
        </p:txBody>
      </p:sp>
      <p:sp>
        <p:nvSpPr>
          <p:cNvPr id="35842" name="Rectangle 2">
            <a:extLst>
              <a:ext uri="{FF2B5EF4-FFF2-40B4-BE49-F238E27FC236}">
                <a16:creationId xmlns:a16="http://schemas.microsoft.com/office/drawing/2014/main" id="{5B1CF674-DA97-B52D-672C-F19BA0A55B88}"/>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35843" name="Rectangle 3">
            <a:extLst>
              <a:ext uri="{FF2B5EF4-FFF2-40B4-BE49-F238E27FC236}">
                <a16:creationId xmlns:a16="http://schemas.microsoft.com/office/drawing/2014/main" id="{92FAF356-D4B5-1466-58EC-1B55E98814ED}"/>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You’ve probably seen the Queue before. If so, this is a review and a way for us to get comfortable with the format of data structure presentations in this class. If not, this is a simple but very powerful data structure, and you should make sure you understand it thoroughly.</a:t>
            </a:r>
          </a:p>
          <a:p>
            <a:endParaRPr lang="en-US" altLang="en-US"/>
          </a:p>
          <a:p>
            <a:r>
              <a:rPr lang="en-US" altLang="en-US"/>
              <a:t>This is an ADT description of the queue. Notice that there are no implementation details. Just a general description of the interface and important properties of those interface methods.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3DB41A1-6D3E-35C6-F99D-8115F93F3D9F}"/>
              </a:ext>
            </a:extLst>
          </p:cNvPr>
          <p:cNvSpPr>
            <a:spLocks noGrp="1" noChangeArrowheads="1"/>
          </p:cNvSpPr>
          <p:nvPr>
            <p:ph type="sldNum" sz="quarter" idx="5"/>
          </p:nvPr>
        </p:nvSpPr>
        <p:spPr>
          <a:ln/>
        </p:spPr>
        <p:txBody>
          <a:bodyPr/>
          <a:lstStyle/>
          <a:p>
            <a:fld id="{1F4B11A5-A609-492D-B7D2-3EB67B88D634}" type="slidenum">
              <a:rPr lang="en-US" altLang="en-US"/>
              <a:pPr/>
              <a:t>17</a:t>
            </a:fld>
            <a:endParaRPr lang="en-US" altLang="en-US"/>
          </a:p>
        </p:txBody>
      </p:sp>
      <p:sp>
        <p:nvSpPr>
          <p:cNvPr id="37890" name="Rectangle 2">
            <a:extLst>
              <a:ext uri="{FF2B5EF4-FFF2-40B4-BE49-F238E27FC236}">
                <a16:creationId xmlns:a16="http://schemas.microsoft.com/office/drawing/2014/main" id="{46975915-08C1-FC81-9CE3-00D5D0CC50CF}"/>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37891" name="Rectangle 3">
            <a:extLst>
              <a:ext uri="{FF2B5EF4-FFF2-40B4-BE49-F238E27FC236}">
                <a16:creationId xmlns:a16="http://schemas.microsoft.com/office/drawing/2014/main" id="{5D048C25-F728-C39E-902A-AFE6004FF295}"/>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Qs are used widely in computer science. This is just a handful of the high profile uses, but _many_ programs use queues.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918426-0498-71E9-23E9-8FE4D26F05B8}"/>
              </a:ext>
            </a:extLst>
          </p:cNvPr>
          <p:cNvSpPr>
            <a:spLocks noGrp="1" noChangeArrowheads="1"/>
          </p:cNvSpPr>
          <p:nvPr>
            <p:ph type="sldNum" sz="quarter" idx="5"/>
          </p:nvPr>
        </p:nvSpPr>
        <p:spPr>
          <a:ln/>
        </p:spPr>
        <p:txBody>
          <a:bodyPr/>
          <a:lstStyle/>
          <a:p>
            <a:fld id="{3EE42072-4587-4043-8EE7-A7D3174EC68E}" type="slidenum">
              <a:rPr lang="en-US" altLang="en-US"/>
              <a:pPr/>
              <a:t>18</a:t>
            </a:fld>
            <a:endParaRPr lang="en-US" altLang="en-US"/>
          </a:p>
        </p:txBody>
      </p:sp>
      <p:sp>
        <p:nvSpPr>
          <p:cNvPr id="39938" name="Rectangle 2">
            <a:extLst>
              <a:ext uri="{FF2B5EF4-FFF2-40B4-BE49-F238E27FC236}">
                <a16:creationId xmlns:a16="http://schemas.microsoft.com/office/drawing/2014/main" id="{5BA4CAF7-4A79-F67D-0332-2C399027173C}"/>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39939" name="Rectangle 3">
            <a:extLst>
              <a:ext uri="{FF2B5EF4-FFF2-40B4-BE49-F238E27FC236}">
                <a16:creationId xmlns:a16="http://schemas.microsoft.com/office/drawing/2014/main" id="{0874581A-040E-550C-BD81-F4619B4D51ED}"/>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Here is a data structure implementation of the Q.</a:t>
            </a:r>
          </a:p>
          <a:p>
            <a:r>
              <a:rPr lang="en-US" altLang="en-US"/>
              <a:t>The queue is stored as an array, and, to avoid shifting all the elements each time an element is dequeued, we imagine that the array wraps around on itself.</a:t>
            </a:r>
          </a:p>
          <a:p>
            <a:r>
              <a:rPr lang="en-US" altLang="en-US"/>
              <a:t>This is an excellent example of how implementation can affect interface: notice the “is_full” function.</a:t>
            </a:r>
          </a:p>
          <a:p>
            <a:endParaRPr lang="en-US" altLang="en-US"/>
          </a:p>
          <a:p>
            <a:r>
              <a:rPr lang="en-US" altLang="en-US"/>
              <a:t>There’s also another problem here. What’s wrong with the Enqueue and Dequeue functions?</a:t>
            </a:r>
          </a:p>
          <a:p>
            <a:endParaRPr lang="en-US" altLang="en-US"/>
          </a:p>
          <a:p>
            <a:r>
              <a:rPr lang="en-US" altLang="en-US"/>
              <a:t>Your data structures should be robust! Make them robust before you even consider thinking about making them efficient! That is an order!</a:t>
            </a:r>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D8A5F3-593C-A009-27BA-70FB5E8E9B9F}"/>
              </a:ext>
            </a:extLst>
          </p:cNvPr>
          <p:cNvSpPr>
            <a:spLocks noGrp="1" noChangeArrowheads="1"/>
          </p:cNvSpPr>
          <p:nvPr>
            <p:ph type="sldNum" sz="quarter" idx="5"/>
          </p:nvPr>
        </p:nvSpPr>
        <p:spPr>
          <a:ln/>
        </p:spPr>
        <p:txBody>
          <a:bodyPr/>
          <a:lstStyle/>
          <a:p>
            <a:fld id="{CAB227FB-6822-4BAE-A81E-4093BA9D7111}" type="slidenum">
              <a:rPr lang="en-US" altLang="en-US"/>
              <a:pPr/>
              <a:t>19</a:t>
            </a:fld>
            <a:endParaRPr lang="en-US" altLang="en-US"/>
          </a:p>
        </p:txBody>
      </p:sp>
      <p:sp>
        <p:nvSpPr>
          <p:cNvPr id="41986" name="Rectangle 2">
            <a:extLst>
              <a:ext uri="{FF2B5EF4-FFF2-40B4-BE49-F238E27FC236}">
                <a16:creationId xmlns:a16="http://schemas.microsoft.com/office/drawing/2014/main" id="{835F0AC2-E92C-2B97-4C8B-74FEF4528757}"/>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41987" name="Rectangle 3">
            <a:extLst>
              <a:ext uri="{FF2B5EF4-FFF2-40B4-BE49-F238E27FC236}">
                <a16:creationId xmlns:a16="http://schemas.microsoft.com/office/drawing/2014/main" id="{23760DCA-3B15-6C90-A70B-79D90F7CCCA9}"/>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Let’s work through a quick example</a:t>
            </a:r>
          </a:p>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C01F06-BE4A-A6A6-73BF-C0E62C784309}"/>
              </a:ext>
            </a:extLst>
          </p:cNvPr>
          <p:cNvSpPr>
            <a:spLocks noGrp="1" noChangeArrowheads="1"/>
          </p:cNvSpPr>
          <p:nvPr>
            <p:ph type="sldNum" sz="quarter" idx="5"/>
          </p:nvPr>
        </p:nvSpPr>
        <p:spPr>
          <a:ln/>
        </p:spPr>
        <p:txBody>
          <a:bodyPr/>
          <a:lstStyle/>
          <a:p>
            <a:fld id="{BA687C97-998E-47F0-A07A-2CED5AE74F85}" type="slidenum">
              <a:rPr lang="en-US" altLang="en-US"/>
              <a:pPr/>
              <a:t>20</a:t>
            </a:fld>
            <a:endParaRPr lang="en-US" altLang="en-US"/>
          </a:p>
        </p:txBody>
      </p:sp>
      <p:sp>
        <p:nvSpPr>
          <p:cNvPr id="44034" name="Rectangle 2">
            <a:extLst>
              <a:ext uri="{FF2B5EF4-FFF2-40B4-BE49-F238E27FC236}">
                <a16:creationId xmlns:a16="http://schemas.microsoft.com/office/drawing/2014/main" id="{7E81A178-90EB-4B34-B116-EF9F8A144107}"/>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44035" name="Rectangle 3">
            <a:extLst>
              <a:ext uri="{FF2B5EF4-FFF2-40B4-BE49-F238E27FC236}">
                <a16:creationId xmlns:a16="http://schemas.microsoft.com/office/drawing/2014/main" id="{715D5A83-A268-B431-E337-71481FFB9D54}"/>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Notice the tricky memory management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FB1E93-1E6B-08D7-C151-B538AC084E7D}"/>
              </a:ext>
            </a:extLst>
          </p:cNvPr>
          <p:cNvSpPr>
            <a:spLocks noGrp="1" noChangeArrowheads="1"/>
          </p:cNvSpPr>
          <p:nvPr>
            <p:ph type="sldNum" sz="quarter" idx="5"/>
          </p:nvPr>
        </p:nvSpPr>
        <p:spPr>
          <a:ln/>
        </p:spPr>
        <p:txBody>
          <a:bodyPr/>
          <a:lstStyle/>
          <a:p>
            <a:fld id="{7D3120A0-41D9-4981-BC07-FE590E6DC100}" type="slidenum">
              <a:rPr lang="en-US" altLang="en-US"/>
              <a:pPr/>
              <a:t>21</a:t>
            </a:fld>
            <a:endParaRPr lang="en-US" altLang="en-US"/>
          </a:p>
        </p:txBody>
      </p:sp>
      <p:sp>
        <p:nvSpPr>
          <p:cNvPr id="46082" name="Rectangle 2">
            <a:extLst>
              <a:ext uri="{FF2B5EF4-FFF2-40B4-BE49-F238E27FC236}">
                <a16:creationId xmlns:a16="http://schemas.microsoft.com/office/drawing/2014/main" id="{2C7180FA-A82A-7947-DB76-D37FD7FA2FA3}"/>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46083" name="Rectangle 3">
            <a:extLst>
              <a:ext uri="{FF2B5EF4-FFF2-40B4-BE49-F238E27FC236}">
                <a16:creationId xmlns:a16="http://schemas.microsoft.com/office/drawing/2014/main" id="{6FB52810-562D-71DE-A62B-3574BF20EA14}"/>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Ease of implementation</a:t>
            </a:r>
          </a:p>
          <a:p>
            <a:r>
              <a:rPr lang="en-US" altLang="en-US"/>
              <a:t>generality</a:t>
            </a:r>
          </a:p>
          <a:p>
            <a:r>
              <a:rPr lang="en-US" altLang="en-US"/>
              <a:t>speed</a:t>
            </a:r>
          </a:p>
          <a:p>
            <a:r>
              <a:rPr lang="en-US" altLang="en-US"/>
              <a:t>memory use (often array, but what about with freelist?)</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D42772-8642-C496-5D7D-44DC4DBF29AB}"/>
              </a:ext>
            </a:extLst>
          </p:cNvPr>
          <p:cNvSpPr>
            <a:spLocks noGrp="1" noChangeArrowheads="1"/>
          </p:cNvSpPr>
          <p:nvPr>
            <p:ph type="sldNum" sz="quarter" idx="5"/>
          </p:nvPr>
        </p:nvSpPr>
        <p:spPr>
          <a:ln/>
        </p:spPr>
        <p:txBody>
          <a:bodyPr/>
          <a:lstStyle/>
          <a:p>
            <a:fld id="{CDFA0732-A553-4760-9EC1-FEF0DB8E6CEB}" type="slidenum">
              <a:rPr lang="en-US" altLang="en-US"/>
              <a:pPr/>
              <a:t>3</a:t>
            </a:fld>
            <a:endParaRPr lang="en-US" altLang="en-US"/>
          </a:p>
        </p:txBody>
      </p:sp>
      <p:sp>
        <p:nvSpPr>
          <p:cNvPr id="7170" name="Rectangle 2">
            <a:extLst>
              <a:ext uri="{FF2B5EF4-FFF2-40B4-BE49-F238E27FC236}">
                <a16:creationId xmlns:a16="http://schemas.microsoft.com/office/drawing/2014/main" id="{70845E76-F896-2B7D-8830-1ABB26F60FEC}"/>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7171" name="Rectangle 3">
            <a:extLst>
              <a:ext uri="{FF2B5EF4-FFF2-40B4-BE49-F238E27FC236}">
                <a16:creationId xmlns:a16="http://schemas.microsoft.com/office/drawing/2014/main" id="{B49A4BBF-AB52-5A6C-1C7A-64F87BF3A05D}"/>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I’m going to try to tell you at the start of each class what I’ll be covering. Here’s today. </a:t>
            </a:r>
          </a:p>
          <a:p>
            <a:endParaRPr lang="en-US" altLang="en-US"/>
          </a:p>
          <a:p>
            <a:r>
              <a:rPr lang="en-US" altLang="en-US"/>
              <a:t>Once we get done with some administrative cruft, we’ll get into the exciting stuff.</a:t>
            </a:r>
          </a:p>
          <a:p>
            <a:endParaRPr lang="en-US" altLang="en-US"/>
          </a:p>
          <a:p>
            <a:endParaRPr lang="en-US" altLang="en-US"/>
          </a:p>
          <a:p>
            <a:endParaRPr lang="en-US" altLang="en-US"/>
          </a:p>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F2ECAE-EF6A-DDB7-8682-FC1C484AF4C8}"/>
              </a:ext>
            </a:extLst>
          </p:cNvPr>
          <p:cNvSpPr>
            <a:spLocks noGrp="1" noChangeArrowheads="1"/>
          </p:cNvSpPr>
          <p:nvPr>
            <p:ph type="sldNum" sz="quarter" idx="5"/>
          </p:nvPr>
        </p:nvSpPr>
        <p:spPr>
          <a:ln/>
        </p:spPr>
        <p:txBody>
          <a:bodyPr/>
          <a:lstStyle/>
          <a:p>
            <a:fld id="{1FDFEAD6-A04C-4233-84E2-D17D9B2C5857}" type="slidenum">
              <a:rPr lang="en-US" altLang="en-US"/>
              <a:pPr/>
              <a:t>22</a:t>
            </a:fld>
            <a:endParaRPr lang="en-US" altLang="en-US"/>
          </a:p>
        </p:txBody>
      </p:sp>
      <p:sp>
        <p:nvSpPr>
          <p:cNvPr id="48130" name="Rectangle 2">
            <a:extLst>
              <a:ext uri="{FF2B5EF4-FFF2-40B4-BE49-F238E27FC236}">
                <a16:creationId xmlns:a16="http://schemas.microsoft.com/office/drawing/2014/main" id="{FD4E974F-C145-DD41-97E2-8A8D77F77D74}"/>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48131" name="Rectangle 3">
            <a:extLst>
              <a:ext uri="{FF2B5EF4-FFF2-40B4-BE49-F238E27FC236}">
                <a16:creationId xmlns:a16="http://schemas.microsoft.com/office/drawing/2014/main" id="{BEB532B7-99BA-B75B-D894-25DE931916D5}"/>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57EC48-F3D0-B550-024D-1EEF7D6D55ED}"/>
              </a:ext>
            </a:extLst>
          </p:cNvPr>
          <p:cNvSpPr>
            <a:spLocks noGrp="1" noChangeArrowheads="1"/>
          </p:cNvSpPr>
          <p:nvPr>
            <p:ph type="sldNum" sz="quarter" idx="5"/>
          </p:nvPr>
        </p:nvSpPr>
        <p:spPr>
          <a:ln/>
        </p:spPr>
        <p:txBody>
          <a:bodyPr/>
          <a:lstStyle/>
          <a:p>
            <a:fld id="{39ECA28D-C01A-41F0-8D4A-740105221CCF}" type="slidenum">
              <a:rPr lang="en-US" altLang="en-US"/>
              <a:pPr/>
              <a:t>23</a:t>
            </a:fld>
            <a:endParaRPr lang="en-US" altLang="en-US"/>
          </a:p>
        </p:txBody>
      </p:sp>
      <p:sp>
        <p:nvSpPr>
          <p:cNvPr id="50178" name="Rectangle 2">
            <a:extLst>
              <a:ext uri="{FF2B5EF4-FFF2-40B4-BE49-F238E27FC236}">
                <a16:creationId xmlns:a16="http://schemas.microsoft.com/office/drawing/2014/main" id="{B256C252-9B9F-B372-5D15-F5FC708903B5}"/>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50179" name="Rectangle 3">
            <a:extLst>
              <a:ext uri="{FF2B5EF4-FFF2-40B4-BE49-F238E27FC236}">
                <a16:creationId xmlns:a16="http://schemas.microsoft.com/office/drawing/2014/main" id="{0B70CC41-9626-2A80-1BE9-9EB8DDB566E4}"/>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D7BAA0-A419-AF0C-4AD7-6886CD3F1079}"/>
              </a:ext>
            </a:extLst>
          </p:cNvPr>
          <p:cNvSpPr>
            <a:spLocks noGrp="1" noChangeArrowheads="1"/>
          </p:cNvSpPr>
          <p:nvPr>
            <p:ph type="sldNum" sz="quarter" idx="5"/>
          </p:nvPr>
        </p:nvSpPr>
        <p:spPr>
          <a:ln/>
        </p:spPr>
        <p:txBody>
          <a:bodyPr/>
          <a:lstStyle/>
          <a:p>
            <a:fld id="{ABEDB8DB-67E0-4547-A637-6F34B4466C00}" type="slidenum">
              <a:rPr lang="en-US" altLang="en-US"/>
              <a:pPr/>
              <a:t>24</a:t>
            </a:fld>
            <a:endParaRPr lang="en-US" altLang="en-US"/>
          </a:p>
        </p:txBody>
      </p:sp>
      <p:sp>
        <p:nvSpPr>
          <p:cNvPr id="52226" name="Rectangle 2">
            <a:extLst>
              <a:ext uri="{FF2B5EF4-FFF2-40B4-BE49-F238E27FC236}">
                <a16:creationId xmlns:a16="http://schemas.microsoft.com/office/drawing/2014/main" id="{9747AE9A-0EEF-A5ED-FCB3-2544D9FE6BBF}"/>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52227" name="Rectangle 3">
            <a:extLst>
              <a:ext uri="{FF2B5EF4-FFF2-40B4-BE49-F238E27FC236}">
                <a16:creationId xmlns:a16="http://schemas.microsoft.com/office/drawing/2014/main" id="{81D38594-732C-6812-8FF9-BAF9CA8E38F8}"/>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E86F21-CC41-F25B-1455-4D489678737C}"/>
              </a:ext>
            </a:extLst>
          </p:cNvPr>
          <p:cNvSpPr>
            <a:spLocks noGrp="1" noChangeArrowheads="1"/>
          </p:cNvSpPr>
          <p:nvPr>
            <p:ph type="sldNum" sz="quarter" idx="5"/>
          </p:nvPr>
        </p:nvSpPr>
        <p:spPr>
          <a:ln/>
        </p:spPr>
        <p:txBody>
          <a:bodyPr/>
          <a:lstStyle/>
          <a:p>
            <a:fld id="{4D452489-4583-4ACA-92FA-016BA0EB1108}" type="slidenum">
              <a:rPr lang="en-US" altLang="en-US"/>
              <a:pPr/>
              <a:t>25</a:t>
            </a:fld>
            <a:endParaRPr lang="en-US" altLang="en-US"/>
          </a:p>
        </p:txBody>
      </p:sp>
      <p:sp>
        <p:nvSpPr>
          <p:cNvPr id="54274" name="Rectangle 2">
            <a:extLst>
              <a:ext uri="{FF2B5EF4-FFF2-40B4-BE49-F238E27FC236}">
                <a16:creationId xmlns:a16="http://schemas.microsoft.com/office/drawing/2014/main" id="{FDBB2C2A-B89C-7036-842C-56F86888668F}"/>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54275" name="Rectangle 3">
            <a:extLst>
              <a:ext uri="{FF2B5EF4-FFF2-40B4-BE49-F238E27FC236}">
                <a16:creationId xmlns:a16="http://schemas.microsoft.com/office/drawing/2014/main" id="{150B68F5-6CD1-871E-4AA6-49FF41031D05}"/>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551235-36ED-60A4-1E1B-D273F88A60FA}"/>
              </a:ext>
            </a:extLst>
          </p:cNvPr>
          <p:cNvSpPr>
            <a:spLocks noGrp="1" noChangeArrowheads="1"/>
          </p:cNvSpPr>
          <p:nvPr>
            <p:ph type="sldNum" sz="quarter" idx="5"/>
          </p:nvPr>
        </p:nvSpPr>
        <p:spPr>
          <a:ln/>
        </p:spPr>
        <p:txBody>
          <a:bodyPr/>
          <a:lstStyle/>
          <a:p>
            <a:fld id="{64AA5C82-626C-4BFA-87BF-ACBE3832B49E}" type="slidenum">
              <a:rPr lang="en-US" altLang="en-US"/>
              <a:pPr/>
              <a:t>26</a:t>
            </a:fld>
            <a:endParaRPr lang="en-US" altLang="en-US"/>
          </a:p>
        </p:txBody>
      </p:sp>
      <p:sp>
        <p:nvSpPr>
          <p:cNvPr id="56322" name="Rectangle 2">
            <a:extLst>
              <a:ext uri="{FF2B5EF4-FFF2-40B4-BE49-F238E27FC236}">
                <a16:creationId xmlns:a16="http://schemas.microsoft.com/office/drawing/2014/main" id="{F5E93F56-7378-A5C1-10F2-0365D24AAD99}"/>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56323" name="Rectangle 3">
            <a:extLst>
              <a:ext uri="{FF2B5EF4-FFF2-40B4-BE49-F238E27FC236}">
                <a16:creationId xmlns:a16="http://schemas.microsoft.com/office/drawing/2014/main" id="{F418BDB5-51B7-8742-A69A-287059A2A25E}"/>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F1BF46-A84D-5A48-02CA-F3730041A011}"/>
              </a:ext>
            </a:extLst>
          </p:cNvPr>
          <p:cNvSpPr>
            <a:spLocks noGrp="1" noChangeArrowheads="1"/>
          </p:cNvSpPr>
          <p:nvPr>
            <p:ph type="sldNum" sz="quarter" idx="5"/>
          </p:nvPr>
        </p:nvSpPr>
        <p:spPr>
          <a:ln/>
        </p:spPr>
        <p:txBody>
          <a:bodyPr/>
          <a:lstStyle/>
          <a:p>
            <a:fld id="{602F9623-7ED4-4D94-B72E-CFBF39CD47EA}" type="slidenum">
              <a:rPr lang="en-US" altLang="en-US"/>
              <a:pPr/>
              <a:t>27</a:t>
            </a:fld>
            <a:endParaRPr lang="en-US" altLang="en-US"/>
          </a:p>
        </p:txBody>
      </p:sp>
      <p:sp>
        <p:nvSpPr>
          <p:cNvPr id="58370" name="Rectangle 2">
            <a:extLst>
              <a:ext uri="{FF2B5EF4-FFF2-40B4-BE49-F238E27FC236}">
                <a16:creationId xmlns:a16="http://schemas.microsoft.com/office/drawing/2014/main" id="{7B22E7B7-9BB3-7FA2-BF21-F8C55E64B00A}"/>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58371" name="Rectangle 3">
            <a:extLst>
              <a:ext uri="{FF2B5EF4-FFF2-40B4-BE49-F238E27FC236}">
                <a16:creationId xmlns:a16="http://schemas.microsoft.com/office/drawing/2014/main" id="{2575C3DF-5693-4FB1-429C-00EFEF36CC4E}"/>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823B99-56C3-0CB3-8A17-E1EA6A5C0708}"/>
              </a:ext>
            </a:extLst>
          </p:cNvPr>
          <p:cNvSpPr>
            <a:spLocks noGrp="1" noChangeArrowheads="1"/>
          </p:cNvSpPr>
          <p:nvPr>
            <p:ph type="sldNum" sz="quarter" idx="5"/>
          </p:nvPr>
        </p:nvSpPr>
        <p:spPr>
          <a:ln/>
        </p:spPr>
        <p:txBody>
          <a:bodyPr/>
          <a:lstStyle/>
          <a:p>
            <a:fld id="{2EDF1066-17F5-46EE-B4BA-6C680ABB2C1D}" type="slidenum">
              <a:rPr lang="en-US" altLang="en-US"/>
              <a:pPr/>
              <a:t>28</a:t>
            </a:fld>
            <a:endParaRPr lang="en-US" altLang="en-US"/>
          </a:p>
        </p:txBody>
      </p:sp>
      <p:sp>
        <p:nvSpPr>
          <p:cNvPr id="60418" name="Rectangle 2">
            <a:extLst>
              <a:ext uri="{FF2B5EF4-FFF2-40B4-BE49-F238E27FC236}">
                <a16:creationId xmlns:a16="http://schemas.microsoft.com/office/drawing/2014/main" id="{7DC1D404-0288-79A3-9F09-6BB40F7CAB69}"/>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60419" name="Rectangle 3">
            <a:extLst>
              <a:ext uri="{FF2B5EF4-FFF2-40B4-BE49-F238E27FC236}">
                <a16:creationId xmlns:a16="http://schemas.microsoft.com/office/drawing/2014/main" id="{6378359D-BCA2-7E32-740E-44326FDF6E92}"/>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91C415-053B-130C-3186-DFD01E97ACA7}"/>
              </a:ext>
            </a:extLst>
          </p:cNvPr>
          <p:cNvSpPr>
            <a:spLocks noGrp="1" noChangeArrowheads="1"/>
          </p:cNvSpPr>
          <p:nvPr>
            <p:ph type="sldNum" sz="quarter" idx="5"/>
          </p:nvPr>
        </p:nvSpPr>
        <p:spPr>
          <a:ln/>
        </p:spPr>
        <p:txBody>
          <a:bodyPr/>
          <a:lstStyle/>
          <a:p>
            <a:fld id="{CD77DBED-5706-4A31-B1CD-4B6DF8688791}" type="slidenum">
              <a:rPr lang="en-US" altLang="en-US"/>
              <a:pPr/>
              <a:t>4</a:t>
            </a:fld>
            <a:endParaRPr lang="en-US" altLang="en-US"/>
          </a:p>
        </p:txBody>
      </p:sp>
      <p:sp>
        <p:nvSpPr>
          <p:cNvPr id="9218" name="Rectangle 2">
            <a:extLst>
              <a:ext uri="{FF2B5EF4-FFF2-40B4-BE49-F238E27FC236}">
                <a16:creationId xmlns:a16="http://schemas.microsoft.com/office/drawing/2014/main" id="{CDB901CF-3201-5F32-448E-AA17F21F7576}"/>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9219" name="Rectangle 3">
            <a:extLst>
              <a:ext uri="{FF2B5EF4-FFF2-40B4-BE49-F238E27FC236}">
                <a16:creationId xmlns:a16="http://schemas.microsoft.com/office/drawing/2014/main" id="{89862D2F-755B-E8B6-5D14-1EDC5CFEDA0C}"/>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Now you swore to me that you could all read, so I’ll just skim over the administrative cruft and hit the high notes.</a:t>
            </a:r>
          </a:p>
          <a:p>
            <a:endParaRPr lang="en-US" altLang="en-US"/>
          </a:p>
          <a:p>
            <a:r>
              <a:rPr lang="en-US" altLang="en-US"/>
              <a:t>All this is old news. I’ll also say that I’m going to try to be available after each class for at least a few minutes.</a:t>
            </a:r>
          </a:p>
          <a:p>
            <a:endParaRPr lang="en-US" altLang="en-US"/>
          </a:p>
          <a:p>
            <a:r>
              <a:rPr lang="en-US" altLang="en-US"/>
              <a:t>Introduce myself (and Tas introduce themselves if present)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805E90-6C48-DA5A-CD59-21E2E1311C22}"/>
              </a:ext>
            </a:extLst>
          </p:cNvPr>
          <p:cNvSpPr>
            <a:spLocks noGrp="1" noChangeArrowheads="1"/>
          </p:cNvSpPr>
          <p:nvPr>
            <p:ph type="sldNum" sz="quarter" idx="5"/>
          </p:nvPr>
        </p:nvSpPr>
        <p:spPr>
          <a:ln/>
        </p:spPr>
        <p:txBody>
          <a:bodyPr/>
          <a:lstStyle/>
          <a:p>
            <a:fld id="{8FA9655B-C08F-4407-A639-C47006B6DD58}" type="slidenum">
              <a:rPr lang="en-US" altLang="en-US"/>
              <a:pPr/>
              <a:t>6</a:t>
            </a:fld>
            <a:endParaRPr lang="en-US" altLang="en-US"/>
          </a:p>
        </p:txBody>
      </p:sp>
      <p:sp>
        <p:nvSpPr>
          <p:cNvPr id="11266" name="Rectangle 2">
            <a:extLst>
              <a:ext uri="{FF2B5EF4-FFF2-40B4-BE49-F238E27FC236}">
                <a16:creationId xmlns:a16="http://schemas.microsoft.com/office/drawing/2014/main" id="{A746828B-AE61-4E32-B73C-E669F5C509B6}"/>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11267" name="Rectangle 3">
            <a:extLst>
              <a:ext uri="{FF2B5EF4-FFF2-40B4-BE49-F238E27FC236}">
                <a16:creationId xmlns:a16="http://schemas.microsoft.com/office/drawing/2014/main" id="{04038987-2D76-4AEB-DFCD-7E90801A21EA}"/>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Two things here worth mentioning:</a:t>
            </a:r>
          </a:p>
          <a:p>
            <a:endParaRPr lang="en-US" altLang="en-US"/>
          </a:p>
          <a:p>
            <a:r>
              <a:rPr lang="en-US" altLang="en-US"/>
              <a:t>First, late days.</a:t>
            </a:r>
          </a:p>
          <a:p>
            <a:endParaRPr lang="en-US" altLang="en-US"/>
          </a:p>
          <a:p>
            <a:r>
              <a:rPr lang="en-US" altLang="en-US"/>
              <a:t>Second, the final category on the grading. Whichever of the first four you do best on gets an extra 10% of weight. That’s good.</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F25BB1-BD40-BC6C-D20B-12301CD12728}"/>
              </a:ext>
            </a:extLst>
          </p:cNvPr>
          <p:cNvSpPr>
            <a:spLocks noGrp="1" noChangeArrowheads="1"/>
          </p:cNvSpPr>
          <p:nvPr>
            <p:ph type="sldNum" sz="quarter" idx="5"/>
          </p:nvPr>
        </p:nvSpPr>
        <p:spPr>
          <a:ln/>
        </p:spPr>
        <p:txBody>
          <a:bodyPr/>
          <a:lstStyle/>
          <a:p>
            <a:fld id="{7D1CE115-BCE2-4BC3-B12A-D9DDCBE801C9}" type="slidenum">
              <a:rPr lang="en-US" altLang="en-US"/>
              <a:pPr/>
              <a:t>7</a:t>
            </a:fld>
            <a:endParaRPr lang="en-US" altLang="en-US"/>
          </a:p>
        </p:txBody>
      </p:sp>
      <p:sp>
        <p:nvSpPr>
          <p:cNvPr id="16386" name="Rectangle 2">
            <a:extLst>
              <a:ext uri="{FF2B5EF4-FFF2-40B4-BE49-F238E27FC236}">
                <a16:creationId xmlns:a16="http://schemas.microsoft.com/office/drawing/2014/main" id="{8A5113F8-5DC7-8828-72C7-4C093116B8A6}"/>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16387" name="Rectangle 3">
            <a:extLst>
              <a:ext uri="{FF2B5EF4-FFF2-40B4-BE49-F238E27FC236}">
                <a16:creationId xmlns:a16="http://schemas.microsoft.com/office/drawing/2014/main" id="{13C71B8C-F7A5-925B-4FEE-2A2E536F7EC8}"/>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GO TO THIS WEB SITE! This and the mailing list will be the primary methods for distributing information.</a:t>
            </a:r>
          </a:p>
          <a:p>
            <a:endParaRPr lang="en-US" altLang="en-US"/>
          </a:p>
          <a:p>
            <a:r>
              <a:rPr lang="en-US" altLang="en-US"/>
              <a:t>Note that the programming projects will be graded on UNIX with the g++ compiler. This means: TEST ON UNIX WITH THE G++ COMPILER! Even if you don’t develop with those tools.</a:t>
            </a:r>
          </a:p>
          <a:p>
            <a:endParaRPr lang="en-US" altLang="en-US"/>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5CDDF38-3D68-365D-DAAF-76C6EC93B8BB}"/>
              </a:ext>
            </a:extLst>
          </p:cNvPr>
          <p:cNvSpPr>
            <a:spLocks noGrp="1" noChangeArrowheads="1"/>
          </p:cNvSpPr>
          <p:nvPr>
            <p:ph type="sldNum" sz="quarter" idx="5"/>
          </p:nvPr>
        </p:nvSpPr>
        <p:spPr>
          <a:ln/>
        </p:spPr>
        <p:txBody>
          <a:bodyPr/>
          <a:lstStyle/>
          <a:p>
            <a:fld id="{243F3581-A09F-4DB9-B21A-71D2A4E1375C}" type="slidenum">
              <a:rPr lang="en-US" altLang="en-US"/>
              <a:pPr/>
              <a:t>8</a:t>
            </a:fld>
            <a:endParaRPr lang="en-US" altLang="en-US"/>
          </a:p>
        </p:txBody>
      </p:sp>
      <p:sp>
        <p:nvSpPr>
          <p:cNvPr id="19458" name="Rectangle 2">
            <a:extLst>
              <a:ext uri="{FF2B5EF4-FFF2-40B4-BE49-F238E27FC236}">
                <a16:creationId xmlns:a16="http://schemas.microsoft.com/office/drawing/2014/main" id="{B14A9698-4856-6477-E50B-FBE3E730FDF9}"/>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19459" name="Rectangle 3">
            <a:extLst>
              <a:ext uri="{FF2B5EF4-FFF2-40B4-BE49-F238E27FC236}">
                <a16:creationId xmlns:a16="http://schemas.microsoft.com/office/drawing/2014/main" id="{D87276C1-55ED-3EDF-5E0A-DCDB34EF0469}"/>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This course is designed to familiarize you with the most basic and important data structures in computer science. The ones that will form the foundation of all your future work with computers. </a:t>
            </a:r>
          </a:p>
          <a:p>
            <a:endParaRPr lang="en-US" altLang="en-US"/>
          </a:p>
          <a:p>
            <a:r>
              <a:rPr lang="en-US" altLang="en-US"/>
              <a:t>Moreover, you’ll learn how to analyze your programs and data structures so that you know how well they work and what sort of effort in the program is acceptable.</a:t>
            </a:r>
          </a:p>
          <a:p>
            <a:endParaRPr lang="en-US" altLang="en-US"/>
          </a:p>
          <a:p>
            <a:r>
              <a:rPr lang="en-US" altLang="en-US"/>
              <a:t>These are the goals of the course as well as my expectations of you.</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3EF7A38-7D19-A359-EECF-7E50B6D5DD99}"/>
              </a:ext>
            </a:extLst>
          </p:cNvPr>
          <p:cNvSpPr>
            <a:spLocks noGrp="1" noChangeArrowheads="1"/>
          </p:cNvSpPr>
          <p:nvPr>
            <p:ph type="sldNum" sz="quarter" idx="5"/>
          </p:nvPr>
        </p:nvSpPr>
        <p:spPr>
          <a:ln/>
        </p:spPr>
        <p:txBody>
          <a:bodyPr/>
          <a:lstStyle/>
          <a:p>
            <a:fld id="{BD68E478-D334-44EB-8B80-0B65B72D2845}" type="slidenum">
              <a:rPr lang="en-US" altLang="en-US"/>
              <a:pPr/>
              <a:t>9</a:t>
            </a:fld>
            <a:endParaRPr lang="en-US" altLang="en-US"/>
          </a:p>
        </p:txBody>
      </p:sp>
      <p:sp>
        <p:nvSpPr>
          <p:cNvPr id="21506" name="Rectangle 2">
            <a:extLst>
              <a:ext uri="{FF2B5EF4-FFF2-40B4-BE49-F238E27FC236}">
                <a16:creationId xmlns:a16="http://schemas.microsoft.com/office/drawing/2014/main" id="{7159D3E3-0BFE-0E0A-60BB-77E46B8975B5}"/>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21507" name="Rectangle 3">
            <a:extLst>
              <a:ext uri="{FF2B5EF4-FFF2-40B4-BE49-F238E27FC236}">
                <a16:creationId xmlns:a16="http://schemas.microsoft.com/office/drawing/2014/main" id="{EFCBC24D-D326-E580-610C-29E369DD264F}"/>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Given the importance of data, every program uses it, your knowledge of data structures affects what and how well you can program!</a:t>
            </a:r>
          </a:p>
          <a:p>
            <a:endParaRPr lang="en-US" altLang="en-US"/>
          </a:p>
          <a:p>
            <a:r>
              <a:rPr lang="en-US" altLang="en-US"/>
              <a:t>Moreover, it helps you understand what is possible to compute.</a:t>
            </a:r>
          </a:p>
          <a:p>
            <a:endParaRPr lang="en-US" altLang="en-US"/>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E22381A-70CE-C040-C2BA-CF79B15B9012}"/>
              </a:ext>
            </a:extLst>
          </p:cNvPr>
          <p:cNvSpPr>
            <a:spLocks noGrp="1" noChangeArrowheads="1"/>
          </p:cNvSpPr>
          <p:nvPr>
            <p:ph type="sldNum" sz="quarter" idx="5"/>
          </p:nvPr>
        </p:nvSpPr>
        <p:spPr>
          <a:ln/>
        </p:spPr>
        <p:txBody>
          <a:bodyPr/>
          <a:lstStyle/>
          <a:p>
            <a:fld id="{46BE11C6-EA95-4C24-88D0-EFB74A5FB3AE}" type="slidenum">
              <a:rPr lang="en-US" altLang="en-US"/>
              <a:pPr/>
              <a:t>10</a:t>
            </a:fld>
            <a:endParaRPr lang="en-US" altLang="en-US"/>
          </a:p>
        </p:txBody>
      </p:sp>
      <p:sp>
        <p:nvSpPr>
          <p:cNvPr id="23554" name="Rectangle 2">
            <a:extLst>
              <a:ext uri="{FF2B5EF4-FFF2-40B4-BE49-F238E27FC236}">
                <a16:creationId xmlns:a16="http://schemas.microsoft.com/office/drawing/2014/main" id="{BF3E9437-9394-2C3E-EFE9-799637770954}"/>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23555" name="Rectangle 3">
            <a:extLst>
              <a:ext uri="{FF2B5EF4-FFF2-40B4-BE49-F238E27FC236}">
                <a16:creationId xmlns:a16="http://schemas.microsoft.com/office/drawing/2014/main" id="{54B27DA2-821C-AF8F-5A6A-222056A6CC7A}"/>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A method of storage which provides through a set of operations functionality to manipulate the data in some useful way.</a:t>
            </a: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92FCE2C-AD1B-1ABD-139D-646AEB8F1516}"/>
              </a:ext>
            </a:extLst>
          </p:cNvPr>
          <p:cNvSpPr>
            <a:spLocks noGrp="1" noChangeArrowheads="1"/>
          </p:cNvSpPr>
          <p:nvPr>
            <p:ph type="sldNum" sz="quarter" idx="5"/>
          </p:nvPr>
        </p:nvSpPr>
        <p:spPr>
          <a:ln/>
        </p:spPr>
        <p:txBody>
          <a:bodyPr/>
          <a:lstStyle/>
          <a:p>
            <a:fld id="{B628E7A9-6AB2-4C9D-AD9E-CF414F54DC6A}" type="slidenum">
              <a:rPr lang="en-US" altLang="en-US"/>
              <a:pPr/>
              <a:t>11</a:t>
            </a:fld>
            <a:endParaRPr lang="en-US" altLang="en-US"/>
          </a:p>
        </p:txBody>
      </p:sp>
      <p:sp>
        <p:nvSpPr>
          <p:cNvPr id="25602" name="Rectangle 2">
            <a:extLst>
              <a:ext uri="{FF2B5EF4-FFF2-40B4-BE49-F238E27FC236}">
                <a16:creationId xmlns:a16="http://schemas.microsoft.com/office/drawing/2014/main" id="{8F90B006-1B37-41DC-A72C-7C1E079BC5BA}"/>
              </a:ext>
            </a:extLst>
          </p:cNvPr>
          <p:cNvSpPr>
            <a:spLocks noGrp="1" noRot="1" noChangeAspect="1" noChangeArrowheads="1"/>
          </p:cNvSpPr>
          <p:nvPr>
            <p:ph type="sldImg"/>
          </p:nvPr>
        </p:nvSpPr>
        <p:spPr bwMode="auto">
          <a:xfrm>
            <a:off x="1200150" y="681038"/>
            <a:ext cx="4540250" cy="3405187"/>
          </a:xfrm>
          <a:prstGeom prst="rect">
            <a:avLst/>
          </a:prstGeom>
          <a:solidFill>
            <a:srgbClr val="FFFFFF"/>
          </a:solidFill>
          <a:ln>
            <a:solidFill>
              <a:srgbClr val="000000"/>
            </a:solidFill>
            <a:miter lim="800000"/>
            <a:headEnd/>
            <a:tailEnd/>
          </a:ln>
        </p:spPr>
      </p:sp>
      <p:sp>
        <p:nvSpPr>
          <p:cNvPr id="25603" name="Rectangle 3">
            <a:extLst>
              <a:ext uri="{FF2B5EF4-FFF2-40B4-BE49-F238E27FC236}">
                <a16:creationId xmlns:a16="http://schemas.microsoft.com/office/drawing/2014/main" id="{4FB9C538-6130-1CD2-444E-5F870A328C39}"/>
              </a:ext>
            </a:extLst>
          </p:cNvPr>
          <p:cNvSpPr>
            <a:spLocks noGrp="1" noChangeArrowheads="1"/>
          </p:cNvSpPr>
          <p:nvPr>
            <p:ph type="body" idx="1"/>
          </p:nvPr>
        </p:nvSpPr>
        <p:spPr bwMode="auto">
          <a:xfrm>
            <a:off x="925513" y="4313238"/>
            <a:ext cx="5089525" cy="4086225"/>
          </a:xfrm>
          <a:prstGeom prst="rect">
            <a:avLst/>
          </a:prstGeom>
          <a:solidFill>
            <a:srgbClr val="FFFFFF"/>
          </a:solidFill>
          <a:ln>
            <a:solidFill>
              <a:srgbClr val="000000"/>
            </a:solidFill>
            <a:miter lim="800000"/>
            <a:headEnd/>
            <a:tailEnd/>
          </a:ln>
        </p:spPr>
        <p:txBody>
          <a:bodyPr/>
          <a:lstStyle/>
          <a:p>
            <a:r>
              <a:rPr lang="en-US" altLang="en-US"/>
              <a:t>Given that this is computer science, I know you’d be disappointed if there were no acronyms in the class. Here’s our first one!</a:t>
            </a:r>
          </a:p>
          <a:p>
            <a:endParaRPr lang="en-US" altLang="en-US"/>
          </a:p>
          <a:p>
            <a:r>
              <a:rPr lang="en-US" altLang="en-US"/>
              <a:t>Now, what an ADT really is is the interface of a data structure without any specification of the implementation. </a:t>
            </a:r>
          </a:p>
          <a:p>
            <a:endParaRPr lang="en-US" altLang="en-US"/>
          </a:p>
          <a:p>
            <a:r>
              <a:rPr lang="en-US" altLang="en-US"/>
              <a:t>In this class, we’ll study groups of data structures to implement any given abstract data type. In that context…</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2F692A5-70E7-C595-A6C0-82364109AB29}"/>
              </a:ext>
            </a:extLst>
          </p:cNvPr>
          <p:cNvSpPr>
            <a:spLocks noGrp="1" noChangeArrowheads="1"/>
          </p:cNvSpPr>
          <p:nvPr>
            <p:ph type="ctrTitle"/>
          </p:nvPr>
        </p:nvSpPr>
        <p:spPr>
          <a:xfrm>
            <a:off x="685800" y="2286000"/>
            <a:ext cx="7772400" cy="1143000"/>
          </a:xfrm>
        </p:spPr>
        <p:txBody>
          <a:bodyPr/>
          <a:lstStyle>
            <a:lvl1pPr>
              <a:defRPr/>
            </a:lvl1pPr>
          </a:lstStyle>
          <a:p>
            <a:pPr lvl="0"/>
            <a:r>
              <a:rPr lang="en-US" altLang="en-US" noProof="0"/>
              <a:t>Click to edit Master title style</a:t>
            </a:r>
          </a:p>
        </p:txBody>
      </p:sp>
      <p:sp>
        <p:nvSpPr>
          <p:cNvPr id="14339" name="Rectangle 3">
            <a:extLst>
              <a:ext uri="{FF2B5EF4-FFF2-40B4-BE49-F238E27FC236}">
                <a16:creationId xmlns:a16="http://schemas.microsoft.com/office/drawing/2014/main" id="{0013D8BF-E07A-8916-DC19-3F432214E19A}"/>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4340" name="Rectangle 4">
            <a:extLst>
              <a:ext uri="{FF2B5EF4-FFF2-40B4-BE49-F238E27FC236}">
                <a16:creationId xmlns:a16="http://schemas.microsoft.com/office/drawing/2014/main" id="{39C7BB88-1E30-7321-E616-26CD8BE7B34E}"/>
              </a:ext>
            </a:extLst>
          </p:cNvPr>
          <p:cNvSpPr>
            <a:spLocks noGrp="1" noChangeArrowheads="1"/>
          </p:cNvSpPr>
          <p:nvPr>
            <p:ph type="dt" sz="half" idx="2"/>
          </p:nvPr>
        </p:nvSpPr>
        <p:spPr/>
        <p:txBody>
          <a:bodyPr/>
          <a:lstStyle>
            <a:lvl1pPr>
              <a:defRPr/>
            </a:lvl1pPr>
          </a:lstStyle>
          <a:p>
            <a:endParaRPr lang="en-US" altLang="en-US"/>
          </a:p>
        </p:txBody>
      </p:sp>
      <p:sp>
        <p:nvSpPr>
          <p:cNvPr id="14341" name="Rectangle 5">
            <a:extLst>
              <a:ext uri="{FF2B5EF4-FFF2-40B4-BE49-F238E27FC236}">
                <a16:creationId xmlns:a16="http://schemas.microsoft.com/office/drawing/2014/main" id="{122A7373-E743-3876-214F-884AC2A7D24B}"/>
              </a:ext>
            </a:extLst>
          </p:cNvPr>
          <p:cNvSpPr>
            <a:spLocks noGrp="1" noChangeArrowheads="1"/>
          </p:cNvSpPr>
          <p:nvPr>
            <p:ph type="ftr" sz="quarter" idx="3"/>
          </p:nvPr>
        </p:nvSpPr>
        <p:spPr/>
        <p:txBody>
          <a:bodyPr/>
          <a:lstStyle>
            <a:lvl1pPr>
              <a:defRPr/>
            </a:lvl1pPr>
          </a:lstStyle>
          <a:p>
            <a:endParaRPr lang="en-US" altLang="en-US"/>
          </a:p>
        </p:txBody>
      </p:sp>
      <p:sp>
        <p:nvSpPr>
          <p:cNvPr id="14342" name="Rectangle 6">
            <a:extLst>
              <a:ext uri="{FF2B5EF4-FFF2-40B4-BE49-F238E27FC236}">
                <a16:creationId xmlns:a16="http://schemas.microsoft.com/office/drawing/2014/main" id="{0D9D4E60-AC9F-BFE7-FE89-F169016522E0}"/>
              </a:ext>
            </a:extLst>
          </p:cNvPr>
          <p:cNvSpPr>
            <a:spLocks noGrp="1" noChangeArrowheads="1"/>
          </p:cNvSpPr>
          <p:nvPr>
            <p:ph type="sldNum" sz="quarter" idx="4"/>
          </p:nvPr>
        </p:nvSpPr>
        <p:spPr/>
        <p:txBody>
          <a:bodyPr/>
          <a:lstStyle>
            <a:lvl1pPr>
              <a:defRPr/>
            </a:lvl1pPr>
          </a:lstStyle>
          <a:p>
            <a:fld id="{996FC85A-3822-4778-9953-B31FC77F4815}"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B2BD-FE82-7E81-1A45-8CA7C1EC16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8B61B-4019-C0E9-CD45-405CD44CE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3E114-84C0-47FF-BA45-1951B430FD2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483EEE4-6C1A-AF97-DC50-DFBAAC0A05C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5D12249-3826-FB22-40FF-A123FB75F16C}"/>
              </a:ext>
            </a:extLst>
          </p:cNvPr>
          <p:cNvSpPr>
            <a:spLocks noGrp="1"/>
          </p:cNvSpPr>
          <p:nvPr>
            <p:ph type="sldNum" sz="quarter" idx="12"/>
          </p:nvPr>
        </p:nvSpPr>
        <p:spPr/>
        <p:txBody>
          <a:bodyPr/>
          <a:lstStyle>
            <a:lvl1pPr>
              <a:defRPr/>
            </a:lvl1pPr>
          </a:lstStyle>
          <a:p>
            <a:fld id="{3949231A-8AEB-4771-94C1-A51E8A584349}" type="slidenum">
              <a:rPr lang="en-US" altLang="en-US"/>
              <a:pPr/>
              <a:t>‹#›</a:t>
            </a:fld>
            <a:endParaRPr lang="en-US" altLang="en-US"/>
          </a:p>
        </p:txBody>
      </p:sp>
    </p:spTree>
    <p:extLst>
      <p:ext uri="{BB962C8B-B14F-4D97-AF65-F5344CB8AC3E}">
        <p14:creationId xmlns:p14="http://schemas.microsoft.com/office/powerpoint/2010/main" val="212139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F91550-0BC1-ECC0-F233-ADDED8A81C5C}"/>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E8E140-B337-D1FC-1603-01C884757DF9}"/>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3D272-0E49-F11D-0723-E0E40D0C317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5B09C61-2987-6EEF-D782-98A78781DBC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D9FE9E6-2B13-FAC2-CE1F-753B85767FB7}"/>
              </a:ext>
            </a:extLst>
          </p:cNvPr>
          <p:cNvSpPr>
            <a:spLocks noGrp="1"/>
          </p:cNvSpPr>
          <p:nvPr>
            <p:ph type="sldNum" sz="quarter" idx="12"/>
          </p:nvPr>
        </p:nvSpPr>
        <p:spPr/>
        <p:txBody>
          <a:bodyPr/>
          <a:lstStyle>
            <a:lvl1pPr>
              <a:defRPr/>
            </a:lvl1pPr>
          </a:lstStyle>
          <a:p>
            <a:fld id="{6B032F91-EE3B-4839-A306-2591F37355D2}" type="slidenum">
              <a:rPr lang="en-US" altLang="en-US"/>
              <a:pPr/>
              <a:t>‹#›</a:t>
            </a:fld>
            <a:endParaRPr lang="en-US" altLang="en-US"/>
          </a:p>
        </p:txBody>
      </p:sp>
    </p:spTree>
    <p:extLst>
      <p:ext uri="{BB962C8B-B14F-4D97-AF65-F5344CB8AC3E}">
        <p14:creationId xmlns:p14="http://schemas.microsoft.com/office/powerpoint/2010/main" val="191197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50E7-E6C0-46BD-A701-0696EC003C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F4E68B-E9C7-5B80-F5FC-C2C78612D2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B5772-A490-56B8-192B-5411000D599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F3AFDCB-A508-20D3-B9DE-38ABC683BD6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4B209FE-445F-3AF7-96E8-620FCB60FACB}"/>
              </a:ext>
            </a:extLst>
          </p:cNvPr>
          <p:cNvSpPr>
            <a:spLocks noGrp="1"/>
          </p:cNvSpPr>
          <p:nvPr>
            <p:ph type="sldNum" sz="quarter" idx="12"/>
          </p:nvPr>
        </p:nvSpPr>
        <p:spPr/>
        <p:txBody>
          <a:bodyPr/>
          <a:lstStyle>
            <a:lvl1pPr>
              <a:defRPr/>
            </a:lvl1pPr>
          </a:lstStyle>
          <a:p>
            <a:fld id="{E8116D65-2A20-4D89-888F-CECD7E7B13B4}" type="slidenum">
              <a:rPr lang="en-US" altLang="en-US"/>
              <a:pPr/>
              <a:t>‹#›</a:t>
            </a:fld>
            <a:endParaRPr lang="en-US" altLang="en-US"/>
          </a:p>
        </p:txBody>
      </p:sp>
    </p:spTree>
    <p:extLst>
      <p:ext uri="{BB962C8B-B14F-4D97-AF65-F5344CB8AC3E}">
        <p14:creationId xmlns:p14="http://schemas.microsoft.com/office/powerpoint/2010/main" val="371628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00B6-FC4B-4D51-4FE5-F8D1CA7C5FF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F122CA-20A2-8B24-D38D-275D3B0406B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DAEC8C40-7949-0FE5-8699-7E1C77505F8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9B44CD4-E172-B698-C75C-00F5644942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AB1824B-D060-7842-4D2A-23253B372CFF}"/>
              </a:ext>
            </a:extLst>
          </p:cNvPr>
          <p:cNvSpPr>
            <a:spLocks noGrp="1"/>
          </p:cNvSpPr>
          <p:nvPr>
            <p:ph type="sldNum" sz="quarter" idx="12"/>
          </p:nvPr>
        </p:nvSpPr>
        <p:spPr/>
        <p:txBody>
          <a:bodyPr/>
          <a:lstStyle>
            <a:lvl1pPr>
              <a:defRPr/>
            </a:lvl1pPr>
          </a:lstStyle>
          <a:p>
            <a:fld id="{F7AC6988-DC84-4CB2-A774-FB1476B56AE9}" type="slidenum">
              <a:rPr lang="en-US" altLang="en-US"/>
              <a:pPr/>
              <a:t>‹#›</a:t>
            </a:fld>
            <a:endParaRPr lang="en-US" altLang="en-US"/>
          </a:p>
        </p:txBody>
      </p:sp>
    </p:spTree>
    <p:extLst>
      <p:ext uri="{BB962C8B-B14F-4D97-AF65-F5344CB8AC3E}">
        <p14:creationId xmlns:p14="http://schemas.microsoft.com/office/powerpoint/2010/main" val="128481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D6F5-5A59-AC74-E5D7-259574304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A6435F-923B-34C0-7D6B-6B7E5450A0CD}"/>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D4CD7-2F8F-A2D3-561E-B8F0CE7FF511}"/>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17C857-FB95-58E7-415B-BA4FBDF8DA4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9B3DDFD-E784-443D-9E56-BE7CC14C03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829D670-83C7-6CC6-C9F1-ADA2B34560D6}"/>
              </a:ext>
            </a:extLst>
          </p:cNvPr>
          <p:cNvSpPr>
            <a:spLocks noGrp="1"/>
          </p:cNvSpPr>
          <p:nvPr>
            <p:ph type="sldNum" sz="quarter" idx="12"/>
          </p:nvPr>
        </p:nvSpPr>
        <p:spPr/>
        <p:txBody>
          <a:bodyPr/>
          <a:lstStyle>
            <a:lvl1pPr>
              <a:defRPr/>
            </a:lvl1pPr>
          </a:lstStyle>
          <a:p>
            <a:fld id="{2E84E073-CC02-44C7-9A9C-958CBFE87304}" type="slidenum">
              <a:rPr lang="en-US" altLang="en-US"/>
              <a:pPr/>
              <a:t>‹#›</a:t>
            </a:fld>
            <a:endParaRPr lang="en-US" altLang="en-US"/>
          </a:p>
        </p:txBody>
      </p:sp>
    </p:spTree>
    <p:extLst>
      <p:ext uri="{BB962C8B-B14F-4D97-AF65-F5344CB8AC3E}">
        <p14:creationId xmlns:p14="http://schemas.microsoft.com/office/powerpoint/2010/main" val="411296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3E18-689E-F8F9-4878-8147084FDE8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AACE0B-7261-640B-AD8A-C97085FC7E1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D33EF3-17F4-E441-9DC4-5D555A1D6E4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70ACD4-3420-4AB5-188B-0EB03021DF9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1C1A63-5180-5822-37D4-8CC0902B026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A21FC9-6A01-D8BB-2F93-76A9F256B411}"/>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27BCFEE6-B8FF-0ECA-167A-8902377BEA18}"/>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8C99C3AF-2F1A-A231-7677-ABBCDD7BA338}"/>
              </a:ext>
            </a:extLst>
          </p:cNvPr>
          <p:cNvSpPr>
            <a:spLocks noGrp="1"/>
          </p:cNvSpPr>
          <p:nvPr>
            <p:ph type="sldNum" sz="quarter" idx="12"/>
          </p:nvPr>
        </p:nvSpPr>
        <p:spPr/>
        <p:txBody>
          <a:bodyPr/>
          <a:lstStyle>
            <a:lvl1pPr>
              <a:defRPr/>
            </a:lvl1pPr>
          </a:lstStyle>
          <a:p>
            <a:fld id="{04D30308-2C2C-4B2A-8545-7B98D63F7BCD}" type="slidenum">
              <a:rPr lang="en-US" altLang="en-US"/>
              <a:pPr/>
              <a:t>‹#›</a:t>
            </a:fld>
            <a:endParaRPr lang="en-US" altLang="en-US"/>
          </a:p>
        </p:txBody>
      </p:sp>
    </p:spTree>
    <p:extLst>
      <p:ext uri="{BB962C8B-B14F-4D97-AF65-F5344CB8AC3E}">
        <p14:creationId xmlns:p14="http://schemas.microsoft.com/office/powerpoint/2010/main" val="262257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47D-91E2-035C-1F6D-0C76FBF210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F30259-2DB6-1A02-2F2B-862B5931A95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DBEA00B-58B2-6F5A-8AB0-3D187B21800D}"/>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1311C846-6BF1-6BD6-79FE-2C2DEFE77578}"/>
              </a:ext>
            </a:extLst>
          </p:cNvPr>
          <p:cNvSpPr>
            <a:spLocks noGrp="1"/>
          </p:cNvSpPr>
          <p:nvPr>
            <p:ph type="sldNum" sz="quarter" idx="12"/>
          </p:nvPr>
        </p:nvSpPr>
        <p:spPr/>
        <p:txBody>
          <a:bodyPr/>
          <a:lstStyle>
            <a:lvl1pPr>
              <a:defRPr/>
            </a:lvl1pPr>
          </a:lstStyle>
          <a:p>
            <a:fld id="{37CD37D4-B0BC-4D52-9957-338BC1ED4E1A}" type="slidenum">
              <a:rPr lang="en-US" altLang="en-US"/>
              <a:pPr/>
              <a:t>‹#›</a:t>
            </a:fld>
            <a:endParaRPr lang="en-US" altLang="en-US"/>
          </a:p>
        </p:txBody>
      </p:sp>
    </p:spTree>
    <p:extLst>
      <p:ext uri="{BB962C8B-B14F-4D97-AF65-F5344CB8AC3E}">
        <p14:creationId xmlns:p14="http://schemas.microsoft.com/office/powerpoint/2010/main" val="198130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DDC62-4005-E010-19E7-6A55BBCB690E}"/>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408EF5B-DBBB-DB1C-A1EF-4E919828A53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AD0BC2B3-C398-3B41-15F8-F32A7AEB0B26}"/>
              </a:ext>
            </a:extLst>
          </p:cNvPr>
          <p:cNvSpPr>
            <a:spLocks noGrp="1"/>
          </p:cNvSpPr>
          <p:nvPr>
            <p:ph type="sldNum" sz="quarter" idx="12"/>
          </p:nvPr>
        </p:nvSpPr>
        <p:spPr/>
        <p:txBody>
          <a:bodyPr/>
          <a:lstStyle>
            <a:lvl1pPr>
              <a:defRPr/>
            </a:lvl1pPr>
          </a:lstStyle>
          <a:p>
            <a:fld id="{81974976-CA83-4172-A83E-D9AF3A593E51}" type="slidenum">
              <a:rPr lang="en-US" altLang="en-US"/>
              <a:pPr/>
              <a:t>‹#›</a:t>
            </a:fld>
            <a:endParaRPr lang="en-US" altLang="en-US"/>
          </a:p>
        </p:txBody>
      </p:sp>
    </p:spTree>
    <p:extLst>
      <p:ext uri="{BB962C8B-B14F-4D97-AF65-F5344CB8AC3E}">
        <p14:creationId xmlns:p14="http://schemas.microsoft.com/office/powerpoint/2010/main" val="126621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1F3C-6F71-0F66-6D33-43DC4262934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F3EA0C-7068-6CF4-018C-3FAF8555F8B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A3A280-C79D-6222-C446-1C53787B297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1EC7C-5CDD-256C-30C4-BB2604E605C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FF1C400-29E2-5158-0556-9705F2F7A514}"/>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E51897E-3A19-C532-AB21-43EF0E92633E}"/>
              </a:ext>
            </a:extLst>
          </p:cNvPr>
          <p:cNvSpPr>
            <a:spLocks noGrp="1"/>
          </p:cNvSpPr>
          <p:nvPr>
            <p:ph type="sldNum" sz="quarter" idx="12"/>
          </p:nvPr>
        </p:nvSpPr>
        <p:spPr/>
        <p:txBody>
          <a:bodyPr/>
          <a:lstStyle>
            <a:lvl1pPr>
              <a:defRPr/>
            </a:lvl1pPr>
          </a:lstStyle>
          <a:p>
            <a:fld id="{516CBD80-1736-4978-AFC5-9F2F2B44609A}" type="slidenum">
              <a:rPr lang="en-US" altLang="en-US"/>
              <a:pPr/>
              <a:t>‹#›</a:t>
            </a:fld>
            <a:endParaRPr lang="en-US" altLang="en-US"/>
          </a:p>
        </p:txBody>
      </p:sp>
    </p:spTree>
    <p:extLst>
      <p:ext uri="{BB962C8B-B14F-4D97-AF65-F5344CB8AC3E}">
        <p14:creationId xmlns:p14="http://schemas.microsoft.com/office/powerpoint/2010/main" val="407855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E70D-BEC9-4ADC-213B-16CE6A564C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BB997C-A3F2-0F87-F1D0-48CA2207542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0F6F06-ACC5-2B2C-018C-485F7B79CA0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F920B-BB8A-C583-3809-C201906ACA2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25185F7-FF04-F3A3-C9D4-87FA807643A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34F81F5-B9D8-588A-FCDC-1D2EB66E1C1C}"/>
              </a:ext>
            </a:extLst>
          </p:cNvPr>
          <p:cNvSpPr>
            <a:spLocks noGrp="1"/>
          </p:cNvSpPr>
          <p:nvPr>
            <p:ph type="sldNum" sz="quarter" idx="12"/>
          </p:nvPr>
        </p:nvSpPr>
        <p:spPr/>
        <p:txBody>
          <a:bodyPr/>
          <a:lstStyle>
            <a:lvl1pPr>
              <a:defRPr/>
            </a:lvl1pPr>
          </a:lstStyle>
          <a:p>
            <a:fld id="{C994201A-E023-4207-9FC3-41ED8821E7E8}" type="slidenum">
              <a:rPr lang="en-US" altLang="en-US"/>
              <a:pPr/>
              <a:t>‹#›</a:t>
            </a:fld>
            <a:endParaRPr lang="en-US" altLang="en-US"/>
          </a:p>
        </p:txBody>
      </p:sp>
    </p:spTree>
    <p:extLst>
      <p:ext uri="{BB962C8B-B14F-4D97-AF65-F5344CB8AC3E}">
        <p14:creationId xmlns:p14="http://schemas.microsoft.com/office/powerpoint/2010/main" val="411894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9EC8A2D-115B-10AC-C0DB-F6C767AFB6F3}"/>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BDCD7AE-D7AE-0000-76B8-08946164C528}"/>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3551257-A880-5440-A3CA-3619B85C4ACF}"/>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defRPr>
            </a:lvl1pPr>
          </a:lstStyle>
          <a:p>
            <a:endParaRPr lang="en-US" altLang="en-US"/>
          </a:p>
        </p:txBody>
      </p:sp>
      <p:sp>
        <p:nvSpPr>
          <p:cNvPr id="1029" name="Rectangle 5">
            <a:extLst>
              <a:ext uri="{FF2B5EF4-FFF2-40B4-BE49-F238E27FC236}">
                <a16:creationId xmlns:a16="http://schemas.microsoft.com/office/drawing/2014/main" id="{2B3E8CD6-FB1E-710B-B1A0-0784B3994482}"/>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j-lt"/>
              </a:defRPr>
            </a:lvl1pPr>
          </a:lstStyle>
          <a:p>
            <a:endParaRPr lang="en-US" altLang="en-US"/>
          </a:p>
        </p:txBody>
      </p:sp>
      <p:sp>
        <p:nvSpPr>
          <p:cNvPr id="1030" name="Rectangle 6">
            <a:extLst>
              <a:ext uri="{FF2B5EF4-FFF2-40B4-BE49-F238E27FC236}">
                <a16:creationId xmlns:a16="http://schemas.microsoft.com/office/drawing/2014/main" id="{A77B7A15-01BB-9D93-EF31-6F482231E696}"/>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j-lt"/>
              </a:defRPr>
            </a:lvl1pPr>
          </a:lstStyle>
          <a:p>
            <a:fld id="{2E6DF774-482D-4AC8-9636-839004C4C850}" type="slidenum">
              <a:rPr lang="en-US" altLang="en-US"/>
              <a:pPr/>
              <a:t>‹#›</a:t>
            </a:fld>
            <a:endParaRPr lang="en-US" altLang="en-US"/>
          </a:p>
        </p:txBody>
      </p:sp>
      <p:sp>
        <p:nvSpPr>
          <p:cNvPr id="1031" name="Line 7">
            <a:extLst>
              <a:ext uri="{FF2B5EF4-FFF2-40B4-BE49-F238E27FC236}">
                <a16:creationId xmlns:a16="http://schemas.microsoft.com/office/drawing/2014/main" id="{EEC49B1A-BAE3-2265-65AE-395DD5157D65}"/>
              </a:ext>
            </a:extLst>
          </p:cNvPr>
          <p:cNvSpPr>
            <a:spLocks noChangeShapeType="1"/>
          </p:cNvSpPr>
          <p:nvPr userDrawn="1"/>
        </p:nvSpPr>
        <p:spPr bwMode="auto">
          <a:xfrm>
            <a:off x="685800" y="1600200"/>
            <a:ext cx="777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530E9A9-1811-F0CD-5363-19A85E34C204}"/>
              </a:ext>
            </a:extLst>
          </p:cNvPr>
          <p:cNvSpPr>
            <a:spLocks noGrp="1" noChangeArrowheads="1"/>
          </p:cNvSpPr>
          <p:nvPr>
            <p:ph type="ctrTitle"/>
          </p:nvPr>
        </p:nvSpPr>
        <p:spPr/>
        <p:txBody>
          <a:bodyPr/>
          <a:lstStyle/>
          <a:p>
            <a:r>
              <a:rPr lang="en-US" altLang="en-US"/>
              <a:t>CSE 326: Data Structures</a:t>
            </a:r>
            <a:br>
              <a:rPr lang="en-US" altLang="en-US"/>
            </a:br>
            <a:r>
              <a:rPr lang="en-US" altLang="en-US"/>
              <a:t>Lecture #0</a:t>
            </a:r>
            <a:br>
              <a:rPr lang="en-US" altLang="en-US"/>
            </a:br>
            <a:r>
              <a:rPr lang="en-US" altLang="en-US"/>
              <a:t>Introduction</a:t>
            </a:r>
          </a:p>
        </p:txBody>
      </p:sp>
      <p:sp>
        <p:nvSpPr>
          <p:cNvPr id="2051" name="Rectangle 3">
            <a:extLst>
              <a:ext uri="{FF2B5EF4-FFF2-40B4-BE49-F238E27FC236}">
                <a16:creationId xmlns:a16="http://schemas.microsoft.com/office/drawing/2014/main" id="{EC481293-2AF6-7B54-9560-DFDE3E81EB3E}"/>
              </a:ext>
            </a:extLst>
          </p:cNvPr>
          <p:cNvSpPr>
            <a:spLocks noGrp="1" noChangeArrowheads="1"/>
          </p:cNvSpPr>
          <p:nvPr>
            <p:ph type="subTitle" idx="1"/>
          </p:nvPr>
        </p:nvSpPr>
        <p:spPr>
          <a:xfrm>
            <a:off x="1371600" y="4343400"/>
            <a:ext cx="6400800" cy="1752600"/>
          </a:xfrm>
        </p:spPr>
        <p:txBody>
          <a:bodyPr/>
          <a:lstStyle/>
          <a:p>
            <a:r>
              <a:rPr lang="en-US" altLang="en-US"/>
              <a:t>Bart Niswonger</a:t>
            </a:r>
          </a:p>
          <a:p>
            <a:r>
              <a:rPr lang="en-US" altLang="en-US"/>
              <a:t>Summer Quarter 2001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31DA54E-BB37-048F-C153-0870758101EB}"/>
              </a:ext>
            </a:extLst>
          </p:cNvPr>
          <p:cNvSpPr>
            <a:spLocks noGrp="1" noChangeArrowheads="1"/>
          </p:cNvSpPr>
          <p:nvPr>
            <p:ph type="title"/>
          </p:nvPr>
        </p:nvSpPr>
        <p:spPr/>
        <p:txBody>
          <a:bodyPr/>
          <a:lstStyle/>
          <a:p>
            <a:r>
              <a:rPr lang="en-US" altLang="en-US"/>
              <a:t>What is a Data Structure?</a:t>
            </a:r>
          </a:p>
        </p:txBody>
      </p:sp>
      <p:sp>
        <p:nvSpPr>
          <p:cNvPr id="22531" name="Rectangle 3">
            <a:extLst>
              <a:ext uri="{FF2B5EF4-FFF2-40B4-BE49-F238E27FC236}">
                <a16:creationId xmlns:a16="http://schemas.microsoft.com/office/drawing/2014/main" id="{532014DB-BC9B-469C-4245-C386510011CE}"/>
              </a:ext>
            </a:extLst>
          </p:cNvPr>
          <p:cNvSpPr>
            <a:spLocks noGrp="1" noChangeArrowheads="1"/>
          </p:cNvSpPr>
          <p:nvPr>
            <p:ph type="body" idx="1"/>
          </p:nvPr>
        </p:nvSpPr>
        <p:spPr/>
        <p:txBody>
          <a:bodyPr/>
          <a:lstStyle/>
          <a:p>
            <a:pPr>
              <a:buFontTx/>
              <a:buNone/>
            </a:pPr>
            <a:r>
              <a:rPr lang="en-US" altLang="en-US"/>
              <a:t>data structure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F2C7120-A24C-2255-8AC9-B99715B0870B}"/>
              </a:ext>
            </a:extLst>
          </p:cNvPr>
          <p:cNvSpPr>
            <a:spLocks noGrp="1" noChangeArrowheads="1"/>
          </p:cNvSpPr>
          <p:nvPr>
            <p:ph type="title"/>
          </p:nvPr>
        </p:nvSpPr>
        <p:spPr/>
        <p:txBody>
          <a:bodyPr/>
          <a:lstStyle/>
          <a:p>
            <a:r>
              <a:rPr lang="en-US" altLang="en-US" sz="4000"/>
              <a:t>What is an Abstract Data Type?</a:t>
            </a:r>
          </a:p>
        </p:txBody>
      </p:sp>
      <p:sp>
        <p:nvSpPr>
          <p:cNvPr id="24579" name="Rectangle 3">
            <a:extLst>
              <a:ext uri="{FF2B5EF4-FFF2-40B4-BE49-F238E27FC236}">
                <a16:creationId xmlns:a16="http://schemas.microsoft.com/office/drawing/2014/main" id="{57F7CB22-68FE-726E-995C-CF8101FABA39}"/>
              </a:ext>
            </a:extLst>
          </p:cNvPr>
          <p:cNvSpPr>
            <a:spLocks noGrp="1" noChangeArrowheads="1"/>
          </p:cNvSpPr>
          <p:nvPr>
            <p:ph type="body" idx="1"/>
          </p:nvPr>
        </p:nvSpPr>
        <p:spPr/>
        <p:txBody>
          <a:bodyPr/>
          <a:lstStyle/>
          <a:p>
            <a:pPr>
              <a:buFontTx/>
              <a:buNone/>
            </a:pPr>
            <a:r>
              <a:rPr lang="en-US" altLang="en-US"/>
              <a:t>Abstract Data Type (ADT) -</a:t>
            </a:r>
          </a:p>
          <a:p>
            <a:pPr>
              <a:buFontTx/>
              <a:buNone/>
            </a:pPr>
            <a:endParaRPr lang="en-US" altLang="en-US"/>
          </a:p>
          <a:p>
            <a:pPr>
              <a:buFontTx/>
              <a:buNone/>
            </a:pPr>
            <a:r>
              <a:rPr lang="en-US" altLang="en-US"/>
              <a:t>1) An opportunity for an acronym</a:t>
            </a:r>
          </a:p>
          <a:p>
            <a:pPr>
              <a:buFontTx/>
              <a:buNone/>
            </a:pPr>
            <a:endParaRPr lang="en-US" altLang="en-US"/>
          </a:p>
          <a:p>
            <a:pPr>
              <a:buFontTx/>
              <a:buNone/>
            </a:pPr>
            <a:r>
              <a:rPr lang="en-US" altLang="en-US"/>
              <a:t>2) Mathematical description of an object and the set of operations on the object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160F783-A5D6-C54B-CD22-020ADD6E6A86}"/>
              </a:ext>
            </a:extLst>
          </p:cNvPr>
          <p:cNvSpPr>
            <a:spLocks noGrp="1" noChangeArrowheads="1"/>
          </p:cNvSpPr>
          <p:nvPr>
            <p:ph type="title"/>
          </p:nvPr>
        </p:nvSpPr>
        <p:spPr/>
        <p:txBody>
          <a:bodyPr/>
          <a:lstStyle/>
          <a:p>
            <a:r>
              <a:rPr lang="en-US" altLang="en-US"/>
              <a:t>Data Structures : Algorithms</a:t>
            </a:r>
          </a:p>
        </p:txBody>
      </p:sp>
      <p:sp>
        <p:nvSpPr>
          <p:cNvPr id="26627" name="Rectangle 3">
            <a:extLst>
              <a:ext uri="{FF2B5EF4-FFF2-40B4-BE49-F238E27FC236}">
                <a16:creationId xmlns:a16="http://schemas.microsoft.com/office/drawing/2014/main" id="{983C064A-70A0-A867-FD0C-C3CCA9AE914B}"/>
              </a:ext>
            </a:extLst>
          </p:cNvPr>
          <p:cNvSpPr>
            <a:spLocks noGrp="1" noChangeArrowheads="1"/>
          </p:cNvSpPr>
          <p:nvPr>
            <p:ph type="body" idx="1"/>
          </p:nvPr>
        </p:nvSpPr>
        <p:spPr/>
        <p:txBody>
          <a:bodyPr/>
          <a:lstStyle/>
          <a:p>
            <a:r>
              <a:rPr lang="en-US" altLang="en-US"/>
              <a:t>Algorithm</a:t>
            </a:r>
          </a:p>
          <a:p>
            <a:pPr lvl="1"/>
            <a:r>
              <a:rPr lang="en-US" altLang="en-US"/>
              <a:t>A high level, language independent description of a step-by-step process for solving a problem</a:t>
            </a:r>
          </a:p>
          <a:p>
            <a:r>
              <a:rPr lang="en-US" altLang="en-US"/>
              <a:t>Data Structure</a:t>
            </a:r>
          </a:p>
          <a:p>
            <a:pPr lvl="1"/>
            <a:r>
              <a:rPr lang="en-US" altLang="en-US"/>
              <a:t>A set of algorithms which implement an ADT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02EF2B3-433C-33F7-46C2-3547DAF07CD5}"/>
              </a:ext>
            </a:extLst>
          </p:cNvPr>
          <p:cNvSpPr>
            <a:spLocks noGrp="1" noChangeArrowheads="1"/>
          </p:cNvSpPr>
          <p:nvPr>
            <p:ph type="title"/>
          </p:nvPr>
        </p:nvSpPr>
        <p:spPr/>
        <p:txBody>
          <a:bodyPr/>
          <a:lstStyle/>
          <a:p>
            <a:r>
              <a:rPr lang="en-US" altLang="en-US"/>
              <a:t>Why so many data structures?</a:t>
            </a:r>
          </a:p>
        </p:txBody>
      </p:sp>
      <p:sp>
        <p:nvSpPr>
          <p:cNvPr id="28675" name="Rectangle 3">
            <a:extLst>
              <a:ext uri="{FF2B5EF4-FFF2-40B4-BE49-F238E27FC236}">
                <a16:creationId xmlns:a16="http://schemas.microsoft.com/office/drawing/2014/main" id="{3F26D985-5277-1716-EDBC-447B1DE339B0}"/>
              </a:ext>
            </a:extLst>
          </p:cNvPr>
          <p:cNvSpPr>
            <a:spLocks noGrp="1" noChangeArrowheads="1"/>
          </p:cNvSpPr>
          <p:nvPr>
            <p:ph type="body" sz="half" idx="1"/>
          </p:nvPr>
        </p:nvSpPr>
        <p:spPr/>
        <p:txBody>
          <a:bodyPr/>
          <a:lstStyle/>
          <a:p>
            <a:pPr>
              <a:lnSpc>
                <a:spcPct val="90000"/>
              </a:lnSpc>
              <a:buFontTx/>
              <a:buNone/>
            </a:pPr>
            <a:r>
              <a:rPr lang="en-US" altLang="en-US" sz="2400"/>
              <a:t>Ideal data structure:</a:t>
            </a:r>
          </a:p>
          <a:p>
            <a:pPr>
              <a:lnSpc>
                <a:spcPct val="90000"/>
              </a:lnSpc>
              <a:buFontTx/>
              <a:buNone/>
            </a:pPr>
            <a:r>
              <a:rPr lang="en-US" altLang="en-US" sz="2400"/>
              <a:t>	fast, elegant, memory efficient</a:t>
            </a:r>
          </a:p>
          <a:p>
            <a:pPr>
              <a:lnSpc>
                <a:spcPct val="90000"/>
              </a:lnSpc>
              <a:buFontTx/>
              <a:buNone/>
            </a:pPr>
            <a:endParaRPr lang="en-US" altLang="en-US" sz="2400"/>
          </a:p>
          <a:p>
            <a:pPr>
              <a:lnSpc>
                <a:spcPct val="90000"/>
              </a:lnSpc>
              <a:buFontTx/>
              <a:buNone/>
            </a:pPr>
            <a:r>
              <a:rPr lang="en-US" altLang="en-US" sz="2400"/>
              <a:t>Generates tensions:</a:t>
            </a:r>
          </a:p>
          <a:p>
            <a:pPr lvl="1">
              <a:lnSpc>
                <a:spcPct val="90000"/>
              </a:lnSpc>
            </a:pPr>
            <a:r>
              <a:rPr lang="en-US" altLang="en-US" sz="2000"/>
              <a:t>time </a:t>
            </a:r>
            <a:r>
              <a:rPr lang="en-US" altLang="en-US" sz="2000" i="1"/>
              <a:t>vs.</a:t>
            </a:r>
            <a:r>
              <a:rPr lang="en-US" altLang="en-US" sz="2000"/>
              <a:t> space</a:t>
            </a:r>
          </a:p>
          <a:p>
            <a:pPr lvl="1">
              <a:lnSpc>
                <a:spcPct val="90000"/>
              </a:lnSpc>
            </a:pPr>
            <a:r>
              <a:rPr lang="en-US" altLang="en-US" sz="2000"/>
              <a:t>performance </a:t>
            </a:r>
            <a:r>
              <a:rPr lang="en-US" altLang="en-US" sz="2000" i="1"/>
              <a:t>vs.</a:t>
            </a:r>
            <a:r>
              <a:rPr lang="en-US" altLang="en-US" sz="2000"/>
              <a:t> elegance</a:t>
            </a:r>
          </a:p>
          <a:p>
            <a:pPr lvl="1">
              <a:lnSpc>
                <a:spcPct val="90000"/>
              </a:lnSpc>
            </a:pPr>
            <a:r>
              <a:rPr lang="en-US" altLang="en-US" sz="2000"/>
              <a:t>generality </a:t>
            </a:r>
            <a:r>
              <a:rPr lang="en-US" altLang="en-US" sz="2000" i="1"/>
              <a:t>vs. </a:t>
            </a:r>
            <a:r>
              <a:rPr lang="en-US" altLang="en-US" sz="2000"/>
              <a:t>simplicity</a:t>
            </a:r>
          </a:p>
          <a:p>
            <a:pPr lvl="1">
              <a:lnSpc>
                <a:spcPct val="90000"/>
              </a:lnSpc>
            </a:pPr>
            <a:r>
              <a:rPr lang="en-US" altLang="en-US" sz="2000"/>
              <a:t>one operation’s performance </a:t>
            </a:r>
            <a:r>
              <a:rPr lang="en-US" altLang="en-US" sz="2000" i="1"/>
              <a:t>vs.</a:t>
            </a:r>
            <a:r>
              <a:rPr lang="en-US" altLang="en-US" sz="2000"/>
              <a:t> another’s</a:t>
            </a:r>
          </a:p>
        </p:txBody>
      </p:sp>
      <p:sp>
        <p:nvSpPr>
          <p:cNvPr id="28676" name="Rectangle 4">
            <a:extLst>
              <a:ext uri="{FF2B5EF4-FFF2-40B4-BE49-F238E27FC236}">
                <a16:creationId xmlns:a16="http://schemas.microsoft.com/office/drawing/2014/main" id="{971F5CD4-207D-CA3A-6711-DCF8234D9F0F}"/>
              </a:ext>
            </a:extLst>
          </p:cNvPr>
          <p:cNvSpPr>
            <a:spLocks noGrp="1" noChangeArrowheads="1"/>
          </p:cNvSpPr>
          <p:nvPr>
            <p:ph type="body" sz="half" idx="2"/>
          </p:nvPr>
        </p:nvSpPr>
        <p:spPr/>
        <p:txBody>
          <a:bodyPr/>
          <a:lstStyle/>
          <a:p>
            <a:pPr>
              <a:buFontTx/>
              <a:buNone/>
            </a:pPr>
            <a:r>
              <a:rPr lang="en-US" altLang="en-US" sz="2800">
                <a:solidFill>
                  <a:schemeClr val="accent2"/>
                </a:solidFill>
              </a:rPr>
              <a:t>Dictionary ADT</a:t>
            </a:r>
          </a:p>
          <a:p>
            <a:pPr lvl="1"/>
            <a:r>
              <a:rPr lang="en-US" altLang="en-US" sz="2400">
                <a:solidFill>
                  <a:schemeClr val="accent2"/>
                </a:solidFill>
              </a:rPr>
              <a:t>list</a:t>
            </a:r>
          </a:p>
          <a:p>
            <a:pPr lvl="1"/>
            <a:r>
              <a:rPr lang="en-US" altLang="en-US" sz="2400">
                <a:solidFill>
                  <a:schemeClr val="accent2"/>
                </a:solidFill>
              </a:rPr>
              <a:t>binary search tree</a:t>
            </a:r>
          </a:p>
          <a:p>
            <a:pPr lvl="1"/>
            <a:r>
              <a:rPr lang="en-US" altLang="en-US" sz="2400">
                <a:solidFill>
                  <a:schemeClr val="accent2"/>
                </a:solidFill>
              </a:rPr>
              <a:t>AVL tree</a:t>
            </a:r>
          </a:p>
          <a:p>
            <a:pPr lvl="1"/>
            <a:r>
              <a:rPr lang="en-US" altLang="en-US" sz="2400">
                <a:solidFill>
                  <a:schemeClr val="accent2"/>
                </a:solidFill>
              </a:rPr>
              <a:t>Splay tree</a:t>
            </a:r>
          </a:p>
          <a:p>
            <a:pPr lvl="1"/>
            <a:r>
              <a:rPr lang="en-US" altLang="en-US" sz="2400">
                <a:solidFill>
                  <a:schemeClr val="accent2"/>
                </a:solidFill>
              </a:rPr>
              <a:t>Red-Black tree</a:t>
            </a:r>
          </a:p>
          <a:p>
            <a:pPr lvl="1"/>
            <a:r>
              <a:rPr lang="en-US" altLang="en-US" sz="2400">
                <a:solidFill>
                  <a:schemeClr val="accent2"/>
                </a:solidFill>
              </a:rPr>
              <a:t>hash 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5F9A7E4-AB37-8EAE-60F6-C0FE1B012DB0}"/>
              </a:ext>
            </a:extLst>
          </p:cNvPr>
          <p:cNvSpPr>
            <a:spLocks noGrp="1" noChangeArrowheads="1"/>
          </p:cNvSpPr>
          <p:nvPr>
            <p:ph type="title"/>
          </p:nvPr>
        </p:nvSpPr>
        <p:spPr/>
        <p:txBody>
          <a:bodyPr/>
          <a:lstStyle/>
          <a:p>
            <a:r>
              <a:rPr lang="en-US" altLang="en-US"/>
              <a:t>Code Implementation</a:t>
            </a:r>
          </a:p>
        </p:txBody>
      </p:sp>
      <p:sp>
        <p:nvSpPr>
          <p:cNvPr id="30723" name="Rectangle 3">
            <a:extLst>
              <a:ext uri="{FF2B5EF4-FFF2-40B4-BE49-F238E27FC236}">
                <a16:creationId xmlns:a16="http://schemas.microsoft.com/office/drawing/2014/main" id="{928BDE96-E9F0-7968-E492-E490549E2AD4}"/>
              </a:ext>
            </a:extLst>
          </p:cNvPr>
          <p:cNvSpPr>
            <a:spLocks noGrp="1" noChangeArrowheads="1"/>
          </p:cNvSpPr>
          <p:nvPr>
            <p:ph type="body" idx="1"/>
          </p:nvPr>
        </p:nvSpPr>
        <p:spPr/>
        <p:txBody>
          <a:bodyPr/>
          <a:lstStyle/>
          <a:p>
            <a:pPr>
              <a:lnSpc>
                <a:spcPct val="90000"/>
              </a:lnSpc>
            </a:pPr>
            <a:r>
              <a:rPr lang="en-US" altLang="en-US" sz="2800"/>
              <a:t>Theoretically</a:t>
            </a:r>
          </a:p>
          <a:p>
            <a:pPr lvl="1">
              <a:lnSpc>
                <a:spcPct val="90000"/>
              </a:lnSpc>
            </a:pPr>
            <a:r>
              <a:rPr lang="en-US" altLang="en-US" sz="2400"/>
              <a:t>abstract base class describes ADT</a:t>
            </a:r>
          </a:p>
          <a:p>
            <a:pPr lvl="1">
              <a:lnSpc>
                <a:spcPct val="90000"/>
              </a:lnSpc>
            </a:pPr>
            <a:r>
              <a:rPr lang="en-US" altLang="en-US" sz="2400"/>
              <a:t>inherited implementations implement data structures</a:t>
            </a:r>
          </a:p>
          <a:p>
            <a:pPr lvl="1">
              <a:lnSpc>
                <a:spcPct val="90000"/>
              </a:lnSpc>
            </a:pPr>
            <a:r>
              <a:rPr lang="en-US" altLang="en-US" sz="2400"/>
              <a:t>can change data structures transparently (to client code)</a:t>
            </a:r>
          </a:p>
          <a:p>
            <a:pPr>
              <a:lnSpc>
                <a:spcPct val="90000"/>
              </a:lnSpc>
            </a:pPr>
            <a:r>
              <a:rPr lang="en-US" altLang="en-US" sz="2800"/>
              <a:t>Practice</a:t>
            </a:r>
          </a:p>
          <a:p>
            <a:pPr lvl="1">
              <a:lnSpc>
                <a:spcPct val="90000"/>
              </a:lnSpc>
            </a:pPr>
            <a:r>
              <a:rPr lang="en-US" altLang="en-US" sz="2400"/>
              <a:t>different implementations sometimes suggest different interfaces (</a:t>
            </a:r>
            <a:r>
              <a:rPr lang="en-US" altLang="en-US" sz="2400">
                <a:solidFill>
                  <a:srgbClr val="339933"/>
                </a:solidFill>
              </a:rPr>
              <a:t>generality </a:t>
            </a:r>
            <a:r>
              <a:rPr lang="en-US" altLang="en-US" sz="2400" i="1">
                <a:solidFill>
                  <a:srgbClr val="339933"/>
                </a:solidFill>
              </a:rPr>
              <a:t>vs</a:t>
            </a:r>
            <a:r>
              <a:rPr lang="en-US" altLang="en-US" sz="2400">
                <a:solidFill>
                  <a:srgbClr val="339933"/>
                </a:solidFill>
              </a:rPr>
              <a:t>. simplicity</a:t>
            </a:r>
            <a:r>
              <a:rPr lang="en-US" altLang="en-US" sz="2400"/>
              <a:t>)</a:t>
            </a:r>
          </a:p>
          <a:p>
            <a:pPr lvl="1">
              <a:lnSpc>
                <a:spcPct val="90000"/>
              </a:lnSpc>
            </a:pPr>
            <a:r>
              <a:rPr lang="en-US" altLang="en-US" sz="2400"/>
              <a:t>performance of a data structure may influence form of client code (</a:t>
            </a:r>
            <a:r>
              <a:rPr lang="en-US" altLang="en-US" sz="2400">
                <a:solidFill>
                  <a:srgbClr val="339933"/>
                </a:solidFill>
              </a:rPr>
              <a:t>time </a:t>
            </a:r>
            <a:r>
              <a:rPr lang="en-US" altLang="en-US" sz="2400" i="1">
                <a:solidFill>
                  <a:srgbClr val="339933"/>
                </a:solidFill>
              </a:rPr>
              <a:t>vs</a:t>
            </a:r>
            <a:r>
              <a:rPr lang="en-US" altLang="en-US" sz="2400">
                <a:solidFill>
                  <a:srgbClr val="339933"/>
                </a:solidFill>
              </a:rPr>
              <a:t>. space</a:t>
            </a:r>
            <a:r>
              <a:rPr lang="en-US" altLang="en-US" sz="2400"/>
              <a:t>, </a:t>
            </a:r>
            <a:r>
              <a:rPr lang="en-US" altLang="en-US" sz="2400">
                <a:solidFill>
                  <a:srgbClr val="339933"/>
                </a:solidFill>
              </a:rPr>
              <a:t>one operation </a:t>
            </a:r>
            <a:r>
              <a:rPr lang="en-US" altLang="en-US" sz="2400" i="1">
                <a:solidFill>
                  <a:srgbClr val="339933"/>
                </a:solidFill>
              </a:rPr>
              <a:t>vs</a:t>
            </a:r>
            <a:r>
              <a:rPr lang="en-US" altLang="en-US" sz="2400">
                <a:solidFill>
                  <a:srgbClr val="339933"/>
                </a:solidFill>
              </a:rPr>
              <a:t>. another</a:t>
            </a:r>
            <a:r>
              <a:rPr lang="en-US" altLang="en-US" sz="24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C66E7A5-9CDE-E5A4-4152-4C6D759A9DA7}"/>
              </a:ext>
            </a:extLst>
          </p:cNvPr>
          <p:cNvSpPr>
            <a:spLocks noGrp="1" noChangeArrowheads="1"/>
          </p:cNvSpPr>
          <p:nvPr>
            <p:ph type="title"/>
          </p:nvPr>
        </p:nvSpPr>
        <p:spPr/>
        <p:txBody>
          <a:bodyPr/>
          <a:lstStyle/>
          <a:p>
            <a:r>
              <a:rPr lang="en-US" altLang="en-US"/>
              <a:t>ADT Presentation Algorithm</a:t>
            </a:r>
          </a:p>
        </p:txBody>
      </p:sp>
      <p:sp>
        <p:nvSpPr>
          <p:cNvPr id="32771" name="Rectangle 3">
            <a:extLst>
              <a:ext uri="{FF2B5EF4-FFF2-40B4-BE49-F238E27FC236}">
                <a16:creationId xmlns:a16="http://schemas.microsoft.com/office/drawing/2014/main" id="{9CA1A391-0DDE-499F-4B7A-207611342A8C}"/>
              </a:ext>
            </a:extLst>
          </p:cNvPr>
          <p:cNvSpPr>
            <a:spLocks noGrp="1" noChangeArrowheads="1"/>
          </p:cNvSpPr>
          <p:nvPr>
            <p:ph type="body" idx="1"/>
          </p:nvPr>
        </p:nvSpPr>
        <p:spPr/>
        <p:txBody>
          <a:bodyPr/>
          <a:lstStyle/>
          <a:p>
            <a:pPr>
              <a:lnSpc>
                <a:spcPct val="90000"/>
              </a:lnSpc>
            </a:pPr>
            <a:r>
              <a:rPr lang="en-US" altLang="en-US" sz="2800"/>
              <a:t>Present an ADT</a:t>
            </a:r>
          </a:p>
          <a:p>
            <a:pPr>
              <a:lnSpc>
                <a:spcPct val="90000"/>
              </a:lnSpc>
            </a:pPr>
            <a:r>
              <a:rPr lang="en-US" altLang="en-US" sz="2800"/>
              <a:t>Motivate with some applications</a:t>
            </a:r>
          </a:p>
          <a:p>
            <a:pPr>
              <a:lnSpc>
                <a:spcPct val="90000"/>
              </a:lnSpc>
            </a:pPr>
            <a:r>
              <a:rPr lang="en-US" altLang="en-US" sz="2800"/>
              <a:t>Repeat until browned entirely through</a:t>
            </a:r>
          </a:p>
          <a:p>
            <a:pPr lvl="1">
              <a:lnSpc>
                <a:spcPct val="90000"/>
              </a:lnSpc>
            </a:pPr>
            <a:r>
              <a:rPr lang="en-US" altLang="en-US" sz="2400"/>
              <a:t>develop a data structure for the ADT</a:t>
            </a:r>
          </a:p>
          <a:p>
            <a:pPr lvl="1">
              <a:lnSpc>
                <a:spcPct val="90000"/>
              </a:lnSpc>
            </a:pPr>
            <a:r>
              <a:rPr lang="en-US" altLang="en-US" sz="2400"/>
              <a:t>analyze its properties </a:t>
            </a:r>
          </a:p>
          <a:p>
            <a:pPr lvl="2">
              <a:lnSpc>
                <a:spcPct val="90000"/>
              </a:lnSpc>
            </a:pPr>
            <a:r>
              <a:rPr lang="en-US" altLang="en-US" sz="2000"/>
              <a:t>efficiency</a:t>
            </a:r>
          </a:p>
          <a:p>
            <a:pPr lvl="2">
              <a:lnSpc>
                <a:spcPct val="90000"/>
              </a:lnSpc>
            </a:pPr>
            <a:r>
              <a:rPr lang="en-US" altLang="en-US" sz="2000"/>
              <a:t>correctness</a:t>
            </a:r>
          </a:p>
          <a:p>
            <a:pPr lvl="2">
              <a:lnSpc>
                <a:spcPct val="90000"/>
              </a:lnSpc>
            </a:pPr>
            <a:r>
              <a:rPr lang="en-US" altLang="en-US" sz="2000"/>
              <a:t>limitations</a:t>
            </a:r>
          </a:p>
          <a:p>
            <a:pPr lvl="2">
              <a:lnSpc>
                <a:spcPct val="90000"/>
              </a:lnSpc>
            </a:pPr>
            <a:r>
              <a:rPr lang="en-US" altLang="en-US" sz="2000"/>
              <a:t>ease of programming</a:t>
            </a:r>
          </a:p>
          <a:p>
            <a:pPr>
              <a:lnSpc>
                <a:spcPct val="90000"/>
              </a:lnSpc>
            </a:pPr>
            <a:r>
              <a:rPr lang="en-US" altLang="en-US" sz="2800"/>
              <a:t>Contrast data structure’s strengths and weaknesses</a:t>
            </a:r>
          </a:p>
          <a:p>
            <a:pPr lvl="1">
              <a:lnSpc>
                <a:spcPct val="90000"/>
              </a:lnSpc>
            </a:pPr>
            <a:r>
              <a:rPr lang="en-US" altLang="en-US" sz="2400"/>
              <a:t>understand when to use each one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40EDC11-EE1C-A699-F3E6-F98FFB8BE338}"/>
              </a:ext>
            </a:extLst>
          </p:cNvPr>
          <p:cNvSpPr>
            <a:spLocks noGrp="1" noChangeArrowheads="1"/>
          </p:cNvSpPr>
          <p:nvPr>
            <p:ph type="title"/>
          </p:nvPr>
        </p:nvSpPr>
        <p:spPr/>
        <p:txBody>
          <a:bodyPr/>
          <a:lstStyle/>
          <a:p>
            <a:r>
              <a:rPr lang="en-US" altLang="en-US"/>
              <a:t>Queue ADT</a:t>
            </a:r>
          </a:p>
        </p:txBody>
      </p:sp>
      <p:sp>
        <p:nvSpPr>
          <p:cNvPr id="34819" name="Rectangle 3">
            <a:extLst>
              <a:ext uri="{FF2B5EF4-FFF2-40B4-BE49-F238E27FC236}">
                <a16:creationId xmlns:a16="http://schemas.microsoft.com/office/drawing/2014/main" id="{FBC2B511-BDF4-322C-A7D0-F05C10F57D4D}"/>
              </a:ext>
            </a:extLst>
          </p:cNvPr>
          <p:cNvSpPr>
            <a:spLocks noGrp="1" noChangeArrowheads="1"/>
          </p:cNvSpPr>
          <p:nvPr>
            <p:ph type="body" idx="1"/>
          </p:nvPr>
        </p:nvSpPr>
        <p:spPr/>
        <p:txBody>
          <a:bodyPr/>
          <a:lstStyle/>
          <a:p>
            <a:pPr>
              <a:lnSpc>
                <a:spcPct val="90000"/>
              </a:lnSpc>
            </a:pPr>
            <a:r>
              <a:rPr lang="en-US" altLang="en-US" sz="2800"/>
              <a:t>Queue operations</a:t>
            </a:r>
          </a:p>
          <a:p>
            <a:pPr lvl="1">
              <a:lnSpc>
                <a:spcPct val="90000"/>
              </a:lnSpc>
            </a:pPr>
            <a:r>
              <a:rPr lang="en-US" altLang="en-US" sz="2400"/>
              <a:t>create</a:t>
            </a:r>
          </a:p>
          <a:p>
            <a:pPr lvl="1">
              <a:lnSpc>
                <a:spcPct val="90000"/>
              </a:lnSpc>
            </a:pPr>
            <a:r>
              <a:rPr lang="en-US" altLang="en-US" sz="2400"/>
              <a:t>destroy</a:t>
            </a:r>
          </a:p>
          <a:p>
            <a:pPr lvl="1">
              <a:lnSpc>
                <a:spcPct val="90000"/>
              </a:lnSpc>
            </a:pPr>
            <a:r>
              <a:rPr lang="en-US" altLang="en-US" sz="2400"/>
              <a:t>enqueue</a:t>
            </a:r>
          </a:p>
          <a:p>
            <a:pPr lvl="1">
              <a:lnSpc>
                <a:spcPct val="90000"/>
              </a:lnSpc>
            </a:pPr>
            <a:r>
              <a:rPr lang="en-US" altLang="en-US" sz="2400"/>
              <a:t>dequeue</a:t>
            </a:r>
          </a:p>
          <a:p>
            <a:pPr lvl="1">
              <a:lnSpc>
                <a:spcPct val="90000"/>
              </a:lnSpc>
            </a:pPr>
            <a:r>
              <a:rPr lang="en-US" altLang="en-US" sz="2400"/>
              <a:t>is_empty</a:t>
            </a:r>
          </a:p>
          <a:p>
            <a:pPr>
              <a:lnSpc>
                <a:spcPct val="90000"/>
              </a:lnSpc>
            </a:pPr>
            <a:r>
              <a:rPr lang="en-US" altLang="en-US" sz="2800"/>
              <a:t>Queue property: if x is enQed before y is enQed, then x will be deQed before y is deQed</a:t>
            </a:r>
          </a:p>
          <a:p>
            <a:pPr>
              <a:lnSpc>
                <a:spcPct val="90000"/>
              </a:lnSpc>
              <a:buFontTx/>
              <a:buNone/>
            </a:pPr>
            <a:r>
              <a:rPr lang="en-US" altLang="en-US" sz="2800"/>
              <a:t>	FIFO: First In First Out</a:t>
            </a:r>
          </a:p>
        </p:txBody>
      </p:sp>
      <p:sp>
        <p:nvSpPr>
          <p:cNvPr id="34820" name="Rectangle 4">
            <a:extLst>
              <a:ext uri="{FF2B5EF4-FFF2-40B4-BE49-F238E27FC236}">
                <a16:creationId xmlns:a16="http://schemas.microsoft.com/office/drawing/2014/main" id="{E6BF6780-0059-1F6D-59B7-74DE6C7DDC30}"/>
              </a:ext>
            </a:extLst>
          </p:cNvPr>
          <p:cNvSpPr>
            <a:spLocks noChangeArrowheads="1"/>
          </p:cNvSpPr>
          <p:nvPr/>
        </p:nvSpPr>
        <p:spPr bwMode="auto">
          <a:xfrm>
            <a:off x="4876800" y="2819400"/>
            <a:ext cx="1981200" cy="1143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chemeClr val="accent2"/>
                </a:solidFill>
              </a:rPr>
              <a:t>F E D C B</a:t>
            </a:r>
          </a:p>
        </p:txBody>
      </p:sp>
      <p:sp>
        <p:nvSpPr>
          <p:cNvPr id="34821" name="Line 5">
            <a:extLst>
              <a:ext uri="{FF2B5EF4-FFF2-40B4-BE49-F238E27FC236}">
                <a16:creationId xmlns:a16="http://schemas.microsoft.com/office/drawing/2014/main" id="{7DCB6111-26D3-984B-FB0F-2368049A6B80}"/>
              </a:ext>
            </a:extLst>
          </p:cNvPr>
          <p:cNvSpPr>
            <a:spLocks noChangeShapeType="1"/>
          </p:cNvSpPr>
          <p:nvPr/>
        </p:nvSpPr>
        <p:spPr bwMode="auto">
          <a:xfrm>
            <a:off x="3810000" y="3390900"/>
            <a:ext cx="10668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a:extLst>
              <a:ext uri="{FF2B5EF4-FFF2-40B4-BE49-F238E27FC236}">
                <a16:creationId xmlns:a16="http://schemas.microsoft.com/office/drawing/2014/main" id="{697F3290-3950-17B5-0F03-2BDB447DDB08}"/>
              </a:ext>
            </a:extLst>
          </p:cNvPr>
          <p:cNvSpPr txBox="1">
            <a:spLocks noChangeArrowheads="1"/>
          </p:cNvSpPr>
          <p:nvPr/>
        </p:nvSpPr>
        <p:spPr bwMode="auto">
          <a:xfrm>
            <a:off x="3733800" y="3062288"/>
            <a:ext cx="1030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chemeClr val="accent2"/>
                </a:solidFill>
              </a:rPr>
              <a:t>enqueue</a:t>
            </a:r>
          </a:p>
        </p:txBody>
      </p:sp>
      <p:sp>
        <p:nvSpPr>
          <p:cNvPr id="34823" name="Line 7">
            <a:extLst>
              <a:ext uri="{FF2B5EF4-FFF2-40B4-BE49-F238E27FC236}">
                <a16:creationId xmlns:a16="http://schemas.microsoft.com/office/drawing/2014/main" id="{827BEAFA-7D90-ED3B-8EEF-4CA221018A35}"/>
              </a:ext>
            </a:extLst>
          </p:cNvPr>
          <p:cNvSpPr>
            <a:spLocks noChangeShapeType="1"/>
          </p:cNvSpPr>
          <p:nvPr/>
        </p:nvSpPr>
        <p:spPr bwMode="auto">
          <a:xfrm>
            <a:off x="6858000" y="3390900"/>
            <a:ext cx="10668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Text Box 8">
            <a:extLst>
              <a:ext uri="{FF2B5EF4-FFF2-40B4-BE49-F238E27FC236}">
                <a16:creationId xmlns:a16="http://schemas.microsoft.com/office/drawing/2014/main" id="{90CBC104-5759-296D-693E-4BEB5010AB5E}"/>
              </a:ext>
            </a:extLst>
          </p:cNvPr>
          <p:cNvSpPr txBox="1">
            <a:spLocks noChangeArrowheads="1"/>
          </p:cNvSpPr>
          <p:nvPr/>
        </p:nvSpPr>
        <p:spPr bwMode="auto">
          <a:xfrm>
            <a:off x="6818313" y="3048000"/>
            <a:ext cx="103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chemeClr val="accent2"/>
                </a:solidFill>
              </a:rPr>
              <a:t>dequeue</a:t>
            </a:r>
          </a:p>
        </p:txBody>
      </p:sp>
      <p:sp>
        <p:nvSpPr>
          <p:cNvPr id="34825" name="Text Box 9">
            <a:extLst>
              <a:ext uri="{FF2B5EF4-FFF2-40B4-BE49-F238E27FC236}">
                <a16:creationId xmlns:a16="http://schemas.microsoft.com/office/drawing/2014/main" id="{9867A733-5407-AA9A-0E11-4065DC3198B9}"/>
              </a:ext>
            </a:extLst>
          </p:cNvPr>
          <p:cNvSpPr txBox="1">
            <a:spLocks noChangeArrowheads="1"/>
          </p:cNvSpPr>
          <p:nvPr/>
        </p:nvSpPr>
        <p:spPr bwMode="auto">
          <a:xfrm>
            <a:off x="3352800" y="31623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accent2"/>
                </a:solidFill>
              </a:rPr>
              <a:t>G</a:t>
            </a:r>
          </a:p>
        </p:txBody>
      </p:sp>
      <p:sp>
        <p:nvSpPr>
          <p:cNvPr id="34826" name="Text Box 10">
            <a:extLst>
              <a:ext uri="{FF2B5EF4-FFF2-40B4-BE49-F238E27FC236}">
                <a16:creationId xmlns:a16="http://schemas.microsoft.com/office/drawing/2014/main" id="{0CBF8194-80DF-F6E0-289F-00B0EB4495C7}"/>
              </a:ext>
            </a:extLst>
          </p:cNvPr>
          <p:cNvSpPr txBox="1">
            <a:spLocks noChangeArrowheads="1"/>
          </p:cNvSpPr>
          <p:nvPr/>
        </p:nvSpPr>
        <p:spPr bwMode="auto">
          <a:xfrm>
            <a:off x="7977188" y="3162300"/>
            <a:ext cx="414337"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accent2"/>
                </a:solidFill>
              </a:rPr>
              <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9D13E86-178A-8021-D0E4-906292D21CC1}"/>
              </a:ext>
            </a:extLst>
          </p:cNvPr>
          <p:cNvSpPr>
            <a:spLocks noGrp="1" noChangeArrowheads="1"/>
          </p:cNvSpPr>
          <p:nvPr>
            <p:ph type="title"/>
          </p:nvPr>
        </p:nvSpPr>
        <p:spPr/>
        <p:txBody>
          <a:bodyPr/>
          <a:lstStyle/>
          <a:p>
            <a:r>
              <a:rPr lang="en-US" altLang="en-US"/>
              <a:t>Applications of the Q</a:t>
            </a:r>
          </a:p>
        </p:txBody>
      </p:sp>
      <p:sp>
        <p:nvSpPr>
          <p:cNvPr id="36867" name="Rectangle 3">
            <a:extLst>
              <a:ext uri="{FF2B5EF4-FFF2-40B4-BE49-F238E27FC236}">
                <a16:creationId xmlns:a16="http://schemas.microsoft.com/office/drawing/2014/main" id="{C57B12D8-A20A-B585-55A4-2EA5066353D9}"/>
              </a:ext>
            </a:extLst>
          </p:cNvPr>
          <p:cNvSpPr>
            <a:spLocks noGrp="1" noChangeArrowheads="1"/>
          </p:cNvSpPr>
          <p:nvPr>
            <p:ph type="body" idx="1"/>
          </p:nvPr>
        </p:nvSpPr>
        <p:spPr/>
        <p:txBody>
          <a:bodyPr/>
          <a:lstStyle/>
          <a:p>
            <a:r>
              <a:rPr lang="en-US" altLang="en-US"/>
              <a:t>Hold jobs for a printer</a:t>
            </a:r>
          </a:p>
          <a:p>
            <a:r>
              <a:rPr lang="en-US" altLang="en-US"/>
              <a:t>Store packets on network routers</a:t>
            </a:r>
          </a:p>
          <a:p>
            <a:r>
              <a:rPr lang="en-US" altLang="en-US"/>
              <a:t>Hold memory “freelists”</a:t>
            </a:r>
          </a:p>
          <a:p>
            <a:r>
              <a:rPr lang="en-US" altLang="en-US"/>
              <a:t>Make waitlists fair</a:t>
            </a:r>
          </a:p>
          <a:p>
            <a:r>
              <a:rPr lang="en-US" altLang="en-US"/>
              <a:t>Breadth first search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0BDF0FE-7834-ECC5-4CB2-51F87758B9E9}"/>
              </a:ext>
            </a:extLst>
          </p:cNvPr>
          <p:cNvSpPr>
            <a:spLocks noGrp="1" noChangeArrowheads="1"/>
          </p:cNvSpPr>
          <p:nvPr>
            <p:ph type="title"/>
          </p:nvPr>
        </p:nvSpPr>
        <p:spPr/>
        <p:txBody>
          <a:bodyPr/>
          <a:lstStyle/>
          <a:p>
            <a:r>
              <a:rPr lang="en-US" altLang="en-US" sz="4000"/>
              <a:t>Circular Array Q Data Structure</a:t>
            </a:r>
          </a:p>
        </p:txBody>
      </p:sp>
      <p:sp>
        <p:nvSpPr>
          <p:cNvPr id="38915" name="Rectangle 3">
            <a:extLst>
              <a:ext uri="{FF2B5EF4-FFF2-40B4-BE49-F238E27FC236}">
                <a16:creationId xmlns:a16="http://schemas.microsoft.com/office/drawing/2014/main" id="{8E022E05-97A7-2536-C5E9-7766EA86FFCE}"/>
              </a:ext>
            </a:extLst>
          </p:cNvPr>
          <p:cNvSpPr>
            <a:spLocks noGrp="1" noChangeArrowheads="1"/>
          </p:cNvSpPr>
          <p:nvPr>
            <p:ph type="body" sz="half" idx="1"/>
          </p:nvPr>
        </p:nvSpPr>
        <p:spPr>
          <a:xfrm>
            <a:off x="457200" y="3505200"/>
            <a:ext cx="4495800" cy="2590800"/>
          </a:xfrm>
        </p:spPr>
        <p:txBody>
          <a:bodyPr/>
          <a:lstStyle/>
          <a:p>
            <a:pPr>
              <a:lnSpc>
                <a:spcPct val="90000"/>
              </a:lnSpc>
              <a:buFontTx/>
              <a:buNone/>
            </a:pPr>
            <a:r>
              <a:rPr lang="en-US" altLang="en-US" sz="1800" b="1">
                <a:latin typeface="Courier New" panose="02070309020205020404" pitchFamily="49" charset="0"/>
              </a:rPr>
              <a:t>void enqueue(Object x) {</a:t>
            </a:r>
          </a:p>
          <a:p>
            <a:pPr>
              <a:lnSpc>
                <a:spcPct val="90000"/>
              </a:lnSpc>
              <a:buFontTx/>
              <a:buNone/>
            </a:pPr>
            <a:r>
              <a:rPr lang="en-US" altLang="en-US" sz="1800" b="1">
                <a:latin typeface="Courier New" panose="02070309020205020404" pitchFamily="49" charset="0"/>
              </a:rPr>
              <a:t>	Q[back] = x</a:t>
            </a:r>
          </a:p>
          <a:p>
            <a:pPr>
              <a:lnSpc>
                <a:spcPct val="90000"/>
              </a:lnSpc>
              <a:buFontTx/>
              <a:buNone/>
            </a:pPr>
            <a:r>
              <a:rPr lang="en-US" altLang="en-US" sz="1800" b="1">
                <a:latin typeface="Courier New" panose="02070309020205020404" pitchFamily="49" charset="0"/>
              </a:rPr>
              <a:t>	back = (back + 1) % size</a:t>
            </a:r>
          </a:p>
          <a:p>
            <a:pPr>
              <a:lnSpc>
                <a:spcPct val="90000"/>
              </a:lnSpc>
              <a:buFontTx/>
              <a:buNone/>
            </a:pPr>
            <a:r>
              <a:rPr lang="en-US" altLang="en-US" sz="1800" b="1">
                <a:latin typeface="Courier New" panose="02070309020205020404" pitchFamily="49" charset="0"/>
              </a:rPr>
              <a:t>}</a:t>
            </a:r>
          </a:p>
          <a:p>
            <a:pPr>
              <a:lnSpc>
                <a:spcPct val="90000"/>
              </a:lnSpc>
              <a:buFontTx/>
              <a:buNone/>
            </a:pPr>
            <a:r>
              <a:rPr lang="en-US" altLang="en-US" sz="1800" b="1">
                <a:latin typeface="Courier New" panose="02070309020205020404" pitchFamily="49" charset="0"/>
              </a:rPr>
              <a:t>Object dequeue() {</a:t>
            </a:r>
          </a:p>
          <a:p>
            <a:pPr>
              <a:lnSpc>
                <a:spcPct val="90000"/>
              </a:lnSpc>
              <a:buFontTx/>
              <a:buNone/>
            </a:pPr>
            <a:r>
              <a:rPr lang="en-US" altLang="en-US" sz="1800" b="1">
                <a:latin typeface="Courier New" panose="02070309020205020404" pitchFamily="49" charset="0"/>
              </a:rPr>
              <a:t>	x = Q[front]</a:t>
            </a:r>
          </a:p>
          <a:p>
            <a:pPr>
              <a:lnSpc>
                <a:spcPct val="90000"/>
              </a:lnSpc>
              <a:buFontTx/>
              <a:buNone/>
            </a:pPr>
            <a:r>
              <a:rPr lang="en-US" altLang="en-US" sz="1800" b="1">
                <a:latin typeface="Courier New" panose="02070309020205020404" pitchFamily="49" charset="0"/>
              </a:rPr>
              <a:t>	front = (front + 1) % size</a:t>
            </a:r>
          </a:p>
          <a:p>
            <a:pPr>
              <a:lnSpc>
                <a:spcPct val="90000"/>
              </a:lnSpc>
              <a:buFontTx/>
              <a:buNone/>
            </a:pPr>
            <a:r>
              <a:rPr lang="en-US" altLang="en-US" sz="1800" b="1">
                <a:latin typeface="Courier New" panose="02070309020205020404" pitchFamily="49" charset="0"/>
              </a:rPr>
              <a:t>	return x</a:t>
            </a:r>
          </a:p>
          <a:p>
            <a:pPr>
              <a:lnSpc>
                <a:spcPct val="90000"/>
              </a:lnSpc>
              <a:buFontTx/>
              <a:buNone/>
            </a:pPr>
            <a:r>
              <a:rPr lang="en-US" altLang="en-US" sz="1800" b="1">
                <a:latin typeface="Courier New" panose="02070309020205020404" pitchFamily="49" charset="0"/>
              </a:rPr>
              <a:t>}</a:t>
            </a:r>
          </a:p>
        </p:txBody>
      </p:sp>
      <p:sp>
        <p:nvSpPr>
          <p:cNvPr id="38916" name="Rectangle 4">
            <a:extLst>
              <a:ext uri="{FF2B5EF4-FFF2-40B4-BE49-F238E27FC236}">
                <a16:creationId xmlns:a16="http://schemas.microsoft.com/office/drawing/2014/main" id="{C53680FC-E480-07A7-CC1F-0DA01334EE29}"/>
              </a:ext>
            </a:extLst>
          </p:cNvPr>
          <p:cNvSpPr>
            <a:spLocks noChangeArrowheads="1"/>
          </p:cNvSpPr>
          <p:nvPr/>
        </p:nvSpPr>
        <p:spPr bwMode="auto">
          <a:xfrm>
            <a:off x="16002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a:extLst>
              <a:ext uri="{FF2B5EF4-FFF2-40B4-BE49-F238E27FC236}">
                <a16:creationId xmlns:a16="http://schemas.microsoft.com/office/drawing/2014/main" id="{79D2B42B-568D-D3A2-C145-F3757B47B153}"/>
              </a:ext>
            </a:extLst>
          </p:cNvPr>
          <p:cNvSpPr>
            <a:spLocks noChangeArrowheads="1"/>
          </p:cNvSpPr>
          <p:nvPr/>
        </p:nvSpPr>
        <p:spPr bwMode="auto">
          <a:xfrm>
            <a:off x="19050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a:extLst>
              <a:ext uri="{FF2B5EF4-FFF2-40B4-BE49-F238E27FC236}">
                <a16:creationId xmlns:a16="http://schemas.microsoft.com/office/drawing/2014/main" id="{2E718D5D-4537-2DDC-BCF2-3FE9F0402A63}"/>
              </a:ext>
            </a:extLst>
          </p:cNvPr>
          <p:cNvSpPr>
            <a:spLocks noChangeArrowheads="1"/>
          </p:cNvSpPr>
          <p:nvPr/>
        </p:nvSpPr>
        <p:spPr bwMode="auto">
          <a:xfrm>
            <a:off x="22098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Rectangle 7">
            <a:extLst>
              <a:ext uri="{FF2B5EF4-FFF2-40B4-BE49-F238E27FC236}">
                <a16:creationId xmlns:a16="http://schemas.microsoft.com/office/drawing/2014/main" id="{A6190CEF-2B47-B316-961C-0A92C7F9D275}"/>
              </a:ext>
            </a:extLst>
          </p:cNvPr>
          <p:cNvSpPr>
            <a:spLocks noChangeArrowheads="1"/>
          </p:cNvSpPr>
          <p:nvPr/>
        </p:nvSpPr>
        <p:spPr bwMode="auto">
          <a:xfrm>
            <a:off x="25146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Rectangle 8">
            <a:extLst>
              <a:ext uri="{FF2B5EF4-FFF2-40B4-BE49-F238E27FC236}">
                <a16:creationId xmlns:a16="http://schemas.microsoft.com/office/drawing/2014/main" id="{507A68A4-729F-72F8-5761-30AF47AF7656}"/>
              </a:ext>
            </a:extLst>
          </p:cNvPr>
          <p:cNvSpPr>
            <a:spLocks noChangeArrowheads="1"/>
          </p:cNvSpPr>
          <p:nvPr/>
        </p:nvSpPr>
        <p:spPr bwMode="auto">
          <a:xfrm>
            <a:off x="28194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 name="Rectangle 9">
            <a:extLst>
              <a:ext uri="{FF2B5EF4-FFF2-40B4-BE49-F238E27FC236}">
                <a16:creationId xmlns:a16="http://schemas.microsoft.com/office/drawing/2014/main" id="{F43B695B-16B7-B408-9AC5-D9E170F03E7D}"/>
              </a:ext>
            </a:extLst>
          </p:cNvPr>
          <p:cNvSpPr>
            <a:spLocks noChangeArrowheads="1"/>
          </p:cNvSpPr>
          <p:nvPr/>
        </p:nvSpPr>
        <p:spPr bwMode="auto">
          <a:xfrm>
            <a:off x="31242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 name="Rectangle 10">
            <a:extLst>
              <a:ext uri="{FF2B5EF4-FFF2-40B4-BE49-F238E27FC236}">
                <a16:creationId xmlns:a16="http://schemas.microsoft.com/office/drawing/2014/main" id="{44C3890F-6A7D-049B-A144-DB389F9E8C53}"/>
              </a:ext>
            </a:extLst>
          </p:cNvPr>
          <p:cNvSpPr>
            <a:spLocks noChangeArrowheads="1"/>
          </p:cNvSpPr>
          <p:nvPr/>
        </p:nvSpPr>
        <p:spPr bwMode="auto">
          <a:xfrm>
            <a:off x="34290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3" name="Rectangle 11">
            <a:extLst>
              <a:ext uri="{FF2B5EF4-FFF2-40B4-BE49-F238E27FC236}">
                <a16:creationId xmlns:a16="http://schemas.microsoft.com/office/drawing/2014/main" id="{84E4EF46-DBD1-8603-6714-DCE0FB2BA79A}"/>
              </a:ext>
            </a:extLst>
          </p:cNvPr>
          <p:cNvSpPr>
            <a:spLocks noChangeArrowheads="1"/>
          </p:cNvSpPr>
          <p:nvPr/>
        </p:nvSpPr>
        <p:spPr bwMode="auto">
          <a:xfrm>
            <a:off x="37338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b</a:t>
            </a:r>
          </a:p>
        </p:txBody>
      </p:sp>
      <p:sp>
        <p:nvSpPr>
          <p:cNvPr id="38924" name="Rectangle 12">
            <a:extLst>
              <a:ext uri="{FF2B5EF4-FFF2-40B4-BE49-F238E27FC236}">
                <a16:creationId xmlns:a16="http://schemas.microsoft.com/office/drawing/2014/main" id="{A692528E-B249-5482-65E1-F2EB51AC6B06}"/>
              </a:ext>
            </a:extLst>
          </p:cNvPr>
          <p:cNvSpPr>
            <a:spLocks noChangeArrowheads="1"/>
          </p:cNvSpPr>
          <p:nvPr/>
        </p:nvSpPr>
        <p:spPr bwMode="auto">
          <a:xfrm>
            <a:off x="40386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c</a:t>
            </a:r>
          </a:p>
        </p:txBody>
      </p:sp>
      <p:sp>
        <p:nvSpPr>
          <p:cNvPr id="38925" name="Rectangle 13">
            <a:extLst>
              <a:ext uri="{FF2B5EF4-FFF2-40B4-BE49-F238E27FC236}">
                <a16:creationId xmlns:a16="http://schemas.microsoft.com/office/drawing/2014/main" id="{9A72B255-2A9B-3A48-DA11-19CF9C3B1759}"/>
              </a:ext>
            </a:extLst>
          </p:cNvPr>
          <p:cNvSpPr>
            <a:spLocks noChangeArrowheads="1"/>
          </p:cNvSpPr>
          <p:nvPr/>
        </p:nvSpPr>
        <p:spPr bwMode="auto">
          <a:xfrm>
            <a:off x="43434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d</a:t>
            </a:r>
          </a:p>
        </p:txBody>
      </p:sp>
      <p:sp>
        <p:nvSpPr>
          <p:cNvPr id="38926" name="Rectangle 14">
            <a:extLst>
              <a:ext uri="{FF2B5EF4-FFF2-40B4-BE49-F238E27FC236}">
                <a16:creationId xmlns:a16="http://schemas.microsoft.com/office/drawing/2014/main" id="{FFA423EC-5E89-B5A3-1AAC-734C6968498E}"/>
              </a:ext>
            </a:extLst>
          </p:cNvPr>
          <p:cNvSpPr>
            <a:spLocks noChangeArrowheads="1"/>
          </p:cNvSpPr>
          <p:nvPr/>
        </p:nvSpPr>
        <p:spPr bwMode="auto">
          <a:xfrm>
            <a:off x="46482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e</a:t>
            </a:r>
          </a:p>
        </p:txBody>
      </p:sp>
      <p:sp>
        <p:nvSpPr>
          <p:cNvPr id="38927" name="Rectangle 15">
            <a:extLst>
              <a:ext uri="{FF2B5EF4-FFF2-40B4-BE49-F238E27FC236}">
                <a16:creationId xmlns:a16="http://schemas.microsoft.com/office/drawing/2014/main" id="{65A70767-6E5B-4F54-C21B-8A048F47BC1B}"/>
              </a:ext>
            </a:extLst>
          </p:cNvPr>
          <p:cNvSpPr>
            <a:spLocks noChangeArrowheads="1"/>
          </p:cNvSpPr>
          <p:nvPr/>
        </p:nvSpPr>
        <p:spPr bwMode="auto">
          <a:xfrm>
            <a:off x="49530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f</a:t>
            </a:r>
          </a:p>
        </p:txBody>
      </p:sp>
      <p:sp>
        <p:nvSpPr>
          <p:cNvPr id="38928" name="Rectangle 16">
            <a:extLst>
              <a:ext uri="{FF2B5EF4-FFF2-40B4-BE49-F238E27FC236}">
                <a16:creationId xmlns:a16="http://schemas.microsoft.com/office/drawing/2014/main" id="{CD4E62DF-DFAA-A984-26E9-17AE4FDDE39C}"/>
              </a:ext>
            </a:extLst>
          </p:cNvPr>
          <p:cNvSpPr>
            <a:spLocks noChangeArrowheads="1"/>
          </p:cNvSpPr>
          <p:nvPr/>
        </p:nvSpPr>
        <p:spPr bwMode="auto">
          <a:xfrm>
            <a:off x="52578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Rectangle 17">
            <a:extLst>
              <a:ext uri="{FF2B5EF4-FFF2-40B4-BE49-F238E27FC236}">
                <a16:creationId xmlns:a16="http://schemas.microsoft.com/office/drawing/2014/main" id="{F734A94F-F45A-58B8-3C58-018F62371ED9}"/>
              </a:ext>
            </a:extLst>
          </p:cNvPr>
          <p:cNvSpPr>
            <a:spLocks noChangeArrowheads="1"/>
          </p:cNvSpPr>
          <p:nvPr/>
        </p:nvSpPr>
        <p:spPr bwMode="auto">
          <a:xfrm>
            <a:off x="55626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0" name="Rectangle 18">
            <a:extLst>
              <a:ext uri="{FF2B5EF4-FFF2-40B4-BE49-F238E27FC236}">
                <a16:creationId xmlns:a16="http://schemas.microsoft.com/office/drawing/2014/main" id="{3C704C97-4562-B391-25C0-A113E1CEE135}"/>
              </a:ext>
            </a:extLst>
          </p:cNvPr>
          <p:cNvSpPr>
            <a:spLocks noChangeArrowheads="1"/>
          </p:cNvSpPr>
          <p:nvPr/>
        </p:nvSpPr>
        <p:spPr bwMode="auto">
          <a:xfrm>
            <a:off x="58674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1" name="Rectangle 19">
            <a:extLst>
              <a:ext uri="{FF2B5EF4-FFF2-40B4-BE49-F238E27FC236}">
                <a16:creationId xmlns:a16="http://schemas.microsoft.com/office/drawing/2014/main" id="{6A8A3ACD-E3B1-85CC-1064-F6AFBC60D9A1}"/>
              </a:ext>
            </a:extLst>
          </p:cNvPr>
          <p:cNvSpPr>
            <a:spLocks noChangeArrowheads="1"/>
          </p:cNvSpPr>
          <p:nvPr/>
        </p:nvSpPr>
        <p:spPr bwMode="auto">
          <a:xfrm>
            <a:off x="61722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2" name="Rectangle 20">
            <a:extLst>
              <a:ext uri="{FF2B5EF4-FFF2-40B4-BE49-F238E27FC236}">
                <a16:creationId xmlns:a16="http://schemas.microsoft.com/office/drawing/2014/main" id="{15AA3D27-5C58-2A64-32AD-709566DC1B18}"/>
              </a:ext>
            </a:extLst>
          </p:cNvPr>
          <p:cNvSpPr>
            <a:spLocks noChangeArrowheads="1"/>
          </p:cNvSpPr>
          <p:nvPr/>
        </p:nvSpPr>
        <p:spPr bwMode="auto">
          <a:xfrm>
            <a:off x="64770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3" name="Rectangle 21">
            <a:extLst>
              <a:ext uri="{FF2B5EF4-FFF2-40B4-BE49-F238E27FC236}">
                <a16:creationId xmlns:a16="http://schemas.microsoft.com/office/drawing/2014/main" id="{8FAB3D12-9356-925E-DD7A-8F1E383E96D4}"/>
              </a:ext>
            </a:extLst>
          </p:cNvPr>
          <p:cNvSpPr>
            <a:spLocks noChangeArrowheads="1"/>
          </p:cNvSpPr>
          <p:nvPr/>
        </p:nvSpPr>
        <p:spPr bwMode="auto">
          <a:xfrm>
            <a:off x="67818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4" name="Rectangle 22">
            <a:extLst>
              <a:ext uri="{FF2B5EF4-FFF2-40B4-BE49-F238E27FC236}">
                <a16:creationId xmlns:a16="http://schemas.microsoft.com/office/drawing/2014/main" id="{D7AD863B-8238-323A-05F0-13FDB4BFA0D6}"/>
              </a:ext>
            </a:extLst>
          </p:cNvPr>
          <p:cNvSpPr>
            <a:spLocks noChangeArrowheads="1"/>
          </p:cNvSpPr>
          <p:nvPr/>
        </p:nvSpPr>
        <p:spPr bwMode="auto">
          <a:xfrm>
            <a:off x="70866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5" name="Rectangle 23">
            <a:extLst>
              <a:ext uri="{FF2B5EF4-FFF2-40B4-BE49-F238E27FC236}">
                <a16:creationId xmlns:a16="http://schemas.microsoft.com/office/drawing/2014/main" id="{2244D611-130A-DDAB-0D2A-5A8B130029FF}"/>
              </a:ext>
            </a:extLst>
          </p:cNvPr>
          <p:cNvSpPr>
            <a:spLocks noChangeArrowheads="1"/>
          </p:cNvSpPr>
          <p:nvPr/>
        </p:nvSpPr>
        <p:spPr bwMode="auto">
          <a:xfrm>
            <a:off x="73914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6" name="Text Box 24">
            <a:extLst>
              <a:ext uri="{FF2B5EF4-FFF2-40B4-BE49-F238E27FC236}">
                <a16:creationId xmlns:a16="http://schemas.microsoft.com/office/drawing/2014/main" id="{7EFEEC96-203E-15A0-470A-A98D61342C6A}"/>
              </a:ext>
            </a:extLst>
          </p:cNvPr>
          <p:cNvSpPr txBox="1">
            <a:spLocks noChangeArrowheads="1"/>
          </p:cNvSpPr>
          <p:nvPr/>
        </p:nvSpPr>
        <p:spPr bwMode="auto">
          <a:xfrm>
            <a:off x="4479925" y="1641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Q</a:t>
            </a:r>
          </a:p>
        </p:txBody>
      </p:sp>
      <p:sp>
        <p:nvSpPr>
          <p:cNvPr id="38937" name="Text Box 25">
            <a:extLst>
              <a:ext uri="{FF2B5EF4-FFF2-40B4-BE49-F238E27FC236}">
                <a16:creationId xmlns:a16="http://schemas.microsoft.com/office/drawing/2014/main" id="{2B066820-66B5-A8D4-613C-78738D4DEF19}"/>
              </a:ext>
            </a:extLst>
          </p:cNvPr>
          <p:cNvSpPr txBox="1">
            <a:spLocks noChangeArrowheads="1"/>
          </p:cNvSpPr>
          <p:nvPr/>
        </p:nvSpPr>
        <p:spPr bwMode="auto">
          <a:xfrm>
            <a:off x="1584325" y="18907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0</a:t>
            </a:r>
          </a:p>
        </p:txBody>
      </p:sp>
      <p:sp>
        <p:nvSpPr>
          <p:cNvPr id="38938" name="Text Box 26">
            <a:extLst>
              <a:ext uri="{FF2B5EF4-FFF2-40B4-BE49-F238E27FC236}">
                <a16:creationId xmlns:a16="http://schemas.microsoft.com/office/drawing/2014/main" id="{74BF6CF6-AA67-D7DC-3237-890B953CDAA5}"/>
              </a:ext>
            </a:extLst>
          </p:cNvPr>
          <p:cNvSpPr txBox="1">
            <a:spLocks noChangeArrowheads="1"/>
          </p:cNvSpPr>
          <p:nvPr/>
        </p:nvSpPr>
        <p:spPr bwMode="auto">
          <a:xfrm>
            <a:off x="7151688" y="1876425"/>
            <a:ext cx="773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size - 1</a:t>
            </a:r>
          </a:p>
        </p:txBody>
      </p:sp>
      <p:sp>
        <p:nvSpPr>
          <p:cNvPr id="38939" name="Text Box 27">
            <a:extLst>
              <a:ext uri="{FF2B5EF4-FFF2-40B4-BE49-F238E27FC236}">
                <a16:creationId xmlns:a16="http://schemas.microsoft.com/office/drawing/2014/main" id="{79B0A619-169B-E861-8DA5-164E0F3B28EF}"/>
              </a:ext>
            </a:extLst>
          </p:cNvPr>
          <p:cNvSpPr txBox="1">
            <a:spLocks noChangeArrowheads="1"/>
          </p:cNvSpPr>
          <p:nvPr/>
        </p:nvSpPr>
        <p:spPr bwMode="auto">
          <a:xfrm>
            <a:off x="3597275" y="2787650"/>
            <a:ext cx="581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front</a:t>
            </a:r>
          </a:p>
        </p:txBody>
      </p:sp>
      <p:sp>
        <p:nvSpPr>
          <p:cNvPr id="38940" name="Text Box 28">
            <a:extLst>
              <a:ext uri="{FF2B5EF4-FFF2-40B4-BE49-F238E27FC236}">
                <a16:creationId xmlns:a16="http://schemas.microsoft.com/office/drawing/2014/main" id="{D4A980B4-10E6-549F-8961-5A49C27D297C}"/>
              </a:ext>
            </a:extLst>
          </p:cNvPr>
          <p:cNvSpPr txBox="1">
            <a:spLocks noChangeArrowheads="1"/>
          </p:cNvSpPr>
          <p:nvPr/>
        </p:nvSpPr>
        <p:spPr bwMode="auto">
          <a:xfrm>
            <a:off x="5119688" y="2787650"/>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back</a:t>
            </a:r>
          </a:p>
        </p:txBody>
      </p:sp>
      <p:cxnSp>
        <p:nvCxnSpPr>
          <p:cNvPr id="38941" name="AutoShape 29">
            <a:extLst>
              <a:ext uri="{FF2B5EF4-FFF2-40B4-BE49-F238E27FC236}">
                <a16:creationId xmlns:a16="http://schemas.microsoft.com/office/drawing/2014/main" id="{6F98DF50-5825-7271-3E63-8D9B74804EBB}"/>
              </a:ext>
            </a:extLst>
          </p:cNvPr>
          <p:cNvCxnSpPr>
            <a:cxnSpLocks noChangeShapeType="1"/>
            <a:stCxn id="38939" idx="0"/>
            <a:endCxn id="38923" idx="2"/>
          </p:cNvCxnSpPr>
          <p:nvPr/>
        </p:nvCxnSpPr>
        <p:spPr bwMode="auto">
          <a:xfrm flipH="1" flipV="1">
            <a:off x="3886200" y="2514600"/>
            <a:ext cx="1588" cy="273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2" name="AutoShape 30">
            <a:extLst>
              <a:ext uri="{FF2B5EF4-FFF2-40B4-BE49-F238E27FC236}">
                <a16:creationId xmlns:a16="http://schemas.microsoft.com/office/drawing/2014/main" id="{9C0DD724-DAD9-7BE7-6D52-B159D65C38EB}"/>
              </a:ext>
            </a:extLst>
          </p:cNvPr>
          <p:cNvCxnSpPr>
            <a:cxnSpLocks noChangeShapeType="1"/>
            <a:stCxn id="38940" idx="0"/>
            <a:endCxn id="38928" idx="2"/>
          </p:cNvCxnSpPr>
          <p:nvPr/>
        </p:nvCxnSpPr>
        <p:spPr bwMode="auto">
          <a:xfrm flipV="1">
            <a:off x="5403850" y="2514600"/>
            <a:ext cx="6350" cy="273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44" name="Text Box 32">
            <a:extLst>
              <a:ext uri="{FF2B5EF4-FFF2-40B4-BE49-F238E27FC236}">
                <a16:creationId xmlns:a16="http://schemas.microsoft.com/office/drawing/2014/main" id="{78FF40CA-4CD9-75EC-AA32-9B3C376CF216}"/>
              </a:ext>
            </a:extLst>
          </p:cNvPr>
          <p:cNvSpPr txBox="1">
            <a:spLocks noChangeArrowheads="1"/>
          </p:cNvSpPr>
          <p:nvPr/>
        </p:nvSpPr>
        <p:spPr bwMode="auto">
          <a:xfrm>
            <a:off x="1524000" y="6289675"/>
            <a:ext cx="6418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accent2"/>
                </a:solidFill>
              </a:rPr>
              <a:t>This is </a:t>
            </a:r>
            <a:r>
              <a:rPr lang="en-US" altLang="en-US" i="1">
                <a:solidFill>
                  <a:schemeClr val="accent2"/>
                </a:solidFill>
              </a:rPr>
              <a:t>pseudocode</a:t>
            </a:r>
            <a:r>
              <a:rPr lang="en-US" altLang="en-US">
                <a:solidFill>
                  <a:schemeClr val="accent2"/>
                </a:solidFill>
              </a:rPr>
              <a:t>. Do not correct my semicolons.</a:t>
            </a:r>
          </a:p>
        </p:txBody>
      </p:sp>
      <p:sp>
        <p:nvSpPr>
          <p:cNvPr id="38945" name="Text Box 33">
            <a:extLst>
              <a:ext uri="{FF2B5EF4-FFF2-40B4-BE49-F238E27FC236}">
                <a16:creationId xmlns:a16="http://schemas.microsoft.com/office/drawing/2014/main" id="{9BA1DD9A-9B7F-6E7C-92B6-9D69AF304332}"/>
              </a:ext>
            </a:extLst>
          </p:cNvPr>
          <p:cNvSpPr txBox="1">
            <a:spLocks noChangeArrowheads="1"/>
          </p:cNvSpPr>
          <p:nvPr/>
        </p:nvSpPr>
        <p:spPr bwMode="auto">
          <a:xfrm>
            <a:off x="4800600" y="3505200"/>
            <a:ext cx="3810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solidFill>
                  <a:srgbClr val="FF0000"/>
                </a:solidFill>
              </a:rPr>
              <a:t>When is the Q empty?</a:t>
            </a:r>
          </a:p>
          <a:p>
            <a:pPr eaLnBrk="0" hangingPunct="0">
              <a:spcBef>
                <a:spcPct val="50000"/>
              </a:spcBef>
            </a:pPr>
            <a:r>
              <a:rPr lang="en-US" altLang="en-US">
                <a:solidFill>
                  <a:srgbClr val="FF0000"/>
                </a:solidFill>
              </a:rPr>
              <a:t>Are there error situations this code will not catch?</a:t>
            </a:r>
          </a:p>
          <a:p>
            <a:pPr eaLnBrk="0" hangingPunct="0">
              <a:spcBef>
                <a:spcPct val="50000"/>
              </a:spcBef>
            </a:pPr>
            <a:r>
              <a:rPr lang="en-US" altLang="en-US">
                <a:solidFill>
                  <a:srgbClr val="FF0000"/>
                </a:solidFill>
              </a:rPr>
              <a:t>What are some limitations of this structure?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1C1D672-53B4-869A-3157-A81D5349B3BF}"/>
              </a:ext>
            </a:extLst>
          </p:cNvPr>
          <p:cNvSpPr>
            <a:spLocks noGrp="1" noChangeArrowheads="1"/>
          </p:cNvSpPr>
          <p:nvPr>
            <p:ph type="title"/>
          </p:nvPr>
        </p:nvSpPr>
        <p:spPr/>
        <p:txBody>
          <a:bodyPr/>
          <a:lstStyle/>
          <a:p>
            <a:r>
              <a:rPr lang="en-US" altLang="en-US"/>
              <a:t>Q Example</a:t>
            </a:r>
          </a:p>
        </p:txBody>
      </p:sp>
      <p:sp>
        <p:nvSpPr>
          <p:cNvPr id="40963" name="Rectangle 3">
            <a:extLst>
              <a:ext uri="{FF2B5EF4-FFF2-40B4-BE49-F238E27FC236}">
                <a16:creationId xmlns:a16="http://schemas.microsoft.com/office/drawing/2014/main" id="{8EC96859-7640-D744-69EA-B281DE1C18BE}"/>
              </a:ext>
            </a:extLst>
          </p:cNvPr>
          <p:cNvSpPr>
            <a:spLocks noGrp="1" noChangeArrowheads="1"/>
          </p:cNvSpPr>
          <p:nvPr>
            <p:ph type="body" sz="half" idx="1"/>
          </p:nvPr>
        </p:nvSpPr>
        <p:spPr/>
        <p:txBody>
          <a:bodyPr/>
          <a:lstStyle/>
          <a:p>
            <a:pPr>
              <a:lnSpc>
                <a:spcPct val="90000"/>
              </a:lnSpc>
              <a:buFontTx/>
              <a:buNone/>
            </a:pPr>
            <a:r>
              <a:rPr lang="en-US" altLang="en-US" sz="2400"/>
              <a:t>enqueue R</a:t>
            </a:r>
          </a:p>
          <a:p>
            <a:pPr>
              <a:lnSpc>
                <a:spcPct val="90000"/>
              </a:lnSpc>
              <a:buFontTx/>
              <a:buNone/>
            </a:pPr>
            <a:r>
              <a:rPr lang="en-US" altLang="en-US" sz="2400"/>
              <a:t>enqueue O</a:t>
            </a:r>
          </a:p>
          <a:p>
            <a:pPr>
              <a:lnSpc>
                <a:spcPct val="90000"/>
              </a:lnSpc>
              <a:buFontTx/>
              <a:buNone/>
            </a:pPr>
            <a:r>
              <a:rPr lang="en-US" altLang="en-US" sz="2400"/>
              <a:t>dequeue</a:t>
            </a:r>
          </a:p>
          <a:p>
            <a:pPr>
              <a:lnSpc>
                <a:spcPct val="90000"/>
              </a:lnSpc>
              <a:buFontTx/>
              <a:buNone/>
            </a:pPr>
            <a:r>
              <a:rPr lang="en-US" altLang="en-US" sz="2400"/>
              <a:t>enqueue T</a:t>
            </a:r>
          </a:p>
          <a:p>
            <a:pPr>
              <a:lnSpc>
                <a:spcPct val="90000"/>
              </a:lnSpc>
              <a:buFontTx/>
              <a:buNone/>
            </a:pPr>
            <a:r>
              <a:rPr lang="en-US" altLang="en-US" sz="2400"/>
              <a:t>enqueue A</a:t>
            </a:r>
          </a:p>
          <a:p>
            <a:pPr>
              <a:lnSpc>
                <a:spcPct val="90000"/>
              </a:lnSpc>
              <a:buFontTx/>
              <a:buNone/>
            </a:pPr>
            <a:r>
              <a:rPr lang="en-US" altLang="en-US" sz="2400"/>
              <a:t>enqueue T</a:t>
            </a:r>
          </a:p>
          <a:p>
            <a:pPr>
              <a:lnSpc>
                <a:spcPct val="90000"/>
              </a:lnSpc>
              <a:buFontTx/>
              <a:buNone/>
            </a:pPr>
            <a:r>
              <a:rPr lang="en-US" altLang="en-US" sz="2400"/>
              <a:t>dequeue </a:t>
            </a:r>
          </a:p>
          <a:p>
            <a:pPr>
              <a:lnSpc>
                <a:spcPct val="90000"/>
              </a:lnSpc>
              <a:buFontTx/>
              <a:buNone/>
            </a:pPr>
            <a:r>
              <a:rPr lang="en-US" altLang="en-US" sz="2400"/>
              <a:t>dequeue</a:t>
            </a:r>
          </a:p>
          <a:p>
            <a:pPr>
              <a:lnSpc>
                <a:spcPct val="90000"/>
              </a:lnSpc>
              <a:buFontTx/>
              <a:buNone/>
            </a:pPr>
            <a:r>
              <a:rPr lang="en-US" altLang="en-US" sz="2400"/>
              <a:t>enqueue E</a:t>
            </a:r>
          </a:p>
          <a:p>
            <a:pPr>
              <a:lnSpc>
                <a:spcPct val="90000"/>
              </a:lnSpc>
              <a:buFontTx/>
              <a:buNone/>
            </a:pPr>
            <a:r>
              <a:rPr lang="en-US" altLang="en-US" sz="2400"/>
              <a:t>dequeue</a:t>
            </a:r>
          </a:p>
        </p:txBody>
      </p:sp>
      <p:grpSp>
        <p:nvGrpSpPr>
          <p:cNvPr id="40964" name="Group 4">
            <a:extLst>
              <a:ext uri="{FF2B5EF4-FFF2-40B4-BE49-F238E27FC236}">
                <a16:creationId xmlns:a16="http://schemas.microsoft.com/office/drawing/2014/main" id="{D1CA7B26-0E4D-AAD6-045E-FAA3ED931447}"/>
              </a:ext>
            </a:extLst>
          </p:cNvPr>
          <p:cNvGrpSpPr>
            <a:grpSpLocks/>
          </p:cNvGrpSpPr>
          <p:nvPr/>
        </p:nvGrpSpPr>
        <p:grpSpPr bwMode="auto">
          <a:xfrm>
            <a:off x="5334000" y="1981200"/>
            <a:ext cx="1981200" cy="495300"/>
            <a:chOff x="3360" y="1392"/>
            <a:chExt cx="768" cy="192"/>
          </a:xfrm>
        </p:grpSpPr>
        <p:sp>
          <p:nvSpPr>
            <p:cNvPr id="40965" name="Rectangle 5">
              <a:extLst>
                <a:ext uri="{FF2B5EF4-FFF2-40B4-BE49-F238E27FC236}">
                  <a16:creationId xmlns:a16="http://schemas.microsoft.com/office/drawing/2014/main" id="{FF1C44BB-7F09-269B-3C47-ED365CEEC4DE}"/>
                </a:ext>
              </a:extLst>
            </p:cNvPr>
            <p:cNvSpPr>
              <a:spLocks noChangeArrowheads="1"/>
            </p:cNvSpPr>
            <p:nvPr/>
          </p:nvSpPr>
          <p:spPr bwMode="auto">
            <a:xfrm>
              <a:off x="3360"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Rectangle 6">
              <a:extLst>
                <a:ext uri="{FF2B5EF4-FFF2-40B4-BE49-F238E27FC236}">
                  <a16:creationId xmlns:a16="http://schemas.microsoft.com/office/drawing/2014/main" id="{51E4D84D-1E70-5486-0749-ABA6C7C2DC8C}"/>
                </a:ext>
              </a:extLst>
            </p:cNvPr>
            <p:cNvSpPr>
              <a:spLocks noChangeArrowheads="1"/>
            </p:cNvSpPr>
            <p:nvPr/>
          </p:nvSpPr>
          <p:spPr bwMode="auto">
            <a:xfrm>
              <a:off x="3552"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Rectangle 7">
              <a:extLst>
                <a:ext uri="{FF2B5EF4-FFF2-40B4-BE49-F238E27FC236}">
                  <a16:creationId xmlns:a16="http://schemas.microsoft.com/office/drawing/2014/main" id="{9D10FBE8-502A-5D91-6140-6A8067CD8B76}"/>
                </a:ext>
              </a:extLst>
            </p:cNvPr>
            <p:cNvSpPr>
              <a:spLocks noChangeArrowheads="1"/>
            </p:cNvSpPr>
            <p:nvPr/>
          </p:nvSpPr>
          <p:spPr bwMode="auto">
            <a:xfrm>
              <a:off x="3744"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8" name="Rectangle 8">
              <a:extLst>
                <a:ext uri="{FF2B5EF4-FFF2-40B4-BE49-F238E27FC236}">
                  <a16:creationId xmlns:a16="http://schemas.microsoft.com/office/drawing/2014/main" id="{0F03F68A-F75D-F893-883B-1514E38D4CC4}"/>
                </a:ext>
              </a:extLst>
            </p:cNvPr>
            <p:cNvSpPr>
              <a:spLocks noChangeArrowheads="1"/>
            </p:cNvSpPr>
            <p:nvPr/>
          </p:nvSpPr>
          <p:spPr bwMode="auto">
            <a:xfrm>
              <a:off x="3936"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969" name="Group 9">
            <a:extLst>
              <a:ext uri="{FF2B5EF4-FFF2-40B4-BE49-F238E27FC236}">
                <a16:creationId xmlns:a16="http://schemas.microsoft.com/office/drawing/2014/main" id="{439AB038-6E55-7559-3E2A-6632DF18C94C}"/>
              </a:ext>
            </a:extLst>
          </p:cNvPr>
          <p:cNvGrpSpPr>
            <a:grpSpLocks/>
          </p:cNvGrpSpPr>
          <p:nvPr/>
        </p:nvGrpSpPr>
        <p:grpSpPr bwMode="auto">
          <a:xfrm>
            <a:off x="5334000" y="3213100"/>
            <a:ext cx="1981200" cy="495300"/>
            <a:chOff x="3360" y="1392"/>
            <a:chExt cx="768" cy="192"/>
          </a:xfrm>
        </p:grpSpPr>
        <p:sp>
          <p:nvSpPr>
            <p:cNvPr id="40970" name="Rectangle 10">
              <a:extLst>
                <a:ext uri="{FF2B5EF4-FFF2-40B4-BE49-F238E27FC236}">
                  <a16:creationId xmlns:a16="http://schemas.microsoft.com/office/drawing/2014/main" id="{B27915A2-1847-AF03-7384-536F563AD3BB}"/>
                </a:ext>
              </a:extLst>
            </p:cNvPr>
            <p:cNvSpPr>
              <a:spLocks noChangeArrowheads="1"/>
            </p:cNvSpPr>
            <p:nvPr/>
          </p:nvSpPr>
          <p:spPr bwMode="auto">
            <a:xfrm>
              <a:off x="3360"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1" name="Rectangle 11">
              <a:extLst>
                <a:ext uri="{FF2B5EF4-FFF2-40B4-BE49-F238E27FC236}">
                  <a16:creationId xmlns:a16="http://schemas.microsoft.com/office/drawing/2014/main" id="{F28F77E9-061B-39D2-2308-CB0E2E193BD6}"/>
                </a:ext>
              </a:extLst>
            </p:cNvPr>
            <p:cNvSpPr>
              <a:spLocks noChangeArrowheads="1"/>
            </p:cNvSpPr>
            <p:nvPr/>
          </p:nvSpPr>
          <p:spPr bwMode="auto">
            <a:xfrm>
              <a:off x="3552"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2" name="Rectangle 12">
              <a:extLst>
                <a:ext uri="{FF2B5EF4-FFF2-40B4-BE49-F238E27FC236}">
                  <a16:creationId xmlns:a16="http://schemas.microsoft.com/office/drawing/2014/main" id="{A718876B-6DD9-4E0F-122B-A2A09A756926}"/>
                </a:ext>
              </a:extLst>
            </p:cNvPr>
            <p:cNvSpPr>
              <a:spLocks noChangeArrowheads="1"/>
            </p:cNvSpPr>
            <p:nvPr/>
          </p:nvSpPr>
          <p:spPr bwMode="auto">
            <a:xfrm>
              <a:off x="3744"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3" name="Rectangle 13">
              <a:extLst>
                <a:ext uri="{FF2B5EF4-FFF2-40B4-BE49-F238E27FC236}">
                  <a16:creationId xmlns:a16="http://schemas.microsoft.com/office/drawing/2014/main" id="{6CBD6102-F6AE-AE30-00F7-A8C0EB09A4BB}"/>
                </a:ext>
              </a:extLst>
            </p:cNvPr>
            <p:cNvSpPr>
              <a:spLocks noChangeArrowheads="1"/>
            </p:cNvSpPr>
            <p:nvPr/>
          </p:nvSpPr>
          <p:spPr bwMode="auto">
            <a:xfrm>
              <a:off x="3936"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974" name="Group 14">
            <a:extLst>
              <a:ext uri="{FF2B5EF4-FFF2-40B4-BE49-F238E27FC236}">
                <a16:creationId xmlns:a16="http://schemas.microsoft.com/office/drawing/2014/main" id="{8B8625B0-382D-17AB-4E6D-45D424E57A07}"/>
              </a:ext>
            </a:extLst>
          </p:cNvPr>
          <p:cNvGrpSpPr>
            <a:grpSpLocks/>
          </p:cNvGrpSpPr>
          <p:nvPr/>
        </p:nvGrpSpPr>
        <p:grpSpPr bwMode="auto">
          <a:xfrm>
            <a:off x="5334000" y="4445000"/>
            <a:ext cx="1981200" cy="495300"/>
            <a:chOff x="3360" y="1392"/>
            <a:chExt cx="768" cy="192"/>
          </a:xfrm>
        </p:grpSpPr>
        <p:sp>
          <p:nvSpPr>
            <p:cNvPr id="40975" name="Rectangle 15">
              <a:extLst>
                <a:ext uri="{FF2B5EF4-FFF2-40B4-BE49-F238E27FC236}">
                  <a16:creationId xmlns:a16="http://schemas.microsoft.com/office/drawing/2014/main" id="{2C4EFB80-C30D-F757-3038-D05C28E199D0}"/>
                </a:ext>
              </a:extLst>
            </p:cNvPr>
            <p:cNvSpPr>
              <a:spLocks noChangeArrowheads="1"/>
            </p:cNvSpPr>
            <p:nvPr/>
          </p:nvSpPr>
          <p:spPr bwMode="auto">
            <a:xfrm>
              <a:off x="3360"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6" name="Rectangle 16">
              <a:extLst>
                <a:ext uri="{FF2B5EF4-FFF2-40B4-BE49-F238E27FC236}">
                  <a16:creationId xmlns:a16="http://schemas.microsoft.com/office/drawing/2014/main" id="{21106B9A-815E-96E5-DD64-6CFC3D6AF089}"/>
                </a:ext>
              </a:extLst>
            </p:cNvPr>
            <p:cNvSpPr>
              <a:spLocks noChangeArrowheads="1"/>
            </p:cNvSpPr>
            <p:nvPr/>
          </p:nvSpPr>
          <p:spPr bwMode="auto">
            <a:xfrm>
              <a:off x="3552"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7" name="Rectangle 17">
              <a:extLst>
                <a:ext uri="{FF2B5EF4-FFF2-40B4-BE49-F238E27FC236}">
                  <a16:creationId xmlns:a16="http://schemas.microsoft.com/office/drawing/2014/main" id="{B96B4BDC-BF18-C88A-4B09-C5434EDCC4EC}"/>
                </a:ext>
              </a:extLst>
            </p:cNvPr>
            <p:cNvSpPr>
              <a:spLocks noChangeArrowheads="1"/>
            </p:cNvSpPr>
            <p:nvPr/>
          </p:nvSpPr>
          <p:spPr bwMode="auto">
            <a:xfrm>
              <a:off x="3744"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8" name="Rectangle 18">
              <a:extLst>
                <a:ext uri="{FF2B5EF4-FFF2-40B4-BE49-F238E27FC236}">
                  <a16:creationId xmlns:a16="http://schemas.microsoft.com/office/drawing/2014/main" id="{A2890E73-4AB6-A1D5-7A18-1F99665EA111}"/>
                </a:ext>
              </a:extLst>
            </p:cNvPr>
            <p:cNvSpPr>
              <a:spLocks noChangeArrowheads="1"/>
            </p:cNvSpPr>
            <p:nvPr/>
          </p:nvSpPr>
          <p:spPr bwMode="auto">
            <a:xfrm>
              <a:off x="3936"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979" name="Group 19">
            <a:extLst>
              <a:ext uri="{FF2B5EF4-FFF2-40B4-BE49-F238E27FC236}">
                <a16:creationId xmlns:a16="http://schemas.microsoft.com/office/drawing/2014/main" id="{4664E782-C251-26E4-E34F-21C9694624E0}"/>
              </a:ext>
            </a:extLst>
          </p:cNvPr>
          <p:cNvGrpSpPr>
            <a:grpSpLocks/>
          </p:cNvGrpSpPr>
          <p:nvPr/>
        </p:nvGrpSpPr>
        <p:grpSpPr bwMode="auto">
          <a:xfrm>
            <a:off x="5334000" y="5676900"/>
            <a:ext cx="1981200" cy="495300"/>
            <a:chOff x="3360" y="1392"/>
            <a:chExt cx="768" cy="192"/>
          </a:xfrm>
        </p:grpSpPr>
        <p:sp>
          <p:nvSpPr>
            <p:cNvPr id="40980" name="Rectangle 20">
              <a:extLst>
                <a:ext uri="{FF2B5EF4-FFF2-40B4-BE49-F238E27FC236}">
                  <a16:creationId xmlns:a16="http://schemas.microsoft.com/office/drawing/2014/main" id="{4D1339BE-A879-8135-D355-EE510CF2ED6B}"/>
                </a:ext>
              </a:extLst>
            </p:cNvPr>
            <p:cNvSpPr>
              <a:spLocks noChangeArrowheads="1"/>
            </p:cNvSpPr>
            <p:nvPr/>
          </p:nvSpPr>
          <p:spPr bwMode="auto">
            <a:xfrm>
              <a:off x="3360"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1" name="Rectangle 21">
              <a:extLst>
                <a:ext uri="{FF2B5EF4-FFF2-40B4-BE49-F238E27FC236}">
                  <a16:creationId xmlns:a16="http://schemas.microsoft.com/office/drawing/2014/main" id="{4082EF74-306D-0A6C-D983-40780738478A}"/>
                </a:ext>
              </a:extLst>
            </p:cNvPr>
            <p:cNvSpPr>
              <a:spLocks noChangeArrowheads="1"/>
            </p:cNvSpPr>
            <p:nvPr/>
          </p:nvSpPr>
          <p:spPr bwMode="auto">
            <a:xfrm>
              <a:off x="3552"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2" name="Rectangle 22">
              <a:extLst>
                <a:ext uri="{FF2B5EF4-FFF2-40B4-BE49-F238E27FC236}">
                  <a16:creationId xmlns:a16="http://schemas.microsoft.com/office/drawing/2014/main" id="{2010FF0F-DA37-9FA7-D686-D24175BD821B}"/>
                </a:ext>
              </a:extLst>
            </p:cNvPr>
            <p:cNvSpPr>
              <a:spLocks noChangeArrowheads="1"/>
            </p:cNvSpPr>
            <p:nvPr/>
          </p:nvSpPr>
          <p:spPr bwMode="auto">
            <a:xfrm>
              <a:off x="3744"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3" name="Rectangle 23">
              <a:extLst>
                <a:ext uri="{FF2B5EF4-FFF2-40B4-BE49-F238E27FC236}">
                  <a16:creationId xmlns:a16="http://schemas.microsoft.com/office/drawing/2014/main" id="{6BD7FCD2-3587-01A0-B7BD-6412B514C879}"/>
                </a:ext>
              </a:extLst>
            </p:cNvPr>
            <p:cNvSpPr>
              <a:spLocks noChangeArrowheads="1"/>
            </p:cNvSpPr>
            <p:nvPr/>
          </p:nvSpPr>
          <p:spPr bwMode="auto">
            <a:xfrm>
              <a:off x="3936"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11EE089-6647-D3D6-9EEE-144B32A121B0}"/>
              </a:ext>
            </a:extLst>
          </p:cNvPr>
          <p:cNvSpPr>
            <a:spLocks noGrp="1" noChangeArrowheads="1"/>
          </p:cNvSpPr>
          <p:nvPr>
            <p:ph type="ctrTitle"/>
          </p:nvPr>
        </p:nvSpPr>
        <p:spPr/>
        <p:txBody>
          <a:bodyPr/>
          <a:lstStyle/>
          <a:p>
            <a:r>
              <a:rPr lang="en-US" altLang="en-US"/>
              <a:t>Come up and say hello!</a:t>
            </a:r>
          </a:p>
        </p:txBody>
      </p:sp>
      <p:sp>
        <p:nvSpPr>
          <p:cNvPr id="5124" name="Rectangle 4">
            <a:extLst>
              <a:ext uri="{FF2B5EF4-FFF2-40B4-BE49-F238E27FC236}">
                <a16:creationId xmlns:a16="http://schemas.microsoft.com/office/drawing/2014/main" id="{5CDE7E16-F9E1-0D53-1895-028DE1255155}"/>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1BFFE4A-3D6D-F923-CA4C-51956D4DC3BB}"/>
              </a:ext>
            </a:extLst>
          </p:cNvPr>
          <p:cNvSpPr>
            <a:spLocks noGrp="1" noChangeArrowheads="1"/>
          </p:cNvSpPr>
          <p:nvPr>
            <p:ph type="title"/>
          </p:nvPr>
        </p:nvSpPr>
        <p:spPr/>
        <p:txBody>
          <a:bodyPr/>
          <a:lstStyle/>
          <a:p>
            <a:r>
              <a:rPr lang="en-US" altLang="en-US"/>
              <a:t>Linked List Q Data Structure</a:t>
            </a:r>
          </a:p>
        </p:txBody>
      </p:sp>
      <p:sp>
        <p:nvSpPr>
          <p:cNvPr id="43011" name="Rectangle 3">
            <a:extLst>
              <a:ext uri="{FF2B5EF4-FFF2-40B4-BE49-F238E27FC236}">
                <a16:creationId xmlns:a16="http://schemas.microsoft.com/office/drawing/2014/main" id="{5E25ACE7-9599-B394-A58C-B1AA70BA425B}"/>
              </a:ext>
            </a:extLst>
          </p:cNvPr>
          <p:cNvSpPr>
            <a:spLocks noChangeArrowheads="1"/>
          </p:cNvSpPr>
          <p:nvPr/>
        </p:nvSpPr>
        <p:spPr bwMode="auto">
          <a:xfrm>
            <a:off x="21336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b</a:t>
            </a:r>
          </a:p>
        </p:txBody>
      </p:sp>
      <p:sp>
        <p:nvSpPr>
          <p:cNvPr id="43012" name="Rectangle 4">
            <a:extLst>
              <a:ext uri="{FF2B5EF4-FFF2-40B4-BE49-F238E27FC236}">
                <a16:creationId xmlns:a16="http://schemas.microsoft.com/office/drawing/2014/main" id="{285242B8-6E6D-5855-B4CE-F52F61D9B6E0}"/>
              </a:ext>
            </a:extLst>
          </p:cNvPr>
          <p:cNvSpPr>
            <a:spLocks noChangeArrowheads="1"/>
          </p:cNvSpPr>
          <p:nvPr/>
        </p:nvSpPr>
        <p:spPr bwMode="auto">
          <a:xfrm>
            <a:off x="24384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Rectangle 5">
            <a:extLst>
              <a:ext uri="{FF2B5EF4-FFF2-40B4-BE49-F238E27FC236}">
                <a16:creationId xmlns:a16="http://schemas.microsoft.com/office/drawing/2014/main" id="{D14060C0-B9AB-CA80-3131-B5EE4A8DFB05}"/>
              </a:ext>
            </a:extLst>
          </p:cNvPr>
          <p:cNvSpPr>
            <a:spLocks noChangeArrowheads="1"/>
          </p:cNvSpPr>
          <p:nvPr/>
        </p:nvSpPr>
        <p:spPr bwMode="auto">
          <a:xfrm>
            <a:off x="2286000" y="2209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6">
            <a:extLst>
              <a:ext uri="{FF2B5EF4-FFF2-40B4-BE49-F238E27FC236}">
                <a16:creationId xmlns:a16="http://schemas.microsoft.com/office/drawing/2014/main" id="{ED63C4C9-15CD-69B7-8187-5DD42FF48EF4}"/>
              </a:ext>
            </a:extLst>
          </p:cNvPr>
          <p:cNvSpPr>
            <a:spLocks noChangeArrowheads="1"/>
          </p:cNvSpPr>
          <p:nvPr/>
        </p:nvSpPr>
        <p:spPr bwMode="auto">
          <a:xfrm>
            <a:off x="31242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c</a:t>
            </a:r>
          </a:p>
        </p:txBody>
      </p:sp>
      <p:sp>
        <p:nvSpPr>
          <p:cNvPr id="43015" name="Rectangle 7">
            <a:extLst>
              <a:ext uri="{FF2B5EF4-FFF2-40B4-BE49-F238E27FC236}">
                <a16:creationId xmlns:a16="http://schemas.microsoft.com/office/drawing/2014/main" id="{70A7E637-F651-EB9B-BD0C-ACAB49F22B72}"/>
              </a:ext>
            </a:extLst>
          </p:cNvPr>
          <p:cNvSpPr>
            <a:spLocks noChangeArrowheads="1"/>
          </p:cNvSpPr>
          <p:nvPr/>
        </p:nvSpPr>
        <p:spPr bwMode="auto">
          <a:xfrm>
            <a:off x="34290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8">
            <a:extLst>
              <a:ext uri="{FF2B5EF4-FFF2-40B4-BE49-F238E27FC236}">
                <a16:creationId xmlns:a16="http://schemas.microsoft.com/office/drawing/2014/main" id="{368D514D-B4B1-04D4-7CFC-76CF34802B56}"/>
              </a:ext>
            </a:extLst>
          </p:cNvPr>
          <p:cNvSpPr>
            <a:spLocks noChangeArrowheads="1"/>
          </p:cNvSpPr>
          <p:nvPr/>
        </p:nvSpPr>
        <p:spPr bwMode="auto">
          <a:xfrm>
            <a:off x="3276600" y="2209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3017" name="AutoShape 9">
            <a:extLst>
              <a:ext uri="{FF2B5EF4-FFF2-40B4-BE49-F238E27FC236}">
                <a16:creationId xmlns:a16="http://schemas.microsoft.com/office/drawing/2014/main" id="{274C1B9D-0C53-74E5-1F6E-F9A09E7231F5}"/>
              </a:ext>
            </a:extLst>
          </p:cNvPr>
          <p:cNvCxnSpPr>
            <a:cxnSpLocks noChangeShapeType="1"/>
            <a:stCxn id="43013" idx="3"/>
            <a:endCxn id="43014" idx="1"/>
          </p:cNvCxnSpPr>
          <p:nvPr/>
        </p:nvCxnSpPr>
        <p:spPr bwMode="auto">
          <a:xfrm>
            <a:off x="2590800" y="2362200"/>
            <a:ext cx="533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8" name="Rectangle 10">
            <a:extLst>
              <a:ext uri="{FF2B5EF4-FFF2-40B4-BE49-F238E27FC236}">
                <a16:creationId xmlns:a16="http://schemas.microsoft.com/office/drawing/2014/main" id="{661A4891-5A2F-41DB-DC1A-6E7C47CC6867}"/>
              </a:ext>
            </a:extLst>
          </p:cNvPr>
          <p:cNvSpPr>
            <a:spLocks noChangeArrowheads="1"/>
          </p:cNvSpPr>
          <p:nvPr/>
        </p:nvSpPr>
        <p:spPr bwMode="auto">
          <a:xfrm>
            <a:off x="41148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d</a:t>
            </a:r>
          </a:p>
        </p:txBody>
      </p:sp>
      <p:sp>
        <p:nvSpPr>
          <p:cNvPr id="43019" name="Rectangle 11">
            <a:extLst>
              <a:ext uri="{FF2B5EF4-FFF2-40B4-BE49-F238E27FC236}">
                <a16:creationId xmlns:a16="http://schemas.microsoft.com/office/drawing/2014/main" id="{11866A6E-90AF-8314-987A-A28734A371A3}"/>
              </a:ext>
            </a:extLst>
          </p:cNvPr>
          <p:cNvSpPr>
            <a:spLocks noChangeArrowheads="1"/>
          </p:cNvSpPr>
          <p:nvPr/>
        </p:nvSpPr>
        <p:spPr bwMode="auto">
          <a:xfrm>
            <a:off x="44196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0" name="Rectangle 12">
            <a:extLst>
              <a:ext uri="{FF2B5EF4-FFF2-40B4-BE49-F238E27FC236}">
                <a16:creationId xmlns:a16="http://schemas.microsoft.com/office/drawing/2014/main" id="{BBE16B6E-E256-15EE-922B-3BBD5D074A99}"/>
              </a:ext>
            </a:extLst>
          </p:cNvPr>
          <p:cNvSpPr>
            <a:spLocks noChangeArrowheads="1"/>
          </p:cNvSpPr>
          <p:nvPr/>
        </p:nvSpPr>
        <p:spPr bwMode="auto">
          <a:xfrm>
            <a:off x="4267200" y="2209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3021" name="AutoShape 13">
            <a:extLst>
              <a:ext uri="{FF2B5EF4-FFF2-40B4-BE49-F238E27FC236}">
                <a16:creationId xmlns:a16="http://schemas.microsoft.com/office/drawing/2014/main" id="{D77944D6-D10E-38E4-4262-DC5E19A85DB2}"/>
              </a:ext>
            </a:extLst>
          </p:cNvPr>
          <p:cNvCxnSpPr>
            <a:cxnSpLocks noChangeShapeType="1"/>
            <a:stCxn id="43016" idx="3"/>
            <a:endCxn id="43018" idx="1"/>
          </p:cNvCxnSpPr>
          <p:nvPr/>
        </p:nvCxnSpPr>
        <p:spPr bwMode="auto">
          <a:xfrm>
            <a:off x="3581400" y="2362200"/>
            <a:ext cx="533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22" name="Rectangle 14">
            <a:extLst>
              <a:ext uri="{FF2B5EF4-FFF2-40B4-BE49-F238E27FC236}">
                <a16:creationId xmlns:a16="http://schemas.microsoft.com/office/drawing/2014/main" id="{4F723EFA-AC87-ADF5-4E32-5AB9D1869EC4}"/>
              </a:ext>
            </a:extLst>
          </p:cNvPr>
          <p:cNvSpPr>
            <a:spLocks noChangeArrowheads="1"/>
          </p:cNvSpPr>
          <p:nvPr/>
        </p:nvSpPr>
        <p:spPr bwMode="auto">
          <a:xfrm>
            <a:off x="51054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e</a:t>
            </a:r>
          </a:p>
        </p:txBody>
      </p:sp>
      <p:sp>
        <p:nvSpPr>
          <p:cNvPr id="43023" name="Rectangle 15">
            <a:extLst>
              <a:ext uri="{FF2B5EF4-FFF2-40B4-BE49-F238E27FC236}">
                <a16:creationId xmlns:a16="http://schemas.microsoft.com/office/drawing/2014/main" id="{5CC4A1D8-BEA8-F7F9-08DD-554A2B5958D5}"/>
              </a:ext>
            </a:extLst>
          </p:cNvPr>
          <p:cNvSpPr>
            <a:spLocks noChangeArrowheads="1"/>
          </p:cNvSpPr>
          <p:nvPr/>
        </p:nvSpPr>
        <p:spPr bwMode="auto">
          <a:xfrm>
            <a:off x="54102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4" name="Rectangle 16">
            <a:extLst>
              <a:ext uri="{FF2B5EF4-FFF2-40B4-BE49-F238E27FC236}">
                <a16:creationId xmlns:a16="http://schemas.microsoft.com/office/drawing/2014/main" id="{1A8F6635-20BD-C600-58D9-BAF20D4BA186}"/>
              </a:ext>
            </a:extLst>
          </p:cNvPr>
          <p:cNvSpPr>
            <a:spLocks noChangeArrowheads="1"/>
          </p:cNvSpPr>
          <p:nvPr/>
        </p:nvSpPr>
        <p:spPr bwMode="auto">
          <a:xfrm>
            <a:off x="5257800" y="2209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3025" name="AutoShape 17">
            <a:extLst>
              <a:ext uri="{FF2B5EF4-FFF2-40B4-BE49-F238E27FC236}">
                <a16:creationId xmlns:a16="http://schemas.microsoft.com/office/drawing/2014/main" id="{469C9E3B-A3FB-C73C-5DFE-FA940A839CFF}"/>
              </a:ext>
            </a:extLst>
          </p:cNvPr>
          <p:cNvCxnSpPr>
            <a:cxnSpLocks noChangeShapeType="1"/>
            <a:stCxn id="43020" idx="3"/>
            <a:endCxn id="43022" idx="1"/>
          </p:cNvCxnSpPr>
          <p:nvPr/>
        </p:nvCxnSpPr>
        <p:spPr bwMode="auto">
          <a:xfrm>
            <a:off x="4572000" y="2362200"/>
            <a:ext cx="533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26" name="Rectangle 18">
            <a:extLst>
              <a:ext uri="{FF2B5EF4-FFF2-40B4-BE49-F238E27FC236}">
                <a16:creationId xmlns:a16="http://schemas.microsoft.com/office/drawing/2014/main" id="{7949DEF8-0BED-6A14-E4ED-9EE37770C850}"/>
              </a:ext>
            </a:extLst>
          </p:cNvPr>
          <p:cNvSpPr>
            <a:spLocks noChangeArrowheads="1"/>
          </p:cNvSpPr>
          <p:nvPr/>
        </p:nvSpPr>
        <p:spPr bwMode="auto">
          <a:xfrm>
            <a:off x="60960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f</a:t>
            </a:r>
          </a:p>
        </p:txBody>
      </p:sp>
      <p:sp>
        <p:nvSpPr>
          <p:cNvPr id="43027" name="Rectangle 19">
            <a:extLst>
              <a:ext uri="{FF2B5EF4-FFF2-40B4-BE49-F238E27FC236}">
                <a16:creationId xmlns:a16="http://schemas.microsoft.com/office/drawing/2014/main" id="{DE94C234-640C-7CD6-1FD4-E50CBC3F0FF0}"/>
              </a:ext>
            </a:extLst>
          </p:cNvPr>
          <p:cNvSpPr>
            <a:spLocks noChangeArrowheads="1"/>
          </p:cNvSpPr>
          <p:nvPr/>
        </p:nvSpPr>
        <p:spPr bwMode="auto">
          <a:xfrm>
            <a:off x="64008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8" name="Rectangle 20">
            <a:extLst>
              <a:ext uri="{FF2B5EF4-FFF2-40B4-BE49-F238E27FC236}">
                <a16:creationId xmlns:a16="http://schemas.microsoft.com/office/drawing/2014/main" id="{8858A7EA-4370-09D7-19FF-73D457E8E737}"/>
              </a:ext>
            </a:extLst>
          </p:cNvPr>
          <p:cNvSpPr>
            <a:spLocks noChangeArrowheads="1"/>
          </p:cNvSpPr>
          <p:nvPr/>
        </p:nvSpPr>
        <p:spPr bwMode="auto">
          <a:xfrm>
            <a:off x="6248400" y="2209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3029" name="AutoShape 21">
            <a:extLst>
              <a:ext uri="{FF2B5EF4-FFF2-40B4-BE49-F238E27FC236}">
                <a16:creationId xmlns:a16="http://schemas.microsoft.com/office/drawing/2014/main" id="{239E0FD5-CE45-7744-2F21-C1196EA3A64C}"/>
              </a:ext>
            </a:extLst>
          </p:cNvPr>
          <p:cNvCxnSpPr>
            <a:cxnSpLocks noChangeShapeType="1"/>
            <a:stCxn id="43024" idx="3"/>
            <a:endCxn id="43026" idx="1"/>
          </p:cNvCxnSpPr>
          <p:nvPr/>
        </p:nvCxnSpPr>
        <p:spPr bwMode="auto">
          <a:xfrm>
            <a:off x="5562600" y="2362200"/>
            <a:ext cx="533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30" name="Line 22">
            <a:extLst>
              <a:ext uri="{FF2B5EF4-FFF2-40B4-BE49-F238E27FC236}">
                <a16:creationId xmlns:a16="http://schemas.microsoft.com/office/drawing/2014/main" id="{E5459AD1-2B1E-B87F-BF67-8F5D66921062}"/>
              </a:ext>
            </a:extLst>
          </p:cNvPr>
          <p:cNvSpPr>
            <a:spLocks noChangeShapeType="1"/>
          </p:cNvSpPr>
          <p:nvPr/>
        </p:nvSpPr>
        <p:spPr bwMode="auto">
          <a:xfrm>
            <a:off x="6400800" y="2209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1" name="Text Box 23">
            <a:extLst>
              <a:ext uri="{FF2B5EF4-FFF2-40B4-BE49-F238E27FC236}">
                <a16:creationId xmlns:a16="http://schemas.microsoft.com/office/drawing/2014/main" id="{9149634B-ABFA-4259-937B-E48FEE8A6A5F}"/>
              </a:ext>
            </a:extLst>
          </p:cNvPr>
          <p:cNvSpPr txBox="1">
            <a:spLocks noChangeArrowheads="1"/>
          </p:cNvSpPr>
          <p:nvPr/>
        </p:nvSpPr>
        <p:spPr bwMode="auto">
          <a:xfrm>
            <a:off x="1997075" y="2787650"/>
            <a:ext cx="581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front</a:t>
            </a:r>
          </a:p>
        </p:txBody>
      </p:sp>
      <p:sp>
        <p:nvSpPr>
          <p:cNvPr id="43032" name="Text Box 24">
            <a:extLst>
              <a:ext uri="{FF2B5EF4-FFF2-40B4-BE49-F238E27FC236}">
                <a16:creationId xmlns:a16="http://schemas.microsoft.com/office/drawing/2014/main" id="{4EC45982-342D-0E08-C10B-87F6FBB8CF2A}"/>
              </a:ext>
            </a:extLst>
          </p:cNvPr>
          <p:cNvSpPr txBox="1">
            <a:spLocks noChangeArrowheads="1"/>
          </p:cNvSpPr>
          <p:nvPr/>
        </p:nvSpPr>
        <p:spPr bwMode="auto">
          <a:xfrm>
            <a:off x="5965825" y="2787650"/>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back</a:t>
            </a:r>
          </a:p>
        </p:txBody>
      </p:sp>
      <p:cxnSp>
        <p:nvCxnSpPr>
          <p:cNvPr id="43033" name="AutoShape 25">
            <a:extLst>
              <a:ext uri="{FF2B5EF4-FFF2-40B4-BE49-F238E27FC236}">
                <a16:creationId xmlns:a16="http://schemas.microsoft.com/office/drawing/2014/main" id="{915A3D18-308F-9972-32C5-95EFE106A299}"/>
              </a:ext>
            </a:extLst>
          </p:cNvPr>
          <p:cNvCxnSpPr>
            <a:cxnSpLocks noChangeShapeType="1"/>
            <a:stCxn id="43031" idx="0"/>
            <a:endCxn id="43011" idx="2"/>
          </p:cNvCxnSpPr>
          <p:nvPr/>
        </p:nvCxnSpPr>
        <p:spPr bwMode="auto">
          <a:xfrm flipH="1" flipV="1">
            <a:off x="2286000" y="2514600"/>
            <a:ext cx="1588" cy="273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34" name="AutoShape 26">
            <a:extLst>
              <a:ext uri="{FF2B5EF4-FFF2-40B4-BE49-F238E27FC236}">
                <a16:creationId xmlns:a16="http://schemas.microsoft.com/office/drawing/2014/main" id="{772F5A77-E64C-1BD9-82CC-BDDB23D436BD}"/>
              </a:ext>
            </a:extLst>
          </p:cNvPr>
          <p:cNvCxnSpPr>
            <a:cxnSpLocks noChangeShapeType="1"/>
            <a:stCxn id="43032" idx="0"/>
            <a:endCxn id="43026" idx="2"/>
          </p:cNvCxnSpPr>
          <p:nvPr/>
        </p:nvCxnSpPr>
        <p:spPr bwMode="auto">
          <a:xfrm flipH="1" flipV="1">
            <a:off x="6248400" y="2514600"/>
            <a:ext cx="1588" cy="273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35" name="Rectangle 27">
            <a:extLst>
              <a:ext uri="{FF2B5EF4-FFF2-40B4-BE49-F238E27FC236}">
                <a16:creationId xmlns:a16="http://schemas.microsoft.com/office/drawing/2014/main" id="{E8A1B410-4105-4E3D-5477-764E31643FA1}"/>
              </a:ext>
            </a:extLst>
          </p:cNvPr>
          <p:cNvSpPr>
            <a:spLocks noChangeArrowheads="1"/>
          </p:cNvSpPr>
          <p:nvPr/>
        </p:nvSpPr>
        <p:spPr bwMode="auto">
          <a:xfrm>
            <a:off x="304800" y="3505200"/>
            <a:ext cx="4648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Helvetica" panose="020B0604020202020204" pitchFamily="34" charset="0"/>
              </a:defRPr>
            </a:lvl1pPr>
            <a:lvl2pPr marL="742950" indent="-285750">
              <a:spcBef>
                <a:spcPct val="20000"/>
              </a:spcBef>
              <a:buChar char="–"/>
              <a:defRPr sz="2400">
                <a:solidFill>
                  <a:schemeClr val="tx1"/>
                </a:solidFill>
                <a:latin typeface="Helvetica" panose="020B0604020202020204" pitchFamily="34" charset="0"/>
              </a:defRPr>
            </a:lvl2pPr>
            <a:lvl3pPr marL="1143000" indent="-228600">
              <a:spcBef>
                <a:spcPct val="20000"/>
              </a:spcBef>
              <a:buChar char="•"/>
              <a:defRPr sz="2000">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a:solidFill>
                  <a:schemeClr val="tx1"/>
                </a:solidFill>
                <a:latin typeface="Helvetica" panose="020B0604020202020204" pitchFamily="34" charset="0"/>
              </a:defRPr>
            </a:lvl5pPr>
            <a:lvl6pPr marL="2514600" indent="-228600" fontAlgn="base">
              <a:spcBef>
                <a:spcPct val="20000"/>
              </a:spcBef>
              <a:spcAft>
                <a:spcPct val="0"/>
              </a:spcAft>
              <a:buChar char="»"/>
              <a:defRPr>
                <a:solidFill>
                  <a:schemeClr val="tx1"/>
                </a:solidFill>
                <a:latin typeface="Helvetica" panose="020B0604020202020204" pitchFamily="34" charset="0"/>
              </a:defRPr>
            </a:lvl6pPr>
            <a:lvl7pPr marL="2971800" indent="-228600" fontAlgn="base">
              <a:spcBef>
                <a:spcPct val="20000"/>
              </a:spcBef>
              <a:spcAft>
                <a:spcPct val="0"/>
              </a:spcAft>
              <a:buChar char="»"/>
              <a:defRPr>
                <a:solidFill>
                  <a:schemeClr val="tx1"/>
                </a:solidFill>
                <a:latin typeface="Helvetica" panose="020B0604020202020204" pitchFamily="34" charset="0"/>
              </a:defRPr>
            </a:lvl7pPr>
            <a:lvl8pPr marL="3429000" indent="-228600" fontAlgn="base">
              <a:spcBef>
                <a:spcPct val="20000"/>
              </a:spcBef>
              <a:spcAft>
                <a:spcPct val="0"/>
              </a:spcAft>
              <a:buChar char="»"/>
              <a:defRPr>
                <a:solidFill>
                  <a:schemeClr val="tx1"/>
                </a:solidFill>
                <a:latin typeface="Helvetica" panose="020B0604020202020204" pitchFamily="34" charset="0"/>
              </a:defRPr>
            </a:lvl8pPr>
            <a:lvl9pPr marL="3886200" indent="-228600" fontAlgn="base">
              <a:spcBef>
                <a:spcPct val="20000"/>
              </a:spcBef>
              <a:spcAft>
                <a:spcPct val="0"/>
              </a:spcAft>
              <a:buChar char="»"/>
              <a:defRPr>
                <a:solidFill>
                  <a:schemeClr val="tx1"/>
                </a:solidFill>
                <a:latin typeface="Helvetica" panose="020B0604020202020204" pitchFamily="34" charset="0"/>
              </a:defRPr>
            </a:lvl9pPr>
          </a:lstStyle>
          <a:p>
            <a:pPr>
              <a:buFontTx/>
              <a:buNone/>
            </a:pPr>
            <a:r>
              <a:rPr lang="en-US" altLang="en-US" sz="1800" b="1">
                <a:latin typeface="Courier New" panose="02070309020205020404" pitchFamily="49" charset="0"/>
              </a:rPr>
              <a:t>void enqueue(Object x) {</a:t>
            </a:r>
          </a:p>
          <a:p>
            <a:pPr>
              <a:buFontTx/>
              <a:buNone/>
            </a:pPr>
            <a:r>
              <a:rPr lang="en-US" altLang="en-US" sz="1800" b="1">
                <a:latin typeface="Courier New" panose="02070309020205020404" pitchFamily="49" charset="0"/>
              </a:rPr>
              <a:t>	if (is_empty())</a:t>
            </a:r>
          </a:p>
          <a:p>
            <a:pPr>
              <a:buFontTx/>
              <a:buNone/>
            </a:pPr>
            <a:r>
              <a:rPr lang="en-US" altLang="en-US" sz="1800" b="1">
                <a:latin typeface="Courier New" panose="02070309020205020404" pitchFamily="49" charset="0"/>
              </a:rPr>
              <a:t>		front = back = new Node(x)</a:t>
            </a:r>
          </a:p>
          <a:p>
            <a:pPr>
              <a:buFontTx/>
              <a:buNone/>
            </a:pPr>
            <a:r>
              <a:rPr lang="en-US" altLang="en-US" sz="1800" b="1">
                <a:latin typeface="Courier New" panose="02070309020205020404" pitchFamily="49" charset="0"/>
              </a:rPr>
              <a:t>	else</a:t>
            </a:r>
          </a:p>
          <a:p>
            <a:pPr>
              <a:buFontTx/>
              <a:buNone/>
            </a:pPr>
            <a:r>
              <a:rPr lang="en-US" altLang="en-US" sz="1800" b="1">
                <a:latin typeface="Courier New" panose="02070309020205020404" pitchFamily="49" charset="0"/>
              </a:rPr>
              <a:t>		back-&gt;next = new Node(x)</a:t>
            </a:r>
          </a:p>
          <a:p>
            <a:pPr>
              <a:buFontTx/>
              <a:buNone/>
            </a:pPr>
            <a:r>
              <a:rPr lang="en-US" altLang="en-US" sz="1800" b="1">
                <a:latin typeface="Courier New" panose="02070309020205020404" pitchFamily="49" charset="0"/>
              </a:rPr>
              <a:t>		back = back-&gt;next</a:t>
            </a:r>
          </a:p>
          <a:p>
            <a:pPr>
              <a:buFontTx/>
              <a:buNone/>
            </a:pPr>
            <a:r>
              <a:rPr lang="en-US" altLang="en-US" sz="1800" b="1">
                <a:latin typeface="Courier New" panose="02070309020205020404" pitchFamily="49" charset="0"/>
              </a:rPr>
              <a:t>}</a:t>
            </a:r>
          </a:p>
        </p:txBody>
      </p:sp>
      <p:sp>
        <p:nvSpPr>
          <p:cNvPr id="43036" name="Rectangle 28">
            <a:extLst>
              <a:ext uri="{FF2B5EF4-FFF2-40B4-BE49-F238E27FC236}">
                <a16:creationId xmlns:a16="http://schemas.microsoft.com/office/drawing/2014/main" id="{8E143444-4F1A-394C-7990-2EE5619AE6D6}"/>
              </a:ext>
            </a:extLst>
          </p:cNvPr>
          <p:cNvSpPr>
            <a:spLocks noChangeArrowheads="1"/>
          </p:cNvSpPr>
          <p:nvPr/>
        </p:nvSpPr>
        <p:spPr bwMode="auto">
          <a:xfrm>
            <a:off x="4876800" y="3505200"/>
            <a:ext cx="4191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Helvetica" panose="020B0604020202020204" pitchFamily="34" charset="0"/>
              </a:defRPr>
            </a:lvl1pPr>
            <a:lvl2pPr marL="742950" indent="-285750">
              <a:spcBef>
                <a:spcPct val="20000"/>
              </a:spcBef>
              <a:buChar char="–"/>
              <a:defRPr sz="2400">
                <a:solidFill>
                  <a:schemeClr val="tx1"/>
                </a:solidFill>
                <a:latin typeface="Helvetica" panose="020B0604020202020204" pitchFamily="34" charset="0"/>
              </a:defRPr>
            </a:lvl2pPr>
            <a:lvl3pPr marL="1143000" indent="-228600">
              <a:spcBef>
                <a:spcPct val="20000"/>
              </a:spcBef>
              <a:buChar char="•"/>
              <a:defRPr sz="2000">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a:solidFill>
                  <a:schemeClr val="tx1"/>
                </a:solidFill>
                <a:latin typeface="Helvetica" panose="020B0604020202020204" pitchFamily="34" charset="0"/>
              </a:defRPr>
            </a:lvl5pPr>
            <a:lvl6pPr marL="2514600" indent="-228600" fontAlgn="base">
              <a:spcBef>
                <a:spcPct val="20000"/>
              </a:spcBef>
              <a:spcAft>
                <a:spcPct val="0"/>
              </a:spcAft>
              <a:buChar char="»"/>
              <a:defRPr>
                <a:solidFill>
                  <a:schemeClr val="tx1"/>
                </a:solidFill>
                <a:latin typeface="Helvetica" panose="020B0604020202020204" pitchFamily="34" charset="0"/>
              </a:defRPr>
            </a:lvl6pPr>
            <a:lvl7pPr marL="2971800" indent="-228600" fontAlgn="base">
              <a:spcBef>
                <a:spcPct val="20000"/>
              </a:spcBef>
              <a:spcAft>
                <a:spcPct val="0"/>
              </a:spcAft>
              <a:buChar char="»"/>
              <a:defRPr>
                <a:solidFill>
                  <a:schemeClr val="tx1"/>
                </a:solidFill>
                <a:latin typeface="Helvetica" panose="020B0604020202020204" pitchFamily="34" charset="0"/>
              </a:defRPr>
            </a:lvl7pPr>
            <a:lvl8pPr marL="3429000" indent="-228600" fontAlgn="base">
              <a:spcBef>
                <a:spcPct val="20000"/>
              </a:spcBef>
              <a:spcAft>
                <a:spcPct val="0"/>
              </a:spcAft>
              <a:buChar char="»"/>
              <a:defRPr>
                <a:solidFill>
                  <a:schemeClr val="tx1"/>
                </a:solidFill>
                <a:latin typeface="Helvetica" panose="020B0604020202020204" pitchFamily="34" charset="0"/>
              </a:defRPr>
            </a:lvl8pPr>
            <a:lvl9pPr marL="3886200" indent="-228600" fontAlgn="base">
              <a:spcBef>
                <a:spcPct val="20000"/>
              </a:spcBef>
              <a:spcAft>
                <a:spcPct val="0"/>
              </a:spcAft>
              <a:buChar char="»"/>
              <a:defRPr>
                <a:solidFill>
                  <a:schemeClr val="tx1"/>
                </a:solidFill>
                <a:latin typeface="Helvetica" panose="020B0604020202020204" pitchFamily="34" charset="0"/>
              </a:defRPr>
            </a:lvl9pPr>
          </a:lstStyle>
          <a:p>
            <a:pPr>
              <a:buFontTx/>
              <a:buNone/>
            </a:pPr>
            <a:r>
              <a:rPr lang="en-US" altLang="en-US" sz="1800" b="1">
                <a:latin typeface="Courier New" panose="02070309020205020404" pitchFamily="49" charset="0"/>
              </a:rPr>
              <a:t>Object dequeue() {</a:t>
            </a:r>
          </a:p>
          <a:p>
            <a:pPr>
              <a:buFontTx/>
              <a:buNone/>
            </a:pPr>
            <a:r>
              <a:rPr lang="en-US" altLang="en-US" sz="1800" b="1">
                <a:latin typeface="Courier New" panose="02070309020205020404" pitchFamily="49" charset="0"/>
              </a:rPr>
              <a:t>	assert(!is_empty)</a:t>
            </a:r>
          </a:p>
          <a:p>
            <a:pPr>
              <a:buFontTx/>
              <a:buNone/>
            </a:pPr>
            <a:r>
              <a:rPr lang="en-US" altLang="en-US" sz="1800" b="1">
                <a:latin typeface="Courier New" panose="02070309020205020404" pitchFamily="49" charset="0"/>
              </a:rPr>
              <a:t>	return_data = front-&gt;data</a:t>
            </a:r>
          </a:p>
          <a:p>
            <a:pPr>
              <a:buFontTx/>
              <a:buNone/>
            </a:pPr>
            <a:r>
              <a:rPr lang="en-US" altLang="en-US" sz="1800" b="1">
                <a:latin typeface="Courier New" panose="02070309020205020404" pitchFamily="49" charset="0"/>
              </a:rPr>
              <a:t>	temp = front</a:t>
            </a:r>
          </a:p>
          <a:p>
            <a:pPr>
              <a:buFontTx/>
              <a:buNone/>
            </a:pPr>
            <a:r>
              <a:rPr lang="en-US" altLang="en-US" sz="1800" b="1">
                <a:latin typeface="Courier New" panose="02070309020205020404" pitchFamily="49" charset="0"/>
              </a:rPr>
              <a:t>	front = front-&gt;next</a:t>
            </a:r>
          </a:p>
          <a:p>
            <a:pPr>
              <a:buFontTx/>
              <a:buNone/>
            </a:pPr>
            <a:r>
              <a:rPr lang="en-US" altLang="en-US" sz="1800" b="1">
                <a:latin typeface="Courier New" panose="02070309020205020404" pitchFamily="49" charset="0"/>
              </a:rPr>
              <a:t>	delete temp</a:t>
            </a:r>
          </a:p>
          <a:p>
            <a:pPr>
              <a:buFontTx/>
              <a:buNone/>
            </a:pPr>
            <a:r>
              <a:rPr lang="en-US" altLang="en-US" sz="1800" b="1">
                <a:latin typeface="Courier New" panose="02070309020205020404" pitchFamily="49" charset="0"/>
              </a:rPr>
              <a:t>	return temp-&gt;data	</a:t>
            </a:r>
          </a:p>
          <a:p>
            <a:pPr>
              <a:buFontTx/>
              <a:buNone/>
            </a:pPr>
            <a:r>
              <a:rPr lang="en-US" altLang="en-US" sz="1800" b="1">
                <a:latin typeface="Courier New" panose="020703090202050204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DE75323-3199-381E-7AF3-42AB0CE54C96}"/>
              </a:ext>
            </a:extLst>
          </p:cNvPr>
          <p:cNvSpPr>
            <a:spLocks noGrp="1" noChangeArrowheads="1"/>
          </p:cNvSpPr>
          <p:nvPr>
            <p:ph type="title"/>
          </p:nvPr>
        </p:nvSpPr>
        <p:spPr/>
        <p:txBody>
          <a:bodyPr/>
          <a:lstStyle/>
          <a:p>
            <a:r>
              <a:rPr lang="en-US" altLang="en-US"/>
              <a:t>Circular Array vs. Linked List</a:t>
            </a:r>
          </a:p>
        </p:txBody>
      </p:sp>
      <p:sp>
        <p:nvSpPr>
          <p:cNvPr id="45059" name="Rectangle 3">
            <a:extLst>
              <a:ext uri="{FF2B5EF4-FFF2-40B4-BE49-F238E27FC236}">
                <a16:creationId xmlns:a16="http://schemas.microsoft.com/office/drawing/2014/main" id="{FD34E7CD-AEB1-C2CF-CF06-83E298FC3E3D}"/>
              </a:ext>
            </a:extLst>
          </p:cNvPr>
          <p:cNvSpPr>
            <a:spLocks noGrp="1" noChangeArrowheads="1"/>
          </p:cNvSpPr>
          <p:nvPr>
            <p:ph type="body" idx="1"/>
          </p:nvPr>
        </p:nvSpPr>
        <p:spPr/>
        <p:txBody>
          <a:bodyPr/>
          <a:lstStyle/>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A8B3E5B-54F0-744C-743A-ED8E194173B8}"/>
              </a:ext>
            </a:extLst>
          </p:cNvPr>
          <p:cNvSpPr>
            <a:spLocks noGrp="1" noChangeArrowheads="1"/>
          </p:cNvSpPr>
          <p:nvPr>
            <p:ph type="title"/>
          </p:nvPr>
        </p:nvSpPr>
        <p:spPr/>
        <p:txBody>
          <a:bodyPr/>
          <a:lstStyle/>
          <a:p>
            <a:r>
              <a:rPr lang="en-US" altLang="en-US"/>
              <a:t>LIFO Stack ADT</a:t>
            </a:r>
          </a:p>
        </p:txBody>
      </p:sp>
      <p:sp>
        <p:nvSpPr>
          <p:cNvPr id="47107" name="Rectangle 3">
            <a:extLst>
              <a:ext uri="{FF2B5EF4-FFF2-40B4-BE49-F238E27FC236}">
                <a16:creationId xmlns:a16="http://schemas.microsoft.com/office/drawing/2014/main" id="{09B160DD-2280-E274-4474-0C7482506CFD}"/>
              </a:ext>
            </a:extLst>
          </p:cNvPr>
          <p:cNvSpPr>
            <a:spLocks noGrp="1" noChangeArrowheads="1"/>
          </p:cNvSpPr>
          <p:nvPr>
            <p:ph type="body" idx="1"/>
          </p:nvPr>
        </p:nvSpPr>
        <p:spPr/>
        <p:txBody>
          <a:bodyPr/>
          <a:lstStyle/>
          <a:p>
            <a:pPr>
              <a:lnSpc>
                <a:spcPct val="90000"/>
              </a:lnSpc>
            </a:pPr>
            <a:r>
              <a:rPr lang="en-US" altLang="en-US" sz="2800"/>
              <a:t>Stack operations</a:t>
            </a:r>
          </a:p>
          <a:p>
            <a:pPr lvl="1">
              <a:lnSpc>
                <a:spcPct val="90000"/>
              </a:lnSpc>
            </a:pPr>
            <a:r>
              <a:rPr lang="en-US" altLang="en-US" sz="2400"/>
              <a:t>create</a:t>
            </a:r>
          </a:p>
          <a:p>
            <a:pPr lvl="1">
              <a:lnSpc>
                <a:spcPct val="90000"/>
              </a:lnSpc>
            </a:pPr>
            <a:r>
              <a:rPr lang="en-US" altLang="en-US" sz="2400"/>
              <a:t>destroy</a:t>
            </a:r>
          </a:p>
          <a:p>
            <a:pPr lvl="1">
              <a:lnSpc>
                <a:spcPct val="90000"/>
              </a:lnSpc>
            </a:pPr>
            <a:r>
              <a:rPr lang="en-US" altLang="en-US" sz="2400"/>
              <a:t>push</a:t>
            </a:r>
          </a:p>
          <a:p>
            <a:pPr lvl="1">
              <a:lnSpc>
                <a:spcPct val="90000"/>
              </a:lnSpc>
            </a:pPr>
            <a:r>
              <a:rPr lang="en-US" altLang="en-US" sz="2400"/>
              <a:t>pop</a:t>
            </a:r>
          </a:p>
          <a:p>
            <a:pPr lvl="1">
              <a:lnSpc>
                <a:spcPct val="90000"/>
              </a:lnSpc>
            </a:pPr>
            <a:r>
              <a:rPr lang="en-US" altLang="en-US" sz="2400"/>
              <a:t>top</a:t>
            </a:r>
          </a:p>
          <a:p>
            <a:pPr lvl="1">
              <a:lnSpc>
                <a:spcPct val="90000"/>
              </a:lnSpc>
            </a:pPr>
            <a:r>
              <a:rPr lang="en-US" altLang="en-US" sz="2400"/>
              <a:t>is_empty</a:t>
            </a:r>
          </a:p>
          <a:p>
            <a:pPr>
              <a:lnSpc>
                <a:spcPct val="90000"/>
              </a:lnSpc>
            </a:pPr>
            <a:r>
              <a:rPr lang="en-US" altLang="en-US" sz="2800"/>
              <a:t>Stack property: if x is on the stack before y is pushed, then x will be popped after y is popped</a:t>
            </a:r>
          </a:p>
          <a:p>
            <a:pPr>
              <a:lnSpc>
                <a:spcPct val="90000"/>
              </a:lnSpc>
              <a:buFontTx/>
              <a:buNone/>
            </a:pPr>
            <a:r>
              <a:rPr lang="en-US" altLang="en-US" sz="2800"/>
              <a:t>	LIFO: Last In First Out</a:t>
            </a:r>
          </a:p>
        </p:txBody>
      </p:sp>
      <p:grpSp>
        <p:nvGrpSpPr>
          <p:cNvPr id="47108" name="Group 4">
            <a:extLst>
              <a:ext uri="{FF2B5EF4-FFF2-40B4-BE49-F238E27FC236}">
                <a16:creationId xmlns:a16="http://schemas.microsoft.com/office/drawing/2014/main" id="{6DC1004C-9EED-A1EC-5172-2A4D03AFE76F}"/>
              </a:ext>
            </a:extLst>
          </p:cNvPr>
          <p:cNvGrpSpPr>
            <a:grpSpLocks/>
          </p:cNvGrpSpPr>
          <p:nvPr/>
        </p:nvGrpSpPr>
        <p:grpSpPr bwMode="auto">
          <a:xfrm>
            <a:off x="4114800" y="2079625"/>
            <a:ext cx="1295400" cy="2644775"/>
            <a:chOff x="1248" y="720"/>
            <a:chExt cx="816" cy="1666"/>
          </a:xfrm>
        </p:grpSpPr>
        <p:grpSp>
          <p:nvGrpSpPr>
            <p:cNvPr id="47109" name="Group 5">
              <a:extLst>
                <a:ext uri="{FF2B5EF4-FFF2-40B4-BE49-F238E27FC236}">
                  <a16:creationId xmlns:a16="http://schemas.microsoft.com/office/drawing/2014/main" id="{4B09117E-F82B-AE17-F8D6-5E343CBA29D0}"/>
                </a:ext>
              </a:extLst>
            </p:cNvPr>
            <p:cNvGrpSpPr>
              <a:grpSpLocks/>
            </p:cNvGrpSpPr>
            <p:nvPr/>
          </p:nvGrpSpPr>
          <p:grpSpPr bwMode="auto">
            <a:xfrm>
              <a:off x="1680" y="960"/>
              <a:ext cx="384" cy="1392"/>
              <a:chOff x="1536" y="1225"/>
              <a:chExt cx="768" cy="1271"/>
            </a:xfrm>
          </p:grpSpPr>
          <p:sp>
            <p:nvSpPr>
              <p:cNvPr id="47110" name="Rectangle 6">
                <a:extLst>
                  <a:ext uri="{FF2B5EF4-FFF2-40B4-BE49-F238E27FC236}">
                    <a16:creationId xmlns:a16="http://schemas.microsoft.com/office/drawing/2014/main" id="{D468C4BE-0F92-F17B-0C0D-F4FDC923C16B}"/>
                  </a:ext>
                </a:extLst>
              </p:cNvPr>
              <p:cNvSpPr>
                <a:spLocks noChangeArrowheads="1"/>
              </p:cNvSpPr>
              <p:nvPr/>
            </p:nvSpPr>
            <p:spPr bwMode="auto">
              <a:xfrm>
                <a:off x="1536" y="1248"/>
                <a:ext cx="720" cy="1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1" name="Rectangle 7">
                <a:extLst>
                  <a:ext uri="{FF2B5EF4-FFF2-40B4-BE49-F238E27FC236}">
                    <a16:creationId xmlns:a16="http://schemas.microsoft.com/office/drawing/2014/main" id="{64BD1139-9FE6-8C14-4495-4397D86EB4A3}"/>
                  </a:ext>
                </a:extLst>
              </p:cNvPr>
              <p:cNvSpPr>
                <a:spLocks noChangeArrowheads="1"/>
              </p:cNvSpPr>
              <p:nvPr/>
            </p:nvSpPr>
            <p:spPr bwMode="auto">
              <a:xfrm>
                <a:off x="1536" y="1225"/>
                <a:ext cx="768" cy="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112" name="Text Box 8">
              <a:extLst>
                <a:ext uri="{FF2B5EF4-FFF2-40B4-BE49-F238E27FC236}">
                  <a16:creationId xmlns:a16="http://schemas.microsoft.com/office/drawing/2014/main" id="{27B9471E-74A1-C2CF-8F15-C2A69596880E}"/>
                </a:ext>
              </a:extLst>
            </p:cNvPr>
            <p:cNvSpPr txBox="1">
              <a:spLocks noChangeArrowheads="1"/>
            </p:cNvSpPr>
            <p:nvPr/>
          </p:nvSpPr>
          <p:spPr bwMode="auto">
            <a:xfrm>
              <a:off x="1248" y="72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a:t>
              </a:r>
            </a:p>
          </p:txBody>
        </p:sp>
        <p:sp>
          <p:nvSpPr>
            <p:cNvPr id="47113" name="Text Box 9">
              <a:extLst>
                <a:ext uri="{FF2B5EF4-FFF2-40B4-BE49-F238E27FC236}">
                  <a16:creationId xmlns:a16="http://schemas.microsoft.com/office/drawing/2014/main" id="{CE9E0A8C-CECC-4632-79D5-1F8686E6FD34}"/>
                </a:ext>
              </a:extLst>
            </p:cNvPr>
            <p:cNvSpPr txBox="1">
              <a:spLocks noChangeArrowheads="1"/>
            </p:cNvSpPr>
            <p:nvPr/>
          </p:nvSpPr>
          <p:spPr bwMode="auto">
            <a:xfrm>
              <a:off x="1776" y="1178"/>
              <a:ext cx="255"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B</a:t>
              </a:r>
            </a:p>
            <a:p>
              <a:pPr eaLnBrk="0" hangingPunct="0"/>
              <a:r>
                <a:rPr lang="en-US" altLang="en-US"/>
                <a:t>C</a:t>
              </a:r>
            </a:p>
            <a:p>
              <a:pPr eaLnBrk="0" hangingPunct="0"/>
              <a:r>
                <a:rPr lang="en-US" altLang="en-US"/>
                <a:t>D</a:t>
              </a:r>
            </a:p>
            <a:p>
              <a:pPr eaLnBrk="0" hangingPunct="0"/>
              <a:r>
                <a:rPr lang="en-US" altLang="en-US"/>
                <a:t>E</a:t>
              </a:r>
            </a:p>
            <a:p>
              <a:pPr eaLnBrk="0" hangingPunct="0"/>
              <a:r>
                <a:rPr lang="en-US" altLang="en-US"/>
                <a:t>F</a:t>
              </a:r>
            </a:p>
          </p:txBody>
        </p:sp>
        <p:sp>
          <p:nvSpPr>
            <p:cNvPr id="47114" name="Freeform 10">
              <a:extLst>
                <a:ext uri="{FF2B5EF4-FFF2-40B4-BE49-F238E27FC236}">
                  <a16:creationId xmlns:a16="http://schemas.microsoft.com/office/drawing/2014/main" id="{2DAAA498-4CD3-B3CE-4969-CD2690E1DD0E}"/>
                </a:ext>
              </a:extLst>
            </p:cNvPr>
            <p:cNvSpPr>
              <a:spLocks/>
            </p:cNvSpPr>
            <p:nvPr/>
          </p:nvSpPr>
          <p:spPr bwMode="auto">
            <a:xfrm>
              <a:off x="1440" y="864"/>
              <a:ext cx="432" cy="288"/>
            </a:xfrm>
            <a:custGeom>
              <a:avLst/>
              <a:gdLst>
                <a:gd name="T0" fmla="*/ 0 w 432"/>
                <a:gd name="T1" fmla="*/ 0 h 288"/>
                <a:gd name="T2" fmla="*/ 336 w 432"/>
                <a:gd name="T3" fmla="*/ 96 h 288"/>
                <a:gd name="T4" fmla="*/ 432 w 432"/>
                <a:gd name="T5" fmla="*/ 288 h 288"/>
              </a:gdLst>
              <a:ahLst/>
              <a:cxnLst>
                <a:cxn ang="0">
                  <a:pos x="T0" y="T1"/>
                </a:cxn>
                <a:cxn ang="0">
                  <a:pos x="T2" y="T3"/>
                </a:cxn>
                <a:cxn ang="0">
                  <a:pos x="T4" y="T5"/>
                </a:cxn>
              </a:cxnLst>
              <a:rect l="0" t="0" r="r" b="b"/>
              <a:pathLst>
                <a:path w="432" h="288">
                  <a:moveTo>
                    <a:pt x="0" y="0"/>
                  </a:moveTo>
                  <a:cubicBezTo>
                    <a:pt x="132" y="24"/>
                    <a:pt x="264" y="48"/>
                    <a:pt x="336" y="96"/>
                  </a:cubicBezTo>
                  <a:cubicBezTo>
                    <a:pt x="408" y="144"/>
                    <a:pt x="408" y="264"/>
                    <a:pt x="432" y="288"/>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15" name="Group 11">
            <a:extLst>
              <a:ext uri="{FF2B5EF4-FFF2-40B4-BE49-F238E27FC236}">
                <a16:creationId xmlns:a16="http://schemas.microsoft.com/office/drawing/2014/main" id="{A81AA128-BF93-8165-CF38-5F325EBB6FD3}"/>
              </a:ext>
            </a:extLst>
          </p:cNvPr>
          <p:cNvGrpSpPr>
            <a:grpSpLocks/>
          </p:cNvGrpSpPr>
          <p:nvPr/>
        </p:nvGrpSpPr>
        <p:grpSpPr bwMode="auto">
          <a:xfrm>
            <a:off x="6324600" y="2079625"/>
            <a:ext cx="2514600" cy="2644775"/>
            <a:chOff x="2640" y="686"/>
            <a:chExt cx="1584" cy="1666"/>
          </a:xfrm>
        </p:grpSpPr>
        <p:grpSp>
          <p:nvGrpSpPr>
            <p:cNvPr id="47116" name="Group 12">
              <a:extLst>
                <a:ext uri="{FF2B5EF4-FFF2-40B4-BE49-F238E27FC236}">
                  <a16:creationId xmlns:a16="http://schemas.microsoft.com/office/drawing/2014/main" id="{52B3F281-8594-BF6D-70B4-A51887F46125}"/>
                </a:ext>
              </a:extLst>
            </p:cNvPr>
            <p:cNvGrpSpPr>
              <a:grpSpLocks/>
            </p:cNvGrpSpPr>
            <p:nvPr/>
          </p:nvGrpSpPr>
          <p:grpSpPr bwMode="auto">
            <a:xfrm>
              <a:off x="2640" y="926"/>
              <a:ext cx="384" cy="1392"/>
              <a:chOff x="1536" y="1225"/>
              <a:chExt cx="768" cy="1271"/>
            </a:xfrm>
          </p:grpSpPr>
          <p:sp>
            <p:nvSpPr>
              <p:cNvPr id="47117" name="Rectangle 13">
                <a:extLst>
                  <a:ext uri="{FF2B5EF4-FFF2-40B4-BE49-F238E27FC236}">
                    <a16:creationId xmlns:a16="http://schemas.microsoft.com/office/drawing/2014/main" id="{DD1599F7-AB33-024D-7964-45562DC86B1B}"/>
                  </a:ext>
                </a:extLst>
              </p:cNvPr>
              <p:cNvSpPr>
                <a:spLocks noChangeArrowheads="1"/>
              </p:cNvSpPr>
              <p:nvPr/>
            </p:nvSpPr>
            <p:spPr bwMode="auto">
              <a:xfrm>
                <a:off x="1536" y="1248"/>
                <a:ext cx="720" cy="1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Rectangle 14">
                <a:extLst>
                  <a:ext uri="{FF2B5EF4-FFF2-40B4-BE49-F238E27FC236}">
                    <a16:creationId xmlns:a16="http://schemas.microsoft.com/office/drawing/2014/main" id="{20324BF4-028B-2E2F-97A8-9E80EC604972}"/>
                  </a:ext>
                </a:extLst>
              </p:cNvPr>
              <p:cNvSpPr>
                <a:spLocks noChangeArrowheads="1"/>
              </p:cNvSpPr>
              <p:nvPr/>
            </p:nvSpPr>
            <p:spPr bwMode="auto">
              <a:xfrm>
                <a:off x="1536" y="1225"/>
                <a:ext cx="768" cy="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119" name="Text Box 15">
              <a:extLst>
                <a:ext uri="{FF2B5EF4-FFF2-40B4-BE49-F238E27FC236}">
                  <a16:creationId xmlns:a16="http://schemas.microsoft.com/office/drawing/2014/main" id="{1BE099C9-4929-460A-B23A-3B597E79643B}"/>
                </a:ext>
              </a:extLst>
            </p:cNvPr>
            <p:cNvSpPr txBox="1">
              <a:spLocks noChangeArrowheads="1"/>
            </p:cNvSpPr>
            <p:nvPr/>
          </p:nvSpPr>
          <p:spPr bwMode="auto">
            <a:xfrm>
              <a:off x="3265" y="686"/>
              <a:ext cx="9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E D C B A</a:t>
              </a:r>
            </a:p>
          </p:txBody>
        </p:sp>
        <p:sp>
          <p:nvSpPr>
            <p:cNvPr id="47120" name="Text Box 16">
              <a:extLst>
                <a:ext uri="{FF2B5EF4-FFF2-40B4-BE49-F238E27FC236}">
                  <a16:creationId xmlns:a16="http://schemas.microsoft.com/office/drawing/2014/main" id="{CF1F3D9E-29BC-4BDE-909F-E1CBD37F1A55}"/>
                </a:ext>
              </a:extLst>
            </p:cNvPr>
            <p:cNvSpPr txBox="1">
              <a:spLocks noChangeArrowheads="1"/>
            </p:cNvSpPr>
            <p:nvPr/>
          </p:nvSpPr>
          <p:spPr bwMode="auto">
            <a:xfrm>
              <a:off x="2736" y="1144"/>
              <a:ext cx="223"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altLang="en-US"/>
            </a:p>
            <a:p>
              <a:pPr eaLnBrk="0" hangingPunct="0"/>
              <a:endParaRPr lang="en-US" altLang="en-US"/>
            </a:p>
            <a:p>
              <a:pPr eaLnBrk="0" hangingPunct="0"/>
              <a:endParaRPr lang="en-US" altLang="en-US"/>
            </a:p>
            <a:p>
              <a:pPr eaLnBrk="0" hangingPunct="0"/>
              <a:endParaRPr lang="en-US" altLang="en-US"/>
            </a:p>
            <a:p>
              <a:pPr eaLnBrk="0" hangingPunct="0"/>
              <a:r>
                <a:rPr lang="en-US" altLang="en-US"/>
                <a:t>F</a:t>
              </a:r>
            </a:p>
          </p:txBody>
        </p:sp>
        <p:sp>
          <p:nvSpPr>
            <p:cNvPr id="47121" name="Freeform 17">
              <a:extLst>
                <a:ext uri="{FF2B5EF4-FFF2-40B4-BE49-F238E27FC236}">
                  <a16:creationId xmlns:a16="http://schemas.microsoft.com/office/drawing/2014/main" id="{6A0F9412-A7B5-61D2-83CA-C89CBFE084DB}"/>
                </a:ext>
              </a:extLst>
            </p:cNvPr>
            <p:cNvSpPr>
              <a:spLocks/>
            </p:cNvSpPr>
            <p:nvPr/>
          </p:nvSpPr>
          <p:spPr bwMode="auto">
            <a:xfrm flipH="1">
              <a:off x="2880" y="816"/>
              <a:ext cx="432" cy="288"/>
            </a:xfrm>
            <a:custGeom>
              <a:avLst/>
              <a:gdLst>
                <a:gd name="T0" fmla="*/ 0 w 432"/>
                <a:gd name="T1" fmla="*/ 0 h 288"/>
                <a:gd name="T2" fmla="*/ 336 w 432"/>
                <a:gd name="T3" fmla="*/ 96 h 288"/>
                <a:gd name="T4" fmla="*/ 432 w 432"/>
                <a:gd name="T5" fmla="*/ 288 h 288"/>
              </a:gdLst>
              <a:ahLst/>
              <a:cxnLst>
                <a:cxn ang="0">
                  <a:pos x="T0" y="T1"/>
                </a:cxn>
                <a:cxn ang="0">
                  <a:pos x="T2" y="T3"/>
                </a:cxn>
                <a:cxn ang="0">
                  <a:pos x="T4" y="T5"/>
                </a:cxn>
              </a:cxnLst>
              <a:rect l="0" t="0" r="r" b="b"/>
              <a:pathLst>
                <a:path w="432" h="288">
                  <a:moveTo>
                    <a:pt x="0" y="0"/>
                  </a:moveTo>
                  <a:cubicBezTo>
                    <a:pt x="132" y="24"/>
                    <a:pt x="264" y="48"/>
                    <a:pt x="336" y="96"/>
                  </a:cubicBezTo>
                  <a:cubicBezTo>
                    <a:pt x="408" y="144"/>
                    <a:pt x="408" y="264"/>
                    <a:pt x="432" y="288"/>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122" name="Line 18">
            <a:extLst>
              <a:ext uri="{FF2B5EF4-FFF2-40B4-BE49-F238E27FC236}">
                <a16:creationId xmlns:a16="http://schemas.microsoft.com/office/drawing/2014/main" id="{362249F7-00DA-7FDF-3C4F-F75291DCE0C4}"/>
              </a:ext>
            </a:extLst>
          </p:cNvPr>
          <p:cNvSpPr>
            <a:spLocks noChangeShapeType="1"/>
          </p:cNvSpPr>
          <p:nvPr/>
        </p:nvSpPr>
        <p:spPr bwMode="auto">
          <a:xfrm>
            <a:off x="5638800" y="35052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732B52F-7227-611A-2561-C65634ED0167}"/>
              </a:ext>
            </a:extLst>
          </p:cNvPr>
          <p:cNvSpPr>
            <a:spLocks noGrp="1" noChangeArrowheads="1"/>
          </p:cNvSpPr>
          <p:nvPr>
            <p:ph type="title"/>
          </p:nvPr>
        </p:nvSpPr>
        <p:spPr/>
        <p:txBody>
          <a:bodyPr/>
          <a:lstStyle/>
          <a:p>
            <a:r>
              <a:rPr lang="en-US" altLang="en-US"/>
              <a:t>Stacks in Practice</a:t>
            </a:r>
          </a:p>
        </p:txBody>
      </p:sp>
      <p:sp>
        <p:nvSpPr>
          <p:cNvPr id="49155" name="Rectangle 3">
            <a:extLst>
              <a:ext uri="{FF2B5EF4-FFF2-40B4-BE49-F238E27FC236}">
                <a16:creationId xmlns:a16="http://schemas.microsoft.com/office/drawing/2014/main" id="{D4F87CDF-A088-DC08-2B83-AC316F99889D}"/>
              </a:ext>
            </a:extLst>
          </p:cNvPr>
          <p:cNvSpPr>
            <a:spLocks noGrp="1" noChangeArrowheads="1"/>
          </p:cNvSpPr>
          <p:nvPr>
            <p:ph type="body" idx="1"/>
          </p:nvPr>
        </p:nvSpPr>
        <p:spPr/>
        <p:txBody>
          <a:bodyPr/>
          <a:lstStyle/>
          <a:p>
            <a:r>
              <a:rPr lang="en-US" altLang="en-US"/>
              <a:t>Function call stack</a:t>
            </a:r>
          </a:p>
          <a:p>
            <a:r>
              <a:rPr lang="en-US" altLang="en-US"/>
              <a:t>Removing recursion</a:t>
            </a:r>
          </a:p>
          <a:p>
            <a:r>
              <a:rPr lang="en-US" altLang="en-US"/>
              <a:t>Balancing symbols (parentheses)</a:t>
            </a:r>
          </a:p>
          <a:p>
            <a:r>
              <a:rPr lang="en-US" altLang="en-US"/>
              <a:t>Evaluating Reverse Polish Notation</a:t>
            </a:r>
          </a:p>
          <a:p>
            <a:r>
              <a:rPr lang="en-US" altLang="en-US"/>
              <a:t>Depth first search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E8CFE45-4A4C-220A-89CC-252DCE8B0A23}"/>
              </a:ext>
            </a:extLst>
          </p:cNvPr>
          <p:cNvSpPr>
            <a:spLocks noGrp="1" noChangeArrowheads="1"/>
          </p:cNvSpPr>
          <p:nvPr>
            <p:ph type="title"/>
          </p:nvPr>
        </p:nvSpPr>
        <p:spPr/>
        <p:txBody>
          <a:bodyPr/>
          <a:lstStyle/>
          <a:p>
            <a:r>
              <a:rPr lang="en-US" altLang="en-US"/>
              <a:t>Array Stack Data Structure</a:t>
            </a:r>
          </a:p>
        </p:txBody>
      </p:sp>
      <p:sp>
        <p:nvSpPr>
          <p:cNvPr id="51203" name="Rectangle 3">
            <a:extLst>
              <a:ext uri="{FF2B5EF4-FFF2-40B4-BE49-F238E27FC236}">
                <a16:creationId xmlns:a16="http://schemas.microsoft.com/office/drawing/2014/main" id="{13C67A27-E33C-E7D9-878B-C84B4C9FCACB}"/>
              </a:ext>
            </a:extLst>
          </p:cNvPr>
          <p:cNvSpPr>
            <a:spLocks noChangeArrowheads="1"/>
          </p:cNvSpPr>
          <p:nvPr/>
        </p:nvSpPr>
        <p:spPr bwMode="auto">
          <a:xfrm>
            <a:off x="31242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4" name="Rectangle 4">
            <a:extLst>
              <a:ext uri="{FF2B5EF4-FFF2-40B4-BE49-F238E27FC236}">
                <a16:creationId xmlns:a16="http://schemas.microsoft.com/office/drawing/2014/main" id="{84AF0253-AF95-3D19-BE72-C72BF7CA0C9F}"/>
              </a:ext>
            </a:extLst>
          </p:cNvPr>
          <p:cNvSpPr>
            <a:spLocks noChangeArrowheads="1"/>
          </p:cNvSpPr>
          <p:nvPr/>
        </p:nvSpPr>
        <p:spPr bwMode="auto">
          <a:xfrm>
            <a:off x="34290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5" name="Rectangle 5">
            <a:extLst>
              <a:ext uri="{FF2B5EF4-FFF2-40B4-BE49-F238E27FC236}">
                <a16:creationId xmlns:a16="http://schemas.microsoft.com/office/drawing/2014/main" id="{B13F1F5D-5304-DDAE-8366-D342ED60B5CE}"/>
              </a:ext>
            </a:extLst>
          </p:cNvPr>
          <p:cNvSpPr>
            <a:spLocks noChangeArrowheads="1"/>
          </p:cNvSpPr>
          <p:nvPr/>
        </p:nvSpPr>
        <p:spPr bwMode="auto">
          <a:xfrm>
            <a:off x="52578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Rectangle 6">
            <a:extLst>
              <a:ext uri="{FF2B5EF4-FFF2-40B4-BE49-F238E27FC236}">
                <a16:creationId xmlns:a16="http://schemas.microsoft.com/office/drawing/2014/main" id="{91123410-9B28-8DAF-CBBB-1CDB77BD8625}"/>
              </a:ext>
            </a:extLst>
          </p:cNvPr>
          <p:cNvSpPr>
            <a:spLocks noChangeArrowheads="1"/>
          </p:cNvSpPr>
          <p:nvPr/>
        </p:nvSpPr>
        <p:spPr bwMode="auto">
          <a:xfrm>
            <a:off x="55626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7" name="Rectangle 7">
            <a:extLst>
              <a:ext uri="{FF2B5EF4-FFF2-40B4-BE49-F238E27FC236}">
                <a16:creationId xmlns:a16="http://schemas.microsoft.com/office/drawing/2014/main" id="{3B9D2977-FED5-F1D4-9A16-2C8725FDA0F9}"/>
              </a:ext>
            </a:extLst>
          </p:cNvPr>
          <p:cNvSpPr>
            <a:spLocks noChangeArrowheads="1"/>
          </p:cNvSpPr>
          <p:nvPr/>
        </p:nvSpPr>
        <p:spPr bwMode="auto">
          <a:xfrm>
            <a:off x="58674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8" name="Rectangle 8">
            <a:extLst>
              <a:ext uri="{FF2B5EF4-FFF2-40B4-BE49-F238E27FC236}">
                <a16:creationId xmlns:a16="http://schemas.microsoft.com/office/drawing/2014/main" id="{EAC6D6C7-F73E-584D-AD0D-83F38B9A8C4C}"/>
              </a:ext>
            </a:extLst>
          </p:cNvPr>
          <p:cNvSpPr>
            <a:spLocks noChangeArrowheads="1"/>
          </p:cNvSpPr>
          <p:nvPr/>
        </p:nvSpPr>
        <p:spPr bwMode="auto">
          <a:xfrm>
            <a:off x="61722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9" name="Rectangle 9">
            <a:extLst>
              <a:ext uri="{FF2B5EF4-FFF2-40B4-BE49-F238E27FC236}">
                <a16:creationId xmlns:a16="http://schemas.microsoft.com/office/drawing/2014/main" id="{09365105-B755-0555-2DC5-C66205C53A79}"/>
              </a:ext>
            </a:extLst>
          </p:cNvPr>
          <p:cNvSpPr>
            <a:spLocks noChangeArrowheads="1"/>
          </p:cNvSpPr>
          <p:nvPr/>
        </p:nvSpPr>
        <p:spPr bwMode="auto">
          <a:xfrm>
            <a:off x="64770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0" name="Rectangle 10">
            <a:extLst>
              <a:ext uri="{FF2B5EF4-FFF2-40B4-BE49-F238E27FC236}">
                <a16:creationId xmlns:a16="http://schemas.microsoft.com/office/drawing/2014/main" id="{8C07F8EE-FBDE-2004-E9FF-CAC4E4B12220}"/>
              </a:ext>
            </a:extLst>
          </p:cNvPr>
          <p:cNvSpPr>
            <a:spLocks noChangeArrowheads="1"/>
          </p:cNvSpPr>
          <p:nvPr/>
        </p:nvSpPr>
        <p:spPr bwMode="auto">
          <a:xfrm>
            <a:off x="67818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1" name="Rectangle 11">
            <a:extLst>
              <a:ext uri="{FF2B5EF4-FFF2-40B4-BE49-F238E27FC236}">
                <a16:creationId xmlns:a16="http://schemas.microsoft.com/office/drawing/2014/main" id="{43BFDF8E-FC68-FC1A-4BDC-CC0BBBCA9C9D}"/>
              </a:ext>
            </a:extLst>
          </p:cNvPr>
          <p:cNvSpPr>
            <a:spLocks noChangeArrowheads="1"/>
          </p:cNvSpPr>
          <p:nvPr/>
        </p:nvSpPr>
        <p:spPr bwMode="auto">
          <a:xfrm>
            <a:off x="70866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2" name="Rectangle 12">
            <a:extLst>
              <a:ext uri="{FF2B5EF4-FFF2-40B4-BE49-F238E27FC236}">
                <a16:creationId xmlns:a16="http://schemas.microsoft.com/office/drawing/2014/main" id="{DB045EB5-E5B8-7ADA-F0A9-21577C3C4CE7}"/>
              </a:ext>
            </a:extLst>
          </p:cNvPr>
          <p:cNvSpPr>
            <a:spLocks noChangeArrowheads="1"/>
          </p:cNvSpPr>
          <p:nvPr/>
        </p:nvSpPr>
        <p:spPr bwMode="auto">
          <a:xfrm>
            <a:off x="73914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3" name="Text Box 13">
            <a:extLst>
              <a:ext uri="{FF2B5EF4-FFF2-40B4-BE49-F238E27FC236}">
                <a16:creationId xmlns:a16="http://schemas.microsoft.com/office/drawing/2014/main" id="{80A17BE5-068E-9C42-FD17-05655FF614A0}"/>
              </a:ext>
            </a:extLst>
          </p:cNvPr>
          <p:cNvSpPr txBox="1">
            <a:spLocks noChangeArrowheads="1"/>
          </p:cNvSpPr>
          <p:nvPr/>
        </p:nvSpPr>
        <p:spPr bwMode="auto">
          <a:xfrm>
            <a:off x="4479925" y="164147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S</a:t>
            </a:r>
          </a:p>
        </p:txBody>
      </p:sp>
      <p:sp>
        <p:nvSpPr>
          <p:cNvPr id="51214" name="Text Box 14">
            <a:extLst>
              <a:ext uri="{FF2B5EF4-FFF2-40B4-BE49-F238E27FC236}">
                <a16:creationId xmlns:a16="http://schemas.microsoft.com/office/drawing/2014/main" id="{EFD2D119-1FD8-7631-5423-B2BAEA5DEF98}"/>
              </a:ext>
            </a:extLst>
          </p:cNvPr>
          <p:cNvSpPr txBox="1">
            <a:spLocks noChangeArrowheads="1"/>
          </p:cNvSpPr>
          <p:nvPr/>
        </p:nvSpPr>
        <p:spPr bwMode="auto">
          <a:xfrm>
            <a:off x="1584325" y="18907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0</a:t>
            </a:r>
          </a:p>
        </p:txBody>
      </p:sp>
      <p:sp>
        <p:nvSpPr>
          <p:cNvPr id="51215" name="Text Box 15">
            <a:extLst>
              <a:ext uri="{FF2B5EF4-FFF2-40B4-BE49-F238E27FC236}">
                <a16:creationId xmlns:a16="http://schemas.microsoft.com/office/drawing/2014/main" id="{9050A8D7-3EF9-9DDC-3E77-9FA6814352E6}"/>
              </a:ext>
            </a:extLst>
          </p:cNvPr>
          <p:cNvSpPr txBox="1">
            <a:spLocks noChangeArrowheads="1"/>
          </p:cNvSpPr>
          <p:nvPr/>
        </p:nvSpPr>
        <p:spPr bwMode="auto">
          <a:xfrm>
            <a:off x="7151688" y="1876425"/>
            <a:ext cx="773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size - 1</a:t>
            </a:r>
          </a:p>
        </p:txBody>
      </p:sp>
      <p:sp>
        <p:nvSpPr>
          <p:cNvPr id="51216" name="Rectangle 16">
            <a:extLst>
              <a:ext uri="{FF2B5EF4-FFF2-40B4-BE49-F238E27FC236}">
                <a16:creationId xmlns:a16="http://schemas.microsoft.com/office/drawing/2014/main" id="{25041560-38B1-CD2C-6E5A-E53B0FE75E35}"/>
              </a:ext>
            </a:extLst>
          </p:cNvPr>
          <p:cNvSpPr>
            <a:spLocks noChangeArrowheads="1"/>
          </p:cNvSpPr>
          <p:nvPr/>
        </p:nvSpPr>
        <p:spPr bwMode="auto">
          <a:xfrm>
            <a:off x="37338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7" name="Rectangle 17">
            <a:extLst>
              <a:ext uri="{FF2B5EF4-FFF2-40B4-BE49-F238E27FC236}">
                <a16:creationId xmlns:a16="http://schemas.microsoft.com/office/drawing/2014/main" id="{E9758D43-A1C1-7C3F-9F6F-5AC185A21B04}"/>
              </a:ext>
            </a:extLst>
          </p:cNvPr>
          <p:cNvSpPr>
            <a:spLocks noChangeArrowheads="1"/>
          </p:cNvSpPr>
          <p:nvPr/>
        </p:nvSpPr>
        <p:spPr bwMode="auto">
          <a:xfrm>
            <a:off x="40386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Rectangle 18">
            <a:extLst>
              <a:ext uri="{FF2B5EF4-FFF2-40B4-BE49-F238E27FC236}">
                <a16:creationId xmlns:a16="http://schemas.microsoft.com/office/drawing/2014/main" id="{E76AC51F-46A6-6497-830C-8BAF59567D12}"/>
              </a:ext>
            </a:extLst>
          </p:cNvPr>
          <p:cNvSpPr>
            <a:spLocks noChangeArrowheads="1"/>
          </p:cNvSpPr>
          <p:nvPr/>
        </p:nvSpPr>
        <p:spPr bwMode="auto">
          <a:xfrm>
            <a:off x="43434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9" name="Rectangle 19">
            <a:extLst>
              <a:ext uri="{FF2B5EF4-FFF2-40B4-BE49-F238E27FC236}">
                <a16:creationId xmlns:a16="http://schemas.microsoft.com/office/drawing/2014/main" id="{5ABD3DF1-AB40-6639-65FD-84D1A64233E3}"/>
              </a:ext>
            </a:extLst>
          </p:cNvPr>
          <p:cNvSpPr>
            <a:spLocks noChangeArrowheads="1"/>
          </p:cNvSpPr>
          <p:nvPr/>
        </p:nvSpPr>
        <p:spPr bwMode="auto">
          <a:xfrm>
            <a:off x="46482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0" name="Rectangle 20">
            <a:extLst>
              <a:ext uri="{FF2B5EF4-FFF2-40B4-BE49-F238E27FC236}">
                <a16:creationId xmlns:a16="http://schemas.microsoft.com/office/drawing/2014/main" id="{9CD6EDC5-E6B2-18A6-8263-2376A96D8BFA}"/>
              </a:ext>
            </a:extLst>
          </p:cNvPr>
          <p:cNvSpPr>
            <a:spLocks noChangeArrowheads="1"/>
          </p:cNvSpPr>
          <p:nvPr/>
        </p:nvSpPr>
        <p:spPr bwMode="auto">
          <a:xfrm>
            <a:off x="49530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1" name="Rectangle 21">
            <a:extLst>
              <a:ext uri="{FF2B5EF4-FFF2-40B4-BE49-F238E27FC236}">
                <a16:creationId xmlns:a16="http://schemas.microsoft.com/office/drawing/2014/main" id="{A5CD65F5-38C0-4960-2E38-D5EE9C80626A}"/>
              </a:ext>
            </a:extLst>
          </p:cNvPr>
          <p:cNvSpPr>
            <a:spLocks noChangeArrowheads="1"/>
          </p:cNvSpPr>
          <p:nvPr/>
        </p:nvSpPr>
        <p:spPr bwMode="auto">
          <a:xfrm>
            <a:off x="16002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f</a:t>
            </a:r>
          </a:p>
        </p:txBody>
      </p:sp>
      <p:sp>
        <p:nvSpPr>
          <p:cNvPr id="51222" name="Rectangle 22">
            <a:extLst>
              <a:ext uri="{FF2B5EF4-FFF2-40B4-BE49-F238E27FC236}">
                <a16:creationId xmlns:a16="http://schemas.microsoft.com/office/drawing/2014/main" id="{C509F862-2710-E358-F871-A093FE51884A}"/>
              </a:ext>
            </a:extLst>
          </p:cNvPr>
          <p:cNvSpPr>
            <a:spLocks noChangeArrowheads="1"/>
          </p:cNvSpPr>
          <p:nvPr/>
        </p:nvSpPr>
        <p:spPr bwMode="auto">
          <a:xfrm>
            <a:off x="19050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e</a:t>
            </a:r>
          </a:p>
        </p:txBody>
      </p:sp>
      <p:sp>
        <p:nvSpPr>
          <p:cNvPr id="51223" name="Rectangle 23">
            <a:extLst>
              <a:ext uri="{FF2B5EF4-FFF2-40B4-BE49-F238E27FC236}">
                <a16:creationId xmlns:a16="http://schemas.microsoft.com/office/drawing/2014/main" id="{E2C72DD0-F2F4-CC8A-4A89-7B4B73C67D98}"/>
              </a:ext>
            </a:extLst>
          </p:cNvPr>
          <p:cNvSpPr>
            <a:spLocks noChangeArrowheads="1"/>
          </p:cNvSpPr>
          <p:nvPr/>
        </p:nvSpPr>
        <p:spPr bwMode="auto">
          <a:xfrm>
            <a:off x="22098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d</a:t>
            </a:r>
          </a:p>
        </p:txBody>
      </p:sp>
      <p:sp>
        <p:nvSpPr>
          <p:cNvPr id="51224" name="Rectangle 24">
            <a:extLst>
              <a:ext uri="{FF2B5EF4-FFF2-40B4-BE49-F238E27FC236}">
                <a16:creationId xmlns:a16="http://schemas.microsoft.com/office/drawing/2014/main" id="{1AFC471A-16AA-DDCD-CAC2-D62325B9A22B}"/>
              </a:ext>
            </a:extLst>
          </p:cNvPr>
          <p:cNvSpPr>
            <a:spLocks noChangeArrowheads="1"/>
          </p:cNvSpPr>
          <p:nvPr/>
        </p:nvSpPr>
        <p:spPr bwMode="auto">
          <a:xfrm>
            <a:off x="25146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c</a:t>
            </a:r>
          </a:p>
        </p:txBody>
      </p:sp>
      <p:sp>
        <p:nvSpPr>
          <p:cNvPr id="51225" name="Rectangle 25">
            <a:extLst>
              <a:ext uri="{FF2B5EF4-FFF2-40B4-BE49-F238E27FC236}">
                <a16:creationId xmlns:a16="http://schemas.microsoft.com/office/drawing/2014/main" id="{C76425C7-8503-67E0-4B66-5C21436361DC}"/>
              </a:ext>
            </a:extLst>
          </p:cNvPr>
          <p:cNvSpPr>
            <a:spLocks noChangeArrowheads="1"/>
          </p:cNvSpPr>
          <p:nvPr/>
        </p:nvSpPr>
        <p:spPr bwMode="auto">
          <a:xfrm>
            <a:off x="2819400" y="22098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b</a:t>
            </a:r>
          </a:p>
        </p:txBody>
      </p:sp>
      <p:sp>
        <p:nvSpPr>
          <p:cNvPr id="51226" name="Rectangle 26">
            <a:extLst>
              <a:ext uri="{FF2B5EF4-FFF2-40B4-BE49-F238E27FC236}">
                <a16:creationId xmlns:a16="http://schemas.microsoft.com/office/drawing/2014/main" id="{54244C31-C30A-B02E-6FEA-1221D9F50839}"/>
              </a:ext>
            </a:extLst>
          </p:cNvPr>
          <p:cNvSpPr>
            <a:spLocks noGrp="1" noChangeArrowheads="1"/>
          </p:cNvSpPr>
          <p:nvPr>
            <p:ph type="body" sz="half" idx="1"/>
          </p:nvPr>
        </p:nvSpPr>
        <p:spPr>
          <a:xfrm>
            <a:off x="457200" y="3505200"/>
            <a:ext cx="4495800" cy="2590800"/>
          </a:xfrm>
          <a:noFill/>
          <a:ln/>
        </p:spPr>
        <p:txBody>
          <a:bodyPr/>
          <a:lstStyle/>
          <a:p>
            <a:pPr>
              <a:lnSpc>
                <a:spcPct val="90000"/>
              </a:lnSpc>
              <a:buFontTx/>
              <a:buNone/>
            </a:pPr>
            <a:r>
              <a:rPr lang="en-US" altLang="en-US" sz="1800" b="1">
                <a:latin typeface="Courier New" panose="02070309020205020404" pitchFamily="49" charset="0"/>
              </a:rPr>
              <a:t>void push(Object x) {</a:t>
            </a:r>
          </a:p>
          <a:p>
            <a:pPr>
              <a:lnSpc>
                <a:spcPct val="90000"/>
              </a:lnSpc>
              <a:buFontTx/>
              <a:buNone/>
            </a:pPr>
            <a:r>
              <a:rPr lang="en-US" altLang="en-US" sz="1800" b="1">
                <a:latin typeface="Courier New" panose="02070309020205020404" pitchFamily="49" charset="0"/>
              </a:rPr>
              <a:t>	assert(!is_full())</a:t>
            </a:r>
          </a:p>
          <a:p>
            <a:pPr>
              <a:lnSpc>
                <a:spcPct val="90000"/>
              </a:lnSpc>
              <a:buFontTx/>
              <a:buNone/>
            </a:pPr>
            <a:r>
              <a:rPr lang="en-US" altLang="en-US" sz="1800" b="1">
                <a:latin typeface="Courier New" panose="02070309020205020404" pitchFamily="49" charset="0"/>
              </a:rPr>
              <a:t>	S[back] = x</a:t>
            </a:r>
          </a:p>
          <a:p>
            <a:pPr>
              <a:lnSpc>
                <a:spcPct val="90000"/>
              </a:lnSpc>
              <a:buFontTx/>
              <a:buNone/>
            </a:pPr>
            <a:r>
              <a:rPr lang="en-US" altLang="en-US" sz="1800" b="1">
                <a:latin typeface="Courier New" panose="02070309020205020404" pitchFamily="49" charset="0"/>
              </a:rPr>
              <a:t>	back++</a:t>
            </a:r>
          </a:p>
          <a:p>
            <a:pPr>
              <a:lnSpc>
                <a:spcPct val="90000"/>
              </a:lnSpc>
              <a:buFontTx/>
              <a:buNone/>
            </a:pPr>
            <a:r>
              <a:rPr lang="en-US" altLang="en-US" sz="1800" b="1">
                <a:latin typeface="Courier New" panose="02070309020205020404" pitchFamily="49" charset="0"/>
              </a:rPr>
              <a:t>}</a:t>
            </a:r>
          </a:p>
          <a:p>
            <a:pPr>
              <a:lnSpc>
                <a:spcPct val="90000"/>
              </a:lnSpc>
              <a:buFontTx/>
              <a:buNone/>
            </a:pPr>
            <a:r>
              <a:rPr lang="en-US" altLang="en-US" sz="1800" b="1">
                <a:latin typeface="Courier New" panose="02070309020205020404" pitchFamily="49" charset="0"/>
              </a:rPr>
              <a:t>Object top() {</a:t>
            </a:r>
          </a:p>
          <a:p>
            <a:pPr>
              <a:lnSpc>
                <a:spcPct val="90000"/>
              </a:lnSpc>
              <a:buFontTx/>
              <a:buNone/>
            </a:pPr>
            <a:r>
              <a:rPr lang="en-US" altLang="en-US" sz="1800" b="1">
                <a:latin typeface="Courier New" panose="02070309020205020404" pitchFamily="49" charset="0"/>
              </a:rPr>
              <a:t>	assert(!is_empty())</a:t>
            </a:r>
          </a:p>
          <a:p>
            <a:pPr>
              <a:lnSpc>
                <a:spcPct val="90000"/>
              </a:lnSpc>
              <a:buFontTx/>
              <a:buNone/>
            </a:pPr>
            <a:r>
              <a:rPr lang="en-US" altLang="en-US" sz="1800" b="1">
                <a:latin typeface="Courier New" panose="02070309020205020404" pitchFamily="49" charset="0"/>
              </a:rPr>
              <a:t>	return S[back - 1]</a:t>
            </a:r>
          </a:p>
          <a:p>
            <a:pPr>
              <a:lnSpc>
                <a:spcPct val="90000"/>
              </a:lnSpc>
              <a:buFontTx/>
              <a:buNone/>
            </a:pPr>
            <a:r>
              <a:rPr lang="en-US" altLang="en-US" sz="1800" b="1">
                <a:latin typeface="Courier New" panose="02070309020205020404" pitchFamily="49" charset="0"/>
              </a:rPr>
              <a:t>}</a:t>
            </a:r>
          </a:p>
        </p:txBody>
      </p:sp>
      <p:sp>
        <p:nvSpPr>
          <p:cNvPr id="51227" name="Text Box 27">
            <a:extLst>
              <a:ext uri="{FF2B5EF4-FFF2-40B4-BE49-F238E27FC236}">
                <a16:creationId xmlns:a16="http://schemas.microsoft.com/office/drawing/2014/main" id="{7F06EF1F-7582-68DA-ED48-67496171DB34}"/>
              </a:ext>
            </a:extLst>
          </p:cNvPr>
          <p:cNvSpPr txBox="1">
            <a:spLocks noChangeArrowheads="1"/>
          </p:cNvSpPr>
          <p:nvPr/>
        </p:nvSpPr>
        <p:spPr bwMode="auto">
          <a:xfrm>
            <a:off x="2994025" y="2787650"/>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back</a:t>
            </a:r>
          </a:p>
        </p:txBody>
      </p:sp>
      <p:cxnSp>
        <p:nvCxnSpPr>
          <p:cNvPr id="51228" name="AutoShape 28">
            <a:extLst>
              <a:ext uri="{FF2B5EF4-FFF2-40B4-BE49-F238E27FC236}">
                <a16:creationId xmlns:a16="http://schemas.microsoft.com/office/drawing/2014/main" id="{EA2A2F15-6B08-F2AE-2F11-D0956C080D7F}"/>
              </a:ext>
            </a:extLst>
          </p:cNvPr>
          <p:cNvCxnSpPr>
            <a:cxnSpLocks noChangeShapeType="1"/>
            <a:stCxn id="51227" idx="0"/>
            <a:endCxn id="51203" idx="2"/>
          </p:cNvCxnSpPr>
          <p:nvPr/>
        </p:nvCxnSpPr>
        <p:spPr bwMode="auto">
          <a:xfrm flipH="1" flipV="1">
            <a:off x="3276600" y="2514600"/>
            <a:ext cx="1588" cy="273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29" name="Rectangle 29">
            <a:extLst>
              <a:ext uri="{FF2B5EF4-FFF2-40B4-BE49-F238E27FC236}">
                <a16:creationId xmlns:a16="http://schemas.microsoft.com/office/drawing/2014/main" id="{929AF073-C3BE-70BC-532C-C67E07AA6EED}"/>
              </a:ext>
            </a:extLst>
          </p:cNvPr>
          <p:cNvSpPr>
            <a:spLocks noChangeArrowheads="1"/>
          </p:cNvSpPr>
          <p:nvPr/>
        </p:nvSpPr>
        <p:spPr bwMode="auto">
          <a:xfrm>
            <a:off x="4876800" y="3505200"/>
            <a:ext cx="4191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Helvetica" panose="020B0604020202020204" pitchFamily="34" charset="0"/>
              </a:defRPr>
            </a:lvl1pPr>
            <a:lvl2pPr marL="742950" indent="-285750">
              <a:spcBef>
                <a:spcPct val="20000"/>
              </a:spcBef>
              <a:buChar char="–"/>
              <a:defRPr sz="2400">
                <a:solidFill>
                  <a:schemeClr val="tx1"/>
                </a:solidFill>
                <a:latin typeface="Helvetica" panose="020B0604020202020204" pitchFamily="34" charset="0"/>
              </a:defRPr>
            </a:lvl2pPr>
            <a:lvl3pPr marL="1143000" indent="-228600">
              <a:spcBef>
                <a:spcPct val="20000"/>
              </a:spcBef>
              <a:buChar char="•"/>
              <a:defRPr sz="2000">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a:solidFill>
                  <a:schemeClr val="tx1"/>
                </a:solidFill>
                <a:latin typeface="Helvetica" panose="020B0604020202020204" pitchFamily="34" charset="0"/>
              </a:defRPr>
            </a:lvl5pPr>
            <a:lvl6pPr marL="2514600" indent="-228600" fontAlgn="base">
              <a:spcBef>
                <a:spcPct val="20000"/>
              </a:spcBef>
              <a:spcAft>
                <a:spcPct val="0"/>
              </a:spcAft>
              <a:buChar char="»"/>
              <a:defRPr>
                <a:solidFill>
                  <a:schemeClr val="tx1"/>
                </a:solidFill>
                <a:latin typeface="Helvetica" panose="020B0604020202020204" pitchFamily="34" charset="0"/>
              </a:defRPr>
            </a:lvl6pPr>
            <a:lvl7pPr marL="2971800" indent="-228600" fontAlgn="base">
              <a:spcBef>
                <a:spcPct val="20000"/>
              </a:spcBef>
              <a:spcAft>
                <a:spcPct val="0"/>
              </a:spcAft>
              <a:buChar char="»"/>
              <a:defRPr>
                <a:solidFill>
                  <a:schemeClr val="tx1"/>
                </a:solidFill>
                <a:latin typeface="Helvetica" panose="020B0604020202020204" pitchFamily="34" charset="0"/>
              </a:defRPr>
            </a:lvl7pPr>
            <a:lvl8pPr marL="3429000" indent="-228600" fontAlgn="base">
              <a:spcBef>
                <a:spcPct val="20000"/>
              </a:spcBef>
              <a:spcAft>
                <a:spcPct val="0"/>
              </a:spcAft>
              <a:buChar char="»"/>
              <a:defRPr>
                <a:solidFill>
                  <a:schemeClr val="tx1"/>
                </a:solidFill>
                <a:latin typeface="Helvetica" panose="020B0604020202020204" pitchFamily="34" charset="0"/>
              </a:defRPr>
            </a:lvl8pPr>
            <a:lvl9pPr marL="3886200" indent="-228600" fontAlgn="base">
              <a:spcBef>
                <a:spcPct val="20000"/>
              </a:spcBef>
              <a:spcAft>
                <a:spcPct val="0"/>
              </a:spcAft>
              <a:buChar char="»"/>
              <a:defRPr>
                <a:solidFill>
                  <a:schemeClr val="tx1"/>
                </a:solidFill>
                <a:latin typeface="Helvetica" panose="020B0604020202020204" pitchFamily="34" charset="0"/>
              </a:defRPr>
            </a:lvl9pPr>
          </a:lstStyle>
          <a:p>
            <a:pPr>
              <a:buFontTx/>
              <a:buNone/>
            </a:pPr>
            <a:r>
              <a:rPr lang="en-US" altLang="en-US" sz="1800" b="1">
                <a:latin typeface="Courier New" panose="02070309020205020404" pitchFamily="49" charset="0"/>
              </a:rPr>
              <a:t>Object pop() {</a:t>
            </a:r>
          </a:p>
          <a:p>
            <a:pPr>
              <a:buFontTx/>
              <a:buNone/>
            </a:pPr>
            <a:r>
              <a:rPr lang="en-US" altLang="en-US" sz="1800" b="1">
                <a:latin typeface="Courier New" panose="02070309020205020404" pitchFamily="49" charset="0"/>
              </a:rPr>
              <a:t>	back--</a:t>
            </a:r>
          </a:p>
          <a:p>
            <a:pPr>
              <a:buFontTx/>
              <a:buNone/>
            </a:pPr>
            <a:r>
              <a:rPr lang="en-US" altLang="en-US" sz="1800" b="1">
                <a:latin typeface="Courier New" panose="02070309020205020404" pitchFamily="49" charset="0"/>
              </a:rPr>
              <a:t>	return S[back]</a:t>
            </a:r>
          </a:p>
          <a:p>
            <a:pPr>
              <a:buFontTx/>
              <a:buNone/>
            </a:pPr>
            <a:r>
              <a:rPr lang="en-US" altLang="en-US" sz="1800" b="1">
                <a:latin typeface="Courier New" panose="02070309020205020404" pitchFamily="49" charset="0"/>
              </a:rPr>
              <a:t>}</a:t>
            </a:r>
          </a:p>
          <a:p>
            <a:pPr>
              <a:buFontTx/>
              <a:buNone/>
            </a:pPr>
            <a:endParaRPr lang="en-US" altLang="en-US" sz="1800" b="1">
              <a:latin typeface="Courier New" panose="02070309020205020404" pitchFamily="49" charset="0"/>
            </a:endParaRPr>
          </a:p>
          <a:p>
            <a:pPr>
              <a:buFontTx/>
              <a:buNone/>
            </a:pPr>
            <a:r>
              <a:rPr lang="en-US" altLang="en-US" sz="1800" b="1">
                <a:latin typeface="Courier New" panose="02070309020205020404" pitchFamily="49" charset="0"/>
              </a:rPr>
              <a:t>bool is_full() {</a:t>
            </a:r>
          </a:p>
          <a:p>
            <a:pPr>
              <a:buFontTx/>
              <a:buNone/>
            </a:pPr>
            <a:r>
              <a:rPr lang="en-US" altLang="en-US" sz="1800" b="1">
                <a:latin typeface="Courier New" panose="02070309020205020404" pitchFamily="49" charset="0"/>
              </a:rPr>
              <a:t>	return back == size</a:t>
            </a:r>
          </a:p>
          <a:p>
            <a:pPr>
              <a:buFontTx/>
              <a:buNone/>
            </a:pPr>
            <a:r>
              <a:rPr lang="en-US" altLang="en-US" sz="1800" b="1">
                <a:latin typeface="Courier New" panose="02070309020205020404" pitchFamily="49"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DD2C8BA-42DB-1323-724C-6F4356B3727F}"/>
              </a:ext>
            </a:extLst>
          </p:cNvPr>
          <p:cNvSpPr>
            <a:spLocks noGrp="1" noChangeArrowheads="1"/>
          </p:cNvSpPr>
          <p:nvPr>
            <p:ph type="title"/>
          </p:nvPr>
        </p:nvSpPr>
        <p:spPr/>
        <p:txBody>
          <a:bodyPr/>
          <a:lstStyle/>
          <a:p>
            <a:r>
              <a:rPr lang="en-US" altLang="en-US" sz="4000"/>
              <a:t>Linked List Stack Data Structure</a:t>
            </a:r>
          </a:p>
        </p:txBody>
      </p:sp>
      <p:grpSp>
        <p:nvGrpSpPr>
          <p:cNvPr id="53251" name="Group 3">
            <a:extLst>
              <a:ext uri="{FF2B5EF4-FFF2-40B4-BE49-F238E27FC236}">
                <a16:creationId xmlns:a16="http://schemas.microsoft.com/office/drawing/2014/main" id="{21055DBD-C44E-1D3F-F825-1277FB0B9C4D}"/>
              </a:ext>
            </a:extLst>
          </p:cNvPr>
          <p:cNvGrpSpPr>
            <a:grpSpLocks/>
          </p:cNvGrpSpPr>
          <p:nvPr/>
        </p:nvGrpSpPr>
        <p:grpSpPr bwMode="auto">
          <a:xfrm>
            <a:off x="2036763" y="2209800"/>
            <a:ext cx="4668837" cy="914400"/>
            <a:chOff x="1283" y="1392"/>
            <a:chExt cx="2941" cy="576"/>
          </a:xfrm>
        </p:grpSpPr>
        <p:sp>
          <p:nvSpPr>
            <p:cNvPr id="53252" name="Rectangle 4">
              <a:extLst>
                <a:ext uri="{FF2B5EF4-FFF2-40B4-BE49-F238E27FC236}">
                  <a16:creationId xmlns:a16="http://schemas.microsoft.com/office/drawing/2014/main" id="{290B2662-6ECD-AE08-63FD-AAF45640FFC5}"/>
                </a:ext>
              </a:extLst>
            </p:cNvPr>
            <p:cNvSpPr>
              <a:spLocks noChangeArrowheads="1"/>
            </p:cNvSpPr>
            <p:nvPr/>
          </p:nvSpPr>
          <p:spPr bwMode="auto">
            <a:xfrm>
              <a:off x="1344"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b</a:t>
              </a:r>
            </a:p>
          </p:txBody>
        </p:sp>
        <p:sp>
          <p:nvSpPr>
            <p:cNvPr id="53253" name="Rectangle 5">
              <a:extLst>
                <a:ext uri="{FF2B5EF4-FFF2-40B4-BE49-F238E27FC236}">
                  <a16:creationId xmlns:a16="http://schemas.microsoft.com/office/drawing/2014/main" id="{76284D40-B9EF-731B-9635-D38B667FB915}"/>
                </a:ext>
              </a:extLst>
            </p:cNvPr>
            <p:cNvSpPr>
              <a:spLocks noChangeArrowheads="1"/>
            </p:cNvSpPr>
            <p:nvPr/>
          </p:nvSpPr>
          <p:spPr bwMode="auto">
            <a:xfrm>
              <a:off x="1536"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Rectangle 6">
              <a:extLst>
                <a:ext uri="{FF2B5EF4-FFF2-40B4-BE49-F238E27FC236}">
                  <a16:creationId xmlns:a16="http://schemas.microsoft.com/office/drawing/2014/main" id="{FAF196AC-4E17-7D15-E2E1-47224A996DB7}"/>
                </a:ext>
              </a:extLst>
            </p:cNvPr>
            <p:cNvSpPr>
              <a:spLocks noChangeArrowheads="1"/>
            </p:cNvSpPr>
            <p:nvPr/>
          </p:nvSpPr>
          <p:spPr bwMode="auto">
            <a:xfrm>
              <a:off x="1440" y="139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5" name="Rectangle 7">
              <a:extLst>
                <a:ext uri="{FF2B5EF4-FFF2-40B4-BE49-F238E27FC236}">
                  <a16:creationId xmlns:a16="http://schemas.microsoft.com/office/drawing/2014/main" id="{B4F9977E-26B8-E360-2753-3DD26452E6A9}"/>
                </a:ext>
              </a:extLst>
            </p:cNvPr>
            <p:cNvSpPr>
              <a:spLocks noChangeArrowheads="1"/>
            </p:cNvSpPr>
            <p:nvPr/>
          </p:nvSpPr>
          <p:spPr bwMode="auto">
            <a:xfrm>
              <a:off x="1968"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c</a:t>
              </a:r>
            </a:p>
          </p:txBody>
        </p:sp>
        <p:sp>
          <p:nvSpPr>
            <p:cNvPr id="53256" name="Rectangle 8">
              <a:extLst>
                <a:ext uri="{FF2B5EF4-FFF2-40B4-BE49-F238E27FC236}">
                  <a16:creationId xmlns:a16="http://schemas.microsoft.com/office/drawing/2014/main" id="{F04090B8-73D7-B753-C09D-5DDAE423EE0B}"/>
                </a:ext>
              </a:extLst>
            </p:cNvPr>
            <p:cNvSpPr>
              <a:spLocks noChangeArrowheads="1"/>
            </p:cNvSpPr>
            <p:nvPr/>
          </p:nvSpPr>
          <p:spPr bwMode="auto">
            <a:xfrm>
              <a:off x="2160"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7" name="Rectangle 9">
              <a:extLst>
                <a:ext uri="{FF2B5EF4-FFF2-40B4-BE49-F238E27FC236}">
                  <a16:creationId xmlns:a16="http://schemas.microsoft.com/office/drawing/2014/main" id="{A91D8794-F304-9E2F-95D7-E4C5D87A3B8C}"/>
                </a:ext>
              </a:extLst>
            </p:cNvPr>
            <p:cNvSpPr>
              <a:spLocks noChangeArrowheads="1"/>
            </p:cNvSpPr>
            <p:nvPr/>
          </p:nvSpPr>
          <p:spPr bwMode="auto">
            <a:xfrm>
              <a:off x="2064" y="139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3258" name="AutoShape 10">
              <a:extLst>
                <a:ext uri="{FF2B5EF4-FFF2-40B4-BE49-F238E27FC236}">
                  <a16:creationId xmlns:a16="http://schemas.microsoft.com/office/drawing/2014/main" id="{A020CEA6-F4DD-EE56-BDB3-C70CD50F6E5C}"/>
                </a:ext>
              </a:extLst>
            </p:cNvPr>
            <p:cNvCxnSpPr>
              <a:cxnSpLocks noChangeShapeType="1"/>
              <a:stCxn id="53254" idx="3"/>
              <a:endCxn id="53255" idx="1"/>
            </p:cNvCxnSpPr>
            <p:nvPr/>
          </p:nvCxnSpPr>
          <p:spPr bwMode="auto">
            <a:xfrm>
              <a:off x="1632" y="1488"/>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59" name="Rectangle 11">
              <a:extLst>
                <a:ext uri="{FF2B5EF4-FFF2-40B4-BE49-F238E27FC236}">
                  <a16:creationId xmlns:a16="http://schemas.microsoft.com/office/drawing/2014/main" id="{C050AB39-107D-91E5-CD87-9010AEC6F7F1}"/>
                </a:ext>
              </a:extLst>
            </p:cNvPr>
            <p:cNvSpPr>
              <a:spLocks noChangeArrowheads="1"/>
            </p:cNvSpPr>
            <p:nvPr/>
          </p:nvSpPr>
          <p:spPr bwMode="auto">
            <a:xfrm>
              <a:off x="2592"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d</a:t>
              </a:r>
            </a:p>
          </p:txBody>
        </p:sp>
        <p:sp>
          <p:nvSpPr>
            <p:cNvPr id="53260" name="Rectangle 12">
              <a:extLst>
                <a:ext uri="{FF2B5EF4-FFF2-40B4-BE49-F238E27FC236}">
                  <a16:creationId xmlns:a16="http://schemas.microsoft.com/office/drawing/2014/main" id="{B986329D-3738-3B67-03F4-BC79CDEF9BE3}"/>
                </a:ext>
              </a:extLst>
            </p:cNvPr>
            <p:cNvSpPr>
              <a:spLocks noChangeArrowheads="1"/>
            </p:cNvSpPr>
            <p:nvPr/>
          </p:nvSpPr>
          <p:spPr bwMode="auto">
            <a:xfrm>
              <a:off x="2784"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1" name="Rectangle 13">
              <a:extLst>
                <a:ext uri="{FF2B5EF4-FFF2-40B4-BE49-F238E27FC236}">
                  <a16:creationId xmlns:a16="http://schemas.microsoft.com/office/drawing/2014/main" id="{C00A6613-C6EE-AEC8-5242-6E16EC182BC7}"/>
                </a:ext>
              </a:extLst>
            </p:cNvPr>
            <p:cNvSpPr>
              <a:spLocks noChangeArrowheads="1"/>
            </p:cNvSpPr>
            <p:nvPr/>
          </p:nvSpPr>
          <p:spPr bwMode="auto">
            <a:xfrm>
              <a:off x="2688" y="139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3262" name="AutoShape 14">
              <a:extLst>
                <a:ext uri="{FF2B5EF4-FFF2-40B4-BE49-F238E27FC236}">
                  <a16:creationId xmlns:a16="http://schemas.microsoft.com/office/drawing/2014/main" id="{67D68C1C-D814-66E2-96B4-E909F64A42D9}"/>
                </a:ext>
              </a:extLst>
            </p:cNvPr>
            <p:cNvCxnSpPr>
              <a:cxnSpLocks noChangeShapeType="1"/>
              <a:stCxn id="53257" idx="3"/>
              <a:endCxn id="53259" idx="1"/>
            </p:cNvCxnSpPr>
            <p:nvPr/>
          </p:nvCxnSpPr>
          <p:spPr bwMode="auto">
            <a:xfrm>
              <a:off x="2256" y="1488"/>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63" name="Rectangle 15">
              <a:extLst>
                <a:ext uri="{FF2B5EF4-FFF2-40B4-BE49-F238E27FC236}">
                  <a16:creationId xmlns:a16="http://schemas.microsoft.com/office/drawing/2014/main" id="{010AF253-2605-6CEC-0862-DE98BCE74043}"/>
                </a:ext>
              </a:extLst>
            </p:cNvPr>
            <p:cNvSpPr>
              <a:spLocks noChangeArrowheads="1"/>
            </p:cNvSpPr>
            <p:nvPr/>
          </p:nvSpPr>
          <p:spPr bwMode="auto">
            <a:xfrm>
              <a:off x="3216"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e</a:t>
              </a:r>
            </a:p>
          </p:txBody>
        </p:sp>
        <p:sp>
          <p:nvSpPr>
            <p:cNvPr id="53264" name="Rectangle 16">
              <a:extLst>
                <a:ext uri="{FF2B5EF4-FFF2-40B4-BE49-F238E27FC236}">
                  <a16:creationId xmlns:a16="http://schemas.microsoft.com/office/drawing/2014/main" id="{2E30C7B4-354E-D056-C593-0A0B5B9798B9}"/>
                </a:ext>
              </a:extLst>
            </p:cNvPr>
            <p:cNvSpPr>
              <a:spLocks noChangeArrowheads="1"/>
            </p:cNvSpPr>
            <p:nvPr/>
          </p:nvSpPr>
          <p:spPr bwMode="auto">
            <a:xfrm>
              <a:off x="3408"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 name="Rectangle 17">
              <a:extLst>
                <a:ext uri="{FF2B5EF4-FFF2-40B4-BE49-F238E27FC236}">
                  <a16:creationId xmlns:a16="http://schemas.microsoft.com/office/drawing/2014/main" id="{FCF6F3AB-2AD5-9A89-9B3C-6CA283329CFC}"/>
                </a:ext>
              </a:extLst>
            </p:cNvPr>
            <p:cNvSpPr>
              <a:spLocks noChangeArrowheads="1"/>
            </p:cNvSpPr>
            <p:nvPr/>
          </p:nvSpPr>
          <p:spPr bwMode="auto">
            <a:xfrm>
              <a:off x="3312" y="139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3266" name="AutoShape 18">
              <a:extLst>
                <a:ext uri="{FF2B5EF4-FFF2-40B4-BE49-F238E27FC236}">
                  <a16:creationId xmlns:a16="http://schemas.microsoft.com/office/drawing/2014/main" id="{65F00144-5EB8-D265-B322-08B28EB738F9}"/>
                </a:ext>
              </a:extLst>
            </p:cNvPr>
            <p:cNvCxnSpPr>
              <a:cxnSpLocks noChangeShapeType="1"/>
              <a:stCxn id="53261" idx="3"/>
              <a:endCxn id="53263" idx="1"/>
            </p:cNvCxnSpPr>
            <p:nvPr/>
          </p:nvCxnSpPr>
          <p:spPr bwMode="auto">
            <a:xfrm>
              <a:off x="2880" y="1488"/>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67" name="Rectangle 19">
              <a:extLst>
                <a:ext uri="{FF2B5EF4-FFF2-40B4-BE49-F238E27FC236}">
                  <a16:creationId xmlns:a16="http://schemas.microsoft.com/office/drawing/2014/main" id="{6CE98324-6D2A-C7B4-A5D3-1102AFB02B58}"/>
                </a:ext>
              </a:extLst>
            </p:cNvPr>
            <p:cNvSpPr>
              <a:spLocks noChangeArrowheads="1"/>
            </p:cNvSpPr>
            <p:nvPr/>
          </p:nvSpPr>
          <p:spPr bwMode="auto">
            <a:xfrm>
              <a:off x="3840"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t>f</a:t>
              </a:r>
            </a:p>
          </p:txBody>
        </p:sp>
        <p:sp>
          <p:nvSpPr>
            <p:cNvPr id="53268" name="Rectangle 20">
              <a:extLst>
                <a:ext uri="{FF2B5EF4-FFF2-40B4-BE49-F238E27FC236}">
                  <a16:creationId xmlns:a16="http://schemas.microsoft.com/office/drawing/2014/main" id="{B1B76A30-ECDA-6CB9-6D6D-2802FB06166F}"/>
                </a:ext>
              </a:extLst>
            </p:cNvPr>
            <p:cNvSpPr>
              <a:spLocks noChangeArrowheads="1"/>
            </p:cNvSpPr>
            <p:nvPr/>
          </p:nvSpPr>
          <p:spPr bwMode="auto">
            <a:xfrm>
              <a:off x="4032" y="139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9" name="Rectangle 21">
              <a:extLst>
                <a:ext uri="{FF2B5EF4-FFF2-40B4-BE49-F238E27FC236}">
                  <a16:creationId xmlns:a16="http://schemas.microsoft.com/office/drawing/2014/main" id="{1D6EF126-DA0D-D11B-D664-21518BC7A1CC}"/>
                </a:ext>
              </a:extLst>
            </p:cNvPr>
            <p:cNvSpPr>
              <a:spLocks noChangeArrowheads="1"/>
            </p:cNvSpPr>
            <p:nvPr/>
          </p:nvSpPr>
          <p:spPr bwMode="auto">
            <a:xfrm>
              <a:off x="3936" y="139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3270" name="AutoShape 22">
              <a:extLst>
                <a:ext uri="{FF2B5EF4-FFF2-40B4-BE49-F238E27FC236}">
                  <a16:creationId xmlns:a16="http://schemas.microsoft.com/office/drawing/2014/main" id="{765BF258-E6D3-785E-18B7-6B91B0350B6E}"/>
                </a:ext>
              </a:extLst>
            </p:cNvPr>
            <p:cNvCxnSpPr>
              <a:cxnSpLocks noChangeShapeType="1"/>
              <a:stCxn id="53265" idx="3"/>
              <a:endCxn id="53267" idx="1"/>
            </p:cNvCxnSpPr>
            <p:nvPr/>
          </p:nvCxnSpPr>
          <p:spPr bwMode="auto">
            <a:xfrm>
              <a:off x="3504" y="1488"/>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71" name="Line 23">
              <a:extLst>
                <a:ext uri="{FF2B5EF4-FFF2-40B4-BE49-F238E27FC236}">
                  <a16:creationId xmlns:a16="http://schemas.microsoft.com/office/drawing/2014/main" id="{0F79AB8B-F676-261F-14D2-D89865263C4E}"/>
                </a:ext>
              </a:extLst>
            </p:cNvPr>
            <p:cNvSpPr>
              <a:spLocks noChangeShapeType="1"/>
            </p:cNvSpPr>
            <p:nvPr/>
          </p:nvSpPr>
          <p:spPr bwMode="auto">
            <a:xfrm>
              <a:off x="4032" y="1392"/>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2" name="Text Box 24">
              <a:extLst>
                <a:ext uri="{FF2B5EF4-FFF2-40B4-BE49-F238E27FC236}">
                  <a16:creationId xmlns:a16="http://schemas.microsoft.com/office/drawing/2014/main" id="{6997B1FF-EE8B-7AA2-E01F-8189EEB903FA}"/>
                </a:ext>
              </a:extLst>
            </p:cNvPr>
            <p:cNvSpPr txBox="1">
              <a:spLocks noChangeArrowheads="1"/>
            </p:cNvSpPr>
            <p:nvPr/>
          </p:nvSpPr>
          <p:spPr bwMode="auto">
            <a:xfrm>
              <a:off x="1283" y="1756"/>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back</a:t>
              </a:r>
            </a:p>
          </p:txBody>
        </p:sp>
        <p:cxnSp>
          <p:nvCxnSpPr>
            <p:cNvPr id="53273" name="AutoShape 25">
              <a:extLst>
                <a:ext uri="{FF2B5EF4-FFF2-40B4-BE49-F238E27FC236}">
                  <a16:creationId xmlns:a16="http://schemas.microsoft.com/office/drawing/2014/main" id="{FD6BFDD0-7D97-5EB9-08BF-4943574040CE}"/>
                </a:ext>
              </a:extLst>
            </p:cNvPr>
            <p:cNvCxnSpPr>
              <a:cxnSpLocks noChangeShapeType="1"/>
              <a:stCxn id="53272" idx="0"/>
              <a:endCxn id="53252" idx="2"/>
            </p:cNvCxnSpPr>
            <p:nvPr/>
          </p:nvCxnSpPr>
          <p:spPr bwMode="auto">
            <a:xfrm flipH="1" flipV="1">
              <a:off x="1440" y="1584"/>
              <a:ext cx="1" cy="17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3274" name="Rectangle 26">
            <a:extLst>
              <a:ext uri="{FF2B5EF4-FFF2-40B4-BE49-F238E27FC236}">
                <a16:creationId xmlns:a16="http://schemas.microsoft.com/office/drawing/2014/main" id="{55013C13-221D-1AF2-53C3-3C0D48546F7D}"/>
              </a:ext>
            </a:extLst>
          </p:cNvPr>
          <p:cNvSpPr>
            <a:spLocks noChangeArrowheads="1"/>
          </p:cNvSpPr>
          <p:nvPr/>
        </p:nvSpPr>
        <p:spPr bwMode="auto">
          <a:xfrm>
            <a:off x="304800" y="3505200"/>
            <a:ext cx="4648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Helvetica" panose="020B0604020202020204" pitchFamily="34" charset="0"/>
              </a:defRPr>
            </a:lvl1pPr>
            <a:lvl2pPr marL="742950" indent="-285750">
              <a:spcBef>
                <a:spcPct val="20000"/>
              </a:spcBef>
              <a:buChar char="–"/>
              <a:defRPr sz="2400">
                <a:solidFill>
                  <a:schemeClr val="tx1"/>
                </a:solidFill>
                <a:latin typeface="Helvetica" panose="020B0604020202020204" pitchFamily="34" charset="0"/>
              </a:defRPr>
            </a:lvl2pPr>
            <a:lvl3pPr marL="1143000" indent="-228600">
              <a:spcBef>
                <a:spcPct val="20000"/>
              </a:spcBef>
              <a:buChar char="•"/>
              <a:defRPr sz="2000">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a:solidFill>
                  <a:schemeClr val="tx1"/>
                </a:solidFill>
                <a:latin typeface="Helvetica" panose="020B0604020202020204" pitchFamily="34" charset="0"/>
              </a:defRPr>
            </a:lvl5pPr>
            <a:lvl6pPr marL="2514600" indent="-228600" fontAlgn="base">
              <a:spcBef>
                <a:spcPct val="20000"/>
              </a:spcBef>
              <a:spcAft>
                <a:spcPct val="0"/>
              </a:spcAft>
              <a:buChar char="»"/>
              <a:defRPr>
                <a:solidFill>
                  <a:schemeClr val="tx1"/>
                </a:solidFill>
                <a:latin typeface="Helvetica" panose="020B0604020202020204" pitchFamily="34" charset="0"/>
              </a:defRPr>
            </a:lvl6pPr>
            <a:lvl7pPr marL="2971800" indent="-228600" fontAlgn="base">
              <a:spcBef>
                <a:spcPct val="20000"/>
              </a:spcBef>
              <a:spcAft>
                <a:spcPct val="0"/>
              </a:spcAft>
              <a:buChar char="»"/>
              <a:defRPr>
                <a:solidFill>
                  <a:schemeClr val="tx1"/>
                </a:solidFill>
                <a:latin typeface="Helvetica" panose="020B0604020202020204" pitchFamily="34" charset="0"/>
              </a:defRPr>
            </a:lvl7pPr>
            <a:lvl8pPr marL="3429000" indent="-228600" fontAlgn="base">
              <a:spcBef>
                <a:spcPct val="20000"/>
              </a:spcBef>
              <a:spcAft>
                <a:spcPct val="0"/>
              </a:spcAft>
              <a:buChar char="»"/>
              <a:defRPr>
                <a:solidFill>
                  <a:schemeClr val="tx1"/>
                </a:solidFill>
                <a:latin typeface="Helvetica" panose="020B0604020202020204" pitchFamily="34" charset="0"/>
              </a:defRPr>
            </a:lvl8pPr>
            <a:lvl9pPr marL="3886200" indent="-228600" fontAlgn="base">
              <a:spcBef>
                <a:spcPct val="20000"/>
              </a:spcBef>
              <a:spcAft>
                <a:spcPct val="0"/>
              </a:spcAft>
              <a:buChar char="»"/>
              <a:defRPr>
                <a:solidFill>
                  <a:schemeClr val="tx1"/>
                </a:solidFill>
                <a:latin typeface="Helvetica" panose="020B0604020202020204" pitchFamily="34" charset="0"/>
              </a:defRPr>
            </a:lvl9pPr>
          </a:lstStyle>
          <a:p>
            <a:pPr>
              <a:buFontTx/>
              <a:buNone/>
            </a:pPr>
            <a:r>
              <a:rPr lang="en-US" altLang="en-US" sz="1800" b="1">
                <a:latin typeface="Courier New" panose="02070309020205020404" pitchFamily="49" charset="0"/>
              </a:rPr>
              <a:t>void push(Object x) {</a:t>
            </a:r>
          </a:p>
          <a:p>
            <a:pPr>
              <a:buFontTx/>
              <a:buNone/>
            </a:pPr>
            <a:r>
              <a:rPr lang="en-US" altLang="en-US" sz="1800" b="1">
                <a:latin typeface="Courier New" panose="02070309020205020404" pitchFamily="49" charset="0"/>
              </a:rPr>
              <a:t>	temp = back</a:t>
            </a:r>
          </a:p>
          <a:p>
            <a:pPr>
              <a:buFontTx/>
              <a:buNone/>
            </a:pPr>
            <a:r>
              <a:rPr lang="en-US" altLang="en-US" sz="1800" b="1">
                <a:latin typeface="Courier New" panose="02070309020205020404" pitchFamily="49" charset="0"/>
              </a:rPr>
              <a:t>	back = new Node(x)</a:t>
            </a:r>
          </a:p>
          <a:p>
            <a:pPr>
              <a:buFontTx/>
              <a:buNone/>
            </a:pPr>
            <a:r>
              <a:rPr lang="en-US" altLang="en-US" sz="1800" b="1">
                <a:latin typeface="Courier New" panose="02070309020205020404" pitchFamily="49" charset="0"/>
              </a:rPr>
              <a:t>	back-&gt;next = temp</a:t>
            </a:r>
          </a:p>
          <a:p>
            <a:pPr>
              <a:buFontTx/>
              <a:buNone/>
            </a:pPr>
            <a:r>
              <a:rPr lang="en-US" altLang="en-US" sz="1800" b="1">
                <a:latin typeface="Courier New" panose="02070309020205020404" pitchFamily="49" charset="0"/>
              </a:rPr>
              <a:t>}</a:t>
            </a:r>
          </a:p>
          <a:p>
            <a:pPr>
              <a:buFontTx/>
              <a:buNone/>
            </a:pPr>
            <a:r>
              <a:rPr lang="en-US" altLang="en-US" sz="1800" b="1">
                <a:latin typeface="Courier New" panose="02070309020205020404" pitchFamily="49" charset="0"/>
              </a:rPr>
              <a:t>Object top() {</a:t>
            </a:r>
          </a:p>
          <a:p>
            <a:pPr>
              <a:buFontTx/>
              <a:buNone/>
            </a:pPr>
            <a:r>
              <a:rPr lang="en-US" altLang="en-US" sz="1800" b="1">
                <a:latin typeface="Courier New" panose="02070309020205020404" pitchFamily="49" charset="0"/>
              </a:rPr>
              <a:t>	assert(!is_empty())</a:t>
            </a:r>
          </a:p>
          <a:p>
            <a:pPr>
              <a:buFontTx/>
              <a:buNone/>
            </a:pPr>
            <a:r>
              <a:rPr lang="en-US" altLang="en-US" sz="1800" b="1">
                <a:latin typeface="Courier New" panose="02070309020205020404" pitchFamily="49" charset="0"/>
              </a:rPr>
              <a:t>	return back-&gt;data</a:t>
            </a:r>
          </a:p>
          <a:p>
            <a:pPr>
              <a:buFontTx/>
              <a:buNone/>
            </a:pPr>
            <a:r>
              <a:rPr lang="en-US" altLang="en-US" sz="1800" b="1">
                <a:latin typeface="Courier New" panose="02070309020205020404" pitchFamily="49" charset="0"/>
              </a:rPr>
              <a:t>}</a:t>
            </a:r>
          </a:p>
        </p:txBody>
      </p:sp>
      <p:sp>
        <p:nvSpPr>
          <p:cNvPr id="53275" name="Rectangle 27">
            <a:extLst>
              <a:ext uri="{FF2B5EF4-FFF2-40B4-BE49-F238E27FC236}">
                <a16:creationId xmlns:a16="http://schemas.microsoft.com/office/drawing/2014/main" id="{E64FF444-ED37-6187-7F01-5F73137F0DE0}"/>
              </a:ext>
            </a:extLst>
          </p:cNvPr>
          <p:cNvSpPr>
            <a:spLocks noChangeArrowheads="1"/>
          </p:cNvSpPr>
          <p:nvPr/>
        </p:nvSpPr>
        <p:spPr bwMode="auto">
          <a:xfrm>
            <a:off x="4876800" y="3505200"/>
            <a:ext cx="4191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Helvetica" panose="020B0604020202020204" pitchFamily="34" charset="0"/>
              </a:defRPr>
            </a:lvl1pPr>
            <a:lvl2pPr marL="742950" indent="-285750">
              <a:spcBef>
                <a:spcPct val="20000"/>
              </a:spcBef>
              <a:buChar char="–"/>
              <a:defRPr sz="2400">
                <a:solidFill>
                  <a:schemeClr val="tx1"/>
                </a:solidFill>
                <a:latin typeface="Helvetica" panose="020B0604020202020204" pitchFamily="34" charset="0"/>
              </a:defRPr>
            </a:lvl2pPr>
            <a:lvl3pPr marL="1143000" indent="-228600">
              <a:spcBef>
                <a:spcPct val="20000"/>
              </a:spcBef>
              <a:buChar char="•"/>
              <a:defRPr sz="2000">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a:solidFill>
                  <a:schemeClr val="tx1"/>
                </a:solidFill>
                <a:latin typeface="Helvetica" panose="020B0604020202020204" pitchFamily="34" charset="0"/>
              </a:defRPr>
            </a:lvl5pPr>
            <a:lvl6pPr marL="2514600" indent="-228600" fontAlgn="base">
              <a:spcBef>
                <a:spcPct val="20000"/>
              </a:spcBef>
              <a:spcAft>
                <a:spcPct val="0"/>
              </a:spcAft>
              <a:buChar char="»"/>
              <a:defRPr>
                <a:solidFill>
                  <a:schemeClr val="tx1"/>
                </a:solidFill>
                <a:latin typeface="Helvetica" panose="020B0604020202020204" pitchFamily="34" charset="0"/>
              </a:defRPr>
            </a:lvl6pPr>
            <a:lvl7pPr marL="2971800" indent="-228600" fontAlgn="base">
              <a:spcBef>
                <a:spcPct val="20000"/>
              </a:spcBef>
              <a:spcAft>
                <a:spcPct val="0"/>
              </a:spcAft>
              <a:buChar char="»"/>
              <a:defRPr>
                <a:solidFill>
                  <a:schemeClr val="tx1"/>
                </a:solidFill>
                <a:latin typeface="Helvetica" panose="020B0604020202020204" pitchFamily="34" charset="0"/>
              </a:defRPr>
            </a:lvl7pPr>
            <a:lvl8pPr marL="3429000" indent="-228600" fontAlgn="base">
              <a:spcBef>
                <a:spcPct val="20000"/>
              </a:spcBef>
              <a:spcAft>
                <a:spcPct val="0"/>
              </a:spcAft>
              <a:buChar char="»"/>
              <a:defRPr>
                <a:solidFill>
                  <a:schemeClr val="tx1"/>
                </a:solidFill>
                <a:latin typeface="Helvetica" panose="020B0604020202020204" pitchFamily="34" charset="0"/>
              </a:defRPr>
            </a:lvl8pPr>
            <a:lvl9pPr marL="3886200" indent="-228600" fontAlgn="base">
              <a:spcBef>
                <a:spcPct val="20000"/>
              </a:spcBef>
              <a:spcAft>
                <a:spcPct val="0"/>
              </a:spcAft>
              <a:buChar char="»"/>
              <a:defRPr>
                <a:solidFill>
                  <a:schemeClr val="tx1"/>
                </a:solidFill>
                <a:latin typeface="Helvetica" panose="020B0604020202020204" pitchFamily="34" charset="0"/>
              </a:defRPr>
            </a:lvl9pPr>
          </a:lstStyle>
          <a:p>
            <a:pPr>
              <a:buFontTx/>
              <a:buNone/>
            </a:pPr>
            <a:r>
              <a:rPr lang="en-US" altLang="en-US" sz="1800" b="1">
                <a:latin typeface="Courier New" panose="02070309020205020404" pitchFamily="49" charset="0"/>
              </a:rPr>
              <a:t>Object pop() {</a:t>
            </a:r>
          </a:p>
          <a:p>
            <a:pPr>
              <a:buFontTx/>
              <a:buNone/>
            </a:pPr>
            <a:r>
              <a:rPr lang="en-US" altLang="en-US" sz="1800" b="1">
                <a:latin typeface="Courier New" panose="02070309020205020404" pitchFamily="49" charset="0"/>
              </a:rPr>
              <a:t>	assert(!is_empty())</a:t>
            </a:r>
          </a:p>
          <a:p>
            <a:pPr>
              <a:buFontTx/>
              <a:buNone/>
            </a:pPr>
            <a:r>
              <a:rPr lang="en-US" altLang="en-US" sz="1800" b="1">
                <a:latin typeface="Courier New" panose="02070309020205020404" pitchFamily="49" charset="0"/>
              </a:rPr>
              <a:t>	return_data = back-&gt;data</a:t>
            </a:r>
          </a:p>
          <a:p>
            <a:pPr>
              <a:buFontTx/>
              <a:buNone/>
            </a:pPr>
            <a:r>
              <a:rPr lang="en-US" altLang="en-US" sz="1800" b="1">
                <a:latin typeface="Courier New" panose="02070309020205020404" pitchFamily="49" charset="0"/>
              </a:rPr>
              <a:t>	temp = back</a:t>
            </a:r>
          </a:p>
          <a:p>
            <a:pPr>
              <a:buFontTx/>
              <a:buNone/>
            </a:pPr>
            <a:r>
              <a:rPr lang="en-US" altLang="en-US" sz="1800" b="1">
                <a:latin typeface="Courier New" panose="02070309020205020404" pitchFamily="49" charset="0"/>
              </a:rPr>
              <a:t>	back = back-&gt;next</a:t>
            </a:r>
          </a:p>
          <a:p>
            <a:pPr>
              <a:buFontTx/>
              <a:buNone/>
            </a:pPr>
            <a:r>
              <a:rPr lang="en-US" altLang="en-US" sz="1800" b="1">
                <a:latin typeface="Courier New" panose="02070309020205020404" pitchFamily="49" charset="0"/>
              </a:rPr>
              <a:t>	return return_data</a:t>
            </a:r>
          </a:p>
          <a:p>
            <a:pPr>
              <a:buFontTx/>
              <a:buNone/>
            </a:pPr>
            <a:r>
              <a:rPr lang="en-US" altLang="en-US" sz="1800" b="1">
                <a:latin typeface="Courier New" panose="02070309020205020404" pitchFamily="49"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66381F1-CD81-DFFC-1C5B-5B01B9FFEB9C}"/>
              </a:ext>
            </a:extLst>
          </p:cNvPr>
          <p:cNvSpPr>
            <a:spLocks noGrp="1" noChangeArrowheads="1"/>
          </p:cNvSpPr>
          <p:nvPr>
            <p:ph type="title"/>
          </p:nvPr>
        </p:nvSpPr>
        <p:spPr>
          <a:xfrm>
            <a:off x="685800" y="0"/>
            <a:ext cx="7772400" cy="1752600"/>
          </a:xfrm>
        </p:spPr>
        <p:txBody>
          <a:bodyPr/>
          <a:lstStyle/>
          <a:p>
            <a:r>
              <a:rPr lang="en-US" altLang="en-US"/>
              <a:t>Data structures you should already know</a:t>
            </a:r>
          </a:p>
        </p:txBody>
      </p:sp>
      <p:sp>
        <p:nvSpPr>
          <p:cNvPr id="55299" name="Rectangle 3">
            <a:extLst>
              <a:ext uri="{FF2B5EF4-FFF2-40B4-BE49-F238E27FC236}">
                <a16:creationId xmlns:a16="http://schemas.microsoft.com/office/drawing/2014/main" id="{ACC906FF-C962-30AA-CEF0-2A0359C16FC1}"/>
              </a:ext>
            </a:extLst>
          </p:cNvPr>
          <p:cNvSpPr>
            <a:spLocks noGrp="1" noChangeArrowheads="1"/>
          </p:cNvSpPr>
          <p:nvPr>
            <p:ph type="body" idx="1"/>
          </p:nvPr>
        </p:nvSpPr>
        <p:spPr/>
        <p:txBody>
          <a:bodyPr/>
          <a:lstStyle/>
          <a:p>
            <a:r>
              <a:rPr lang="en-US" altLang="en-US"/>
              <a:t>Arrays</a:t>
            </a:r>
          </a:p>
          <a:p>
            <a:r>
              <a:rPr lang="en-US" altLang="en-US"/>
              <a:t>Linked lists</a:t>
            </a:r>
          </a:p>
          <a:p>
            <a:r>
              <a:rPr lang="en-US" altLang="en-US"/>
              <a:t>Trees</a:t>
            </a:r>
          </a:p>
          <a:p>
            <a:r>
              <a:rPr lang="en-US" altLang="en-US"/>
              <a:t>Queues</a:t>
            </a:r>
          </a:p>
          <a:p>
            <a:r>
              <a:rPr lang="en-US" altLang="en-US"/>
              <a:t>Stacks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67BC1F5-6CB0-A5E8-FF61-526899BFA01D}"/>
              </a:ext>
            </a:extLst>
          </p:cNvPr>
          <p:cNvSpPr>
            <a:spLocks noGrp="1" noChangeArrowheads="1"/>
          </p:cNvSpPr>
          <p:nvPr>
            <p:ph type="title"/>
          </p:nvPr>
        </p:nvSpPr>
        <p:spPr/>
        <p:txBody>
          <a:bodyPr/>
          <a:lstStyle/>
          <a:p>
            <a:r>
              <a:rPr lang="en-US" altLang="en-US"/>
              <a:t>To Do</a:t>
            </a:r>
          </a:p>
        </p:txBody>
      </p:sp>
      <p:sp>
        <p:nvSpPr>
          <p:cNvPr id="57347" name="Rectangle 3">
            <a:extLst>
              <a:ext uri="{FF2B5EF4-FFF2-40B4-BE49-F238E27FC236}">
                <a16:creationId xmlns:a16="http://schemas.microsoft.com/office/drawing/2014/main" id="{2286ACAC-E4CC-6C0C-8511-DF51E50BACE9}"/>
              </a:ext>
            </a:extLst>
          </p:cNvPr>
          <p:cNvSpPr>
            <a:spLocks noGrp="1" noChangeArrowheads="1"/>
          </p:cNvSpPr>
          <p:nvPr>
            <p:ph type="body" idx="1"/>
          </p:nvPr>
        </p:nvSpPr>
        <p:spPr/>
        <p:txBody>
          <a:bodyPr/>
          <a:lstStyle/>
          <a:p>
            <a:r>
              <a:rPr lang="en-US" altLang="en-US"/>
              <a:t>Sign up on the cse326 mailing list</a:t>
            </a:r>
          </a:p>
          <a:p>
            <a:r>
              <a:rPr lang="en-US" altLang="en-US"/>
              <a:t>Check out the web page</a:t>
            </a:r>
          </a:p>
          <a:p>
            <a:r>
              <a:rPr lang="en-US" altLang="en-US"/>
              <a:t>Log on to a PC in the course labs and access an instructional UNIX server</a:t>
            </a:r>
          </a:p>
          <a:p>
            <a:r>
              <a:rPr lang="en-US" altLang="en-US"/>
              <a:t>Read Chapters 1 and 3 in the book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7DEE828-9A22-87A5-35D4-631B692006F0}"/>
              </a:ext>
            </a:extLst>
          </p:cNvPr>
          <p:cNvSpPr>
            <a:spLocks noGrp="1" noChangeArrowheads="1"/>
          </p:cNvSpPr>
          <p:nvPr>
            <p:ph type="title"/>
          </p:nvPr>
        </p:nvSpPr>
        <p:spPr/>
        <p:txBody>
          <a:bodyPr/>
          <a:lstStyle/>
          <a:p>
            <a:r>
              <a:rPr lang="en-US" altLang="en-US"/>
              <a:t>Coming Up</a:t>
            </a:r>
          </a:p>
        </p:txBody>
      </p:sp>
      <p:sp>
        <p:nvSpPr>
          <p:cNvPr id="59395" name="Rectangle 3">
            <a:extLst>
              <a:ext uri="{FF2B5EF4-FFF2-40B4-BE49-F238E27FC236}">
                <a16:creationId xmlns:a16="http://schemas.microsoft.com/office/drawing/2014/main" id="{23B94AA6-087F-1453-2C58-C164936A72A8}"/>
              </a:ext>
            </a:extLst>
          </p:cNvPr>
          <p:cNvSpPr>
            <a:spLocks noGrp="1" noChangeArrowheads="1"/>
          </p:cNvSpPr>
          <p:nvPr>
            <p:ph type="body" idx="1"/>
          </p:nvPr>
        </p:nvSpPr>
        <p:spPr/>
        <p:txBody>
          <a:bodyPr/>
          <a:lstStyle/>
          <a:p>
            <a:r>
              <a:rPr lang="en-US" altLang="en-US">
                <a:solidFill>
                  <a:srgbClr val="FF0000"/>
                </a:solidFill>
              </a:rPr>
              <a:t>Unix Tutorial</a:t>
            </a:r>
            <a:endParaRPr lang="en-US" altLang="en-US"/>
          </a:p>
          <a:p>
            <a:pPr lvl="1"/>
            <a:r>
              <a:rPr lang="en-US" altLang="en-US"/>
              <a:t>Tuesday (tomorrow) 10:50, Sieg 322</a:t>
            </a:r>
          </a:p>
          <a:p>
            <a:r>
              <a:rPr lang="en-US" altLang="en-US"/>
              <a:t>Multi-Lists</a:t>
            </a:r>
          </a:p>
          <a:p>
            <a:r>
              <a:rPr lang="en-US" altLang="en-US"/>
              <a:t>Priority Queues and Heaps</a:t>
            </a:r>
          </a:p>
          <a:p>
            <a:r>
              <a:rPr lang="en-US" altLang="en-US"/>
              <a:t>Templates Tutorial</a:t>
            </a:r>
          </a:p>
          <a:p>
            <a:r>
              <a:rPr lang="en-US" altLang="en-US"/>
              <a:t>First homework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7FEE543-7031-2D5D-18D3-AF3350C7AC29}"/>
              </a:ext>
            </a:extLst>
          </p:cNvPr>
          <p:cNvSpPr>
            <a:spLocks noGrp="1" noChangeArrowheads="1"/>
          </p:cNvSpPr>
          <p:nvPr>
            <p:ph type="title"/>
          </p:nvPr>
        </p:nvSpPr>
        <p:spPr/>
        <p:txBody>
          <a:bodyPr/>
          <a:lstStyle/>
          <a:p>
            <a:r>
              <a:rPr lang="en-US" altLang="en-US"/>
              <a:t>Today’s Outline</a:t>
            </a:r>
          </a:p>
        </p:txBody>
      </p:sp>
      <p:sp>
        <p:nvSpPr>
          <p:cNvPr id="6147" name="Rectangle 3">
            <a:extLst>
              <a:ext uri="{FF2B5EF4-FFF2-40B4-BE49-F238E27FC236}">
                <a16:creationId xmlns:a16="http://schemas.microsoft.com/office/drawing/2014/main" id="{764DA798-61C2-0C87-DD75-B8887C458F0D}"/>
              </a:ext>
            </a:extLst>
          </p:cNvPr>
          <p:cNvSpPr>
            <a:spLocks noGrp="1" noChangeArrowheads="1"/>
          </p:cNvSpPr>
          <p:nvPr>
            <p:ph type="body" idx="1"/>
          </p:nvPr>
        </p:nvSpPr>
        <p:spPr/>
        <p:txBody>
          <a:bodyPr/>
          <a:lstStyle/>
          <a:p>
            <a:r>
              <a:rPr lang="en-US" altLang="en-US"/>
              <a:t>Administrative Cruft</a:t>
            </a:r>
          </a:p>
          <a:p>
            <a:r>
              <a:rPr lang="en-US" altLang="en-US"/>
              <a:t>Overview of the Course</a:t>
            </a:r>
          </a:p>
          <a:p>
            <a:r>
              <a:rPr lang="en-US" altLang="en-US"/>
              <a:t>Queues</a:t>
            </a:r>
          </a:p>
          <a:p>
            <a:r>
              <a:rPr lang="en-US" altLang="en-US"/>
              <a:t>Stacks</a:t>
            </a:r>
          </a:p>
          <a:p>
            <a:r>
              <a:rPr lang="en-US" altLang="en-US"/>
              <a:t>Project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A54A723-957C-99C6-DCCD-D5432872B728}"/>
              </a:ext>
            </a:extLst>
          </p:cNvPr>
          <p:cNvSpPr>
            <a:spLocks noGrp="1" noChangeArrowheads="1"/>
          </p:cNvSpPr>
          <p:nvPr>
            <p:ph type="title"/>
          </p:nvPr>
        </p:nvSpPr>
        <p:spPr/>
        <p:txBody>
          <a:bodyPr/>
          <a:lstStyle/>
          <a:p>
            <a:r>
              <a:rPr lang="en-US" altLang="en-US"/>
              <a:t>Course Information</a:t>
            </a:r>
          </a:p>
        </p:txBody>
      </p:sp>
      <p:sp>
        <p:nvSpPr>
          <p:cNvPr id="8195" name="Rectangle 3">
            <a:extLst>
              <a:ext uri="{FF2B5EF4-FFF2-40B4-BE49-F238E27FC236}">
                <a16:creationId xmlns:a16="http://schemas.microsoft.com/office/drawing/2014/main" id="{1A60794F-80DF-6A0E-F67D-5E9DBA3BEE9B}"/>
              </a:ext>
            </a:extLst>
          </p:cNvPr>
          <p:cNvSpPr>
            <a:spLocks noGrp="1" noChangeArrowheads="1"/>
          </p:cNvSpPr>
          <p:nvPr>
            <p:ph type="body" idx="1"/>
          </p:nvPr>
        </p:nvSpPr>
        <p:spPr>
          <a:xfrm>
            <a:off x="685800" y="1905000"/>
            <a:ext cx="7772400" cy="4114800"/>
          </a:xfrm>
        </p:spPr>
        <p:txBody>
          <a:bodyPr/>
          <a:lstStyle/>
          <a:p>
            <a:pPr>
              <a:lnSpc>
                <a:spcPct val="90000"/>
              </a:lnSpc>
            </a:pPr>
            <a:r>
              <a:rPr lang="en-US" altLang="en-US" sz="2800"/>
              <a:t>Instructor: Bart Niswonger</a:t>
            </a:r>
          </a:p>
          <a:p>
            <a:pPr lvl="1">
              <a:lnSpc>
                <a:spcPct val="90000"/>
              </a:lnSpc>
              <a:buFontTx/>
              <a:buNone/>
            </a:pPr>
            <a:r>
              <a:rPr lang="en-US" altLang="en-US" sz="2400"/>
              <a:t>226D Sieg Hall</a:t>
            </a:r>
          </a:p>
          <a:p>
            <a:pPr lvl="1">
              <a:lnSpc>
                <a:spcPct val="90000"/>
              </a:lnSpc>
              <a:buFontTx/>
              <a:buNone/>
            </a:pPr>
            <a:r>
              <a:rPr lang="en-US" altLang="en-US" sz="2400"/>
              <a:t>bart@cs.washington.edu</a:t>
            </a:r>
          </a:p>
          <a:p>
            <a:pPr lvl="1">
              <a:lnSpc>
                <a:spcPct val="90000"/>
              </a:lnSpc>
              <a:buFontTx/>
              <a:buNone/>
            </a:pPr>
            <a:r>
              <a:rPr lang="en-US" altLang="en-US" sz="2400">
                <a:solidFill>
                  <a:srgbClr val="FF0000"/>
                </a:solidFill>
              </a:rPr>
              <a:t>Office hours: M 11:50-12:50, W 1:50-2:50 &amp; whenever door is open</a:t>
            </a:r>
          </a:p>
          <a:p>
            <a:pPr>
              <a:lnSpc>
                <a:spcPct val="90000"/>
              </a:lnSpc>
            </a:pPr>
            <a:r>
              <a:rPr lang="en-US" altLang="en-US" sz="2800"/>
              <a:t>TA: </a:t>
            </a:r>
          </a:p>
          <a:p>
            <a:pPr lvl="1">
              <a:lnSpc>
                <a:spcPct val="90000"/>
              </a:lnSpc>
              <a:buFontTx/>
              <a:buNone/>
            </a:pPr>
            <a:r>
              <a:rPr lang="en-US" altLang="en-US" sz="2400"/>
              <a:t>Ashish Sabharwal	ashish@cs</a:t>
            </a:r>
          </a:p>
          <a:p>
            <a:pPr lvl="1">
              <a:lnSpc>
                <a:spcPct val="90000"/>
              </a:lnSpc>
              <a:buFontTx/>
              <a:buNone/>
            </a:pPr>
            <a:r>
              <a:rPr lang="en-US" altLang="en-US" sz="2400"/>
              <a:t>Office hours: Tues 10:50-11:50 in 226A/B</a:t>
            </a:r>
          </a:p>
          <a:p>
            <a:pPr>
              <a:lnSpc>
                <a:spcPct val="90000"/>
              </a:lnSpc>
            </a:pPr>
            <a:r>
              <a:rPr lang="en-US" altLang="en-US" sz="2800"/>
              <a:t>Text: </a:t>
            </a:r>
            <a:r>
              <a:rPr lang="en-US" altLang="en-US" sz="2800" i="1"/>
              <a:t>Data Structures &amp; Algorithm Analysis in C++</a:t>
            </a:r>
            <a:r>
              <a:rPr lang="en-US" altLang="en-US" sz="2800"/>
              <a:t>, 2</a:t>
            </a:r>
            <a:r>
              <a:rPr lang="en-US" altLang="en-US" sz="2800" baseline="30000"/>
              <a:t>nd</a:t>
            </a:r>
            <a:r>
              <a:rPr lang="en-US" altLang="en-US" sz="2800"/>
              <a:t> edition, by Mark Allen Weiss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7EE6B8D-0FAA-67CB-684B-4EE61D99152F}"/>
              </a:ext>
            </a:extLst>
          </p:cNvPr>
          <p:cNvSpPr>
            <a:spLocks noGrp="1" noChangeArrowheads="1"/>
          </p:cNvSpPr>
          <p:nvPr>
            <p:ph type="title"/>
          </p:nvPr>
        </p:nvSpPr>
        <p:spPr/>
        <p:txBody>
          <a:bodyPr/>
          <a:lstStyle/>
          <a:p>
            <a:r>
              <a:rPr lang="en-US" altLang="en-US"/>
              <a:t>Tutorials</a:t>
            </a:r>
          </a:p>
        </p:txBody>
      </p:sp>
      <p:sp>
        <p:nvSpPr>
          <p:cNvPr id="17411" name="Rectangle 3">
            <a:extLst>
              <a:ext uri="{FF2B5EF4-FFF2-40B4-BE49-F238E27FC236}">
                <a16:creationId xmlns:a16="http://schemas.microsoft.com/office/drawing/2014/main" id="{1DE17670-26F3-3A32-2AFE-F9960A0805E4}"/>
              </a:ext>
            </a:extLst>
          </p:cNvPr>
          <p:cNvSpPr>
            <a:spLocks noGrp="1" noChangeArrowheads="1"/>
          </p:cNvSpPr>
          <p:nvPr>
            <p:ph type="body" idx="1"/>
          </p:nvPr>
        </p:nvSpPr>
        <p:spPr/>
        <p:txBody>
          <a:bodyPr/>
          <a:lstStyle/>
          <a:p>
            <a:pPr>
              <a:lnSpc>
                <a:spcPct val="90000"/>
              </a:lnSpc>
            </a:pPr>
            <a:r>
              <a:rPr lang="en-US" altLang="en-US" sz="2800"/>
              <a:t>Unix I</a:t>
            </a:r>
          </a:p>
          <a:p>
            <a:pPr lvl="1">
              <a:lnSpc>
                <a:spcPct val="90000"/>
              </a:lnSpc>
            </a:pPr>
            <a:r>
              <a:rPr lang="en-US" altLang="en-US" sz="2400"/>
              <a:t>Tuesday, June 19</a:t>
            </a:r>
            <a:r>
              <a:rPr lang="en-US" altLang="en-US" sz="2400" baseline="30000"/>
              <a:t>th</a:t>
            </a:r>
          </a:p>
          <a:p>
            <a:pPr lvl="1">
              <a:lnSpc>
                <a:spcPct val="90000"/>
              </a:lnSpc>
            </a:pPr>
            <a:r>
              <a:rPr lang="en-US" altLang="en-US" sz="2400"/>
              <a:t>10:50-11:50 + lab time, Sieg 322</a:t>
            </a:r>
          </a:p>
          <a:p>
            <a:pPr>
              <a:lnSpc>
                <a:spcPct val="90000"/>
              </a:lnSpc>
            </a:pPr>
            <a:r>
              <a:rPr lang="en-US" altLang="en-US" sz="2800"/>
              <a:t>Templates</a:t>
            </a:r>
          </a:p>
          <a:p>
            <a:pPr lvl="1">
              <a:lnSpc>
                <a:spcPct val="90000"/>
              </a:lnSpc>
            </a:pPr>
            <a:r>
              <a:rPr lang="en-US" altLang="en-US" sz="2400"/>
              <a:t>Thursday, June 21</a:t>
            </a:r>
            <a:r>
              <a:rPr lang="en-US" altLang="en-US" sz="2400" baseline="30000"/>
              <a:t>st</a:t>
            </a:r>
          </a:p>
          <a:p>
            <a:pPr lvl="1">
              <a:lnSpc>
                <a:spcPct val="90000"/>
              </a:lnSpc>
            </a:pPr>
            <a:r>
              <a:rPr lang="en-US" altLang="en-US" sz="2400"/>
              <a:t>10:50-11:50 + lab time, GUG 410</a:t>
            </a:r>
          </a:p>
          <a:p>
            <a:pPr lvl="2">
              <a:lnSpc>
                <a:spcPct val="90000"/>
              </a:lnSpc>
            </a:pPr>
            <a:r>
              <a:rPr lang="en-US" altLang="en-US" sz="2000"/>
              <a:t>In place of section</a:t>
            </a:r>
          </a:p>
          <a:p>
            <a:pPr>
              <a:lnSpc>
                <a:spcPct val="90000"/>
              </a:lnSpc>
            </a:pPr>
            <a:r>
              <a:rPr lang="en-US" altLang="en-US" sz="2800"/>
              <a:t>Unix Development</a:t>
            </a:r>
          </a:p>
          <a:p>
            <a:pPr lvl="1">
              <a:lnSpc>
                <a:spcPct val="90000"/>
              </a:lnSpc>
            </a:pPr>
            <a:r>
              <a:rPr lang="en-US" altLang="en-US" sz="2400"/>
              <a:t>Tuesday, June 26</a:t>
            </a:r>
            <a:r>
              <a:rPr lang="en-US" altLang="en-US" sz="2400" baseline="30000"/>
              <a:t>th</a:t>
            </a:r>
          </a:p>
          <a:p>
            <a:pPr lvl="1">
              <a:lnSpc>
                <a:spcPct val="90000"/>
              </a:lnSpc>
            </a:pPr>
            <a:r>
              <a:rPr lang="en-US" altLang="en-US" sz="2400"/>
              <a:t>10:50-11:50 + lab time, Sieg 322</a:t>
            </a:r>
          </a:p>
        </p:txBody>
      </p:sp>
      <p:sp>
        <p:nvSpPr>
          <p:cNvPr id="17412" name="Text Box 4">
            <a:extLst>
              <a:ext uri="{FF2B5EF4-FFF2-40B4-BE49-F238E27FC236}">
                <a16:creationId xmlns:a16="http://schemas.microsoft.com/office/drawing/2014/main" id="{B0461862-B263-D287-26E1-7953D946232E}"/>
              </a:ext>
            </a:extLst>
          </p:cNvPr>
          <p:cNvSpPr txBox="1">
            <a:spLocks noChangeArrowheads="1"/>
          </p:cNvSpPr>
          <p:nvPr/>
        </p:nvSpPr>
        <p:spPr bwMode="auto">
          <a:xfrm>
            <a:off x="6553200" y="3733800"/>
            <a:ext cx="2060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FF0000"/>
                </a:solidFill>
                <a:latin typeface="Helvetica" panose="020B0604020202020204" pitchFamily="34" charset="0"/>
              </a:rPr>
              <a:t>REQUIRED</a:t>
            </a:r>
          </a:p>
        </p:txBody>
      </p:sp>
      <p:sp>
        <p:nvSpPr>
          <p:cNvPr id="17413" name="Line 5">
            <a:extLst>
              <a:ext uri="{FF2B5EF4-FFF2-40B4-BE49-F238E27FC236}">
                <a16:creationId xmlns:a16="http://schemas.microsoft.com/office/drawing/2014/main" id="{C37CE6A2-2261-6006-35E7-ECAF64FFF8EC}"/>
              </a:ext>
            </a:extLst>
          </p:cNvPr>
          <p:cNvSpPr>
            <a:spLocks noChangeShapeType="1"/>
          </p:cNvSpPr>
          <p:nvPr/>
        </p:nvSpPr>
        <p:spPr bwMode="auto">
          <a:xfrm>
            <a:off x="6172200" y="2057400"/>
            <a:ext cx="0" cy="411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8D244281-ECCF-2E34-9AB1-A093DF64486F}"/>
              </a:ext>
            </a:extLst>
          </p:cNvPr>
          <p:cNvSpPr>
            <a:spLocks noGrp="1" noChangeArrowheads="1"/>
          </p:cNvSpPr>
          <p:nvPr>
            <p:ph type="body" idx="1"/>
          </p:nvPr>
        </p:nvSpPr>
        <p:spPr/>
        <p:txBody>
          <a:bodyPr/>
          <a:lstStyle/>
          <a:p>
            <a:pPr>
              <a:lnSpc>
                <a:spcPct val="90000"/>
              </a:lnSpc>
            </a:pPr>
            <a:r>
              <a:rPr lang="en-US" altLang="en-US" sz="2800"/>
              <a:t>Roughly weekly written homework due at the start of class on the due date</a:t>
            </a:r>
          </a:p>
          <a:p>
            <a:pPr>
              <a:lnSpc>
                <a:spcPct val="90000"/>
              </a:lnSpc>
            </a:pPr>
            <a:r>
              <a:rPr lang="en-US" altLang="en-US" sz="2800"/>
              <a:t>Projects (4 total) due by 10PM on the due date</a:t>
            </a:r>
          </a:p>
          <a:p>
            <a:pPr lvl="1">
              <a:lnSpc>
                <a:spcPct val="90000"/>
              </a:lnSpc>
            </a:pPr>
            <a:r>
              <a:rPr lang="en-US" altLang="en-US" sz="2400">
                <a:solidFill>
                  <a:srgbClr val="FF0000"/>
                </a:solidFill>
              </a:rPr>
              <a:t>you have 4 late days for projects</a:t>
            </a:r>
            <a:endParaRPr lang="en-US" altLang="en-US" sz="2400"/>
          </a:p>
          <a:p>
            <a:pPr>
              <a:lnSpc>
                <a:spcPct val="90000"/>
              </a:lnSpc>
            </a:pPr>
            <a:r>
              <a:rPr lang="en-US" altLang="en-US" sz="2800"/>
              <a:t>Grading</a:t>
            </a:r>
          </a:p>
          <a:p>
            <a:pPr lvl="1">
              <a:lnSpc>
                <a:spcPct val="90000"/>
              </a:lnSpc>
            </a:pPr>
            <a:r>
              <a:rPr lang="en-US" altLang="en-US" sz="2400"/>
              <a:t>homework:	15%</a:t>
            </a:r>
          </a:p>
          <a:p>
            <a:pPr lvl="1">
              <a:lnSpc>
                <a:spcPct val="90000"/>
              </a:lnSpc>
            </a:pPr>
            <a:r>
              <a:rPr lang="en-US" altLang="en-US" sz="2400"/>
              <a:t>projects:	25%</a:t>
            </a:r>
          </a:p>
          <a:p>
            <a:pPr lvl="1">
              <a:lnSpc>
                <a:spcPct val="90000"/>
              </a:lnSpc>
            </a:pPr>
            <a:r>
              <a:rPr lang="en-US" altLang="en-US" sz="2400"/>
              <a:t>midterm:	20%</a:t>
            </a:r>
          </a:p>
          <a:p>
            <a:pPr lvl="1">
              <a:lnSpc>
                <a:spcPct val="90000"/>
              </a:lnSpc>
            </a:pPr>
            <a:r>
              <a:rPr lang="en-US" altLang="en-US" sz="2400"/>
              <a:t>final:		30%</a:t>
            </a:r>
          </a:p>
          <a:p>
            <a:pPr lvl="1">
              <a:lnSpc>
                <a:spcPct val="90000"/>
              </a:lnSpc>
            </a:pPr>
            <a:r>
              <a:rPr lang="en-US" altLang="en-US" sz="2400">
                <a:solidFill>
                  <a:srgbClr val="FF0000"/>
                </a:solidFill>
              </a:rPr>
              <a:t>best of these:	10%</a:t>
            </a:r>
          </a:p>
        </p:txBody>
      </p:sp>
      <p:sp>
        <p:nvSpPr>
          <p:cNvPr id="10242" name="Rectangle 2">
            <a:extLst>
              <a:ext uri="{FF2B5EF4-FFF2-40B4-BE49-F238E27FC236}">
                <a16:creationId xmlns:a16="http://schemas.microsoft.com/office/drawing/2014/main" id="{D9686B3A-0383-825C-2B03-95067C936D05}"/>
              </a:ext>
            </a:extLst>
          </p:cNvPr>
          <p:cNvSpPr>
            <a:spLocks noGrp="1" noChangeArrowheads="1"/>
          </p:cNvSpPr>
          <p:nvPr>
            <p:ph type="title"/>
          </p:nvPr>
        </p:nvSpPr>
        <p:spPr/>
        <p:txBody>
          <a:bodyPr/>
          <a:lstStyle/>
          <a:p>
            <a:r>
              <a:rPr lang="en-US" altLang="en-US"/>
              <a:t>Course Policies</a:t>
            </a:r>
          </a:p>
        </p:txBody>
      </p:sp>
      <p:sp>
        <p:nvSpPr>
          <p:cNvPr id="10244" name="Text Box 4">
            <a:extLst>
              <a:ext uri="{FF2B5EF4-FFF2-40B4-BE49-F238E27FC236}">
                <a16:creationId xmlns:a16="http://schemas.microsoft.com/office/drawing/2014/main" id="{96AD91E3-EF63-C905-B8C2-38C59C06426E}"/>
              </a:ext>
            </a:extLst>
          </p:cNvPr>
          <p:cNvSpPr txBox="1">
            <a:spLocks noChangeArrowheads="1"/>
          </p:cNvSpPr>
          <p:nvPr/>
        </p:nvSpPr>
        <p:spPr bwMode="auto">
          <a:xfrm>
            <a:off x="4572000" y="4419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0245" name="Text Box 5">
            <a:extLst>
              <a:ext uri="{FF2B5EF4-FFF2-40B4-BE49-F238E27FC236}">
                <a16:creationId xmlns:a16="http://schemas.microsoft.com/office/drawing/2014/main" id="{9B19293C-3A5F-4729-8625-70337D264C98}"/>
              </a:ext>
            </a:extLst>
          </p:cNvPr>
          <p:cNvSpPr txBox="1">
            <a:spLocks noChangeArrowheads="1"/>
          </p:cNvSpPr>
          <p:nvPr/>
        </p:nvSpPr>
        <p:spPr bwMode="auto">
          <a:xfrm>
            <a:off x="4876800" y="5257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Helvetica" panose="020B0604020202020204" pitchFamily="34" charset="0"/>
              </a:rPr>
              <a:t>PARTICIPATION!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276D8F0-2C48-1066-6744-706373FA5631}"/>
              </a:ext>
            </a:extLst>
          </p:cNvPr>
          <p:cNvSpPr>
            <a:spLocks noGrp="1" noChangeArrowheads="1"/>
          </p:cNvSpPr>
          <p:nvPr>
            <p:ph type="title"/>
          </p:nvPr>
        </p:nvSpPr>
        <p:spPr/>
        <p:txBody>
          <a:bodyPr/>
          <a:lstStyle/>
          <a:p>
            <a:r>
              <a:rPr lang="en-US" altLang="en-US"/>
              <a:t>Course Mechanics</a:t>
            </a:r>
          </a:p>
        </p:txBody>
      </p:sp>
      <p:sp>
        <p:nvSpPr>
          <p:cNvPr id="15363" name="Rectangle 3">
            <a:extLst>
              <a:ext uri="{FF2B5EF4-FFF2-40B4-BE49-F238E27FC236}">
                <a16:creationId xmlns:a16="http://schemas.microsoft.com/office/drawing/2014/main" id="{4BDBDC97-835C-43D2-1D8E-20E60F60A923}"/>
              </a:ext>
            </a:extLst>
          </p:cNvPr>
          <p:cNvSpPr>
            <a:spLocks noGrp="1" noChangeArrowheads="1"/>
          </p:cNvSpPr>
          <p:nvPr>
            <p:ph type="body" idx="1"/>
          </p:nvPr>
        </p:nvSpPr>
        <p:spPr/>
        <p:txBody>
          <a:bodyPr/>
          <a:lstStyle/>
          <a:p>
            <a:pPr>
              <a:lnSpc>
                <a:spcPct val="90000"/>
              </a:lnSpc>
            </a:pPr>
            <a:r>
              <a:rPr lang="en-US" altLang="en-US" sz="2800"/>
              <a:t>326 Web page: www/education/courses/326/01su</a:t>
            </a:r>
          </a:p>
          <a:p>
            <a:pPr>
              <a:lnSpc>
                <a:spcPct val="90000"/>
              </a:lnSpc>
            </a:pPr>
            <a:r>
              <a:rPr lang="en-US" altLang="en-US" sz="2800"/>
              <a:t>326 course directory: /cse/courses/cse326</a:t>
            </a:r>
          </a:p>
          <a:p>
            <a:pPr>
              <a:lnSpc>
                <a:spcPct val="90000"/>
              </a:lnSpc>
            </a:pPr>
            <a:r>
              <a:rPr lang="en-US" altLang="en-US" sz="2800"/>
              <a:t>326 mailing list: cse326@cs.washington.edu</a:t>
            </a:r>
          </a:p>
          <a:p>
            <a:pPr lvl="1">
              <a:lnSpc>
                <a:spcPct val="90000"/>
              </a:lnSpc>
            </a:pPr>
            <a:r>
              <a:rPr lang="en-US" altLang="en-US" sz="2400">
                <a:solidFill>
                  <a:srgbClr val="FF0000"/>
                </a:solidFill>
              </a:rPr>
              <a:t>subscribe</a:t>
            </a:r>
            <a:r>
              <a:rPr lang="en-US" altLang="en-US" sz="2400"/>
              <a:t> to the mailing list using majordomo, see homepage</a:t>
            </a:r>
          </a:p>
          <a:p>
            <a:pPr>
              <a:lnSpc>
                <a:spcPct val="90000"/>
              </a:lnSpc>
            </a:pPr>
            <a:r>
              <a:rPr lang="en-US" altLang="en-US" sz="2800"/>
              <a:t>Course labs are 232 and 329 Sieg Hall</a:t>
            </a:r>
            <a:endParaRPr lang="en-US" altLang="en-US" sz="2800">
              <a:solidFill>
                <a:srgbClr val="FF0000"/>
              </a:solidFill>
            </a:endParaRPr>
          </a:p>
          <a:p>
            <a:pPr lvl="1">
              <a:lnSpc>
                <a:spcPct val="90000"/>
              </a:lnSpc>
            </a:pPr>
            <a:r>
              <a:rPr lang="en-US" altLang="en-US" sz="2400"/>
              <a:t>lab has NT machines w/X servers to access UNIX</a:t>
            </a:r>
          </a:p>
          <a:p>
            <a:pPr>
              <a:lnSpc>
                <a:spcPct val="90000"/>
              </a:lnSpc>
            </a:pPr>
            <a:r>
              <a:rPr lang="en-US" altLang="en-US" sz="2800">
                <a:solidFill>
                  <a:srgbClr val="FF0000"/>
                </a:solidFill>
              </a:rPr>
              <a:t>All programming projects graded on UNIX/g++</a:t>
            </a:r>
            <a:endParaRPr lang="en-US"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3220ECB-E082-915A-B870-C16AA4948DFD}"/>
              </a:ext>
            </a:extLst>
          </p:cNvPr>
          <p:cNvSpPr>
            <a:spLocks noGrp="1" noChangeArrowheads="1"/>
          </p:cNvSpPr>
          <p:nvPr>
            <p:ph type="title"/>
          </p:nvPr>
        </p:nvSpPr>
        <p:spPr/>
        <p:txBody>
          <a:bodyPr/>
          <a:lstStyle/>
          <a:p>
            <a:r>
              <a:rPr lang="en-US" altLang="en-US"/>
              <a:t>Goals of the Course</a:t>
            </a:r>
          </a:p>
        </p:txBody>
      </p:sp>
      <p:sp>
        <p:nvSpPr>
          <p:cNvPr id="18435" name="Rectangle 3">
            <a:extLst>
              <a:ext uri="{FF2B5EF4-FFF2-40B4-BE49-F238E27FC236}">
                <a16:creationId xmlns:a16="http://schemas.microsoft.com/office/drawing/2014/main" id="{BE718CA8-9C25-E1F0-411D-7DCCD68444AB}"/>
              </a:ext>
            </a:extLst>
          </p:cNvPr>
          <p:cNvSpPr>
            <a:spLocks noGrp="1" noChangeArrowheads="1"/>
          </p:cNvSpPr>
          <p:nvPr>
            <p:ph type="body" idx="1"/>
          </p:nvPr>
        </p:nvSpPr>
        <p:spPr>
          <a:xfrm>
            <a:off x="685800" y="1981200"/>
            <a:ext cx="7924800" cy="4114800"/>
          </a:xfrm>
        </p:spPr>
        <p:txBody>
          <a:bodyPr/>
          <a:lstStyle/>
          <a:p>
            <a:pPr>
              <a:lnSpc>
                <a:spcPct val="90000"/>
              </a:lnSpc>
            </a:pPr>
            <a:r>
              <a:rPr lang="en-US" altLang="en-US" sz="2800"/>
              <a:t>Become familiar with some of the fundamental data structures in computer science</a:t>
            </a:r>
          </a:p>
          <a:p>
            <a:pPr>
              <a:lnSpc>
                <a:spcPct val="90000"/>
              </a:lnSpc>
            </a:pPr>
            <a:r>
              <a:rPr lang="en-US" altLang="en-US" sz="2800"/>
              <a:t>Improve ability to solve problems abstractly</a:t>
            </a:r>
          </a:p>
          <a:p>
            <a:pPr lvl="1">
              <a:lnSpc>
                <a:spcPct val="90000"/>
              </a:lnSpc>
            </a:pPr>
            <a:r>
              <a:rPr lang="en-US" altLang="en-US" sz="2400"/>
              <a:t>data structures are the building blocks</a:t>
            </a:r>
          </a:p>
          <a:p>
            <a:pPr>
              <a:lnSpc>
                <a:spcPct val="90000"/>
              </a:lnSpc>
            </a:pPr>
            <a:r>
              <a:rPr lang="en-US" altLang="en-US" sz="2800"/>
              <a:t>Improve ability to analyze your algorithms</a:t>
            </a:r>
          </a:p>
          <a:p>
            <a:pPr lvl="1">
              <a:lnSpc>
                <a:spcPct val="90000"/>
              </a:lnSpc>
            </a:pPr>
            <a:r>
              <a:rPr lang="en-US" altLang="en-US" sz="2400"/>
              <a:t>prove correctness</a:t>
            </a:r>
          </a:p>
          <a:p>
            <a:pPr lvl="1">
              <a:lnSpc>
                <a:spcPct val="90000"/>
              </a:lnSpc>
            </a:pPr>
            <a:r>
              <a:rPr lang="en-US" altLang="en-US" sz="2400"/>
              <a:t>gauge (and improve) time complexity</a:t>
            </a:r>
          </a:p>
          <a:p>
            <a:pPr>
              <a:lnSpc>
                <a:spcPct val="90000"/>
              </a:lnSpc>
            </a:pPr>
            <a:r>
              <a:rPr lang="en-US" altLang="en-US" sz="2800"/>
              <a:t>Become modestly skilled with the UNIX operating system and X-windows </a:t>
            </a:r>
            <a:r>
              <a:rPr lang="en-US" altLang="en-US" sz="2000"/>
              <a:t>(you’ll need this in upcoming courses)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32CE24E-C7D8-B567-F580-698767C02751}"/>
              </a:ext>
            </a:extLst>
          </p:cNvPr>
          <p:cNvSpPr>
            <a:spLocks noGrp="1" noChangeArrowheads="1"/>
          </p:cNvSpPr>
          <p:nvPr>
            <p:ph type="title"/>
          </p:nvPr>
        </p:nvSpPr>
        <p:spPr/>
        <p:txBody>
          <a:bodyPr/>
          <a:lstStyle/>
          <a:p>
            <a:r>
              <a:rPr lang="en-US" altLang="en-US"/>
              <a:t>Observation</a:t>
            </a:r>
          </a:p>
        </p:txBody>
      </p:sp>
      <p:sp>
        <p:nvSpPr>
          <p:cNvPr id="20483" name="Rectangle 3">
            <a:extLst>
              <a:ext uri="{FF2B5EF4-FFF2-40B4-BE49-F238E27FC236}">
                <a16:creationId xmlns:a16="http://schemas.microsoft.com/office/drawing/2014/main" id="{C511D0C7-3FB3-198F-531F-D66B3AF6F8F3}"/>
              </a:ext>
            </a:extLst>
          </p:cNvPr>
          <p:cNvSpPr>
            <a:spLocks noGrp="1" noChangeArrowheads="1"/>
          </p:cNvSpPr>
          <p:nvPr>
            <p:ph type="body" idx="1"/>
          </p:nvPr>
        </p:nvSpPr>
        <p:spPr/>
        <p:txBody>
          <a:bodyPr/>
          <a:lstStyle/>
          <a:p>
            <a:r>
              <a:rPr lang="en-US" altLang="en-US" sz="2800"/>
              <a:t>All programs manipulate data</a:t>
            </a:r>
          </a:p>
          <a:p>
            <a:pPr lvl="1"/>
            <a:r>
              <a:rPr lang="en-US" altLang="en-US" sz="2400"/>
              <a:t>programs </a:t>
            </a:r>
            <a:r>
              <a:rPr lang="en-US" altLang="en-US" sz="2400" i="1"/>
              <a:t>process, store, display, gather</a:t>
            </a:r>
          </a:p>
          <a:p>
            <a:pPr lvl="1"/>
            <a:r>
              <a:rPr lang="en-US" altLang="en-US" sz="2400"/>
              <a:t>data can be </a:t>
            </a:r>
            <a:r>
              <a:rPr lang="en-US" altLang="en-US" sz="2400" i="1"/>
              <a:t>information, numbers, images, sound</a:t>
            </a:r>
          </a:p>
          <a:p>
            <a:r>
              <a:rPr lang="en-US" altLang="en-US" sz="2800"/>
              <a:t>Each program must decide how to store data</a:t>
            </a:r>
          </a:p>
          <a:p>
            <a:r>
              <a:rPr lang="en-US" altLang="en-US" sz="2800"/>
              <a:t>Choice influences program at every level</a:t>
            </a:r>
          </a:p>
          <a:p>
            <a:pPr lvl="1"/>
            <a:r>
              <a:rPr lang="en-US" altLang="en-US" sz="2400"/>
              <a:t>execution speed</a:t>
            </a:r>
          </a:p>
          <a:p>
            <a:pPr lvl="1"/>
            <a:r>
              <a:rPr lang="en-US" altLang="en-US" sz="2400"/>
              <a:t>memory requirements</a:t>
            </a:r>
          </a:p>
          <a:p>
            <a:pPr lvl="1"/>
            <a:r>
              <a:rPr lang="en-US" altLang="en-US" sz="2400"/>
              <a:t>maintenance (debugging, extending, etc.)</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1840</Words>
  <Application>Microsoft Office PowerPoint</Application>
  <PresentationFormat>On-screen Show (4:3)</PresentationFormat>
  <Paragraphs>363</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Default Design</vt:lpstr>
      <vt:lpstr>CSE 326: Data Structures Lecture #0 Introduction</vt:lpstr>
      <vt:lpstr>Come up and say hello!</vt:lpstr>
      <vt:lpstr>Today’s Outline</vt:lpstr>
      <vt:lpstr>Course Information</vt:lpstr>
      <vt:lpstr>Tutorials</vt:lpstr>
      <vt:lpstr>Course Policies</vt:lpstr>
      <vt:lpstr>Course Mechanics</vt:lpstr>
      <vt:lpstr>Goals of the Course</vt:lpstr>
      <vt:lpstr>Observation</vt:lpstr>
      <vt:lpstr>What is a Data Structure?</vt:lpstr>
      <vt:lpstr>What is an Abstract Data Type?</vt:lpstr>
      <vt:lpstr>Data Structures : Algorithms</vt:lpstr>
      <vt:lpstr>Why so many data structures?</vt:lpstr>
      <vt:lpstr>Code Implementation</vt:lpstr>
      <vt:lpstr>ADT Presentation Algorithm</vt:lpstr>
      <vt:lpstr>Queue ADT</vt:lpstr>
      <vt:lpstr>Applications of the Q</vt:lpstr>
      <vt:lpstr>Circular Array Q Data Structure</vt:lpstr>
      <vt:lpstr>Q Example</vt:lpstr>
      <vt:lpstr>Linked List Q Data Structure</vt:lpstr>
      <vt:lpstr>Circular Array vs. Linked List</vt:lpstr>
      <vt:lpstr>LIFO Stack ADT</vt:lpstr>
      <vt:lpstr>Stacks in Practice</vt:lpstr>
      <vt:lpstr>Array Stack Data Structure</vt:lpstr>
      <vt:lpstr>Linked List Stack Data Structure</vt:lpstr>
      <vt:lpstr>Data structures you should already know</vt:lpstr>
      <vt:lpstr>To Do</vt:lpstr>
      <vt:lpstr>Coming Up</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326: Data Structures Lecture #0 Introduction</dc:title>
  <dc:creator>Administrator</dc:creator>
  <cp:lastModifiedBy>Administrator</cp:lastModifiedBy>
  <cp:revision>10</cp:revision>
  <dcterms:created xsi:type="dcterms:W3CDTF">2001-06-18T16:52:48Z</dcterms:created>
  <dcterms:modified xsi:type="dcterms:W3CDTF">2025-07-24T06:42:47Z</dcterms:modified>
</cp:coreProperties>
</file>