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58" r:id="rId3"/>
    <p:sldId id="302" r:id="rId4"/>
    <p:sldId id="303" r:id="rId5"/>
    <p:sldId id="304" r:id="rId6"/>
    <p:sldId id="309" r:id="rId7"/>
    <p:sldId id="305" r:id="rId8"/>
    <p:sldId id="322" r:id="rId9"/>
    <p:sldId id="323" r:id="rId10"/>
    <p:sldId id="324" r:id="rId11"/>
    <p:sldId id="325" r:id="rId12"/>
    <p:sldId id="326" r:id="rId13"/>
    <p:sldId id="327" r:id="rId14"/>
    <p:sldId id="328" r:id="rId15"/>
    <p:sldId id="329" r:id="rId16"/>
    <p:sldId id="330" r:id="rId17"/>
    <p:sldId id="331" r:id="rId18"/>
    <p:sldId id="332" r:id="rId19"/>
    <p:sldId id="334" r:id="rId20"/>
    <p:sldId id="337" r:id="rId21"/>
    <p:sldId id="336" r:id="rId22"/>
    <p:sldId id="335" r:id="rId23"/>
    <p:sldId id="338" r:id="rId24"/>
    <p:sldId id="339" r:id="rId25"/>
    <p:sldId id="340" r:id="rId26"/>
    <p:sldId id="341" r:id="rId27"/>
    <p:sldId id="342" r:id="rId28"/>
    <p:sldId id="343" r:id="rId29"/>
    <p:sldId id="344"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AAE2"/>
    <a:srgbClr val="84A3E0"/>
    <a:srgbClr val="8AA7E2"/>
    <a:srgbClr val="CC0000"/>
    <a:srgbClr val="799ADD"/>
    <a:srgbClr val="09095D"/>
    <a:srgbClr val="110D5D"/>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0" autoAdjust="0"/>
    <p:restoredTop sz="74957" autoAdjust="0"/>
  </p:normalViewPr>
  <p:slideViewPr>
    <p:cSldViewPr>
      <p:cViewPr varScale="1">
        <p:scale>
          <a:sx n="52" d="100"/>
          <a:sy n="52" d="100"/>
        </p:scale>
        <p:origin x="-41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2292"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4169316-A5CF-CF23-39DE-9453D9064CCE}"/>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63">
              <a:defRPr sz="1300"/>
            </a:lvl1pPr>
          </a:lstStyle>
          <a:p>
            <a:endParaRPr lang="en-US" altLang="pl-PL"/>
          </a:p>
        </p:txBody>
      </p:sp>
      <p:sp>
        <p:nvSpPr>
          <p:cNvPr id="46083" name="Rectangle 3">
            <a:extLst>
              <a:ext uri="{FF2B5EF4-FFF2-40B4-BE49-F238E27FC236}">
                <a16:creationId xmlns:a16="http://schemas.microsoft.com/office/drawing/2014/main" id="{E1822A39-92AA-86EC-09F9-0C7EC9F83355}"/>
              </a:ext>
            </a:extLst>
          </p:cNvPr>
          <p:cNvSpPr>
            <a:spLocks noGrp="1" noChangeArrowheads="1"/>
          </p:cNvSpPr>
          <p:nvPr>
            <p:ph type="dt" sz="quarter"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63">
              <a:defRPr sz="1300"/>
            </a:lvl1pPr>
          </a:lstStyle>
          <a:p>
            <a:endParaRPr lang="en-US" altLang="pl-PL"/>
          </a:p>
        </p:txBody>
      </p:sp>
      <p:sp>
        <p:nvSpPr>
          <p:cNvPr id="46084" name="Rectangle 4">
            <a:extLst>
              <a:ext uri="{FF2B5EF4-FFF2-40B4-BE49-F238E27FC236}">
                <a16:creationId xmlns:a16="http://schemas.microsoft.com/office/drawing/2014/main" id="{70B2731B-4040-C3D8-EF6C-368FAD87F73D}"/>
              </a:ext>
            </a:extLst>
          </p:cNvPr>
          <p:cNvSpPr>
            <a:spLocks noGrp="1" noChangeArrowheads="1"/>
          </p:cNvSpPr>
          <p:nvPr>
            <p:ph type="ftr" sz="quarter" idx="2"/>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63">
              <a:defRPr sz="1300"/>
            </a:lvl1pPr>
          </a:lstStyle>
          <a:p>
            <a:endParaRPr lang="en-US" altLang="pl-PL"/>
          </a:p>
        </p:txBody>
      </p:sp>
      <p:sp>
        <p:nvSpPr>
          <p:cNvPr id="46085" name="Rectangle 5">
            <a:extLst>
              <a:ext uri="{FF2B5EF4-FFF2-40B4-BE49-F238E27FC236}">
                <a16:creationId xmlns:a16="http://schemas.microsoft.com/office/drawing/2014/main" id="{53B59A65-332E-F575-34B3-9CC583C7DB4D}"/>
              </a:ext>
            </a:extLst>
          </p:cNvPr>
          <p:cNvSpPr>
            <a:spLocks noGrp="1" noChangeArrowheads="1"/>
          </p:cNvSpPr>
          <p:nvPr>
            <p:ph type="sldNum" sz="quarter" idx="3"/>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63">
              <a:defRPr sz="1300"/>
            </a:lvl1pPr>
          </a:lstStyle>
          <a:p>
            <a:fld id="{4BDF30D8-0AF0-43BC-A067-786F166C7E57}" type="slidenum">
              <a:rPr lang="en-US" altLang="pl-PL"/>
              <a:pPr/>
              <a:t>‹#›</a:t>
            </a:fld>
            <a:endParaRPr lang="en-US" altLang="pl-PL"/>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80ED005-161C-568A-3E76-B761A9E9B22F}"/>
              </a:ext>
            </a:extLst>
          </p:cNvPr>
          <p:cNvSpPr>
            <a:spLocks noGrp="1" noChangeArrowheads="1"/>
          </p:cNvSpPr>
          <p:nvPr>
            <p:ph type="hdr" sz="quarter"/>
          </p:nvPr>
        </p:nvSpPr>
        <p:spPr bwMode="auto">
          <a:xfrm>
            <a:off x="0"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defTabSz="931863">
              <a:defRPr sz="1300"/>
            </a:lvl1pPr>
          </a:lstStyle>
          <a:p>
            <a:endParaRPr lang="en-US" altLang="pl-PL"/>
          </a:p>
        </p:txBody>
      </p:sp>
      <p:sp>
        <p:nvSpPr>
          <p:cNvPr id="13315" name="Rectangle 3">
            <a:extLst>
              <a:ext uri="{FF2B5EF4-FFF2-40B4-BE49-F238E27FC236}">
                <a16:creationId xmlns:a16="http://schemas.microsoft.com/office/drawing/2014/main" id="{7F5EF361-46AC-833C-4414-EEEE8D00D45B}"/>
              </a:ext>
            </a:extLst>
          </p:cNvPr>
          <p:cNvSpPr>
            <a:spLocks noGrp="1" noChangeArrowheads="1"/>
          </p:cNvSpPr>
          <p:nvPr>
            <p:ph type="dt" idx="1"/>
          </p:nvPr>
        </p:nvSpPr>
        <p:spPr bwMode="auto">
          <a:xfrm>
            <a:off x="3970338" y="0"/>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lvl1pPr algn="r" defTabSz="931863">
              <a:defRPr sz="1300"/>
            </a:lvl1pPr>
          </a:lstStyle>
          <a:p>
            <a:endParaRPr lang="en-US" altLang="pl-PL"/>
          </a:p>
        </p:txBody>
      </p:sp>
      <p:sp>
        <p:nvSpPr>
          <p:cNvPr id="13316" name="Rectangle 4">
            <a:extLst>
              <a:ext uri="{FF2B5EF4-FFF2-40B4-BE49-F238E27FC236}">
                <a16:creationId xmlns:a16="http://schemas.microsoft.com/office/drawing/2014/main" id="{1F73E8E0-ACFA-F531-1B1F-93175D9BA27A}"/>
              </a:ext>
            </a:extLst>
          </p:cNvPr>
          <p:cNvSpPr>
            <a:spLocks noGrp="1" noRot="1" noChangeAspect="1"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7A277E05-53B7-676E-B3E0-A1AE23BBE576}"/>
              </a:ext>
            </a:extLst>
          </p:cNvPr>
          <p:cNvSpPr>
            <a:spLocks noGrp="1" noChangeArrowheads="1"/>
          </p:cNvSpPr>
          <p:nvPr>
            <p:ph type="body" sz="quarter" idx="3"/>
          </p:nvPr>
        </p:nvSpPr>
        <p:spPr bwMode="auto">
          <a:xfrm>
            <a:off x="701675" y="4416425"/>
            <a:ext cx="560705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t" anchorCtr="0" compatLnSpc="1">
            <a:prstTxWarp prst="textNoShape">
              <a:avLst/>
            </a:prstTxWarp>
          </a:bodyPr>
          <a:lstStyle/>
          <a:p>
            <a:pPr lvl="0"/>
            <a:r>
              <a:rPr lang="en-US" altLang="pl-PL"/>
              <a:t>Click to edit Master text styles</a:t>
            </a:r>
          </a:p>
          <a:p>
            <a:pPr lvl="1"/>
            <a:r>
              <a:rPr lang="en-US" altLang="pl-PL"/>
              <a:t>Second level</a:t>
            </a:r>
          </a:p>
          <a:p>
            <a:pPr lvl="2"/>
            <a:r>
              <a:rPr lang="en-US" altLang="pl-PL"/>
              <a:t>Third level</a:t>
            </a:r>
          </a:p>
          <a:p>
            <a:pPr lvl="3"/>
            <a:r>
              <a:rPr lang="en-US" altLang="pl-PL"/>
              <a:t>Fourth level</a:t>
            </a:r>
          </a:p>
          <a:p>
            <a:pPr lvl="4"/>
            <a:r>
              <a:rPr lang="en-US" altLang="pl-PL"/>
              <a:t>Fifth level</a:t>
            </a:r>
          </a:p>
        </p:txBody>
      </p:sp>
      <p:sp>
        <p:nvSpPr>
          <p:cNvPr id="13318" name="Rectangle 6">
            <a:extLst>
              <a:ext uri="{FF2B5EF4-FFF2-40B4-BE49-F238E27FC236}">
                <a16:creationId xmlns:a16="http://schemas.microsoft.com/office/drawing/2014/main" id="{B5E80CBF-B435-413A-944A-B075DF86F15B}"/>
              </a:ext>
            </a:extLst>
          </p:cNvPr>
          <p:cNvSpPr>
            <a:spLocks noGrp="1" noChangeArrowheads="1"/>
          </p:cNvSpPr>
          <p:nvPr>
            <p:ph type="ftr" sz="quarter" idx="4"/>
          </p:nvPr>
        </p:nvSpPr>
        <p:spPr bwMode="auto">
          <a:xfrm>
            <a:off x="0"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defTabSz="931863">
              <a:defRPr sz="1300"/>
            </a:lvl1pPr>
          </a:lstStyle>
          <a:p>
            <a:endParaRPr lang="en-US" altLang="pl-PL"/>
          </a:p>
        </p:txBody>
      </p:sp>
      <p:sp>
        <p:nvSpPr>
          <p:cNvPr id="13319" name="Rectangle 7">
            <a:extLst>
              <a:ext uri="{FF2B5EF4-FFF2-40B4-BE49-F238E27FC236}">
                <a16:creationId xmlns:a16="http://schemas.microsoft.com/office/drawing/2014/main" id="{49830CBA-3ED6-2E4A-D88C-17D3AEE51E8B}"/>
              </a:ext>
            </a:extLst>
          </p:cNvPr>
          <p:cNvSpPr>
            <a:spLocks noGrp="1" noChangeArrowheads="1"/>
          </p:cNvSpPr>
          <p:nvPr>
            <p:ph type="sldNum" sz="quarter" idx="5"/>
          </p:nvPr>
        </p:nvSpPr>
        <p:spPr bwMode="auto">
          <a:xfrm>
            <a:off x="3970338" y="8831263"/>
            <a:ext cx="303847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2" tIns="46586" rIns="93172" bIns="46586" numCol="1" anchor="b" anchorCtr="0" compatLnSpc="1">
            <a:prstTxWarp prst="textNoShape">
              <a:avLst/>
            </a:prstTxWarp>
          </a:bodyPr>
          <a:lstStyle>
            <a:lvl1pPr algn="r" defTabSz="931863">
              <a:defRPr sz="1300"/>
            </a:lvl1pPr>
          </a:lstStyle>
          <a:p>
            <a:fld id="{3821B881-E3BA-4F23-B00C-47A0131CB8F9}" type="slidenum">
              <a:rPr lang="en-US" altLang="pl-PL"/>
              <a:pPr/>
              <a:t>‹#›</a:t>
            </a:fld>
            <a:endParaRPr lang="en-US" altLang="pl-PL"/>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b="1"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b="1"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b="1"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b="1"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b="1"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newsfactor.com/perl/story/18843.html"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businessweek.com:/print/technology/content/oct2002/tc2002108_4317.htm?tc&amp;sub=isecurity" TargetMode="Externa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207BD0-FFA5-A13D-6B88-6496136317AC}"/>
              </a:ext>
            </a:extLst>
          </p:cNvPr>
          <p:cNvSpPr>
            <a:spLocks noGrp="1" noChangeArrowheads="1"/>
          </p:cNvSpPr>
          <p:nvPr>
            <p:ph type="sldNum" sz="quarter" idx="5"/>
          </p:nvPr>
        </p:nvSpPr>
        <p:spPr>
          <a:ln/>
        </p:spPr>
        <p:txBody>
          <a:bodyPr/>
          <a:lstStyle/>
          <a:p>
            <a:fld id="{27195143-1372-4C51-BDA9-399B0203C26A}" type="slidenum">
              <a:rPr lang="en-US" altLang="pl-PL"/>
              <a:pPr/>
              <a:t>1</a:t>
            </a:fld>
            <a:endParaRPr lang="en-US" altLang="pl-PL"/>
          </a:p>
        </p:txBody>
      </p:sp>
      <p:sp>
        <p:nvSpPr>
          <p:cNvPr id="49154" name="Rectangle 2">
            <a:extLst>
              <a:ext uri="{FF2B5EF4-FFF2-40B4-BE49-F238E27FC236}">
                <a16:creationId xmlns:a16="http://schemas.microsoft.com/office/drawing/2014/main" id="{FDFB1C86-9922-6BA0-04AB-F209A2A9BCB2}"/>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00D7F728-CB9C-FE7D-7849-C096516205C8}"/>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E55F34-1D8F-CB97-E47F-A82AE31C5062}"/>
              </a:ext>
            </a:extLst>
          </p:cNvPr>
          <p:cNvSpPr>
            <a:spLocks noGrp="1" noChangeArrowheads="1"/>
          </p:cNvSpPr>
          <p:nvPr>
            <p:ph type="sldNum" sz="quarter" idx="5"/>
          </p:nvPr>
        </p:nvSpPr>
        <p:spPr>
          <a:ln/>
        </p:spPr>
        <p:txBody>
          <a:bodyPr/>
          <a:lstStyle/>
          <a:p>
            <a:fld id="{F2ED0540-DACC-4880-8DBC-474428C621A9}" type="slidenum">
              <a:rPr lang="en-US" altLang="pl-PL"/>
              <a:pPr/>
              <a:t>10</a:t>
            </a:fld>
            <a:endParaRPr lang="en-US" altLang="pl-PL"/>
          </a:p>
        </p:txBody>
      </p:sp>
      <p:sp>
        <p:nvSpPr>
          <p:cNvPr id="148482" name="Rectangle 2">
            <a:extLst>
              <a:ext uri="{FF2B5EF4-FFF2-40B4-BE49-F238E27FC236}">
                <a16:creationId xmlns:a16="http://schemas.microsoft.com/office/drawing/2014/main" id="{D8D5A137-580A-931C-BB59-AC808516D32C}"/>
              </a:ext>
            </a:extLst>
          </p:cNvPr>
          <p:cNvSpPr>
            <a:spLocks noGrp="1" noRot="1" noChangeAspect="1" noChangeArrowheads="1" noTextEdit="1"/>
          </p:cNvSpPr>
          <p:nvPr>
            <p:ph type="sldImg"/>
          </p:nvPr>
        </p:nvSpPr>
        <p:spPr>
          <a:ln/>
        </p:spPr>
      </p:sp>
      <p:sp>
        <p:nvSpPr>
          <p:cNvPr id="148483" name="Rectangle 3">
            <a:extLst>
              <a:ext uri="{FF2B5EF4-FFF2-40B4-BE49-F238E27FC236}">
                <a16:creationId xmlns:a16="http://schemas.microsoft.com/office/drawing/2014/main" id="{4BA3A5A8-5EF0-49CA-92EA-366D8B6E64B0}"/>
              </a:ext>
            </a:extLst>
          </p:cNvPr>
          <p:cNvSpPr>
            <a:spLocks noGrp="1" noChangeArrowheads="1"/>
          </p:cNvSpPr>
          <p:nvPr>
            <p:ph type="body" idx="1"/>
          </p:nvPr>
        </p:nvSpPr>
        <p:spPr/>
        <p:txBody>
          <a:bodyPr/>
          <a:lstStyle/>
          <a:p>
            <a:r>
              <a:rPr lang="en-US" altLang="pl-PL"/>
              <a:t>Convenience – remembering passwords, don’t want to configure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E43020-C8A9-F820-8E7F-E61F5941AC8F}"/>
              </a:ext>
            </a:extLst>
          </p:cNvPr>
          <p:cNvSpPr>
            <a:spLocks noGrp="1" noChangeArrowheads="1"/>
          </p:cNvSpPr>
          <p:nvPr>
            <p:ph type="sldNum" sz="quarter" idx="5"/>
          </p:nvPr>
        </p:nvSpPr>
        <p:spPr>
          <a:ln/>
        </p:spPr>
        <p:txBody>
          <a:bodyPr/>
          <a:lstStyle/>
          <a:p>
            <a:fld id="{0ADBEE7F-0E18-492A-A976-02639A0FC516}" type="slidenum">
              <a:rPr lang="en-US" altLang="pl-PL"/>
              <a:pPr/>
              <a:t>11</a:t>
            </a:fld>
            <a:endParaRPr lang="en-US" altLang="pl-PL"/>
          </a:p>
        </p:txBody>
      </p:sp>
      <p:sp>
        <p:nvSpPr>
          <p:cNvPr id="150530" name="Rectangle 2">
            <a:extLst>
              <a:ext uri="{FF2B5EF4-FFF2-40B4-BE49-F238E27FC236}">
                <a16:creationId xmlns:a16="http://schemas.microsoft.com/office/drawing/2014/main" id="{A0C125E2-4BC3-A7D9-E845-E5F1EB265476}"/>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6B018AC0-58EC-B6D9-0844-86D3FDB29FF1}"/>
              </a:ext>
            </a:extLst>
          </p:cNvPr>
          <p:cNvSpPr>
            <a:spLocks noGrp="1" noChangeArrowheads="1"/>
          </p:cNvSpPr>
          <p:nvPr>
            <p:ph type="body" idx="1"/>
          </p:nvPr>
        </p:nvSpPr>
        <p:spPr/>
        <p:txBody>
          <a:bodyPr/>
          <a:lstStyle/>
          <a:p>
            <a:r>
              <a:rPr lang="en-US" altLang="pl-PL"/>
              <a:t>This problem is compounded by the fact that it’s difficult to manage Internet security</a:t>
            </a:r>
          </a:p>
          <a:p>
            <a:endParaRPr lang="en-US" altLang="pl-PL"/>
          </a:p>
          <a:p>
            <a:r>
              <a:rPr lang="en-US" altLang="pl-PL"/>
              <a:t>*QUESTION PAUSE*</a:t>
            </a:r>
          </a:p>
          <a:p>
            <a:endParaRPr lang="en-US" altLang="pl-PL"/>
          </a:p>
          <a:p>
            <a:r>
              <a:rPr lang="en-US" altLang="pl-PL"/>
              <a:t>There comes a point when the amount of money you’d have to spend to achieve a certain level of security would be greater than the all the profit you could potentially earn. Since you’re a business, you want to make money, so you’re not going to spend this much.</a:t>
            </a:r>
          </a:p>
          <a:p>
            <a:endParaRPr lang="en-US" altLang="pl-PL"/>
          </a:p>
          <a:p>
            <a:r>
              <a:rPr lang="en-US" altLang="pl-PL"/>
              <a:t>Power outage in NY cost the city over a half-billion dollars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55020A-254A-BA25-B87E-CB13626023C5}"/>
              </a:ext>
            </a:extLst>
          </p:cNvPr>
          <p:cNvSpPr>
            <a:spLocks noGrp="1" noChangeArrowheads="1"/>
          </p:cNvSpPr>
          <p:nvPr>
            <p:ph type="sldNum" sz="quarter" idx="5"/>
          </p:nvPr>
        </p:nvSpPr>
        <p:spPr>
          <a:ln/>
        </p:spPr>
        <p:txBody>
          <a:bodyPr/>
          <a:lstStyle/>
          <a:p>
            <a:fld id="{E3EFB4B4-1560-49DE-A452-AF2A5B1542E2}" type="slidenum">
              <a:rPr lang="en-US" altLang="pl-PL"/>
              <a:pPr/>
              <a:t>12</a:t>
            </a:fld>
            <a:endParaRPr lang="en-US" altLang="pl-PL"/>
          </a:p>
        </p:txBody>
      </p:sp>
      <p:sp>
        <p:nvSpPr>
          <p:cNvPr id="152578" name="Rectangle 2">
            <a:extLst>
              <a:ext uri="{FF2B5EF4-FFF2-40B4-BE49-F238E27FC236}">
                <a16:creationId xmlns:a16="http://schemas.microsoft.com/office/drawing/2014/main" id="{E56AB8AC-8674-0651-CBF9-D402BCB02394}"/>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E2BA38A6-DDAE-C7EF-EEBD-A66BE579726A}"/>
              </a:ext>
            </a:extLst>
          </p:cNvPr>
          <p:cNvSpPr>
            <a:spLocks noGrp="1" noChangeArrowheads="1"/>
          </p:cNvSpPr>
          <p:nvPr>
            <p:ph type="body" idx="1"/>
          </p:nvPr>
        </p:nvSpPr>
        <p:spPr/>
        <p:txBody>
          <a:bodyPr/>
          <a:lstStyle/>
          <a:p>
            <a:r>
              <a:rPr lang="en-US" altLang="pl-PL"/>
              <a:t>The level of dependence we have on a system that’s hard to secure makes the Internet a target for asymmetric attack.</a:t>
            </a:r>
          </a:p>
          <a:p>
            <a:endParaRPr lang="en-US" altLang="pl-PL"/>
          </a:p>
          <a:p>
            <a:r>
              <a:rPr lang="en-US" altLang="pl-PL"/>
              <a:t>Asymmetric – nuclear weapons take years to develop, but a 15 yr old kid can take down US commerce infrastructure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4A8992-F199-7BA0-1803-AE6CC0BB5CC6}"/>
              </a:ext>
            </a:extLst>
          </p:cNvPr>
          <p:cNvSpPr>
            <a:spLocks noGrp="1" noChangeArrowheads="1"/>
          </p:cNvSpPr>
          <p:nvPr>
            <p:ph type="sldNum" sz="quarter" idx="5"/>
          </p:nvPr>
        </p:nvSpPr>
        <p:spPr>
          <a:ln/>
        </p:spPr>
        <p:txBody>
          <a:bodyPr/>
          <a:lstStyle/>
          <a:p>
            <a:fld id="{55D46887-16B1-495A-A7C8-9A16F37DF881}" type="slidenum">
              <a:rPr lang="en-US" altLang="pl-PL"/>
              <a:pPr/>
              <a:t>13</a:t>
            </a:fld>
            <a:endParaRPr lang="en-US" altLang="pl-PL"/>
          </a:p>
        </p:txBody>
      </p:sp>
      <p:sp>
        <p:nvSpPr>
          <p:cNvPr id="154626" name="Rectangle 2">
            <a:extLst>
              <a:ext uri="{FF2B5EF4-FFF2-40B4-BE49-F238E27FC236}">
                <a16:creationId xmlns:a16="http://schemas.microsoft.com/office/drawing/2014/main" id="{2C10C39A-4539-1985-E661-12E8C68E7912}"/>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AADA4023-19EA-3272-C161-23374E541DDA}"/>
              </a:ext>
            </a:extLst>
          </p:cNvPr>
          <p:cNvSpPr>
            <a:spLocks noGrp="1" noChangeArrowheads="1"/>
          </p:cNvSpPr>
          <p:nvPr>
            <p:ph type="body" idx="1"/>
          </p:nvPr>
        </p:nvSpPr>
        <p:spPr/>
        <p:txBody>
          <a:bodyPr/>
          <a:lstStyle/>
          <a:p>
            <a:r>
              <a:rPr lang="en-US" altLang="pl-PL"/>
              <a:t>Protecting against these threats will require both the right technology and the right public policy. Accomplishing this is the “cybersecurity challenge”</a:t>
            </a:r>
          </a:p>
          <a:p>
            <a:endParaRPr lang="en-US" altLang="pl-PL"/>
          </a:p>
          <a:p>
            <a:r>
              <a:rPr lang="en-US" altLang="pl-PL"/>
              <a:t>Pause for questions?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6053B7-F74F-1F9D-DE42-190AA83AFBF1}"/>
              </a:ext>
            </a:extLst>
          </p:cNvPr>
          <p:cNvSpPr>
            <a:spLocks noGrp="1" noChangeArrowheads="1"/>
          </p:cNvSpPr>
          <p:nvPr>
            <p:ph type="sldNum" sz="quarter" idx="5"/>
          </p:nvPr>
        </p:nvSpPr>
        <p:spPr>
          <a:ln/>
        </p:spPr>
        <p:txBody>
          <a:bodyPr/>
          <a:lstStyle/>
          <a:p>
            <a:fld id="{29E56C27-F5AA-4714-AAC2-61B90952D728}" type="slidenum">
              <a:rPr lang="en-US" altLang="pl-PL"/>
              <a:pPr/>
              <a:t>14</a:t>
            </a:fld>
            <a:endParaRPr lang="en-US" altLang="pl-PL"/>
          </a:p>
        </p:txBody>
      </p:sp>
      <p:sp>
        <p:nvSpPr>
          <p:cNvPr id="156674" name="Rectangle 2">
            <a:extLst>
              <a:ext uri="{FF2B5EF4-FFF2-40B4-BE49-F238E27FC236}">
                <a16:creationId xmlns:a16="http://schemas.microsoft.com/office/drawing/2014/main" id="{CD029318-1C1D-007C-10F2-E705FFC2283C}"/>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EFDBEC73-9B9D-A936-28D0-55BCB6F823FD}"/>
              </a:ext>
            </a:extLst>
          </p:cNvPr>
          <p:cNvSpPr>
            <a:spLocks noGrp="1" noChangeArrowheads="1"/>
          </p:cNvSpPr>
          <p:nvPr>
            <p:ph type="body" idx="1"/>
          </p:nvPr>
        </p:nvSpPr>
        <p:spPr/>
        <p:txBody>
          <a:bodyPr/>
          <a:lstStyle/>
          <a:p>
            <a:r>
              <a:rPr lang="en-US" altLang="pl-PL"/>
              <a:t>When we talk about the “cybersecurity challenge” and “cybersecurity problems,” what are we really referring to? </a:t>
            </a:r>
          </a:p>
          <a:p>
            <a:r>
              <a:rPr lang="en-US" altLang="pl-PL"/>
              <a:t>We have all these things labeled with the term “cybersecurity” – House Cybersecurity Subcommittee, Stanford Cybersecurity Center, etc…</a:t>
            </a:r>
          </a:p>
          <a:p>
            <a:r>
              <a:rPr lang="en-US" altLang="pl-PL"/>
              <a:t>So what is “Cybersecurity?”</a:t>
            </a:r>
          </a:p>
          <a:p>
            <a:r>
              <a:rPr lang="en-US" altLang="pl-PL"/>
              <a:t>Whenever anyone hears it, they never know. I bet students were even unsure when they first saw it</a:t>
            </a:r>
          </a:p>
          <a:p>
            <a:endParaRPr lang="en-US" altLang="pl-P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96B909-9462-E5AB-3650-E54113160061}"/>
              </a:ext>
            </a:extLst>
          </p:cNvPr>
          <p:cNvSpPr>
            <a:spLocks noGrp="1" noChangeArrowheads="1"/>
          </p:cNvSpPr>
          <p:nvPr>
            <p:ph type="sldNum" sz="quarter" idx="5"/>
          </p:nvPr>
        </p:nvSpPr>
        <p:spPr>
          <a:ln/>
        </p:spPr>
        <p:txBody>
          <a:bodyPr/>
          <a:lstStyle/>
          <a:p>
            <a:fld id="{C38E9F35-FBE0-431F-A342-6CA1C46FE6BE}" type="slidenum">
              <a:rPr lang="en-US" altLang="pl-PL"/>
              <a:pPr/>
              <a:t>15</a:t>
            </a:fld>
            <a:endParaRPr lang="en-US" altLang="pl-PL"/>
          </a:p>
        </p:txBody>
      </p:sp>
      <p:sp>
        <p:nvSpPr>
          <p:cNvPr id="158722" name="Rectangle 2">
            <a:extLst>
              <a:ext uri="{FF2B5EF4-FFF2-40B4-BE49-F238E27FC236}">
                <a16:creationId xmlns:a16="http://schemas.microsoft.com/office/drawing/2014/main" id="{BF17A2B0-CCC6-0CD7-8181-917B4D5D20C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0032BA72-F79B-A14E-CB74-9DF36DC1BBA9}"/>
              </a:ext>
            </a:extLst>
          </p:cNvPr>
          <p:cNvSpPr>
            <a:spLocks noGrp="1" noChangeArrowheads="1"/>
          </p:cNvSpPr>
          <p:nvPr>
            <p:ph type="body" idx="1"/>
          </p:nvPr>
        </p:nvSpPr>
        <p:spPr/>
        <p:txBody>
          <a:bodyPr/>
          <a:lstStyle/>
          <a:p>
            <a:r>
              <a:rPr lang="en-US" altLang="pl-PL"/>
              <a:t>Focuses on </a:t>
            </a:r>
            <a:r>
              <a:rPr lang="en-US" altLang="pl-PL" b="0"/>
              <a:t>information</a:t>
            </a:r>
            <a:r>
              <a:rPr lang="en-US" altLang="pl-PL"/>
              <a:t> – the data</a:t>
            </a:r>
          </a:p>
          <a:p>
            <a:r>
              <a:rPr lang="en-US" altLang="pl-PL"/>
              <a:t>Does not say anything about </a:t>
            </a:r>
            <a:r>
              <a:rPr lang="en-US" altLang="pl-PL" b="0"/>
              <a:t>interruption – </a:t>
            </a:r>
            <a:r>
              <a:rPr lang="en-US" altLang="pl-PL"/>
              <a:t>ability to communicate that information</a:t>
            </a:r>
          </a:p>
          <a:p>
            <a:r>
              <a:rPr lang="en-US" altLang="pl-PL"/>
              <a:t>Not fundamentally tied to “cyber”</a:t>
            </a:r>
            <a:endParaRPr lang="en-US" altLang="pl-PL"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82630F-2EBD-91E2-122A-1528C57AA51E}"/>
              </a:ext>
            </a:extLst>
          </p:cNvPr>
          <p:cNvSpPr>
            <a:spLocks noGrp="1" noChangeArrowheads="1"/>
          </p:cNvSpPr>
          <p:nvPr>
            <p:ph type="sldNum" sz="quarter" idx="5"/>
          </p:nvPr>
        </p:nvSpPr>
        <p:spPr>
          <a:ln/>
        </p:spPr>
        <p:txBody>
          <a:bodyPr/>
          <a:lstStyle/>
          <a:p>
            <a:fld id="{F93EDD9F-7D0F-496E-9D95-703D5540914D}" type="slidenum">
              <a:rPr lang="en-US" altLang="pl-PL"/>
              <a:pPr/>
              <a:t>16</a:t>
            </a:fld>
            <a:endParaRPr lang="en-US" altLang="pl-PL"/>
          </a:p>
        </p:txBody>
      </p:sp>
      <p:sp>
        <p:nvSpPr>
          <p:cNvPr id="160770" name="Rectangle 2">
            <a:extLst>
              <a:ext uri="{FF2B5EF4-FFF2-40B4-BE49-F238E27FC236}">
                <a16:creationId xmlns:a16="http://schemas.microsoft.com/office/drawing/2014/main" id="{AB446E0C-E4D3-08C3-ED65-219EC6A9BC89}"/>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BD4796FE-8A93-5B09-B828-D4E7166B0257}"/>
              </a:ext>
            </a:extLst>
          </p:cNvPr>
          <p:cNvSpPr>
            <a:spLocks noGrp="1" noChangeArrowheads="1"/>
          </p:cNvSpPr>
          <p:nvPr>
            <p:ph type="body" idx="1"/>
          </p:nvPr>
        </p:nvSpPr>
        <p:spPr/>
        <p:txBody>
          <a:bodyPr/>
          <a:lstStyle/>
          <a:p>
            <a:r>
              <a:rPr lang="en-US" altLang="pl-PL"/>
              <a:t>Nice and succinct (ha), as we expect from congress</a:t>
            </a:r>
          </a:p>
          <a:p>
            <a:r>
              <a:rPr lang="en-US" altLang="pl-PL"/>
              <a:t>Oddity: cybersecurity is a “vulnerability”</a:t>
            </a:r>
          </a:p>
          <a:p>
            <a:r>
              <a:rPr lang="en-US" altLang="pl-PL"/>
              <a:t>What can we take from this? Brings in aspect of harm to US, health, safety, etc</a:t>
            </a:r>
          </a:p>
          <a:p>
            <a:r>
              <a:rPr lang="en-US" altLang="pl-PL"/>
              <a:t>Focus on “misuse of Internet or telecom systems” -- Unclear: what</a:t>
            </a:r>
          </a:p>
          <a:p>
            <a:r>
              <a:rPr lang="en-US" altLang="pl-PL"/>
              <a:t>Big departure from “information security”</a:t>
            </a:r>
          </a:p>
          <a:p>
            <a:r>
              <a:rPr lang="en-US" altLang="pl-PL"/>
              <a:t>This seems to me to be more a definition of a failure in cybersecurity – what cybersecurity is NOT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40BE7C-DD2B-2CBB-4066-2B374BEF8B2D}"/>
              </a:ext>
            </a:extLst>
          </p:cNvPr>
          <p:cNvSpPr>
            <a:spLocks noGrp="1" noChangeArrowheads="1"/>
          </p:cNvSpPr>
          <p:nvPr>
            <p:ph type="sldNum" sz="quarter" idx="5"/>
          </p:nvPr>
        </p:nvSpPr>
        <p:spPr>
          <a:ln/>
        </p:spPr>
        <p:txBody>
          <a:bodyPr/>
          <a:lstStyle/>
          <a:p>
            <a:fld id="{553C3CCB-E18A-47D4-BFFD-66526C30E9EB}" type="slidenum">
              <a:rPr lang="en-US" altLang="pl-PL"/>
              <a:pPr/>
              <a:t>17</a:t>
            </a:fld>
            <a:endParaRPr lang="en-US" altLang="pl-PL"/>
          </a:p>
        </p:txBody>
      </p:sp>
      <p:sp>
        <p:nvSpPr>
          <p:cNvPr id="162818" name="Rectangle 2">
            <a:extLst>
              <a:ext uri="{FF2B5EF4-FFF2-40B4-BE49-F238E27FC236}">
                <a16:creationId xmlns:a16="http://schemas.microsoft.com/office/drawing/2014/main" id="{BF64D3AE-2FF6-8980-9125-EB3631A10F62}"/>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332B7C83-8502-11C5-A586-30912B2A18E1}"/>
              </a:ext>
            </a:extLst>
          </p:cNvPr>
          <p:cNvSpPr>
            <a:spLocks noGrp="1" noChangeArrowheads="1"/>
          </p:cNvSpPr>
          <p:nvPr>
            <p:ph type="body" idx="1"/>
          </p:nvPr>
        </p:nvSpPr>
        <p:spPr/>
        <p:txBody>
          <a:bodyPr/>
          <a:lstStyle/>
          <a:p>
            <a:r>
              <a:rPr lang="en-US" altLang="pl-PL"/>
              <a:t>Cybersecurity is a discipline</a:t>
            </a:r>
          </a:p>
          <a:p>
            <a:r>
              <a:rPr lang="en-US" altLang="pl-PL"/>
              <a:t>Heavily technical – nothing about disciplines that study the economics, legal aspects, etc</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26A7CB-8CF7-7B77-655C-DDB228A64B75}"/>
              </a:ext>
            </a:extLst>
          </p:cNvPr>
          <p:cNvSpPr>
            <a:spLocks noGrp="1" noChangeArrowheads="1"/>
          </p:cNvSpPr>
          <p:nvPr>
            <p:ph type="sldNum" sz="quarter" idx="5"/>
          </p:nvPr>
        </p:nvSpPr>
        <p:spPr>
          <a:ln/>
        </p:spPr>
        <p:txBody>
          <a:bodyPr/>
          <a:lstStyle/>
          <a:p>
            <a:fld id="{3D6E51FC-53D9-4485-8888-A267516F0A70}" type="slidenum">
              <a:rPr lang="en-US" altLang="pl-PL"/>
              <a:pPr/>
              <a:t>18</a:t>
            </a:fld>
            <a:endParaRPr lang="en-US" altLang="pl-PL"/>
          </a:p>
        </p:txBody>
      </p:sp>
      <p:sp>
        <p:nvSpPr>
          <p:cNvPr id="164866" name="Rectangle 2">
            <a:extLst>
              <a:ext uri="{FF2B5EF4-FFF2-40B4-BE49-F238E27FC236}">
                <a16:creationId xmlns:a16="http://schemas.microsoft.com/office/drawing/2014/main" id="{A6BD9F80-EAAB-9831-6532-9373F1FC4119}"/>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576A6323-E151-4EC4-269D-02ED8B85F102}"/>
              </a:ext>
            </a:extLst>
          </p:cNvPr>
          <p:cNvSpPr>
            <a:spLocks noGrp="1" noChangeArrowheads="1"/>
          </p:cNvSpPr>
          <p:nvPr>
            <p:ph type="body" idx="1"/>
          </p:nvPr>
        </p:nvSpPr>
        <p:spPr/>
        <p:txBody>
          <a:bodyPr/>
          <a:lstStyle/>
          <a:p>
            <a:r>
              <a:rPr lang="en-US" altLang="pl-PL"/>
              <a:t>Again, doesn’t really say much about availability of systems &amp; *ability* to communicate information (this is sometimes considered part of the definition of “info assurance”, but leaving it as such is still pretty vague – we’re not a whole lot better off than we were with “cybersecurity”)</a:t>
            </a:r>
          </a:p>
          <a:p>
            <a:endParaRPr lang="en-US" altLang="pl-PL"/>
          </a:p>
          <a:p>
            <a:r>
              <a:rPr lang="en-US" altLang="pl-PL"/>
              <a:t>Could apply to things that aren’t computers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C725D5C-3A62-B428-89B7-19B69696FC39}"/>
              </a:ext>
            </a:extLst>
          </p:cNvPr>
          <p:cNvSpPr>
            <a:spLocks noGrp="1" noChangeArrowheads="1"/>
          </p:cNvSpPr>
          <p:nvPr>
            <p:ph type="sldNum" sz="quarter" idx="5"/>
          </p:nvPr>
        </p:nvSpPr>
        <p:spPr>
          <a:ln/>
        </p:spPr>
        <p:txBody>
          <a:bodyPr/>
          <a:lstStyle/>
          <a:p>
            <a:fld id="{DDA9BC58-6B54-404A-81E6-CB8333A11110}" type="slidenum">
              <a:rPr lang="en-US" altLang="pl-PL"/>
              <a:pPr/>
              <a:t>19</a:t>
            </a:fld>
            <a:endParaRPr lang="en-US" altLang="pl-PL"/>
          </a:p>
        </p:txBody>
      </p:sp>
      <p:sp>
        <p:nvSpPr>
          <p:cNvPr id="168962" name="Rectangle 2">
            <a:extLst>
              <a:ext uri="{FF2B5EF4-FFF2-40B4-BE49-F238E27FC236}">
                <a16:creationId xmlns:a16="http://schemas.microsoft.com/office/drawing/2014/main" id="{52FDDE2D-129E-2966-1FAF-B6104EF02B97}"/>
              </a:ext>
            </a:extLst>
          </p:cNvPr>
          <p:cNvSpPr>
            <a:spLocks noGrp="1" noRot="1" noChangeAspect="1" noChangeArrowheads="1" noTextEdit="1"/>
          </p:cNvSpPr>
          <p:nvPr>
            <p:ph type="sldImg"/>
          </p:nvPr>
        </p:nvSpPr>
        <p:spPr>
          <a:ln/>
        </p:spPr>
      </p:sp>
      <p:sp>
        <p:nvSpPr>
          <p:cNvPr id="168963" name="Rectangle 3">
            <a:extLst>
              <a:ext uri="{FF2B5EF4-FFF2-40B4-BE49-F238E27FC236}">
                <a16:creationId xmlns:a16="http://schemas.microsoft.com/office/drawing/2014/main" id="{2142A193-47FF-D03C-D659-0AC27C361EE5}"/>
              </a:ext>
            </a:extLst>
          </p:cNvPr>
          <p:cNvSpPr>
            <a:spLocks noGrp="1" noChangeArrowheads="1"/>
          </p:cNvSpPr>
          <p:nvPr>
            <p:ph type="body" idx="1"/>
          </p:nvPr>
        </p:nvSpPr>
        <p:spPr/>
        <p:txBody>
          <a:bodyPr/>
          <a:lstStyle/>
          <a:p>
            <a:r>
              <a:rPr lang="en-US" altLang="pl-PL"/>
              <a:t>What is cyberspace? Information Systems and Networks</a:t>
            </a:r>
          </a:p>
          <a:p>
            <a:endParaRPr lang="en-US" alt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E0087A-9C04-24A0-0EB8-1A067FC854D6}"/>
              </a:ext>
            </a:extLst>
          </p:cNvPr>
          <p:cNvSpPr>
            <a:spLocks noGrp="1" noChangeArrowheads="1"/>
          </p:cNvSpPr>
          <p:nvPr>
            <p:ph type="sldNum" sz="quarter" idx="5"/>
          </p:nvPr>
        </p:nvSpPr>
        <p:spPr>
          <a:ln/>
        </p:spPr>
        <p:txBody>
          <a:bodyPr/>
          <a:lstStyle/>
          <a:p>
            <a:fld id="{E823F6C6-1DE3-4814-9A70-DD10179D2248}" type="slidenum">
              <a:rPr lang="en-US" altLang="pl-PL"/>
              <a:pPr/>
              <a:t>2</a:t>
            </a:fld>
            <a:endParaRPr lang="en-US" altLang="pl-PL"/>
          </a:p>
        </p:txBody>
      </p:sp>
      <p:sp>
        <p:nvSpPr>
          <p:cNvPr id="112642" name="Rectangle 2">
            <a:extLst>
              <a:ext uri="{FF2B5EF4-FFF2-40B4-BE49-F238E27FC236}">
                <a16:creationId xmlns:a16="http://schemas.microsoft.com/office/drawing/2014/main" id="{A7A3F994-314A-D10A-6CF6-10B2E79E8F1B}"/>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24E1F24-508E-522B-98B6-AC9E8386357B}"/>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E541DD-F9A0-CDA7-6C16-A0F9DE8FC21E}"/>
              </a:ext>
            </a:extLst>
          </p:cNvPr>
          <p:cNvSpPr>
            <a:spLocks noGrp="1" noChangeArrowheads="1"/>
          </p:cNvSpPr>
          <p:nvPr>
            <p:ph type="sldNum" sz="quarter" idx="5"/>
          </p:nvPr>
        </p:nvSpPr>
        <p:spPr>
          <a:ln/>
        </p:spPr>
        <p:txBody>
          <a:bodyPr/>
          <a:lstStyle/>
          <a:p>
            <a:fld id="{9720FFD1-67B1-43A5-882E-724030558E73}" type="slidenum">
              <a:rPr lang="en-US" altLang="pl-PL"/>
              <a:pPr/>
              <a:t>20</a:t>
            </a:fld>
            <a:endParaRPr lang="en-US" altLang="pl-PL"/>
          </a:p>
        </p:txBody>
      </p:sp>
      <p:sp>
        <p:nvSpPr>
          <p:cNvPr id="175106" name="Rectangle 2">
            <a:extLst>
              <a:ext uri="{FF2B5EF4-FFF2-40B4-BE49-F238E27FC236}">
                <a16:creationId xmlns:a16="http://schemas.microsoft.com/office/drawing/2014/main" id="{108F269B-D1B1-FA74-6FEA-EE6CD3B5C86F}"/>
              </a:ext>
            </a:extLst>
          </p:cNvPr>
          <p:cNvSpPr>
            <a:spLocks noGrp="1" noRot="1" noChangeAspect="1" noChangeArrowheads="1" noTextEdit="1"/>
          </p:cNvSpPr>
          <p:nvPr>
            <p:ph type="sldImg"/>
          </p:nvPr>
        </p:nvSpPr>
        <p:spPr>
          <a:ln/>
        </p:spPr>
      </p:sp>
      <p:sp>
        <p:nvSpPr>
          <p:cNvPr id="175107" name="Rectangle 3">
            <a:extLst>
              <a:ext uri="{FF2B5EF4-FFF2-40B4-BE49-F238E27FC236}">
                <a16:creationId xmlns:a16="http://schemas.microsoft.com/office/drawing/2014/main" id="{D5D39197-5594-9B81-BC9A-6DB67B7BDCCF}"/>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9A211A-FEA4-6DFC-64C8-3C0094AF7F7E}"/>
              </a:ext>
            </a:extLst>
          </p:cNvPr>
          <p:cNvSpPr>
            <a:spLocks noGrp="1" noChangeArrowheads="1"/>
          </p:cNvSpPr>
          <p:nvPr>
            <p:ph type="sldNum" sz="quarter" idx="5"/>
          </p:nvPr>
        </p:nvSpPr>
        <p:spPr>
          <a:ln/>
        </p:spPr>
        <p:txBody>
          <a:bodyPr/>
          <a:lstStyle/>
          <a:p>
            <a:fld id="{6B4C5E87-6789-4889-BF8E-EA9AD90B7ED2}" type="slidenum">
              <a:rPr lang="en-US" altLang="pl-PL"/>
              <a:pPr/>
              <a:t>21</a:t>
            </a:fld>
            <a:endParaRPr lang="en-US" altLang="pl-PL"/>
          </a:p>
        </p:txBody>
      </p:sp>
      <p:sp>
        <p:nvSpPr>
          <p:cNvPr id="173058" name="Rectangle 2">
            <a:extLst>
              <a:ext uri="{FF2B5EF4-FFF2-40B4-BE49-F238E27FC236}">
                <a16:creationId xmlns:a16="http://schemas.microsoft.com/office/drawing/2014/main" id="{7A1327F8-0EDA-D45D-1567-AD72E0E856F4}"/>
              </a:ext>
            </a:extLst>
          </p:cNvPr>
          <p:cNvSpPr>
            <a:spLocks noGrp="1" noRot="1" noChangeAspect="1" noChangeArrowheads="1" noTextEdit="1"/>
          </p:cNvSpPr>
          <p:nvPr>
            <p:ph type="sldImg"/>
          </p:nvPr>
        </p:nvSpPr>
        <p:spPr>
          <a:ln/>
        </p:spPr>
      </p:sp>
      <p:sp>
        <p:nvSpPr>
          <p:cNvPr id="173059" name="Rectangle 3">
            <a:extLst>
              <a:ext uri="{FF2B5EF4-FFF2-40B4-BE49-F238E27FC236}">
                <a16:creationId xmlns:a16="http://schemas.microsoft.com/office/drawing/2014/main" id="{FE2459AE-6080-69D2-E2D1-78E3CE34435F}"/>
              </a:ext>
            </a:extLst>
          </p:cNvPr>
          <p:cNvSpPr>
            <a:spLocks noGrp="1" noChangeArrowheads="1"/>
          </p:cNvSpPr>
          <p:nvPr>
            <p:ph type="body" idx="1"/>
          </p:nvPr>
        </p:nvSpPr>
        <p:spPr/>
        <p:txBody>
          <a:bodyPr/>
          <a:lstStyle/>
          <a:p>
            <a:r>
              <a:rPr lang="en-US" altLang="pl-PL"/>
              <a:t>It’s not really the security of the information systems and networks that we care about, it’s that we care about the operations and assets that depend on these information systems.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063F7C-6EAA-028D-BA03-521A553D02CE}"/>
              </a:ext>
            </a:extLst>
          </p:cNvPr>
          <p:cNvSpPr>
            <a:spLocks noGrp="1" noChangeArrowheads="1"/>
          </p:cNvSpPr>
          <p:nvPr>
            <p:ph type="sldNum" sz="quarter" idx="5"/>
          </p:nvPr>
        </p:nvSpPr>
        <p:spPr>
          <a:ln/>
        </p:spPr>
        <p:txBody>
          <a:bodyPr/>
          <a:lstStyle/>
          <a:p>
            <a:fld id="{262FC0F6-AA06-4838-83E2-D8A969A656A1}" type="slidenum">
              <a:rPr lang="en-US" altLang="pl-PL"/>
              <a:pPr/>
              <a:t>22</a:t>
            </a:fld>
            <a:endParaRPr lang="en-US" altLang="pl-PL"/>
          </a:p>
        </p:txBody>
      </p:sp>
      <p:sp>
        <p:nvSpPr>
          <p:cNvPr id="171010" name="Rectangle 2">
            <a:extLst>
              <a:ext uri="{FF2B5EF4-FFF2-40B4-BE49-F238E27FC236}">
                <a16:creationId xmlns:a16="http://schemas.microsoft.com/office/drawing/2014/main" id="{0F1183DC-18F3-9022-87F6-F4C09333181A}"/>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5A2CCE62-F189-1C53-62AC-EBEEC6806E6E}"/>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1D61AB-A13E-9719-FF67-C0BB8360BF11}"/>
              </a:ext>
            </a:extLst>
          </p:cNvPr>
          <p:cNvSpPr>
            <a:spLocks noGrp="1" noChangeArrowheads="1"/>
          </p:cNvSpPr>
          <p:nvPr>
            <p:ph type="sldNum" sz="quarter" idx="5"/>
          </p:nvPr>
        </p:nvSpPr>
        <p:spPr>
          <a:ln/>
        </p:spPr>
        <p:txBody>
          <a:bodyPr/>
          <a:lstStyle/>
          <a:p>
            <a:fld id="{876F09B8-AFBD-4635-8C8D-5862EF0E14C4}" type="slidenum">
              <a:rPr lang="en-US" altLang="pl-PL"/>
              <a:pPr/>
              <a:t>23</a:t>
            </a:fld>
            <a:endParaRPr lang="en-US" altLang="pl-PL"/>
          </a:p>
        </p:txBody>
      </p:sp>
      <p:sp>
        <p:nvSpPr>
          <p:cNvPr id="177154" name="Rectangle 2">
            <a:extLst>
              <a:ext uri="{FF2B5EF4-FFF2-40B4-BE49-F238E27FC236}">
                <a16:creationId xmlns:a16="http://schemas.microsoft.com/office/drawing/2014/main" id="{C69F44DC-EF79-6A02-35B2-2E8B78C42C34}"/>
              </a:ext>
            </a:extLst>
          </p:cNvPr>
          <p:cNvSpPr>
            <a:spLocks noGrp="1" noRot="1" noChangeAspect="1" noChangeArrowheads="1" noTextEdit="1"/>
          </p:cNvSpPr>
          <p:nvPr>
            <p:ph type="sldImg"/>
          </p:nvPr>
        </p:nvSpPr>
        <p:spPr>
          <a:ln/>
        </p:spPr>
      </p:sp>
      <p:sp>
        <p:nvSpPr>
          <p:cNvPr id="177155" name="Rectangle 3">
            <a:extLst>
              <a:ext uri="{FF2B5EF4-FFF2-40B4-BE49-F238E27FC236}">
                <a16:creationId xmlns:a16="http://schemas.microsoft.com/office/drawing/2014/main" id="{50FD2659-90AD-FF50-AF9D-8F1A2D8D3635}"/>
              </a:ext>
            </a:extLst>
          </p:cNvPr>
          <p:cNvSpPr>
            <a:spLocks noGrp="1" noChangeArrowheads="1"/>
          </p:cNvSpPr>
          <p:nvPr>
            <p:ph type="body" idx="1"/>
          </p:nvPr>
        </p:nvSpPr>
        <p:spPr/>
        <p:txBody>
          <a:bodyPr/>
          <a:lstStyle/>
          <a:p>
            <a:r>
              <a:rPr lang="en-US" altLang="pl-PL"/>
              <a:t>People often think of security as being security against attackers, but as we showed earlier you also need to protect against accidents and failures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90CBFA-AFE3-1942-5ED6-C210DA5E58EB}"/>
              </a:ext>
            </a:extLst>
          </p:cNvPr>
          <p:cNvSpPr>
            <a:spLocks noGrp="1" noChangeArrowheads="1"/>
          </p:cNvSpPr>
          <p:nvPr>
            <p:ph type="sldNum" sz="quarter" idx="5"/>
          </p:nvPr>
        </p:nvSpPr>
        <p:spPr>
          <a:ln/>
        </p:spPr>
        <p:txBody>
          <a:bodyPr/>
          <a:lstStyle/>
          <a:p>
            <a:fld id="{53023865-EF40-4A28-992F-1722E9D11ADC}" type="slidenum">
              <a:rPr lang="en-US" altLang="pl-PL"/>
              <a:pPr/>
              <a:t>24</a:t>
            </a:fld>
            <a:endParaRPr lang="en-US" altLang="pl-PL"/>
          </a:p>
        </p:txBody>
      </p:sp>
      <p:sp>
        <p:nvSpPr>
          <p:cNvPr id="179202" name="Rectangle 2">
            <a:extLst>
              <a:ext uri="{FF2B5EF4-FFF2-40B4-BE49-F238E27FC236}">
                <a16:creationId xmlns:a16="http://schemas.microsoft.com/office/drawing/2014/main" id="{6E4B0B7C-F737-103E-65A9-52B736CC5AC7}"/>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BAF7C330-3201-E2B2-3300-8EE09CCA6FE0}"/>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943A12-6FBE-9FC1-B1D1-73E597E12091}"/>
              </a:ext>
            </a:extLst>
          </p:cNvPr>
          <p:cNvSpPr>
            <a:spLocks noGrp="1" noChangeArrowheads="1"/>
          </p:cNvSpPr>
          <p:nvPr>
            <p:ph type="sldNum" sz="quarter" idx="5"/>
          </p:nvPr>
        </p:nvSpPr>
        <p:spPr>
          <a:ln/>
        </p:spPr>
        <p:txBody>
          <a:bodyPr/>
          <a:lstStyle/>
          <a:p>
            <a:fld id="{565CEA6D-7873-4EF6-970E-B155D23FE1CC}" type="slidenum">
              <a:rPr lang="en-US" altLang="pl-PL"/>
              <a:pPr/>
              <a:t>25</a:t>
            </a:fld>
            <a:endParaRPr lang="en-US" altLang="pl-PL"/>
          </a:p>
        </p:txBody>
      </p:sp>
      <p:sp>
        <p:nvSpPr>
          <p:cNvPr id="181250" name="Rectangle 2">
            <a:extLst>
              <a:ext uri="{FF2B5EF4-FFF2-40B4-BE49-F238E27FC236}">
                <a16:creationId xmlns:a16="http://schemas.microsoft.com/office/drawing/2014/main" id="{02F1BDA4-FB59-69D7-C3F8-EADADFF16C26}"/>
              </a:ext>
            </a:extLst>
          </p:cNvPr>
          <p:cNvSpPr>
            <a:spLocks noGrp="1" noRot="1" noChangeAspect="1" noChangeArrowheads="1" noTextEdit="1"/>
          </p:cNvSpPr>
          <p:nvPr>
            <p:ph type="sldImg"/>
          </p:nvPr>
        </p:nvSpPr>
        <p:spPr>
          <a:ln/>
        </p:spPr>
      </p:sp>
      <p:sp>
        <p:nvSpPr>
          <p:cNvPr id="181251" name="Rectangle 3">
            <a:extLst>
              <a:ext uri="{FF2B5EF4-FFF2-40B4-BE49-F238E27FC236}">
                <a16:creationId xmlns:a16="http://schemas.microsoft.com/office/drawing/2014/main" id="{E2D356EC-D563-CAEA-FF7E-C2E22ED9345C}"/>
              </a:ext>
            </a:extLst>
          </p:cNvPr>
          <p:cNvSpPr>
            <a:spLocks noGrp="1" noChangeArrowheads="1"/>
          </p:cNvSpPr>
          <p:nvPr>
            <p:ph type="body" idx="1"/>
          </p:nvPr>
        </p:nvSpPr>
        <p:spPr/>
        <p:txBody>
          <a:bodyPr/>
          <a:lstStyle/>
          <a:p>
            <a:r>
              <a:rPr lang="en-US" altLang="pl-PL"/>
              <a:t>“Security” still a bit vague here. From earlier definitions we saw that security can mean a number of things – most notably availability, integrity and secrecy</a:t>
            </a:r>
          </a:p>
          <a:p>
            <a:endParaRPr lang="en-US" altLang="pl-PL"/>
          </a:p>
          <a:p>
            <a:r>
              <a:rPr lang="en-US" altLang="pl-PL"/>
              <a:t>Availability – ability to communicate</a:t>
            </a:r>
          </a:p>
          <a:p>
            <a:r>
              <a:rPr lang="en-US" altLang="pl-PL"/>
              <a:t>Integrity – that what is being communicated is authentic</a:t>
            </a:r>
          </a:p>
          <a:p>
            <a:r>
              <a:rPr lang="en-US" altLang="pl-PL"/>
              <a:t>Secrecy – that communications and information can be kept private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78F5F7-68D9-2499-F25B-55AC5F379A25}"/>
              </a:ext>
            </a:extLst>
          </p:cNvPr>
          <p:cNvSpPr>
            <a:spLocks noGrp="1" noChangeArrowheads="1"/>
          </p:cNvSpPr>
          <p:nvPr>
            <p:ph type="sldNum" sz="quarter" idx="5"/>
          </p:nvPr>
        </p:nvSpPr>
        <p:spPr>
          <a:ln/>
        </p:spPr>
        <p:txBody>
          <a:bodyPr/>
          <a:lstStyle/>
          <a:p>
            <a:fld id="{7E62C267-9855-4651-954A-35BEC4C12D47}" type="slidenum">
              <a:rPr lang="en-US" altLang="pl-PL"/>
              <a:pPr/>
              <a:t>26</a:t>
            </a:fld>
            <a:endParaRPr lang="en-US" altLang="pl-PL"/>
          </a:p>
        </p:txBody>
      </p:sp>
      <p:sp>
        <p:nvSpPr>
          <p:cNvPr id="183298" name="Rectangle 2">
            <a:extLst>
              <a:ext uri="{FF2B5EF4-FFF2-40B4-BE49-F238E27FC236}">
                <a16:creationId xmlns:a16="http://schemas.microsoft.com/office/drawing/2014/main" id="{B2703BB5-1499-B7B7-8F48-7904F8299E2A}"/>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4F1AD96D-9163-184B-09A1-1D58BE8CEFA1}"/>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D55B42-C60A-8AFF-F69F-E778E9FDD6E9}"/>
              </a:ext>
            </a:extLst>
          </p:cNvPr>
          <p:cNvSpPr>
            <a:spLocks noGrp="1" noChangeArrowheads="1"/>
          </p:cNvSpPr>
          <p:nvPr>
            <p:ph type="sldNum" sz="quarter" idx="5"/>
          </p:nvPr>
        </p:nvSpPr>
        <p:spPr>
          <a:ln/>
        </p:spPr>
        <p:txBody>
          <a:bodyPr/>
          <a:lstStyle/>
          <a:p>
            <a:fld id="{470F8666-36B8-43F9-B865-91E25FA09C00}" type="slidenum">
              <a:rPr lang="en-US" altLang="pl-PL"/>
              <a:pPr/>
              <a:t>27</a:t>
            </a:fld>
            <a:endParaRPr lang="en-US" altLang="pl-PL"/>
          </a:p>
        </p:txBody>
      </p:sp>
      <p:sp>
        <p:nvSpPr>
          <p:cNvPr id="185346" name="Rectangle 2">
            <a:extLst>
              <a:ext uri="{FF2B5EF4-FFF2-40B4-BE49-F238E27FC236}">
                <a16:creationId xmlns:a16="http://schemas.microsoft.com/office/drawing/2014/main" id="{EAD469BF-8226-2F40-6D6D-763FB7523472}"/>
              </a:ext>
            </a:extLst>
          </p:cNvPr>
          <p:cNvSpPr>
            <a:spLocks noGrp="1" noRot="1" noChangeAspect="1" noChangeArrowheads="1" noTextEdit="1"/>
          </p:cNvSpPr>
          <p:nvPr>
            <p:ph type="sldImg"/>
          </p:nvPr>
        </p:nvSpPr>
        <p:spPr>
          <a:ln/>
        </p:spPr>
      </p:sp>
      <p:sp>
        <p:nvSpPr>
          <p:cNvPr id="185347" name="Rectangle 3">
            <a:extLst>
              <a:ext uri="{FF2B5EF4-FFF2-40B4-BE49-F238E27FC236}">
                <a16:creationId xmlns:a16="http://schemas.microsoft.com/office/drawing/2014/main" id="{16E7EBA8-2099-4CE9-46B3-9B812059CD7B}"/>
              </a:ext>
            </a:extLst>
          </p:cNvPr>
          <p:cNvSpPr>
            <a:spLocks noGrp="1" noChangeArrowheads="1"/>
          </p:cNvSpPr>
          <p:nvPr>
            <p:ph type="body" idx="1"/>
          </p:nvPr>
        </p:nvSpPr>
        <p:spPr/>
        <p:txBody>
          <a:bodyPr/>
          <a:lstStyle/>
          <a:p>
            <a:r>
              <a:rPr lang="en-US" altLang="pl-PL"/>
              <a:t>STILL A WORK IN PROGRESS!</a:t>
            </a:r>
          </a:p>
          <a:p>
            <a:endParaRPr lang="en-US" altLang="pl-PL"/>
          </a:p>
          <a:p>
            <a:r>
              <a:rPr lang="en-US" altLang="pl-PL"/>
              <a:t>This is an umbrella term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7933F0-5D93-BA80-F4DC-95363B221B5E}"/>
              </a:ext>
            </a:extLst>
          </p:cNvPr>
          <p:cNvSpPr>
            <a:spLocks noGrp="1" noChangeArrowheads="1"/>
          </p:cNvSpPr>
          <p:nvPr>
            <p:ph type="sldNum" sz="quarter" idx="5"/>
          </p:nvPr>
        </p:nvSpPr>
        <p:spPr>
          <a:ln/>
        </p:spPr>
        <p:txBody>
          <a:bodyPr/>
          <a:lstStyle/>
          <a:p>
            <a:fld id="{1DA4DF08-799D-4EC5-A021-8DDC63FA57C9}" type="slidenum">
              <a:rPr lang="en-US" altLang="pl-PL"/>
              <a:pPr/>
              <a:t>28</a:t>
            </a:fld>
            <a:endParaRPr lang="en-US" altLang="pl-PL"/>
          </a:p>
        </p:txBody>
      </p:sp>
      <p:sp>
        <p:nvSpPr>
          <p:cNvPr id="187394" name="Rectangle 2">
            <a:extLst>
              <a:ext uri="{FF2B5EF4-FFF2-40B4-BE49-F238E27FC236}">
                <a16:creationId xmlns:a16="http://schemas.microsoft.com/office/drawing/2014/main" id="{295E0E95-F4D4-7A88-4C66-5ABA757EAC73}"/>
              </a:ext>
            </a:extLst>
          </p:cNvPr>
          <p:cNvSpPr>
            <a:spLocks noGrp="1" noRot="1" noChangeAspect="1" noChangeArrowheads="1" noTextEdit="1"/>
          </p:cNvSpPr>
          <p:nvPr>
            <p:ph type="sldImg"/>
          </p:nvPr>
        </p:nvSpPr>
        <p:spPr>
          <a:ln/>
        </p:spPr>
      </p:sp>
      <p:sp>
        <p:nvSpPr>
          <p:cNvPr id="187395" name="Rectangle 3">
            <a:extLst>
              <a:ext uri="{FF2B5EF4-FFF2-40B4-BE49-F238E27FC236}">
                <a16:creationId xmlns:a16="http://schemas.microsoft.com/office/drawing/2014/main" id="{95A2489C-4EF1-E888-08D7-965A53EEA4DE}"/>
              </a:ext>
            </a:extLst>
          </p:cNvPr>
          <p:cNvSpPr>
            <a:spLocks noGrp="1" noChangeArrowheads="1"/>
          </p:cNvSpPr>
          <p:nvPr>
            <p:ph type="body" idx="1"/>
          </p:nvPr>
        </p:nvSpPr>
        <p:spPr/>
        <p:txBody>
          <a:bodyPr/>
          <a:lstStyle/>
          <a:p>
            <a:r>
              <a:rPr lang="en-US" altLang="pl-PL"/>
              <a:t>This definition works well in context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C5E6A3-3C0A-6FB5-EAC4-C33C9AE507AE}"/>
              </a:ext>
            </a:extLst>
          </p:cNvPr>
          <p:cNvSpPr>
            <a:spLocks noGrp="1" noChangeArrowheads="1"/>
          </p:cNvSpPr>
          <p:nvPr>
            <p:ph type="sldNum" sz="quarter" idx="5"/>
          </p:nvPr>
        </p:nvSpPr>
        <p:spPr>
          <a:ln/>
        </p:spPr>
        <p:txBody>
          <a:bodyPr/>
          <a:lstStyle/>
          <a:p>
            <a:fld id="{75609053-3BE1-41A9-8E8D-9731ABA1140F}" type="slidenum">
              <a:rPr lang="en-US" altLang="pl-PL"/>
              <a:pPr/>
              <a:t>29</a:t>
            </a:fld>
            <a:endParaRPr lang="en-US" altLang="pl-PL"/>
          </a:p>
        </p:txBody>
      </p:sp>
      <p:sp>
        <p:nvSpPr>
          <p:cNvPr id="189442" name="Rectangle 2">
            <a:extLst>
              <a:ext uri="{FF2B5EF4-FFF2-40B4-BE49-F238E27FC236}">
                <a16:creationId xmlns:a16="http://schemas.microsoft.com/office/drawing/2014/main" id="{5153D900-434C-949C-3AB1-9C8A5D483552}"/>
              </a:ext>
            </a:extLst>
          </p:cNvPr>
          <p:cNvSpPr>
            <a:spLocks noGrp="1" noRot="1" noChangeAspect="1" noChangeArrowheads="1" noTextEdit="1"/>
          </p:cNvSpPr>
          <p:nvPr>
            <p:ph type="sldImg"/>
          </p:nvPr>
        </p:nvSpPr>
        <p:spPr>
          <a:ln/>
        </p:spPr>
      </p:sp>
      <p:sp>
        <p:nvSpPr>
          <p:cNvPr id="189443" name="Rectangle 3">
            <a:extLst>
              <a:ext uri="{FF2B5EF4-FFF2-40B4-BE49-F238E27FC236}">
                <a16:creationId xmlns:a16="http://schemas.microsoft.com/office/drawing/2014/main" id="{0AEA0F5D-23DD-4E88-AD98-22EF07E0FE0D}"/>
              </a:ext>
            </a:extLst>
          </p:cNvPr>
          <p:cNvSpPr>
            <a:spLocks noGrp="1" noChangeArrowheads="1"/>
          </p:cNvSpPr>
          <p:nvPr>
            <p:ph type="body" idx="1"/>
          </p:nvPr>
        </p:nvSpPr>
        <p:spPr/>
        <p:txBody>
          <a:bodyPr/>
          <a:lstStyle/>
          <a:p>
            <a:r>
              <a:rPr lang="en-US" altLang="pl-PL"/>
              <a:t>So we’ve now defined cybersecurity as a GOAL. But cybersecurity can also be defined as a discipline trying to achieve that goal – one that’s focused on achieving cybersecurity success. </a:t>
            </a:r>
          </a:p>
          <a:p>
            <a:endParaRPr lang="en-US" altLang="pl-PL"/>
          </a:p>
          <a:p>
            <a:r>
              <a:rPr lang="en-US" altLang="pl-PL"/>
              <a:t>One question that brings out importance of each of these items:</a:t>
            </a:r>
          </a:p>
          <a:p>
            <a:pPr>
              <a:buFontTx/>
              <a:buChar char="-"/>
            </a:pPr>
            <a:r>
              <a:rPr lang="en-US" altLang="pl-PL"/>
              <a:t>Passwords (econ) – unique foreach site?4?3?2? </a:t>
            </a:r>
          </a:p>
          <a:p>
            <a:pPr>
              <a:buFontTx/>
              <a:buChar char="-"/>
            </a:pPr>
            <a:r>
              <a:rPr lang="en-US" altLang="pl-PL"/>
              <a:t>How many have one that you use for sites like Hotmail or Amazon and one that you use for your Bank or for Axess?</a:t>
            </a:r>
          </a:p>
          <a:p>
            <a:pPr>
              <a:buFontTx/>
              <a:buChar char="-"/>
            </a:pPr>
            <a:r>
              <a:rPr lang="en-US" altLang="pl-PL"/>
              <a:t>How manyhave had same one for last year? </a:t>
            </a:r>
          </a:p>
          <a:p>
            <a:pPr>
              <a:buFontTx/>
              <a:buChar char="-"/>
            </a:pPr>
            <a:r>
              <a:rPr lang="en-US" altLang="pl-PL"/>
              <a:t>Firewalls (econ)</a:t>
            </a:r>
          </a:p>
          <a:p>
            <a:pPr>
              <a:buFontTx/>
              <a:buChar char="-"/>
            </a:pPr>
            <a:r>
              <a:rPr lang="en-US" altLang="pl-PL"/>
              <a:t>Federal monitoring (social / big bro)</a:t>
            </a:r>
          </a:p>
          <a:p>
            <a:endParaRPr lang="en-US" altLang="pl-PL"/>
          </a:p>
          <a:p>
            <a:r>
              <a:rPr lang="en-US" altLang="pl-PL"/>
              <a:t>*QUESTION PAUSE*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E33378-ACDB-FC02-D7BD-89C04B91D566}"/>
              </a:ext>
            </a:extLst>
          </p:cNvPr>
          <p:cNvSpPr>
            <a:spLocks noGrp="1" noChangeArrowheads="1"/>
          </p:cNvSpPr>
          <p:nvPr>
            <p:ph type="sldNum" sz="quarter" idx="5"/>
          </p:nvPr>
        </p:nvSpPr>
        <p:spPr>
          <a:ln/>
        </p:spPr>
        <p:txBody>
          <a:bodyPr/>
          <a:lstStyle/>
          <a:p>
            <a:fld id="{97D30672-7807-4CE6-A664-4414109158AA}" type="slidenum">
              <a:rPr lang="en-US" altLang="pl-PL"/>
              <a:pPr/>
              <a:t>3</a:t>
            </a:fld>
            <a:endParaRPr lang="en-US" altLang="pl-PL"/>
          </a:p>
        </p:txBody>
      </p:sp>
      <p:sp>
        <p:nvSpPr>
          <p:cNvPr id="104450" name="Rectangle 2">
            <a:extLst>
              <a:ext uri="{FF2B5EF4-FFF2-40B4-BE49-F238E27FC236}">
                <a16:creationId xmlns:a16="http://schemas.microsoft.com/office/drawing/2014/main" id="{E2D888DB-04D6-3CE5-FAFC-17604EA89CC0}"/>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3E3787AE-5924-64DB-2DF2-2FFE45BF9E5F}"/>
              </a:ext>
            </a:extLst>
          </p:cNvPr>
          <p:cNvSpPr>
            <a:spLocks noGrp="1" noChangeArrowheads="1"/>
          </p:cNvSpPr>
          <p:nvPr>
            <p:ph type="body" idx="1"/>
          </p:nvPr>
        </p:nvSpPr>
        <p:spPr/>
        <p:txBody>
          <a:bodyPr/>
          <a:lstStyle/>
          <a:p>
            <a:r>
              <a:rPr lang="en-US" altLang="pl-PL"/>
              <a:t>Demonstrates that on a whim, a juvenile could have a major impact on the United States Economic Sector</a:t>
            </a:r>
          </a:p>
          <a:p>
            <a:r>
              <a:rPr lang="en-US" altLang="pl-PL"/>
              <a:t>NIPC = FBI’s National Infrastructure Protection Center</a:t>
            </a:r>
          </a:p>
          <a:p>
            <a:r>
              <a:rPr lang="en-US" altLang="pl-PL"/>
              <a:t>In April, in Montreal Canada, Canadian Royal police arrested 15 year old mafia boy for the attacks</a:t>
            </a:r>
          </a:p>
          <a:p>
            <a:r>
              <a:rPr lang="en-US" altLang="pl-PL"/>
              <a:t>Talk about extortion from eastern Europe organized crime?</a:t>
            </a:r>
          </a:p>
          <a:p>
            <a:endParaRPr lang="en-US" altLang="pl-PL"/>
          </a:p>
          <a:p>
            <a:r>
              <a:rPr lang="en-US" altLang="pl-PL"/>
              <a:t>Also discuss DDOS extortion</a:t>
            </a:r>
          </a:p>
          <a:p>
            <a:r>
              <a:rPr lang="en-US" altLang="pl-PL"/>
              <a:t>BotNet in Norway – extortion so big that people are selling botnets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A38070-7A21-760C-52E9-5EA3DEFE5CBA}"/>
              </a:ext>
            </a:extLst>
          </p:cNvPr>
          <p:cNvSpPr>
            <a:spLocks noGrp="1" noChangeArrowheads="1"/>
          </p:cNvSpPr>
          <p:nvPr>
            <p:ph type="sldNum" sz="quarter" idx="5"/>
          </p:nvPr>
        </p:nvSpPr>
        <p:spPr>
          <a:ln/>
        </p:spPr>
        <p:txBody>
          <a:bodyPr/>
          <a:lstStyle/>
          <a:p>
            <a:fld id="{DD30D6A8-3873-488B-9B8D-02E43893581F}" type="slidenum">
              <a:rPr lang="en-US" altLang="pl-PL"/>
              <a:pPr/>
              <a:t>30</a:t>
            </a:fld>
            <a:endParaRPr lang="en-US" altLang="pl-PL"/>
          </a:p>
        </p:txBody>
      </p:sp>
      <p:sp>
        <p:nvSpPr>
          <p:cNvPr id="194562" name="Rectangle 2">
            <a:extLst>
              <a:ext uri="{FF2B5EF4-FFF2-40B4-BE49-F238E27FC236}">
                <a16:creationId xmlns:a16="http://schemas.microsoft.com/office/drawing/2014/main" id="{0CFFD279-ACB4-E2E8-09E3-2FA0A262BC35}"/>
              </a:ext>
            </a:extLst>
          </p:cNvPr>
          <p:cNvSpPr>
            <a:spLocks noGrp="1" noRot="1" noChangeAspect="1" noChangeArrowheads="1" noTextEdit="1"/>
          </p:cNvSpPr>
          <p:nvPr>
            <p:ph type="sldImg"/>
          </p:nvPr>
        </p:nvSpPr>
        <p:spPr>
          <a:ln/>
        </p:spPr>
      </p:sp>
      <p:sp>
        <p:nvSpPr>
          <p:cNvPr id="194563" name="Rectangle 3">
            <a:extLst>
              <a:ext uri="{FF2B5EF4-FFF2-40B4-BE49-F238E27FC236}">
                <a16:creationId xmlns:a16="http://schemas.microsoft.com/office/drawing/2014/main" id="{CFB20684-EC4F-D10F-8C4E-0AD90E6B8854}"/>
              </a:ext>
            </a:extLst>
          </p:cNvPr>
          <p:cNvSpPr>
            <a:spLocks noGrp="1" noChangeArrowheads="1"/>
          </p:cNvSpPr>
          <p:nvPr>
            <p:ph type="body" idx="1"/>
          </p:nvPr>
        </p:nvSpPr>
        <p:spPr/>
        <p:txBody>
          <a:bodyPr/>
          <a:lstStyle/>
          <a:p>
            <a:r>
              <a:rPr lang="en-US" altLang="pl-PL"/>
              <a:t>Closer look at exactly what we’ll do in this class.  Please hold questions until the end.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058538-C6BA-1479-1D00-CF30352FEA11}"/>
              </a:ext>
            </a:extLst>
          </p:cNvPr>
          <p:cNvSpPr>
            <a:spLocks noGrp="1" noChangeArrowheads="1"/>
          </p:cNvSpPr>
          <p:nvPr>
            <p:ph type="sldNum" sz="quarter" idx="5"/>
          </p:nvPr>
        </p:nvSpPr>
        <p:spPr>
          <a:ln/>
        </p:spPr>
        <p:txBody>
          <a:bodyPr/>
          <a:lstStyle/>
          <a:p>
            <a:fld id="{6076CA37-84EA-4A9D-87CD-160D6A3ECBB0}" type="slidenum">
              <a:rPr lang="en-US" altLang="pl-PL"/>
              <a:pPr/>
              <a:t>31</a:t>
            </a:fld>
            <a:endParaRPr lang="en-US" altLang="pl-PL"/>
          </a:p>
        </p:txBody>
      </p:sp>
      <p:sp>
        <p:nvSpPr>
          <p:cNvPr id="196610" name="Rectangle 2">
            <a:extLst>
              <a:ext uri="{FF2B5EF4-FFF2-40B4-BE49-F238E27FC236}">
                <a16:creationId xmlns:a16="http://schemas.microsoft.com/office/drawing/2014/main" id="{CAA2A51A-B734-9FE1-4B3D-3B2CBD8C07ED}"/>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CE392E22-19F1-AD8B-A35B-A92175360455}"/>
              </a:ext>
            </a:extLst>
          </p:cNvPr>
          <p:cNvSpPr>
            <a:spLocks noGrp="1" noChangeArrowheads="1"/>
          </p:cNvSpPr>
          <p:nvPr>
            <p:ph type="body" idx="1"/>
          </p:nvPr>
        </p:nvSpPr>
        <p:spPr/>
        <p:txBody>
          <a:bodyPr/>
          <a:lstStyle/>
          <a:p>
            <a:r>
              <a:rPr lang="en-US" altLang="pl-PL" b="0"/>
              <a:t>In cybersecurity, We are facing an emerging problem that is both important and interdisciplinary.</a:t>
            </a:r>
          </a:p>
          <a:p>
            <a:endParaRPr lang="en-US" altLang="pl-PL" b="0"/>
          </a:p>
          <a:p>
            <a:r>
              <a:rPr lang="en-US" altLang="pl-PL" b="0"/>
              <a:t>This is not a discipline that exists, nor is it one you could go to barnes &amp; noble and pick up a book on it.  </a:t>
            </a:r>
          </a:p>
          <a:p>
            <a:endParaRPr lang="en-US" altLang="pl-PL" b="0"/>
          </a:p>
          <a:p>
            <a:r>
              <a:rPr lang="en-US" altLang="pl-PL" b="0"/>
              <a:t>Build foundation of technical knowledge, build foundation of policy background so we understand what the current system is, and why it is that way.</a:t>
            </a:r>
          </a:p>
          <a:p>
            <a:endParaRPr lang="en-US" altLang="pl-PL" b="0"/>
          </a:p>
          <a:p>
            <a:r>
              <a:rPr lang="en-US" altLang="pl-PL" b="0"/>
              <a:t>Then we can explore more advanced topics, to consider how we could change things in order to provide potential solutions to portions of the cybersecurity problem.  </a:t>
            </a:r>
          </a:p>
          <a:p>
            <a:endParaRPr lang="en-US" altLang="pl-PL" b="0"/>
          </a:p>
          <a:p>
            <a:r>
              <a:rPr lang="en-US" altLang="pl-PL" b="0"/>
              <a:t>Finally, we don’t have time to cover everything in the class, nor do we know what the key cybersecurity issues will be five years from now.  So THE number one goal of this class is to use the expert guest lectures we see and our inclass discussions and activities to improve our ability to critically analyze any cybersecurity topic, even one that has perhaps not yet emerged.  </a:t>
            </a:r>
          </a:p>
          <a:p>
            <a:endParaRPr lang="en-US" altLang="pl-PL" b="0"/>
          </a:p>
          <a:p>
            <a:endParaRPr lang="en-US" altLang="pl-PL"/>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F4025C-C0BB-6855-D5ED-D6DC1DC9A900}"/>
              </a:ext>
            </a:extLst>
          </p:cNvPr>
          <p:cNvSpPr>
            <a:spLocks noGrp="1" noChangeArrowheads="1"/>
          </p:cNvSpPr>
          <p:nvPr>
            <p:ph type="sldNum" sz="quarter" idx="5"/>
          </p:nvPr>
        </p:nvSpPr>
        <p:spPr>
          <a:ln/>
        </p:spPr>
        <p:txBody>
          <a:bodyPr/>
          <a:lstStyle/>
          <a:p>
            <a:fld id="{9548C89D-26C1-4ED7-A7EE-6B9F7FE52A47}" type="slidenum">
              <a:rPr lang="en-US" altLang="pl-PL"/>
              <a:pPr/>
              <a:t>32</a:t>
            </a:fld>
            <a:endParaRPr lang="en-US" altLang="pl-PL"/>
          </a:p>
        </p:txBody>
      </p:sp>
      <p:sp>
        <p:nvSpPr>
          <p:cNvPr id="198658" name="Rectangle 2">
            <a:extLst>
              <a:ext uri="{FF2B5EF4-FFF2-40B4-BE49-F238E27FC236}">
                <a16:creationId xmlns:a16="http://schemas.microsoft.com/office/drawing/2014/main" id="{C757029C-EED4-B199-7782-24975F5ECD1C}"/>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E8CD96D0-4730-8041-D555-06182ECCB7B3}"/>
              </a:ext>
            </a:extLst>
          </p:cNvPr>
          <p:cNvSpPr>
            <a:spLocks noGrp="1" noChangeArrowheads="1"/>
          </p:cNvSpPr>
          <p:nvPr>
            <p:ph type="body" idx="1"/>
          </p:nvPr>
        </p:nvSpPr>
        <p:spPr/>
        <p:txBody>
          <a:bodyPr/>
          <a:lstStyle/>
          <a:p>
            <a:pPr>
              <a:lnSpc>
                <a:spcPct val="80000"/>
              </a:lnSpc>
            </a:pPr>
            <a:r>
              <a:rPr lang="en-US" altLang="pl-PL" sz="700"/>
              <a:t>What are some questions we would want to be able to analyze?  To avoid getting mired in details, I’ve provided some broad and very high-level questions which will give you a feeling for the class.  If you’re intrigued by these questions, this is the right class for you.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43DD36-BA5E-01D7-E612-BAAC3393E43F}"/>
              </a:ext>
            </a:extLst>
          </p:cNvPr>
          <p:cNvSpPr>
            <a:spLocks noGrp="1" noChangeArrowheads="1"/>
          </p:cNvSpPr>
          <p:nvPr>
            <p:ph type="sldNum" sz="quarter" idx="5"/>
          </p:nvPr>
        </p:nvSpPr>
        <p:spPr>
          <a:ln/>
        </p:spPr>
        <p:txBody>
          <a:bodyPr/>
          <a:lstStyle/>
          <a:p>
            <a:fld id="{73B4C3FC-1BEB-4FA9-8E59-DA41D6D36C77}" type="slidenum">
              <a:rPr lang="en-US" altLang="pl-PL"/>
              <a:pPr/>
              <a:t>33</a:t>
            </a:fld>
            <a:endParaRPr lang="en-US" altLang="pl-PL"/>
          </a:p>
        </p:txBody>
      </p:sp>
      <p:sp>
        <p:nvSpPr>
          <p:cNvPr id="200706" name="Rectangle 2">
            <a:extLst>
              <a:ext uri="{FF2B5EF4-FFF2-40B4-BE49-F238E27FC236}">
                <a16:creationId xmlns:a16="http://schemas.microsoft.com/office/drawing/2014/main" id="{7F608028-9779-11E7-E050-783A318B7518}"/>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BB80BCBE-BF32-258B-CC2E-BC7E533F48AC}"/>
              </a:ext>
            </a:extLst>
          </p:cNvPr>
          <p:cNvSpPr>
            <a:spLocks noGrp="1" noChangeArrowheads="1"/>
          </p:cNvSpPr>
          <p:nvPr>
            <p:ph type="body" idx="1"/>
          </p:nvPr>
        </p:nvSpPr>
        <p:spPr/>
        <p:txBody>
          <a:bodyPr/>
          <a:lstStyle/>
          <a:p>
            <a:pPr>
              <a:lnSpc>
                <a:spcPct val="80000"/>
              </a:lnSpc>
            </a:pPr>
            <a:r>
              <a:rPr lang="en-US" altLang="pl-PL" sz="700"/>
              <a:t>These and many more are all questions we will touch on during the course of the class.  The consideration of these types of questions is what drove us to create this course, and we hope that you all share this interest.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A97F7A-8155-B670-A2A1-063522DFC6C4}"/>
              </a:ext>
            </a:extLst>
          </p:cNvPr>
          <p:cNvSpPr>
            <a:spLocks noGrp="1" noChangeArrowheads="1"/>
          </p:cNvSpPr>
          <p:nvPr>
            <p:ph type="sldNum" sz="quarter" idx="5"/>
          </p:nvPr>
        </p:nvSpPr>
        <p:spPr>
          <a:ln/>
        </p:spPr>
        <p:txBody>
          <a:bodyPr/>
          <a:lstStyle/>
          <a:p>
            <a:fld id="{CADB3383-4F34-49A2-8BC6-639127D540C1}" type="slidenum">
              <a:rPr lang="en-US" altLang="pl-PL"/>
              <a:pPr/>
              <a:t>34</a:t>
            </a:fld>
            <a:endParaRPr lang="en-US" altLang="pl-PL"/>
          </a:p>
        </p:txBody>
      </p:sp>
      <p:sp>
        <p:nvSpPr>
          <p:cNvPr id="202754" name="Rectangle 2">
            <a:extLst>
              <a:ext uri="{FF2B5EF4-FFF2-40B4-BE49-F238E27FC236}">
                <a16:creationId xmlns:a16="http://schemas.microsoft.com/office/drawing/2014/main" id="{9CBCFC2C-164E-C10F-88BB-856F1D41E0B5}"/>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65811D51-79AF-58AA-3E99-528F78A268A8}"/>
              </a:ext>
            </a:extLst>
          </p:cNvPr>
          <p:cNvSpPr>
            <a:spLocks noGrp="1" noChangeArrowheads="1"/>
          </p:cNvSpPr>
          <p:nvPr>
            <p:ph type="body" idx="1"/>
          </p:nvPr>
        </p:nvSpPr>
        <p:spPr/>
        <p:txBody>
          <a:bodyPr/>
          <a:lstStyle/>
          <a:p>
            <a:pPr>
              <a:lnSpc>
                <a:spcPct val="80000"/>
              </a:lnSpc>
            </a:pPr>
            <a:r>
              <a:rPr lang="en-US" altLang="pl-PL" sz="300"/>
              <a:t>How will we get to the point where we can effectively attempt to answer these types of questions?</a:t>
            </a:r>
          </a:p>
          <a:p>
            <a:pPr>
              <a:lnSpc>
                <a:spcPct val="80000"/>
              </a:lnSpc>
            </a:pPr>
            <a:endParaRPr lang="en-US" altLang="pl-PL" sz="300"/>
          </a:p>
          <a:p>
            <a:pPr>
              <a:lnSpc>
                <a:spcPct val="80000"/>
              </a:lnSpc>
            </a:pPr>
            <a:r>
              <a:rPr lang="en-US" altLang="pl-PL" sz="300"/>
              <a:t>Foundation</a:t>
            </a:r>
          </a:p>
          <a:p>
            <a:pPr>
              <a:lnSpc>
                <a:spcPct val="80000"/>
              </a:lnSpc>
            </a:pPr>
            <a:r>
              <a:rPr lang="en-US" altLang="pl-PL" sz="300"/>
              <a:t>Framework: we don’t want this class just to be a course with a sequence of disparate guest lecturers, so we want to develop a common mindset for thinking and talking about cybersecurity.  This will allow us to see how each lecture fits into our goal of being able to critically understand cybersecurity. </a:t>
            </a:r>
          </a:p>
          <a:p>
            <a:pPr>
              <a:lnSpc>
                <a:spcPct val="80000"/>
              </a:lnSpc>
            </a:pPr>
            <a:endParaRPr lang="en-US" altLang="pl-PL" sz="300"/>
          </a:p>
          <a:p>
            <a:pPr>
              <a:lnSpc>
                <a:spcPct val="80000"/>
              </a:lnSpc>
            </a:pPr>
            <a:r>
              <a:rPr lang="en-US" altLang="pl-PL" sz="300"/>
              <a:t>After these first couple lectures, we will settle into our standard class format, which includes pre-class readings to prepare you to explore that week’s topic, and then a lecture by an expert guest.  And let me tell you, we have some of the top experts in their fields coming to talk to you. </a:t>
            </a:r>
          </a:p>
          <a:p>
            <a:pPr>
              <a:lnSpc>
                <a:spcPct val="80000"/>
              </a:lnSpc>
            </a:pPr>
            <a:endParaRPr lang="en-US" altLang="pl-PL" sz="300"/>
          </a:p>
          <a:p>
            <a:pPr>
              <a:lnSpc>
                <a:spcPct val="80000"/>
              </a:lnSpc>
            </a:pPr>
            <a:r>
              <a:rPr lang="en-US" altLang="pl-PL" sz="300"/>
              <a:t>Since we don’t want this class to simply be a one-way conduit of information the second half of the class turns the tables.  We’ll have Q&amp;A where you can pick the brains of leading experts, and guiding discussions as well as other in-class activities which allows you to critically explore each topic and contribute your own perspectives.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9A4124-9219-8669-4FFD-D9686211956D}"/>
              </a:ext>
            </a:extLst>
          </p:cNvPr>
          <p:cNvSpPr>
            <a:spLocks noGrp="1" noChangeArrowheads="1"/>
          </p:cNvSpPr>
          <p:nvPr>
            <p:ph type="sldNum" sz="quarter" idx="5"/>
          </p:nvPr>
        </p:nvSpPr>
        <p:spPr>
          <a:ln/>
        </p:spPr>
        <p:txBody>
          <a:bodyPr/>
          <a:lstStyle/>
          <a:p>
            <a:fld id="{E9B4B1EE-E6F9-4C8E-ACB9-AF5D68ACDA78}" type="slidenum">
              <a:rPr lang="en-US" altLang="pl-PL"/>
              <a:pPr/>
              <a:t>35</a:t>
            </a:fld>
            <a:endParaRPr lang="en-US" altLang="pl-PL"/>
          </a:p>
        </p:txBody>
      </p:sp>
      <p:sp>
        <p:nvSpPr>
          <p:cNvPr id="204802" name="Rectangle 2">
            <a:extLst>
              <a:ext uri="{FF2B5EF4-FFF2-40B4-BE49-F238E27FC236}">
                <a16:creationId xmlns:a16="http://schemas.microsoft.com/office/drawing/2014/main" id="{7BEC0762-AFB4-562C-4965-C7774D26FC5E}"/>
              </a:ext>
            </a:extLst>
          </p:cNvPr>
          <p:cNvSpPr>
            <a:spLocks noGrp="1" noRot="1" noChangeAspect="1" noChangeArrowheads="1" noTextEdit="1"/>
          </p:cNvSpPr>
          <p:nvPr>
            <p:ph type="sldImg"/>
          </p:nvPr>
        </p:nvSpPr>
        <p:spPr>
          <a:ln/>
        </p:spPr>
      </p:sp>
      <p:sp>
        <p:nvSpPr>
          <p:cNvPr id="204803" name="Rectangle 3">
            <a:extLst>
              <a:ext uri="{FF2B5EF4-FFF2-40B4-BE49-F238E27FC236}">
                <a16:creationId xmlns:a16="http://schemas.microsoft.com/office/drawing/2014/main" id="{DDCE1E77-5F6D-0FDD-C0B6-1A777C22C496}"/>
              </a:ext>
            </a:extLst>
          </p:cNvPr>
          <p:cNvSpPr>
            <a:spLocks noGrp="1" noChangeArrowheads="1"/>
          </p:cNvSpPr>
          <p:nvPr>
            <p:ph type="body" idx="1"/>
          </p:nvPr>
        </p:nvSpPr>
        <p:spPr/>
        <p:txBody>
          <a:bodyPr/>
          <a:lstStyle/>
          <a:p>
            <a:pPr>
              <a:lnSpc>
                <a:spcPct val="80000"/>
              </a:lnSpc>
            </a:pPr>
            <a:r>
              <a:rPr lang="en-US" altLang="pl-PL" sz="300"/>
              <a:t>Throughout the course you are exposed to new ideas, fresh arguments and differing views.  This all builds up to the final class event:  the cybersecurity legislative debate.  </a:t>
            </a:r>
          </a:p>
          <a:p>
            <a:pPr>
              <a:lnSpc>
                <a:spcPct val="80000"/>
              </a:lnSpc>
            </a:pPr>
            <a:endParaRPr lang="en-US" altLang="pl-PL" sz="300"/>
          </a:p>
          <a:p>
            <a:pPr>
              <a:lnSpc>
                <a:spcPct val="80000"/>
              </a:lnSpc>
            </a:pPr>
            <a:r>
              <a:rPr lang="en-US" altLang="pl-PL" sz="300"/>
              <a:t>In this final project you take on the role of a senate intern, providing your senator with a well-reasoned analysis of a piece of Cybersecurity legislation.  Additionally, you will give your senator a voting recommendation to either reject, pass, or pass with a conditional amendment.  </a:t>
            </a:r>
          </a:p>
          <a:p>
            <a:pPr>
              <a:lnSpc>
                <a:spcPct val="80000"/>
              </a:lnSpc>
            </a:pPr>
            <a:endParaRPr lang="en-US" altLang="pl-PL" sz="300"/>
          </a:p>
          <a:p>
            <a:pPr>
              <a:lnSpc>
                <a:spcPct val="80000"/>
              </a:lnSpc>
            </a:pPr>
            <a:r>
              <a:rPr lang="en-US" altLang="pl-PL" sz="300"/>
              <a:t>After writing the member, you then join with a group of classmate to prepare a presentation advocating  one position on the bill to the rest of the class, and a panel of “celebrity judges”.  After your presentation you will defend your arguments against questions from the opposing group, the class at large, and the judges panel.  </a:t>
            </a:r>
          </a:p>
          <a:p>
            <a:pPr>
              <a:lnSpc>
                <a:spcPct val="80000"/>
              </a:lnSpc>
            </a:pPr>
            <a:endParaRPr lang="en-US" altLang="pl-PL" sz="300"/>
          </a:p>
          <a:p>
            <a:pPr>
              <a:lnSpc>
                <a:spcPct val="80000"/>
              </a:lnSpc>
            </a:pPr>
            <a:r>
              <a:rPr lang="en-US" altLang="pl-PL" sz="300"/>
              <a:t>After the discussion and cross examination is through, both the class and the judges hold a final vote on the bill to determine whether it passes or fails.   And unlike most legislative debates you’ve seen before, there WILL be pizza.   </a:t>
            </a:r>
          </a:p>
          <a:p>
            <a:pPr>
              <a:lnSpc>
                <a:spcPct val="80000"/>
              </a:lnSpc>
            </a:pPr>
            <a:endParaRPr lang="en-US" altLang="pl-PL" sz="300"/>
          </a:p>
          <a:p>
            <a:pPr>
              <a:lnSpc>
                <a:spcPct val="80000"/>
              </a:lnSpc>
            </a:pPr>
            <a:r>
              <a:rPr lang="en-US" altLang="pl-PL" sz="300"/>
              <a:t>This is your final, but also serves as our test as to whether this class has effectively armed you to tackle the many thorny and interdisciplinary issues relating to cybersecurity.   Last quarter we found this to be a great way to realize how much we had all learned during the course of the class, and it was just an overall great time.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BB83046-D9C5-7DA9-3E9C-8463D8466B7A}"/>
              </a:ext>
            </a:extLst>
          </p:cNvPr>
          <p:cNvSpPr>
            <a:spLocks noGrp="1" noChangeArrowheads="1"/>
          </p:cNvSpPr>
          <p:nvPr>
            <p:ph type="sldNum" sz="quarter" idx="5"/>
          </p:nvPr>
        </p:nvSpPr>
        <p:spPr>
          <a:ln/>
        </p:spPr>
        <p:txBody>
          <a:bodyPr/>
          <a:lstStyle/>
          <a:p>
            <a:fld id="{1A34548E-BBA7-4FD2-AEF4-C4459E623A03}" type="slidenum">
              <a:rPr lang="en-US" altLang="pl-PL"/>
              <a:pPr/>
              <a:t>36</a:t>
            </a:fld>
            <a:endParaRPr lang="en-US" altLang="pl-PL"/>
          </a:p>
        </p:txBody>
      </p:sp>
      <p:sp>
        <p:nvSpPr>
          <p:cNvPr id="206850" name="Rectangle 2">
            <a:extLst>
              <a:ext uri="{FF2B5EF4-FFF2-40B4-BE49-F238E27FC236}">
                <a16:creationId xmlns:a16="http://schemas.microsoft.com/office/drawing/2014/main" id="{93A90938-3E18-D7DF-5CBA-85FA7B1D226B}"/>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E33D69E4-611D-5753-1B10-3D18E61DEA5B}"/>
              </a:ext>
            </a:extLst>
          </p:cNvPr>
          <p:cNvSpPr>
            <a:spLocks noGrp="1" noChangeArrowheads="1"/>
          </p:cNvSpPr>
          <p:nvPr>
            <p:ph type="body" idx="1"/>
          </p:nvPr>
        </p:nvSpPr>
        <p:spPr/>
        <p:txBody>
          <a:bodyPr/>
          <a:lstStyle/>
          <a:p>
            <a:pPr>
              <a:lnSpc>
                <a:spcPct val="80000"/>
              </a:lnSpc>
            </a:pPr>
            <a:r>
              <a:rPr lang="en-US" altLang="pl-PL" sz="200"/>
              <a:t>To give you a more detailed view of what we’ll cover this quarter.  We’re very excited about our speaker list, we have some of the top experts in the field coming to our class :</a:t>
            </a:r>
          </a:p>
          <a:p>
            <a:pPr>
              <a:lnSpc>
                <a:spcPct val="80000"/>
              </a:lnSpc>
            </a:pPr>
            <a:endParaRPr lang="en-US" altLang="pl-PL" sz="200"/>
          </a:p>
          <a:p>
            <a:pPr>
              <a:lnSpc>
                <a:spcPct val="80000"/>
              </a:lnSpc>
            </a:pPr>
            <a:r>
              <a:rPr lang="en-US" altLang="pl-PL" sz="200"/>
              <a:t>Today is the introduction to the cybersecurity challenge.  We hope that we’ve both given you a good idea of what problems we’ll be looking at in the class and managed to excite you about the chance to explore the topic of cybersecurity.</a:t>
            </a:r>
          </a:p>
          <a:p>
            <a:pPr>
              <a:lnSpc>
                <a:spcPct val="80000"/>
              </a:lnSpc>
            </a:pPr>
            <a:endParaRPr lang="en-US" altLang="pl-PL" sz="200"/>
          </a:p>
          <a:p>
            <a:pPr>
              <a:lnSpc>
                <a:spcPct val="80000"/>
              </a:lnSpc>
            </a:pPr>
            <a:r>
              <a:rPr lang="en-US" altLang="pl-PL" sz="200"/>
              <a:t>We’ll have two Tuesday break-out sessions.  The reason for this is that there is no getting around the need for a fundamental understanding of the technology underlying the Internet, but we also wanted to get you to hear as many interesting guest lectures on advanced topics as possible.  As a result, the first Tuesday will cover Internet basics to make sure we’re all on the same page as far as a sufficient understanding of how the Internet works. </a:t>
            </a:r>
          </a:p>
          <a:p>
            <a:pPr>
              <a:lnSpc>
                <a:spcPct val="80000"/>
              </a:lnSpc>
            </a:pPr>
            <a:endParaRPr lang="en-US" altLang="pl-PL" sz="200"/>
          </a:p>
          <a:p>
            <a:pPr>
              <a:lnSpc>
                <a:spcPct val="80000"/>
              </a:lnSpc>
            </a:pPr>
            <a:r>
              <a:rPr lang="en-US" altLang="pl-PL" sz="200"/>
              <a:t>Oct. 7</a:t>
            </a:r>
            <a:r>
              <a:rPr lang="en-US" altLang="pl-PL" sz="200" baseline="30000"/>
              <a:t>th</a:t>
            </a:r>
            <a:r>
              <a:rPr lang="en-US" altLang="pl-PL" sz="200"/>
              <a:t> will be a key class in that we will take a very high-level look at the problem of cybersecurity as we work together to develop a framework for thinking about the topic.  </a:t>
            </a:r>
          </a:p>
          <a:p>
            <a:pPr>
              <a:lnSpc>
                <a:spcPct val="80000"/>
              </a:lnSpc>
            </a:pPr>
            <a:endParaRPr lang="en-US" altLang="pl-PL" sz="200"/>
          </a:p>
          <a:p>
            <a:pPr>
              <a:lnSpc>
                <a:spcPct val="80000"/>
              </a:lnSpc>
            </a:pPr>
            <a:r>
              <a:rPr lang="en-US" altLang="pl-PL" sz="200"/>
              <a:t>Next will be the second break-out session by Tal Garfinkel from the Stanford CS dept.  This session will focus providing background knowledge specific to the area of Internet security.  We’ll cover the terms and concepts that will continually crop up during the rest of the course.  Again, providing this technical foundation will help us have better class discussions later in the course.</a:t>
            </a:r>
          </a:p>
          <a:p>
            <a:pPr>
              <a:lnSpc>
                <a:spcPct val="80000"/>
              </a:lnSpc>
            </a:pPr>
            <a:endParaRPr lang="en-US" altLang="pl-PL" sz="200"/>
          </a:p>
          <a:p>
            <a:pPr>
              <a:lnSpc>
                <a:spcPct val="80000"/>
              </a:lnSpc>
            </a:pPr>
            <a:r>
              <a:rPr lang="en-US" altLang="pl-PL" sz="200"/>
              <a:t>On Oct. 14</a:t>
            </a:r>
            <a:r>
              <a:rPr lang="en-US" altLang="pl-PL" sz="200" baseline="30000"/>
              <a:t>th</a:t>
            </a:r>
            <a:r>
              <a:rPr lang="en-US" altLang="pl-PL" sz="200"/>
              <a:t> we will take a look at the Industry perspective of cybersecurity.  We mentioned how one large difficulty in tackling the cybersecurity problem is that the Internet is really just a collection of information systems and networks owns by hundreds of thousands of private organizations.  Understanding how they view the world is a good starting point in exploring cybersecurity.</a:t>
            </a:r>
          </a:p>
          <a:p>
            <a:pPr>
              <a:lnSpc>
                <a:spcPct val="80000"/>
              </a:lnSpc>
            </a:pPr>
            <a:endParaRPr lang="en-US" altLang="pl-PL" sz="200"/>
          </a:p>
          <a:p>
            <a:pPr>
              <a:lnSpc>
                <a:spcPct val="80000"/>
              </a:lnSpc>
            </a:pPr>
            <a:r>
              <a:rPr lang="en-US" altLang="pl-PL" sz="200"/>
              <a:t>Next, we’ll tackle the question:  What is the government currently doing about cybersecurity?  Who are the major actors, what are their current plans?  We’ll consider whether the government’s current policy seems is sufficient, or if we need to be doing more.</a:t>
            </a:r>
          </a:p>
          <a:p>
            <a:pPr>
              <a:lnSpc>
                <a:spcPct val="80000"/>
              </a:lnSpc>
            </a:pPr>
            <a:endParaRPr lang="en-US" altLang="pl-PL" sz="200"/>
          </a:p>
          <a:p>
            <a:pPr>
              <a:lnSpc>
                <a:spcPct val="80000"/>
              </a:lnSpc>
            </a:pPr>
            <a:r>
              <a:rPr lang="en-US" altLang="pl-PL" sz="200"/>
              <a:t>On Oct 28</a:t>
            </a:r>
            <a:r>
              <a:rPr lang="en-US" altLang="pl-PL" sz="200" baseline="30000"/>
              <a:t>th</a:t>
            </a:r>
            <a:r>
              <a:rPr lang="en-US" altLang="pl-PL" sz="200"/>
              <a:t> we’re lucky enough to have Jennifer Granick from the Stanford Law School coming to speak with us.  Jennifer is internationally know within the Computer security community for her high-profile trial cases defending accused hackers and she will be talking with us about the many tricky issues within computer security law.</a:t>
            </a:r>
          </a:p>
          <a:p>
            <a:pPr>
              <a:lnSpc>
                <a:spcPct val="80000"/>
              </a:lnSpc>
            </a:pPr>
            <a:endParaRPr lang="en-US" altLang="pl-PL" sz="200"/>
          </a:p>
          <a:p>
            <a:pPr>
              <a:lnSpc>
                <a:spcPct val="80000"/>
              </a:lnSpc>
            </a:pPr>
            <a:r>
              <a:rPr lang="en-US" altLang="pl-PL" sz="200"/>
              <a:t>The following week will here from economics &amp; security expert Keven Soo Hoo about security metrics and risk management within the scope of cybersecurity.  Kevin currently works for a bay area security firm and has worked on several formative papers on the future of cybersecurity and how it relates to metrics and risk management.  </a:t>
            </a:r>
          </a:p>
          <a:p>
            <a:pPr>
              <a:lnSpc>
                <a:spcPct val="80000"/>
              </a:lnSpc>
            </a:pPr>
            <a:endParaRPr lang="en-US" altLang="pl-PL" sz="200"/>
          </a:p>
          <a:p>
            <a:pPr>
              <a:lnSpc>
                <a:spcPct val="80000"/>
              </a:lnSpc>
            </a:pPr>
            <a:r>
              <a:rPr lang="en-US" altLang="pl-PL" sz="200"/>
              <a:t>On Nov. 11</a:t>
            </a:r>
            <a:r>
              <a:rPr lang="en-US" altLang="pl-PL" sz="200" baseline="30000"/>
              <a:t>th</a:t>
            </a:r>
            <a:r>
              <a:rPr lang="en-US" altLang="pl-PL" sz="200"/>
              <a:t> we’re proud to announce that Peter Neumann, an Internet legend from SRI research labs will be here to talk about the risks we face from our increasing dependence on the Internet.  Neumann is also the well-known author of a book called “Computer related risks” and will be a great speaker for us to get a better understanding of the vulnerabilities involved in cybersecurity.  </a:t>
            </a:r>
          </a:p>
          <a:p>
            <a:pPr>
              <a:lnSpc>
                <a:spcPct val="80000"/>
              </a:lnSpc>
            </a:pPr>
            <a:endParaRPr lang="en-US" altLang="pl-PL" sz="200"/>
          </a:p>
          <a:p>
            <a:pPr>
              <a:lnSpc>
                <a:spcPct val="80000"/>
              </a:lnSpc>
            </a:pPr>
            <a:r>
              <a:rPr lang="en-US" altLang="pl-PL" sz="200"/>
              <a:t>The next week, we have Dave Alderson from CalTech coming to talk about what we want in a future information infrastructure.  This proved to be one of the most popular lectures last year and as a result we’re bringing dave back again this year.  </a:t>
            </a:r>
          </a:p>
          <a:p>
            <a:pPr>
              <a:lnSpc>
                <a:spcPct val="80000"/>
              </a:lnSpc>
            </a:pPr>
            <a:endParaRPr lang="en-US" altLang="pl-PL" sz="200"/>
          </a:p>
          <a:p>
            <a:pPr>
              <a:lnSpc>
                <a:spcPct val="80000"/>
              </a:lnSpc>
            </a:pPr>
            <a:r>
              <a:rPr lang="en-US" altLang="pl-PL" sz="200"/>
              <a:t>Our last class lecture will be given by Erin Keneally from the SDSC, who will speak about a popular topic from last year:  the use of liability and cyber-insurance to help improve cybersecurity.  Erin has authored much of the seminal work in this area and is universally regarded as a leader in this field.  We’re immensely excited to have Erin coming up here and this should be a great final lecture.</a:t>
            </a:r>
          </a:p>
          <a:p>
            <a:pPr>
              <a:lnSpc>
                <a:spcPct val="80000"/>
              </a:lnSpc>
            </a:pPr>
            <a:endParaRPr lang="en-US" altLang="pl-PL" sz="200"/>
          </a:p>
          <a:p>
            <a:pPr>
              <a:lnSpc>
                <a:spcPct val="80000"/>
              </a:lnSpc>
            </a:pPr>
            <a:r>
              <a:rPr lang="en-US" altLang="pl-PL" sz="200"/>
              <a:t>And then, of course, the class culminates with the in-class Legislative Debates, which proved extremely popular last year.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46085A-5452-0D8B-B012-6D8A1AA18EF3}"/>
              </a:ext>
            </a:extLst>
          </p:cNvPr>
          <p:cNvSpPr>
            <a:spLocks noGrp="1" noChangeArrowheads="1"/>
          </p:cNvSpPr>
          <p:nvPr>
            <p:ph type="sldNum" sz="quarter" idx="5"/>
          </p:nvPr>
        </p:nvSpPr>
        <p:spPr>
          <a:ln/>
        </p:spPr>
        <p:txBody>
          <a:bodyPr/>
          <a:lstStyle/>
          <a:p>
            <a:fld id="{E1C01F62-7117-493B-82F5-F14F0698D6CD}" type="slidenum">
              <a:rPr lang="en-US" altLang="pl-PL"/>
              <a:pPr/>
              <a:t>37</a:t>
            </a:fld>
            <a:endParaRPr lang="en-US" altLang="pl-PL"/>
          </a:p>
        </p:txBody>
      </p:sp>
      <p:sp>
        <p:nvSpPr>
          <p:cNvPr id="208898" name="Rectangle 2">
            <a:extLst>
              <a:ext uri="{FF2B5EF4-FFF2-40B4-BE49-F238E27FC236}">
                <a16:creationId xmlns:a16="http://schemas.microsoft.com/office/drawing/2014/main" id="{08DDA7C4-DB77-0C91-3E34-EDECB1BE874B}"/>
              </a:ext>
            </a:extLst>
          </p:cNvPr>
          <p:cNvSpPr>
            <a:spLocks noGrp="1" noRot="1" noChangeAspect="1" noChangeArrowheads="1" noTextEdit="1"/>
          </p:cNvSpPr>
          <p:nvPr>
            <p:ph type="sldImg"/>
          </p:nvPr>
        </p:nvSpPr>
        <p:spPr>
          <a:ln/>
        </p:spPr>
      </p:sp>
      <p:sp>
        <p:nvSpPr>
          <p:cNvPr id="208899" name="Rectangle 3">
            <a:extLst>
              <a:ext uri="{FF2B5EF4-FFF2-40B4-BE49-F238E27FC236}">
                <a16:creationId xmlns:a16="http://schemas.microsoft.com/office/drawing/2014/main" id="{9FB22E8A-AC82-E8A5-1085-A3880231787F}"/>
              </a:ext>
            </a:extLst>
          </p:cNvPr>
          <p:cNvSpPr>
            <a:spLocks noGrp="1" noChangeArrowheads="1"/>
          </p:cNvSpPr>
          <p:nvPr>
            <p:ph type="body" idx="1"/>
          </p:nvPr>
        </p:nvSpPr>
        <p:spPr/>
        <p:txBody>
          <a:bodyPr/>
          <a:lstStyle/>
          <a:p>
            <a:r>
              <a:rPr lang="en-US" altLang="pl-PL"/>
              <a:t>Mostly reading:</a:t>
            </a:r>
          </a:p>
          <a:p>
            <a:r>
              <a:rPr lang="en-US" altLang="pl-PL"/>
              <a:t>	1) This is the base of knowledge that we will develop in the first couple of lectures.</a:t>
            </a:r>
          </a:p>
          <a:p>
            <a:r>
              <a:rPr lang="en-US" altLang="pl-PL"/>
              <a:t>	2) As I mentioned, this will be our methodology for thinking about the cybersecurity problem.  In my experience in both discussing cybersecurity issues and writing related research, having a framework like this is a great help for critically and constructively analyzing cybersecurity.</a:t>
            </a:r>
          </a:p>
          <a:p>
            <a:r>
              <a:rPr lang="en-US" altLang="pl-PL"/>
              <a:t>	3) The cybersecurity problem is a current problem and important events in the field are happening every day.  For example, the recent internet outages all around campus are the result of huge denial-of-service attacks launched by infected computers all over campus.   A major goal of this class will be to keep you in synch with the timely events related to cybersecurity and to discuss these events in light of the knowledge and frameworks we’ve developed in the class.</a:t>
            </a:r>
          </a:p>
          <a:p>
            <a:r>
              <a:rPr lang="en-US" altLang="pl-PL"/>
              <a:t>	4) Finally, we hope many of you are taking this class because cybersecurity is a discipline within which you want to continue to explore and grow.  This class will also provide you with connections and resources for further learning whether your goal is simply to stay on top of the latest cybersecurity news, or whether you want to find an opportunity to do independent research in this area.  </a:t>
            </a:r>
          </a:p>
          <a:p>
            <a:r>
              <a:rPr lang="en-US" altLang="pl-PL"/>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9B1919-1346-2D4B-5FE4-FE98023790AB}"/>
              </a:ext>
            </a:extLst>
          </p:cNvPr>
          <p:cNvSpPr>
            <a:spLocks noGrp="1" noChangeArrowheads="1"/>
          </p:cNvSpPr>
          <p:nvPr>
            <p:ph type="sldNum" sz="quarter" idx="5"/>
          </p:nvPr>
        </p:nvSpPr>
        <p:spPr>
          <a:ln/>
        </p:spPr>
        <p:txBody>
          <a:bodyPr/>
          <a:lstStyle/>
          <a:p>
            <a:fld id="{58791A03-A88C-4401-9420-AA2E1441E7E8}" type="slidenum">
              <a:rPr lang="en-US" altLang="pl-PL"/>
              <a:pPr/>
              <a:t>38</a:t>
            </a:fld>
            <a:endParaRPr lang="en-US" altLang="pl-PL"/>
          </a:p>
        </p:txBody>
      </p:sp>
      <p:sp>
        <p:nvSpPr>
          <p:cNvPr id="210946" name="Rectangle 2">
            <a:extLst>
              <a:ext uri="{FF2B5EF4-FFF2-40B4-BE49-F238E27FC236}">
                <a16:creationId xmlns:a16="http://schemas.microsoft.com/office/drawing/2014/main" id="{152ACE2B-9D8E-BD4C-FACD-4C690404ADE1}"/>
              </a:ext>
            </a:extLst>
          </p:cNvPr>
          <p:cNvSpPr>
            <a:spLocks noGrp="1" noRot="1" noChangeAspect="1" noChangeArrowheads="1" noTextEdit="1"/>
          </p:cNvSpPr>
          <p:nvPr>
            <p:ph type="sldImg"/>
          </p:nvPr>
        </p:nvSpPr>
        <p:spPr>
          <a:ln/>
        </p:spPr>
      </p:sp>
      <p:sp>
        <p:nvSpPr>
          <p:cNvPr id="210947" name="Rectangle 3">
            <a:extLst>
              <a:ext uri="{FF2B5EF4-FFF2-40B4-BE49-F238E27FC236}">
                <a16:creationId xmlns:a16="http://schemas.microsoft.com/office/drawing/2014/main" id="{9155156C-5295-49A8-F573-56A682B8C984}"/>
              </a:ext>
            </a:extLst>
          </p:cNvPr>
          <p:cNvSpPr>
            <a:spLocks noGrp="1" noChangeArrowheads="1"/>
          </p:cNvSpPr>
          <p:nvPr>
            <p:ph type="body" idx="1"/>
          </p:nvPr>
        </p:nvSpPr>
        <p:spPr/>
        <p:txBody>
          <a:bodyPr/>
          <a:lstStyle/>
          <a:p>
            <a:r>
              <a:rPr lang="en-US" altLang="pl-PL"/>
              <a:t>Depending on where and how you heard about this course, there are a couple things that we would like to clarify. Meeting once a week, this class cannot teach you everything you need to know about cybersecurity, though our aim is that you have a good start along that path.   First, what this class is not. </a:t>
            </a:r>
          </a:p>
          <a:p>
            <a:endParaRPr lang="en-US" altLang="pl-PL"/>
          </a:p>
          <a:p>
            <a:pPr>
              <a:buFontTx/>
              <a:buChar char="-"/>
            </a:pPr>
            <a:r>
              <a:rPr lang="en-US" altLang="pl-PL"/>
              <a:t>244a intense course for advanced CS undergraduates + grad students.  CS193i is an easier course open to anyone with basic programming skills and an interest in the web.</a:t>
            </a:r>
          </a:p>
          <a:p>
            <a:pPr>
              <a:buFontTx/>
              <a:buChar char="-"/>
            </a:pPr>
            <a:r>
              <a:rPr lang="en-US" altLang="pl-PL"/>
              <a:t>155 + 255, again an advanced CS course taught by Prof. Dan Boneh.  We have developed this course with the help of Prof Boneh to complement, not duplicate the material taught in these two courses.  </a:t>
            </a:r>
          </a:p>
          <a:p>
            <a:pPr>
              <a:buFontTx/>
              <a:buChar char="-"/>
            </a:pPr>
            <a:endParaRPr lang="en-US" altLang="pl-PL"/>
          </a:p>
          <a:p>
            <a:r>
              <a:rPr lang="en-US" altLang="pl-PL"/>
              <a:t>These are all great things to know, but they are not the focus of our course.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443A1E-B7F5-ED44-ABB4-54E649CFD0E0}"/>
              </a:ext>
            </a:extLst>
          </p:cNvPr>
          <p:cNvSpPr>
            <a:spLocks noGrp="1" noChangeArrowheads="1"/>
          </p:cNvSpPr>
          <p:nvPr>
            <p:ph type="sldNum" sz="quarter" idx="5"/>
          </p:nvPr>
        </p:nvSpPr>
        <p:spPr>
          <a:ln/>
        </p:spPr>
        <p:txBody>
          <a:bodyPr/>
          <a:lstStyle/>
          <a:p>
            <a:fld id="{ED0510B8-2948-4A61-8692-1C17DFDEBC81}" type="slidenum">
              <a:rPr lang="en-US" altLang="pl-PL"/>
              <a:pPr/>
              <a:t>39</a:t>
            </a:fld>
            <a:endParaRPr lang="en-US" altLang="pl-PL"/>
          </a:p>
        </p:txBody>
      </p:sp>
      <p:sp>
        <p:nvSpPr>
          <p:cNvPr id="212994" name="Rectangle 2">
            <a:extLst>
              <a:ext uri="{FF2B5EF4-FFF2-40B4-BE49-F238E27FC236}">
                <a16:creationId xmlns:a16="http://schemas.microsoft.com/office/drawing/2014/main" id="{D20D3D59-17F9-B294-56BA-240D54D017F1}"/>
              </a:ext>
            </a:extLst>
          </p:cNvPr>
          <p:cNvSpPr>
            <a:spLocks noGrp="1" noRot="1" noChangeAspect="1" noChangeArrowheads="1" noTextEdit="1"/>
          </p:cNvSpPr>
          <p:nvPr>
            <p:ph type="sldImg"/>
          </p:nvPr>
        </p:nvSpPr>
        <p:spPr>
          <a:ln/>
        </p:spPr>
      </p:sp>
      <p:sp>
        <p:nvSpPr>
          <p:cNvPr id="212995" name="Rectangle 3">
            <a:extLst>
              <a:ext uri="{FF2B5EF4-FFF2-40B4-BE49-F238E27FC236}">
                <a16:creationId xmlns:a16="http://schemas.microsoft.com/office/drawing/2014/main" id="{26966546-4638-9411-EC1B-61B9D1D0372D}"/>
              </a:ext>
            </a:extLst>
          </p:cNvPr>
          <p:cNvSpPr>
            <a:spLocks noGrp="1" noChangeArrowheads="1"/>
          </p:cNvSpPr>
          <p:nvPr>
            <p:ph type="body" idx="1"/>
          </p:nvPr>
        </p:nvSpPr>
        <p:spPr/>
        <p:txBody>
          <a:bodyPr/>
          <a:lstStyle/>
          <a:p>
            <a:r>
              <a:rPr lang="en-US" altLang="pl-PL"/>
              <a:t>Questions about this section???????????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97B1A0-BA0A-A167-321A-A797C3B01617}"/>
              </a:ext>
            </a:extLst>
          </p:cNvPr>
          <p:cNvSpPr>
            <a:spLocks noGrp="1" noChangeArrowheads="1"/>
          </p:cNvSpPr>
          <p:nvPr>
            <p:ph type="sldNum" sz="quarter" idx="5"/>
          </p:nvPr>
        </p:nvSpPr>
        <p:spPr>
          <a:ln/>
        </p:spPr>
        <p:txBody>
          <a:bodyPr/>
          <a:lstStyle/>
          <a:p>
            <a:fld id="{EB9641CB-B9FA-4C4D-B782-1760B4AF254B}" type="slidenum">
              <a:rPr lang="en-US" altLang="pl-PL"/>
              <a:pPr/>
              <a:t>4</a:t>
            </a:fld>
            <a:endParaRPr lang="en-US" altLang="pl-PL"/>
          </a:p>
        </p:txBody>
      </p:sp>
      <p:sp>
        <p:nvSpPr>
          <p:cNvPr id="106498" name="Rectangle 2">
            <a:extLst>
              <a:ext uri="{FF2B5EF4-FFF2-40B4-BE49-F238E27FC236}">
                <a16:creationId xmlns:a16="http://schemas.microsoft.com/office/drawing/2014/main" id="{383DB65F-43C3-FF7D-B904-6CA24870EEBE}"/>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ABC673DB-F310-725E-FD20-60FA24E00BED}"/>
              </a:ext>
            </a:extLst>
          </p:cNvPr>
          <p:cNvSpPr>
            <a:spLocks noGrp="1" noChangeArrowheads="1"/>
          </p:cNvSpPr>
          <p:nvPr>
            <p:ph type="body" idx="1"/>
          </p:nvPr>
        </p:nvSpPr>
        <p:spPr/>
        <p:txBody>
          <a:bodyPr/>
          <a:lstStyle/>
          <a:p>
            <a:r>
              <a:rPr lang="en-US" altLang="pl-PL"/>
              <a:t>Note that $1billion dollars in damage puts it in 9</a:t>
            </a:r>
            <a:r>
              <a:rPr lang="en-US" altLang="pl-PL" baseline="30000"/>
              <a:t>th</a:t>
            </a:r>
            <a:r>
              <a:rPr lang="en-US" altLang="pl-PL"/>
              <a:t> place behind code-red (2.6 billion), LoveLetter (8.8 billion) and Klez (9 billion)</a:t>
            </a:r>
          </a:p>
          <a:p>
            <a:r>
              <a:rPr lang="en-US" altLang="pl-PL"/>
              <a:t>As a result people weren’t getting dial tones, planes couldn’t fly and ATM’s weren’t giving cache.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F9EDF56-F954-A24F-4A92-6E7877E43D66}"/>
              </a:ext>
            </a:extLst>
          </p:cNvPr>
          <p:cNvSpPr>
            <a:spLocks noGrp="1" noChangeArrowheads="1"/>
          </p:cNvSpPr>
          <p:nvPr>
            <p:ph type="sldNum" sz="quarter" idx="5"/>
          </p:nvPr>
        </p:nvSpPr>
        <p:spPr>
          <a:ln/>
        </p:spPr>
        <p:txBody>
          <a:bodyPr/>
          <a:lstStyle/>
          <a:p>
            <a:fld id="{97389871-7214-47D0-85E5-ED71ACE4C31B}" type="slidenum">
              <a:rPr lang="en-US" altLang="pl-PL"/>
              <a:pPr/>
              <a:t>40</a:t>
            </a:fld>
            <a:endParaRPr lang="en-US" altLang="pl-PL"/>
          </a:p>
        </p:txBody>
      </p:sp>
      <p:sp>
        <p:nvSpPr>
          <p:cNvPr id="215042" name="Rectangle 2">
            <a:extLst>
              <a:ext uri="{FF2B5EF4-FFF2-40B4-BE49-F238E27FC236}">
                <a16:creationId xmlns:a16="http://schemas.microsoft.com/office/drawing/2014/main" id="{9A56BE73-D9D0-FEDF-43BC-08886EBA5122}"/>
              </a:ext>
            </a:extLst>
          </p:cNvPr>
          <p:cNvSpPr>
            <a:spLocks noGrp="1" noRot="1" noChangeAspect="1" noChangeArrowheads="1" noTextEdit="1"/>
          </p:cNvSpPr>
          <p:nvPr>
            <p:ph type="sldImg"/>
          </p:nvPr>
        </p:nvSpPr>
        <p:spPr>
          <a:ln/>
        </p:spPr>
      </p:sp>
      <p:sp>
        <p:nvSpPr>
          <p:cNvPr id="215043" name="Rectangle 3">
            <a:extLst>
              <a:ext uri="{FF2B5EF4-FFF2-40B4-BE49-F238E27FC236}">
                <a16:creationId xmlns:a16="http://schemas.microsoft.com/office/drawing/2014/main" id="{5A8DAC0B-7128-67DA-5116-683C6BB051E7}"/>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BB3924-D4F8-C614-6319-E0AE68EA5B54}"/>
              </a:ext>
            </a:extLst>
          </p:cNvPr>
          <p:cNvSpPr>
            <a:spLocks noGrp="1" noChangeArrowheads="1"/>
          </p:cNvSpPr>
          <p:nvPr>
            <p:ph type="sldNum" sz="quarter" idx="5"/>
          </p:nvPr>
        </p:nvSpPr>
        <p:spPr>
          <a:ln/>
        </p:spPr>
        <p:txBody>
          <a:bodyPr/>
          <a:lstStyle/>
          <a:p>
            <a:fld id="{2D5D45F5-8F42-47F1-8F18-6B07212FE6CC}" type="slidenum">
              <a:rPr lang="en-US" altLang="pl-PL"/>
              <a:pPr/>
              <a:t>41</a:t>
            </a:fld>
            <a:endParaRPr lang="en-US" altLang="pl-PL"/>
          </a:p>
        </p:txBody>
      </p:sp>
      <p:sp>
        <p:nvSpPr>
          <p:cNvPr id="217090" name="Rectangle 2">
            <a:extLst>
              <a:ext uri="{FF2B5EF4-FFF2-40B4-BE49-F238E27FC236}">
                <a16:creationId xmlns:a16="http://schemas.microsoft.com/office/drawing/2014/main" id="{9911D7E2-8A63-EDD7-DFDE-78D7D762BB62}"/>
              </a:ext>
            </a:extLst>
          </p:cNvPr>
          <p:cNvSpPr>
            <a:spLocks noGrp="1" noRot="1" noChangeAspect="1" noChangeArrowheads="1" noTextEdit="1"/>
          </p:cNvSpPr>
          <p:nvPr>
            <p:ph type="sldImg"/>
          </p:nvPr>
        </p:nvSpPr>
        <p:spPr>
          <a:ln/>
        </p:spPr>
      </p:sp>
      <p:sp>
        <p:nvSpPr>
          <p:cNvPr id="217091" name="Rectangle 3">
            <a:extLst>
              <a:ext uri="{FF2B5EF4-FFF2-40B4-BE49-F238E27FC236}">
                <a16:creationId xmlns:a16="http://schemas.microsoft.com/office/drawing/2014/main" id="{B41425DB-2013-C479-CC6A-E523877BDC13}"/>
              </a:ext>
            </a:extLst>
          </p:cNvPr>
          <p:cNvSpPr>
            <a:spLocks noGrp="1" noChangeArrowheads="1"/>
          </p:cNvSpPr>
          <p:nvPr>
            <p:ph type="body" idx="1"/>
          </p:nvPr>
        </p:nvSpPr>
        <p:spPr/>
        <p:txBody>
          <a:bodyPr/>
          <a:lstStyle/>
          <a:p>
            <a:r>
              <a:rPr lang="en-US" altLang="pl-PL"/>
              <a:t>Now would be a good time to take out the syllabus because we’re going to walk to you through it.</a:t>
            </a:r>
          </a:p>
          <a:p>
            <a:endParaRPr lang="en-US" altLang="pl-PL"/>
          </a:p>
          <a:p>
            <a:r>
              <a:rPr lang="en-US" altLang="pl-PL"/>
              <a:t>See website for updates, readings, links to resources, etc.  This will be your center info point, check it frequently.</a:t>
            </a:r>
          </a:p>
          <a:p>
            <a:endParaRPr lang="en-US" altLang="pl-PL"/>
          </a:p>
          <a:p>
            <a:r>
              <a:rPr lang="en-US" altLang="pl-PL"/>
              <a:t>2 units, S/NC – no other options</a:t>
            </a:r>
          </a:p>
          <a:p>
            <a:endParaRPr lang="en-US" altLang="pl-PL"/>
          </a:p>
          <a:p>
            <a:r>
              <a:rPr lang="en-US" altLang="pl-PL"/>
              <a:t>No prereq’s, we really mean it.  We’re looking for a variety of different backgrounds and experience levels.  Don’t think that because you’re a freshman you won’t get in, or that because you’re a grad student you will.</a:t>
            </a:r>
          </a:p>
          <a:p>
            <a:endParaRPr lang="en-US" altLang="pl-PL"/>
          </a:p>
          <a:p>
            <a:r>
              <a:rPr lang="en-US" altLang="pl-PL"/>
              <a:t>Location, depending on final size, we’ll find the best location and notify you by email.</a:t>
            </a:r>
          </a:p>
          <a:p>
            <a:endParaRPr lang="en-US" altLang="pl-PL"/>
          </a:p>
          <a:p>
            <a:r>
              <a:rPr lang="en-US" altLang="pl-PL"/>
              <a:t>Auditing,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7797BD-942E-D4B8-3797-AB86D22D2200}"/>
              </a:ext>
            </a:extLst>
          </p:cNvPr>
          <p:cNvSpPr>
            <a:spLocks noGrp="1" noChangeArrowheads="1"/>
          </p:cNvSpPr>
          <p:nvPr>
            <p:ph type="sldNum" sz="quarter" idx="5"/>
          </p:nvPr>
        </p:nvSpPr>
        <p:spPr>
          <a:ln/>
        </p:spPr>
        <p:txBody>
          <a:bodyPr/>
          <a:lstStyle/>
          <a:p>
            <a:fld id="{F7829709-BEBB-481C-9A83-7A8C9E9C0AE5}" type="slidenum">
              <a:rPr lang="en-US" altLang="pl-PL"/>
              <a:pPr/>
              <a:t>43</a:t>
            </a:fld>
            <a:endParaRPr lang="en-US" altLang="pl-PL"/>
          </a:p>
        </p:txBody>
      </p:sp>
      <p:sp>
        <p:nvSpPr>
          <p:cNvPr id="220162" name="Rectangle 2">
            <a:extLst>
              <a:ext uri="{FF2B5EF4-FFF2-40B4-BE49-F238E27FC236}">
                <a16:creationId xmlns:a16="http://schemas.microsoft.com/office/drawing/2014/main" id="{6BC0AAF0-8B2A-7BD3-5D17-7257B32945D5}"/>
              </a:ext>
            </a:extLst>
          </p:cNvPr>
          <p:cNvSpPr>
            <a:spLocks noGrp="1" noRot="1" noChangeAspect="1" noChangeArrowheads="1" noTextEdit="1"/>
          </p:cNvSpPr>
          <p:nvPr>
            <p:ph type="sldImg"/>
          </p:nvPr>
        </p:nvSpPr>
        <p:spPr>
          <a:ln/>
        </p:spPr>
      </p:sp>
      <p:sp>
        <p:nvSpPr>
          <p:cNvPr id="220163" name="Rectangle 3">
            <a:extLst>
              <a:ext uri="{FF2B5EF4-FFF2-40B4-BE49-F238E27FC236}">
                <a16:creationId xmlns:a16="http://schemas.microsoft.com/office/drawing/2014/main" id="{EC996672-CEFD-D27C-7CBA-1C14AA2D8909}"/>
              </a:ext>
            </a:extLst>
          </p:cNvPr>
          <p:cNvSpPr>
            <a:spLocks noGrp="1" noChangeArrowheads="1"/>
          </p:cNvSpPr>
          <p:nvPr>
            <p:ph type="body" idx="1"/>
          </p:nvPr>
        </p:nvSpPr>
        <p:spPr/>
        <p:txBody>
          <a:bodyPr/>
          <a:lstStyle/>
          <a:p>
            <a:r>
              <a:rPr lang="en-US" altLang="pl-PL"/>
              <a:t>Short, Short, Short texts!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E2ED2E-3570-5272-59E0-DD6DC4E3762D}"/>
              </a:ext>
            </a:extLst>
          </p:cNvPr>
          <p:cNvSpPr>
            <a:spLocks noGrp="1" noChangeArrowheads="1"/>
          </p:cNvSpPr>
          <p:nvPr>
            <p:ph type="sldNum" sz="quarter" idx="5"/>
          </p:nvPr>
        </p:nvSpPr>
        <p:spPr>
          <a:ln/>
        </p:spPr>
        <p:txBody>
          <a:bodyPr/>
          <a:lstStyle/>
          <a:p>
            <a:fld id="{230FA453-C575-4254-9096-85B866B5A20E}" type="slidenum">
              <a:rPr lang="en-US" altLang="pl-PL"/>
              <a:pPr/>
              <a:t>44</a:t>
            </a:fld>
            <a:endParaRPr lang="en-US" altLang="pl-PL"/>
          </a:p>
        </p:txBody>
      </p:sp>
      <p:sp>
        <p:nvSpPr>
          <p:cNvPr id="222210" name="Rectangle 2">
            <a:extLst>
              <a:ext uri="{FF2B5EF4-FFF2-40B4-BE49-F238E27FC236}">
                <a16:creationId xmlns:a16="http://schemas.microsoft.com/office/drawing/2014/main" id="{BDF64FE8-3AD3-5236-D4EA-E7AF4DEDFB58}"/>
              </a:ext>
            </a:extLst>
          </p:cNvPr>
          <p:cNvSpPr>
            <a:spLocks noGrp="1" noRot="1" noChangeAspect="1" noChangeArrowheads="1" noTextEdit="1"/>
          </p:cNvSpPr>
          <p:nvPr>
            <p:ph type="sldImg"/>
          </p:nvPr>
        </p:nvSpPr>
        <p:spPr>
          <a:ln/>
        </p:spPr>
      </p:sp>
      <p:sp>
        <p:nvSpPr>
          <p:cNvPr id="222211" name="Rectangle 3">
            <a:extLst>
              <a:ext uri="{FF2B5EF4-FFF2-40B4-BE49-F238E27FC236}">
                <a16:creationId xmlns:a16="http://schemas.microsoft.com/office/drawing/2014/main" id="{DD87F425-827C-E0C6-AFCE-E9F0A4BE0DD3}"/>
              </a:ext>
            </a:extLst>
          </p:cNvPr>
          <p:cNvSpPr>
            <a:spLocks noGrp="1" noChangeArrowheads="1"/>
          </p:cNvSpPr>
          <p:nvPr>
            <p:ph type="body" idx="1"/>
          </p:nvPr>
        </p:nvSpPr>
        <p:spPr/>
        <p:txBody>
          <a:bodyPr/>
          <a:lstStyle/>
          <a:p>
            <a:r>
              <a:rPr lang="en-US" altLang="pl-PL"/>
              <a:t>But talking about the class this way kind of misses the point.  THIS CLASS SHOULD BE FUN.</a:t>
            </a:r>
          </a:p>
          <a:p>
            <a:endParaRPr lang="en-US" altLang="pl-PL"/>
          </a:p>
          <a:p>
            <a:r>
              <a:rPr lang="en-US" altLang="pl-PL"/>
              <a:t>This should be a class you take out of interest.  A class where doing the readings or going to class is a break from all that other “real work” you need to be doing.  </a:t>
            </a:r>
          </a:p>
          <a:p>
            <a:endParaRPr lang="en-US" altLang="pl-PL"/>
          </a:p>
          <a:p>
            <a:r>
              <a:rPr lang="en-US" altLang="pl-PL"/>
              <a:t>There will be food &amp; drinks at every class.  We’re pretty good about being lighthearted about things.. By the end of the course I can guarantee you will have laughed at a cybersecurity joke, whether you care to admit that to your friends or not.  Last quarter we had a fun time with the class and that remains our primary goal this quarter.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4B43FE7-20D9-BABE-52EB-0720810A3A24}"/>
              </a:ext>
            </a:extLst>
          </p:cNvPr>
          <p:cNvSpPr>
            <a:spLocks noGrp="1" noChangeArrowheads="1"/>
          </p:cNvSpPr>
          <p:nvPr>
            <p:ph type="sldNum" sz="quarter" idx="5"/>
          </p:nvPr>
        </p:nvSpPr>
        <p:spPr>
          <a:ln/>
        </p:spPr>
        <p:txBody>
          <a:bodyPr/>
          <a:lstStyle/>
          <a:p>
            <a:fld id="{E17D3775-D2B3-42CD-9B78-3A63C892F7D6}" type="slidenum">
              <a:rPr lang="en-US" altLang="pl-PL"/>
              <a:pPr/>
              <a:t>45</a:t>
            </a:fld>
            <a:endParaRPr lang="en-US" altLang="pl-PL"/>
          </a:p>
        </p:txBody>
      </p:sp>
      <p:sp>
        <p:nvSpPr>
          <p:cNvPr id="224258" name="Rectangle 2">
            <a:extLst>
              <a:ext uri="{FF2B5EF4-FFF2-40B4-BE49-F238E27FC236}">
                <a16:creationId xmlns:a16="http://schemas.microsoft.com/office/drawing/2014/main" id="{F09379C2-D9C1-1065-D9FC-97959F53502B}"/>
              </a:ext>
            </a:extLst>
          </p:cNvPr>
          <p:cNvSpPr>
            <a:spLocks noGrp="1" noRot="1" noChangeAspect="1" noChangeArrowheads="1" noTextEdit="1"/>
          </p:cNvSpPr>
          <p:nvPr>
            <p:ph type="sldImg"/>
          </p:nvPr>
        </p:nvSpPr>
        <p:spPr>
          <a:ln/>
        </p:spPr>
      </p:sp>
      <p:sp>
        <p:nvSpPr>
          <p:cNvPr id="224259" name="Rectangle 3">
            <a:extLst>
              <a:ext uri="{FF2B5EF4-FFF2-40B4-BE49-F238E27FC236}">
                <a16:creationId xmlns:a16="http://schemas.microsoft.com/office/drawing/2014/main" id="{F378B17E-946D-F43A-0083-E5D3321D2BCC}"/>
              </a:ext>
            </a:extLst>
          </p:cNvPr>
          <p:cNvSpPr>
            <a:spLocks noGrp="1" noChangeArrowheads="1"/>
          </p:cNvSpPr>
          <p:nvPr>
            <p:ph type="body" idx="1"/>
          </p:nvPr>
        </p:nvSpPr>
        <p:spPr/>
        <p:txBody>
          <a:bodyPr/>
          <a:lstStyle/>
          <a:p>
            <a:r>
              <a:rPr lang="en-US" altLang="pl-PL"/>
              <a:t>This course limit is outside of our control, we’re looking into increasing it but it is unlikely that we will be able to take any more than a few additional students, especially since this is a discussion course.</a:t>
            </a:r>
          </a:p>
          <a:p>
            <a:endParaRPr lang="en-US" altLang="pl-PL"/>
          </a:p>
          <a:p>
            <a:r>
              <a:rPr lang="en-US" altLang="pl-PL"/>
              <a:t>After the class has wrapped up, please fill out the Student Info Questionnaire.  We want to be able to get a good idea about your backgrounds and what you’ll each be bringing to the class.   We’ll use these if necessary to determine final make-up of the class so please be honest about your interests and take as much time as you need to fill it out.  Please remember that nothing is going to preclude you from the possibility of getting in the class, we’d love to take as many people as we can, so just write about what you feel you can add to the class.</a:t>
            </a:r>
          </a:p>
          <a:p>
            <a:endParaRPr lang="en-US" altLang="pl-PL"/>
          </a:p>
          <a:p>
            <a:r>
              <a:rPr lang="en-US" altLang="pl-PL"/>
              <a:t>Audit?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C12147-B117-5354-FF7F-4602A10633D2}"/>
              </a:ext>
            </a:extLst>
          </p:cNvPr>
          <p:cNvSpPr>
            <a:spLocks noGrp="1" noChangeArrowheads="1"/>
          </p:cNvSpPr>
          <p:nvPr>
            <p:ph type="sldNum" sz="quarter" idx="5"/>
          </p:nvPr>
        </p:nvSpPr>
        <p:spPr>
          <a:ln/>
        </p:spPr>
        <p:txBody>
          <a:bodyPr/>
          <a:lstStyle/>
          <a:p>
            <a:fld id="{D820E8BD-63E4-4004-AD3B-7336DE676FC5}" type="slidenum">
              <a:rPr lang="en-US" altLang="pl-PL"/>
              <a:pPr/>
              <a:t>46</a:t>
            </a:fld>
            <a:endParaRPr lang="en-US" altLang="pl-PL"/>
          </a:p>
        </p:txBody>
      </p:sp>
      <p:sp>
        <p:nvSpPr>
          <p:cNvPr id="226306" name="Rectangle 2">
            <a:extLst>
              <a:ext uri="{FF2B5EF4-FFF2-40B4-BE49-F238E27FC236}">
                <a16:creationId xmlns:a16="http://schemas.microsoft.com/office/drawing/2014/main" id="{9FA5311E-756A-1E2C-43DE-948A7CD14E3C}"/>
              </a:ext>
            </a:extLst>
          </p:cNvPr>
          <p:cNvSpPr>
            <a:spLocks noGrp="1" noRot="1" noChangeAspect="1" noChangeArrowheads="1" noTextEdit="1"/>
          </p:cNvSpPr>
          <p:nvPr>
            <p:ph type="sldImg"/>
          </p:nvPr>
        </p:nvSpPr>
        <p:spPr>
          <a:ln/>
        </p:spPr>
      </p:sp>
      <p:sp>
        <p:nvSpPr>
          <p:cNvPr id="226307" name="Rectangle 3">
            <a:extLst>
              <a:ext uri="{FF2B5EF4-FFF2-40B4-BE49-F238E27FC236}">
                <a16:creationId xmlns:a16="http://schemas.microsoft.com/office/drawing/2014/main" id="{920C7F3B-0C3D-E55E-8363-62B8753FDCC6}"/>
              </a:ext>
            </a:extLst>
          </p:cNvPr>
          <p:cNvSpPr>
            <a:spLocks noGrp="1" noChangeArrowheads="1"/>
          </p:cNvSpPr>
          <p:nvPr>
            <p:ph type="body" idx="1"/>
          </p:nvPr>
        </p:nvSpPr>
        <p:spPr/>
        <p:txBody>
          <a:bodyPr/>
          <a:lstStyle/>
          <a:p>
            <a:r>
              <a:rPr lang="en-US" altLang="pl-PL"/>
              <a:t>This class does not operate in a vaccuum.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348644-E086-EA3E-4C29-79998BEA410D}"/>
              </a:ext>
            </a:extLst>
          </p:cNvPr>
          <p:cNvSpPr>
            <a:spLocks noGrp="1" noChangeArrowheads="1"/>
          </p:cNvSpPr>
          <p:nvPr>
            <p:ph type="sldNum" sz="quarter" idx="5"/>
          </p:nvPr>
        </p:nvSpPr>
        <p:spPr>
          <a:ln/>
        </p:spPr>
        <p:txBody>
          <a:bodyPr/>
          <a:lstStyle/>
          <a:p>
            <a:fld id="{7508ACDA-CE54-40C2-871E-8217A621A307}" type="slidenum">
              <a:rPr lang="en-US" altLang="pl-PL"/>
              <a:pPr/>
              <a:t>47</a:t>
            </a:fld>
            <a:endParaRPr lang="en-US" altLang="pl-PL"/>
          </a:p>
        </p:txBody>
      </p:sp>
      <p:sp>
        <p:nvSpPr>
          <p:cNvPr id="228354" name="Rectangle 2">
            <a:extLst>
              <a:ext uri="{FF2B5EF4-FFF2-40B4-BE49-F238E27FC236}">
                <a16:creationId xmlns:a16="http://schemas.microsoft.com/office/drawing/2014/main" id="{7D4F7EF9-DB6A-F82D-DBC1-4B409646D948}"/>
              </a:ext>
            </a:extLst>
          </p:cNvPr>
          <p:cNvSpPr>
            <a:spLocks noGrp="1" noRot="1" noChangeAspect="1" noChangeArrowheads="1" noTextEdit="1"/>
          </p:cNvSpPr>
          <p:nvPr>
            <p:ph type="sldImg"/>
          </p:nvPr>
        </p:nvSpPr>
        <p:spPr>
          <a:ln/>
        </p:spPr>
      </p:sp>
      <p:sp>
        <p:nvSpPr>
          <p:cNvPr id="228355" name="Rectangle 3">
            <a:extLst>
              <a:ext uri="{FF2B5EF4-FFF2-40B4-BE49-F238E27FC236}">
                <a16:creationId xmlns:a16="http://schemas.microsoft.com/office/drawing/2014/main" id="{DF2B980D-26CD-5F29-267A-88336E77439F}"/>
              </a:ext>
            </a:extLst>
          </p:cNvPr>
          <p:cNvSpPr>
            <a:spLocks noGrp="1" noChangeArrowheads="1"/>
          </p:cNvSpPr>
          <p:nvPr>
            <p:ph type="body" idx="1"/>
          </p:nvPr>
        </p:nvSpPr>
        <p:spPr/>
        <p:txBody>
          <a:bodyPr/>
          <a:lstStyle/>
          <a:p>
            <a:r>
              <a:rPr lang="en-US" altLang="pl-PL"/>
              <a:t>That’s all the information we have for you about course details.  Questions about the format or logistics of the course???? </a:t>
            </a:r>
          </a:p>
          <a:p>
            <a:endParaRPr lang="en-US" altLang="pl-PL"/>
          </a:p>
          <a:p>
            <a:r>
              <a:rPr lang="en-US" altLang="pl-PL"/>
              <a:t>We also wanted to say a few words about why we’re teaching this class.  I hope we’ve convince all of you today that cybersecurity is a an interesting and timely topic to explore.  All three of us have been interested in this topic for quite some time now, and despite having taken nearly every related stanford course we could find, we found that there we no classes which dealt sufficiently with this problem.  We couldn’t find anything, not only at stanford but also looking at courses offered at other universities around the globe.  </a:t>
            </a:r>
          </a:p>
          <a:p>
            <a:endParaRPr lang="en-US" altLang="pl-PL"/>
          </a:p>
          <a:p>
            <a:r>
              <a:rPr lang="en-US" altLang="pl-PL"/>
              <a:t>More importantly, its not just the three of us that think this topic is important.  Stanford professor and former secretary of defense william perry similarly believes that this is a crucial topic to be exploring, and as a result he has decided to sponsor our effort to hold this class.  And last but not least, as we confirmed by our offering last spring and as this room suggests, there is significant student interest in this topic and we wanted to give as many people as possible the opportunity to explore this new discipline.  </a:t>
            </a:r>
          </a:p>
          <a:p>
            <a:endParaRPr lang="en-US" altLang="pl-PL"/>
          </a:p>
          <a:p>
            <a:r>
              <a:rPr lang="en-US" altLang="pl-PL"/>
              <a:t>That concludes our formal talk, but before we break for any last general questions, we wanted to give all of you a chance to learn a bit more about each other to give you a feel for the make-up of the class.  So we’re going to go around the room and please simply mention your name, your year and major, and what area or area of subtopic of cybersecurity you are particularly interested in.</a:t>
            </a:r>
          </a:p>
          <a:p>
            <a:endParaRPr lang="en-US" altLang="pl-PL"/>
          </a:p>
          <a:p>
            <a:r>
              <a:rPr lang="en-US" altLang="pl-PL"/>
              <a:t>Ok, great, we’re excited to see this amount of diversity in the students who have come here today, and we’re looking forward to fun and informative class discussions.  </a:t>
            </a:r>
          </a:p>
          <a:p>
            <a:endParaRPr lang="en-US" altLang="pl-PL"/>
          </a:p>
          <a:p>
            <a:r>
              <a:rPr lang="en-US" altLang="pl-PL"/>
              <a:t>At this point we want to open it up one last time for questions concerning anything we’ve talked about today.  (all three of us)</a:t>
            </a:r>
          </a:p>
          <a:p>
            <a:endParaRPr lang="en-US" altLang="pl-PL"/>
          </a:p>
          <a:p>
            <a:r>
              <a:rPr lang="en-US" altLang="pl-PL"/>
              <a:t>After questions:</a:t>
            </a:r>
          </a:p>
          <a:p>
            <a:r>
              <a:rPr lang="en-US" altLang="pl-PL"/>
              <a:t>We really appreciate all of you coming out today to express interest in the course.  We will be available after class for any individual questions or if you just want to come up and introduce yourself.  Thanks everyone.</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B6DF16-0876-0B4D-4FB9-FE3964EE34FF}"/>
              </a:ext>
            </a:extLst>
          </p:cNvPr>
          <p:cNvSpPr>
            <a:spLocks noGrp="1" noChangeArrowheads="1"/>
          </p:cNvSpPr>
          <p:nvPr>
            <p:ph type="sldNum" sz="quarter" idx="5"/>
          </p:nvPr>
        </p:nvSpPr>
        <p:spPr>
          <a:ln/>
        </p:spPr>
        <p:txBody>
          <a:bodyPr/>
          <a:lstStyle/>
          <a:p>
            <a:fld id="{D758F65B-842F-45B0-B590-A0D4B8DE499C}" type="slidenum">
              <a:rPr lang="en-US" altLang="pl-PL"/>
              <a:pPr/>
              <a:t>48</a:t>
            </a:fld>
            <a:endParaRPr lang="en-US" altLang="pl-PL"/>
          </a:p>
        </p:txBody>
      </p:sp>
      <p:sp>
        <p:nvSpPr>
          <p:cNvPr id="230402" name="Rectangle 2">
            <a:extLst>
              <a:ext uri="{FF2B5EF4-FFF2-40B4-BE49-F238E27FC236}">
                <a16:creationId xmlns:a16="http://schemas.microsoft.com/office/drawing/2014/main" id="{B07BDD90-C0C7-93E7-A083-E5D8FBAA5EF2}"/>
              </a:ext>
            </a:extLst>
          </p:cNvPr>
          <p:cNvSpPr>
            <a:spLocks noGrp="1" noRot="1" noChangeAspect="1" noChangeArrowheads="1" noTextEdit="1"/>
          </p:cNvSpPr>
          <p:nvPr>
            <p:ph type="sldImg"/>
          </p:nvPr>
        </p:nvSpPr>
        <p:spPr>
          <a:ln/>
        </p:spPr>
      </p:sp>
      <p:sp>
        <p:nvSpPr>
          <p:cNvPr id="230403" name="Rectangle 3">
            <a:extLst>
              <a:ext uri="{FF2B5EF4-FFF2-40B4-BE49-F238E27FC236}">
                <a16:creationId xmlns:a16="http://schemas.microsoft.com/office/drawing/2014/main" id="{2A79FCB2-6D5C-AFB7-4E6A-0C350FC821B3}"/>
              </a:ext>
            </a:extLst>
          </p:cNvPr>
          <p:cNvSpPr>
            <a:spLocks noGrp="1" noChangeArrowheads="1"/>
          </p:cNvSpPr>
          <p:nvPr>
            <p:ph type="body" idx="1"/>
          </p:nvPr>
        </p:nvSpPr>
        <p:spPr/>
        <p:txBody>
          <a:bodyPr/>
          <a:lstStyle/>
          <a:p>
            <a:r>
              <a:rPr lang="en-US" altLang="pl-PL"/>
              <a:t>We have all these things labeled with the term “cybersecurity” – House Cybersecurity Subcommittee, Stanford Cybersecurity Center, etc…</a:t>
            </a:r>
          </a:p>
          <a:p>
            <a:r>
              <a:rPr lang="en-US" altLang="pl-PL"/>
              <a:t>So what is “Cybersecurity?”</a:t>
            </a:r>
          </a:p>
          <a:p>
            <a:r>
              <a:rPr lang="en-US" altLang="pl-PL"/>
              <a:t>Whenever anyone hears it, they never know. I bet students were even unsure when they first saw it</a:t>
            </a:r>
          </a:p>
          <a:p>
            <a:endParaRPr lang="en-US" altLang="pl-PL"/>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B16CA1-EB63-ED14-BD87-187DE56E2B99}"/>
              </a:ext>
            </a:extLst>
          </p:cNvPr>
          <p:cNvSpPr>
            <a:spLocks noGrp="1" noChangeArrowheads="1"/>
          </p:cNvSpPr>
          <p:nvPr>
            <p:ph type="sldNum" sz="quarter" idx="5"/>
          </p:nvPr>
        </p:nvSpPr>
        <p:spPr>
          <a:ln/>
        </p:spPr>
        <p:txBody>
          <a:bodyPr/>
          <a:lstStyle/>
          <a:p>
            <a:fld id="{EB27B2E6-BF37-4D38-9142-F4E35F2F0178}" type="slidenum">
              <a:rPr lang="en-US" altLang="pl-PL"/>
              <a:pPr/>
              <a:t>49</a:t>
            </a:fld>
            <a:endParaRPr lang="en-US" altLang="pl-PL"/>
          </a:p>
        </p:txBody>
      </p:sp>
      <p:sp>
        <p:nvSpPr>
          <p:cNvPr id="232450" name="Rectangle 2">
            <a:extLst>
              <a:ext uri="{FF2B5EF4-FFF2-40B4-BE49-F238E27FC236}">
                <a16:creationId xmlns:a16="http://schemas.microsoft.com/office/drawing/2014/main" id="{4A380B91-9E5B-F39E-3ED0-4D5E4E468940}"/>
              </a:ext>
            </a:extLst>
          </p:cNvPr>
          <p:cNvSpPr>
            <a:spLocks noGrp="1" noRot="1" noChangeAspect="1" noChangeArrowheads="1" noTextEdit="1"/>
          </p:cNvSpPr>
          <p:nvPr>
            <p:ph type="sldImg"/>
          </p:nvPr>
        </p:nvSpPr>
        <p:spPr>
          <a:ln/>
        </p:spPr>
      </p:sp>
      <p:sp>
        <p:nvSpPr>
          <p:cNvPr id="232451" name="Rectangle 3">
            <a:extLst>
              <a:ext uri="{FF2B5EF4-FFF2-40B4-BE49-F238E27FC236}">
                <a16:creationId xmlns:a16="http://schemas.microsoft.com/office/drawing/2014/main" id="{FB5E8395-2870-FACA-08B5-086EA888D1D7}"/>
              </a:ext>
            </a:extLst>
          </p:cNvPr>
          <p:cNvSpPr>
            <a:spLocks noGrp="1" noChangeArrowheads="1"/>
          </p:cNvSpPr>
          <p:nvPr>
            <p:ph type="body" idx="1"/>
          </p:nvPr>
        </p:nvSpPr>
        <p:spPr/>
        <p:txBody>
          <a:bodyPr/>
          <a:lstStyle/>
          <a:p>
            <a:r>
              <a:rPr lang="en-US" altLang="pl-PL"/>
              <a:t>We have all these things labeled with the term “cybersecurity” – House Cybersecurity Subcommittee, Stanford Cybersecurity Center, etc…</a:t>
            </a:r>
          </a:p>
          <a:p>
            <a:r>
              <a:rPr lang="en-US" altLang="pl-PL"/>
              <a:t>So what is “Cybersecurity?”</a:t>
            </a:r>
          </a:p>
          <a:p>
            <a:r>
              <a:rPr lang="en-US" altLang="pl-PL"/>
              <a:t>Whenever anyone hears it, they never know. I bet students were even unsure when they first saw it</a:t>
            </a:r>
          </a:p>
          <a:p>
            <a:endParaRPr lang="en-US" altLang="pl-PL"/>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DA2102-65B6-CA8D-E416-3D79DBE5C0A9}"/>
              </a:ext>
            </a:extLst>
          </p:cNvPr>
          <p:cNvSpPr>
            <a:spLocks noGrp="1" noChangeArrowheads="1"/>
          </p:cNvSpPr>
          <p:nvPr>
            <p:ph type="sldNum" sz="quarter" idx="5"/>
          </p:nvPr>
        </p:nvSpPr>
        <p:spPr>
          <a:ln/>
        </p:spPr>
        <p:txBody>
          <a:bodyPr/>
          <a:lstStyle/>
          <a:p>
            <a:fld id="{2599FF78-F6B2-4604-A792-1869EB4A9BD7}" type="slidenum">
              <a:rPr lang="en-US" altLang="pl-PL"/>
              <a:pPr/>
              <a:t>50</a:t>
            </a:fld>
            <a:endParaRPr lang="en-US" altLang="pl-PL"/>
          </a:p>
        </p:txBody>
      </p:sp>
      <p:sp>
        <p:nvSpPr>
          <p:cNvPr id="234498" name="Rectangle 2">
            <a:extLst>
              <a:ext uri="{FF2B5EF4-FFF2-40B4-BE49-F238E27FC236}">
                <a16:creationId xmlns:a16="http://schemas.microsoft.com/office/drawing/2014/main" id="{D80F7619-2468-E2CD-7C48-209BF748E64F}"/>
              </a:ext>
            </a:extLst>
          </p:cNvPr>
          <p:cNvSpPr>
            <a:spLocks noGrp="1" noRot="1" noChangeAspect="1" noChangeArrowheads="1" noTextEdit="1"/>
          </p:cNvSpPr>
          <p:nvPr>
            <p:ph type="sldImg"/>
          </p:nvPr>
        </p:nvSpPr>
        <p:spPr>
          <a:ln/>
        </p:spPr>
      </p:sp>
      <p:sp>
        <p:nvSpPr>
          <p:cNvPr id="234499" name="Rectangle 3">
            <a:extLst>
              <a:ext uri="{FF2B5EF4-FFF2-40B4-BE49-F238E27FC236}">
                <a16:creationId xmlns:a16="http://schemas.microsoft.com/office/drawing/2014/main" id="{B25E7573-4676-C646-F51B-40087B91239B}"/>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E76D0FB-61EF-69DB-44C6-9086003347BE}"/>
              </a:ext>
            </a:extLst>
          </p:cNvPr>
          <p:cNvSpPr>
            <a:spLocks noGrp="1" noChangeArrowheads="1"/>
          </p:cNvSpPr>
          <p:nvPr>
            <p:ph type="sldNum" sz="quarter" idx="5"/>
          </p:nvPr>
        </p:nvSpPr>
        <p:spPr>
          <a:ln/>
        </p:spPr>
        <p:txBody>
          <a:bodyPr/>
          <a:lstStyle/>
          <a:p>
            <a:fld id="{948630E5-5ECD-411B-AABA-5089C00BC6FE}" type="slidenum">
              <a:rPr lang="en-US" altLang="pl-PL"/>
              <a:pPr/>
              <a:t>5</a:t>
            </a:fld>
            <a:endParaRPr lang="en-US" altLang="pl-PL"/>
          </a:p>
        </p:txBody>
      </p:sp>
      <p:sp>
        <p:nvSpPr>
          <p:cNvPr id="108546" name="Rectangle 2">
            <a:extLst>
              <a:ext uri="{FF2B5EF4-FFF2-40B4-BE49-F238E27FC236}">
                <a16:creationId xmlns:a16="http://schemas.microsoft.com/office/drawing/2014/main" id="{6E7D4EE5-C952-A44B-C7A3-9D15401EEDAC}"/>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9D3EE796-4C57-E964-2F50-47876BB028A8}"/>
              </a:ext>
            </a:extLst>
          </p:cNvPr>
          <p:cNvSpPr>
            <a:spLocks noGrp="1" noChangeArrowheads="1"/>
          </p:cNvSpPr>
          <p:nvPr>
            <p:ph type="body" idx="1"/>
          </p:nvPr>
        </p:nvSpPr>
        <p:spPr/>
        <p:txBody>
          <a:bodyPr/>
          <a:lstStyle/>
          <a:p>
            <a:r>
              <a:rPr lang="en-US" altLang="pl-PL"/>
              <a:t>WorldCom in particular carries somewhere between thirteen to fifty percent of the entire world’s Internet traffic and its failure or shut down could spell global disaster on economic and other levels. In fact, government officials were so worried that bankruptcy might force the giant to close its internet services division that Congress held special hearings in 2002 to consider what might happen in that event.</a:t>
            </a:r>
            <a:r>
              <a:rPr lang="en-US" altLang="pl-PL" u="sng">
                <a:hlinkClick r:id="" action="ppaction://noaction"/>
              </a:rPr>
              <a:t>[1]</a:t>
            </a:r>
            <a:r>
              <a:rPr lang="en-US" altLang="pl-PL"/>
              <a:t> These fears got a boost of validity when in October 2002 a WorldCom outage that affected a mere twenty percent of its customers snarled internet traffic around the globe.</a:t>
            </a:r>
            <a:r>
              <a:rPr lang="en-US" altLang="pl-PL" u="sng">
                <a:hlinkClick r:id="" action="ppaction://noaction"/>
              </a:rPr>
              <a:t>[2]</a:t>
            </a:r>
            <a:r>
              <a:rPr lang="en-US" altLang="pl-PL"/>
              <a:t> In an effort avoid a complete outage, the Congressional hearings went so far as to consider extending FCC regulatory power so that the government could in fact prevent the bankrupt provider from shutting down its internet services division. </a:t>
            </a:r>
            <a:br>
              <a:rPr lang="en-US" altLang="pl-PL"/>
            </a:br>
            <a:r>
              <a:rPr lang="en-US" altLang="pl-PL" u="sng">
                <a:hlinkClick r:id="" action="ppaction://noaction"/>
              </a:rPr>
              <a:t>[1]</a:t>
            </a:r>
            <a:r>
              <a:rPr lang="en-US" altLang="pl-PL"/>
              <a:t> Zager, Masha. “Will WorldCom’s Bankruptcy Choke the Internet?” NewsFactor Network. August 2, 2002. Available online at: </a:t>
            </a:r>
            <a:r>
              <a:rPr lang="en-US" altLang="pl-PL">
                <a:hlinkClick r:id="rId3"/>
              </a:rPr>
              <a:t>http://www.newsfactor.com/perl/story/18843.html</a:t>
            </a:r>
            <a:endParaRPr lang="en-US" altLang="pl-PL" u="sng">
              <a:hlinkClick r:id="" action="ppaction://noaction"/>
            </a:endParaRPr>
          </a:p>
          <a:p>
            <a:r>
              <a:rPr lang="en-US" altLang="pl-PL" u="sng">
                <a:hlinkClick r:id="" action="ppaction://noaction"/>
              </a:rPr>
              <a:t>[2]</a:t>
            </a:r>
            <a:r>
              <a:rPr lang="en-US" altLang="pl-PL"/>
              <a:t> Salkever, Alex. “When the Net’s Backbone is Out of Joint,” Business Week. October 8, 2002. Available online at: </a:t>
            </a:r>
            <a:r>
              <a:rPr lang="en-US" altLang="pl-PL">
                <a:hlinkClick r:id="rId4"/>
              </a:rPr>
              <a:t>http://www.businessweek.com:/print/technology/content/oct2002/tc2002108_4317.htm?tc&amp;sub=isecurity</a:t>
            </a:r>
            <a:endParaRPr lang="en-US" altLang="pl-PL"/>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934F43-FD5D-F087-48CD-FDBBD05FD318}"/>
              </a:ext>
            </a:extLst>
          </p:cNvPr>
          <p:cNvSpPr>
            <a:spLocks noGrp="1" noChangeArrowheads="1"/>
          </p:cNvSpPr>
          <p:nvPr>
            <p:ph type="sldNum" sz="quarter" idx="5"/>
          </p:nvPr>
        </p:nvSpPr>
        <p:spPr>
          <a:ln/>
        </p:spPr>
        <p:txBody>
          <a:bodyPr/>
          <a:lstStyle/>
          <a:p>
            <a:fld id="{3338F12E-C094-41DB-974D-9A0D2769FFB1}" type="slidenum">
              <a:rPr lang="en-US" altLang="pl-PL"/>
              <a:pPr/>
              <a:t>51</a:t>
            </a:fld>
            <a:endParaRPr lang="en-US" altLang="pl-PL"/>
          </a:p>
        </p:txBody>
      </p:sp>
      <p:sp>
        <p:nvSpPr>
          <p:cNvPr id="236546" name="Rectangle 2">
            <a:extLst>
              <a:ext uri="{FF2B5EF4-FFF2-40B4-BE49-F238E27FC236}">
                <a16:creationId xmlns:a16="http://schemas.microsoft.com/office/drawing/2014/main" id="{630DCEB4-BB0B-F085-E7F1-D43F961C64F3}"/>
              </a:ext>
            </a:extLst>
          </p:cNvPr>
          <p:cNvSpPr>
            <a:spLocks noGrp="1" noRot="1" noChangeAspect="1" noChangeArrowheads="1" noTextEdit="1"/>
          </p:cNvSpPr>
          <p:nvPr>
            <p:ph type="sldImg"/>
          </p:nvPr>
        </p:nvSpPr>
        <p:spPr>
          <a:ln/>
        </p:spPr>
      </p:sp>
      <p:sp>
        <p:nvSpPr>
          <p:cNvPr id="236547" name="Rectangle 3">
            <a:extLst>
              <a:ext uri="{FF2B5EF4-FFF2-40B4-BE49-F238E27FC236}">
                <a16:creationId xmlns:a16="http://schemas.microsoft.com/office/drawing/2014/main" id="{4209F6DE-85EB-BB6D-ABCC-5928176DE854}"/>
              </a:ext>
            </a:extLst>
          </p:cNvPr>
          <p:cNvSpPr>
            <a:spLocks noGrp="1" noChangeArrowheads="1"/>
          </p:cNvSpPr>
          <p:nvPr>
            <p:ph type="body" idx="1"/>
          </p:nvPr>
        </p:nvSpPr>
        <p:spPr/>
        <p:txBody>
          <a:bodyPr/>
          <a:lstStyle/>
          <a:p>
            <a:r>
              <a:rPr lang="en-US" altLang="pl-PL"/>
              <a:t>OK, so why can’t we just secure the Internet? As a result of the design priorities we discussed earlier, we have a system that is extremely powerful (which is obviously why it’s so heavily used) but that is also hard to secure from a technical standpoint</a:t>
            </a:r>
          </a:p>
          <a:p>
            <a:endParaRPr lang="en-US" altLang="pl-PL"/>
          </a:p>
          <a:p>
            <a:r>
              <a:rPr lang="en-US" altLang="pl-PL"/>
              <a:t>ATMs</a:t>
            </a:r>
          </a:p>
          <a:p>
            <a:r>
              <a:rPr lang="en-US" altLang="pl-PL"/>
              <a:t>That’s a level of complexity beyond what people normally consider when they analyze the security of a system</a:t>
            </a:r>
          </a:p>
          <a:p>
            <a:endParaRPr lang="en-US" altLang="pl-PL"/>
          </a:p>
          <a:p>
            <a:r>
              <a:rPr lang="en-US" altLang="pl-PL"/>
              <a:t>Connectivity?</a:t>
            </a:r>
          </a:p>
          <a:p>
            <a:endParaRPr lang="en-US" altLang="pl-PL"/>
          </a:p>
          <a:p>
            <a:r>
              <a:rPr lang="en-US" altLang="pl-PL"/>
              <a:t>Attribution – difficult to get to a computer, even hard to get to a person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993AA2-1978-D6F6-AC4E-E1CEA2A0B586}"/>
              </a:ext>
            </a:extLst>
          </p:cNvPr>
          <p:cNvSpPr>
            <a:spLocks noGrp="1" noChangeArrowheads="1"/>
          </p:cNvSpPr>
          <p:nvPr>
            <p:ph type="sldNum" sz="quarter" idx="5"/>
          </p:nvPr>
        </p:nvSpPr>
        <p:spPr>
          <a:ln/>
        </p:spPr>
        <p:txBody>
          <a:bodyPr/>
          <a:lstStyle/>
          <a:p>
            <a:fld id="{CC93B5DD-8573-404C-B9B4-4707BC3CE82D}" type="slidenum">
              <a:rPr lang="en-US" altLang="pl-PL"/>
              <a:pPr/>
              <a:t>52</a:t>
            </a:fld>
            <a:endParaRPr lang="en-US" altLang="pl-PL"/>
          </a:p>
        </p:txBody>
      </p:sp>
      <p:sp>
        <p:nvSpPr>
          <p:cNvPr id="238594" name="Rectangle 2">
            <a:extLst>
              <a:ext uri="{FF2B5EF4-FFF2-40B4-BE49-F238E27FC236}">
                <a16:creationId xmlns:a16="http://schemas.microsoft.com/office/drawing/2014/main" id="{43CE1BD3-EAD9-04A3-6506-F26BCBCBD2B6}"/>
              </a:ext>
            </a:extLst>
          </p:cNvPr>
          <p:cNvSpPr>
            <a:spLocks noGrp="1" noRot="1" noChangeAspect="1" noChangeArrowheads="1" noTextEdit="1"/>
          </p:cNvSpPr>
          <p:nvPr>
            <p:ph type="sldImg"/>
          </p:nvPr>
        </p:nvSpPr>
        <p:spPr>
          <a:ln/>
        </p:spPr>
      </p:sp>
      <p:sp>
        <p:nvSpPr>
          <p:cNvPr id="238595" name="Rectangle 3">
            <a:extLst>
              <a:ext uri="{FF2B5EF4-FFF2-40B4-BE49-F238E27FC236}">
                <a16:creationId xmlns:a16="http://schemas.microsoft.com/office/drawing/2014/main" id="{CA115873-A36A-E06A-E9A8-03F08DAFAC91}"/>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F723FD-075D-E9D3-39CF-4561D49C3310}"/>
              </a:ext>
            </a:extLst>
          </p:cNvPr>
          <p:cNvSpPr>
            <a:spLocks noGrp="1" noChangeArrowheads="1"/>
          </p:cNvSpPr>
          <p:nvPr>
            <p:ph type="sldNum" sz="quarter" idx="5"/>
          </p:nvPr>
        </p:nvSpPr>
        <p:spPr>
          <a:ln/>
        </p:spPr>
        <p:txBody>
          <a:bodyPr/>
          <a:lstStyle/>
          <a:p>
            <a:fld id="{DF5C4B75-71F3-444D-B5CF-EEDC6B8940D7}" type="slidenum">
              <a:rPr lang="en-US" altLang="pl-PL"/>
              <a:pPr/>
              <a:t>6</a:t>
            </a:fld>
            <a:endParaRPr lang="en-US" altLang="pl-PL"/>
          </a:p>
        </p:txBody>
      </p:sp>
      <p:sp>
        <p:nvSpPr>
          <p:cNvPr id="120834" name="Rectangle 2">
            <a:extLst>
              <a:ext uri="{FF2B5EF4-FFF2-40B4-BE49-F238E27FC236}">
                <a16:creationId xmlns:a16="http://schemas.microsoft.com/office/drawing/2014/main" id="{6A0D3EB4-5CE1-25EC-C936-B5D26E84C977}"/>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82C87555-3485-F753-2463-6C676561C0D2}"/>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61D5CA-E65F-2C9C-30C9-123A317CCA4A}"/>
              </a:ext>
            </a:extLst>
          </p:cNvPr>
          <p:cNvSpPr>
            <a:spLocks noGrp="1" noChangeArrowheads="1"/>
          </p:cNvSpPr>
          <p:nvPr>
            <p:ph type="sldNum" sz="quarter" idx="5"/>
          </p:nvPr>
        </p:nvSpPr>
        <p:spPr>
          <a:ln/>
        </p:spPr>
        <p:txBody>
          <a:bodyPr/>
          <a:lstStyle/>
          <a:p>
            <a:fld id="{45D23BC3-FC56-483D-A8EF-5FB68240C8D6}" type="slidenum">
              <a:rPr lang="en-US" altLang="pl-PL"/>
              <a:pPr/>
              <a:t>7</a:t>
            </a:fld>
            <a:endParaRPr lang="en-US" altLang="pl-PL"/>
          </a:p>
        </p:txBody>
      </p:sp>
      <p:sp>
        <p:nvSpPr>
          <p:cNvPr id="113666" name="Rectangle 2">
            <a:extLst>
              <a:ext uri="{FF2B5EF4-FFF2-40B4-BE49-F238E27FC236}">
                <a16:creationId xmlns:a16="http://schemas.microsoft.com/office/drawing/2014/main" id="{C7DA278E-6863-EA09-DD75-0D313E3831BD}"/>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328943A6-FCCE-BF28-6449-919BA956AE96}"/>
              </a:ext>
            </a:extLst>
          </p:cNvPr>
          <p:cNvSpPr>
            <a:spLocks noGrp="1" noChangeArrowheads="1"/>
          </p:cNvSpPr>
          <p:nvPr>
            <p:ph type="body" idx="1"/>
          </p:nvPr>
        </p:nvSpPr>
        <p:spPr/>
        <p:txBody>
          <a:bodyPr/>
          <a:lstStyle/>
          <a:p>
            <a:endParaRPr lang="pl-PL" alt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BFA9B4D-4F10-EA74-02D5-6F777F15D6CC}"/>
              </a:ext>
            </a:extLst>
          </p:cNvPr>
          <p:cNvSpPr>
            <a:spLocks noGrp="1" noChangeArrowheads="1"/>
          </p:cNvSpPr>
          <p:nvPr>
            <p:ph type="sldNum" sz="quarter" idx="5"/>
          </p:nvPr>
        </p:nvSpPr>
        <p:spPr>
          <a:ln/>
        </p:spPr>
        <p:txBody>
          <a:bodyPr/>
          <a:lstStyle/>
          <a:p>
            <a:fld id="{51C51C89-8688-4A6A-BD67-F474AF69983A}" type="slidenum">
              <a:rPr lang="en-US" altLang="pl-PL"/>
              <a:pPr/>
              <a:t>8</a:t>
            </a:fld>
            <a:endParaRPr lang="en-US" altLang="pl-PL"/>
          </a:p>
        </p:txBody>
      </p:sp>
      <p:sp>
        <p:nvSpPr>
          <p:cNvPr id="144386" name="Rectangle 2">
            <a:extLst>
              <a:ext uri="{FF2B5EF4-FFF2-40B4-BE49-F238E27FC236}">
                <a16:creationId xmlns:a16="http://schemas.microsoft.com/office/drawing/2014/main" id="{426DC609-D0EC-CE83-522B-65B08DC26C4B}"/>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09AF5BB1-5F1E-E428-1DEB-CDF9FE9994E8}"/>
              </a:ext>
            </a:extLst>
          </p:cNvPr>
          <p:cNvSpPr>
            <a:spLocks noGrp="1" noChangeArrowheads="1"/>
          </p:cNvSpPr>
          <p:nvPr>
            <p:ph type="body" idx="1"/>
          </p:nvPr>
        </p:nvSpPr>
        <p:spPr/>
        <p:txBody>
          <a:bodyPr/>
          <a:lstStyle/>
          <a:p>
            <a:r>
              <a:rPr lang="en-US" altLang="pl-PL"/>
              <a:t>OK, so what really going on here? What is at the root of this problem? For starters, we have a growing dependence on the Internet…</a:t>
            </a:r>
          </a:p>
          <a:p>
            <a:endParaRPr lang="en-US" altLang="pl-PL"/>
          </a:p>
          <a:p>
            <a:r>
              <a:rPr lang="en-US" altLang="pl-PL"/>
              <a:t>These examples serve not to say “the sky is falling” but that there is in fact a problem here </a:t>
            </a:r>
          </a:p>
          <a:p>
            <a:r>
              <a:rPr lang="en-US" altLang="pl-PL"/>
              <a:t>So what’s really going on? What’s really causing this problem?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C5E4DC-41BA-37F1-B4C4-618A0DB3C2F9}"/>
              </a:ext>
            </a:extLst>
          </p:cNvPr>
          <p:cNvSpPr>
            <a:spLocks noGrp="1" noChangeArrowheads="1"/>
          </p:cNvSpPr>
          <p:nvPr>
            <p:ph type="sldNum" sz="quarter" idx="5"/>
          </p:nvPr>
        </p:nvSpPr>
        <p:spPr>
          <a:ln/>
        </p:spPr>
        <p:txBody>
          <a:bodyPr/>
          <a:lstStyle/>
          <a:p>
            <a:fld id="{EB3E5043-FF77-4151-A884-21368367BC61}" type="slidenum">
              <a:rPr lang="en-US" altLang="pl-PL"/>
              <a:pPr/>
              <a:t>9</a:t>
            </a:fld>
            <a:endParaRPr lang="en-US" altLang="pl-PL"/>
          </a:p>
        </p:txBody>
      </p:sp>
      <p:sp>
        <p:nvSpPr>
          <p:cNvPr id="146434" name="Rectangle 2">
            <a:extLst>
              <a:ext uri="{FF2B5EF4-FFF2-40B4-BE49-F238E27FC236}">
                <a16:creationId xmlns:a16="http://schemas.microsoft.com/office/drawing/2014/main" id="{8AFF937D-5DCE-DC8D-5104-1A40BB3B87EC}"/>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9D6A51C7-DAF7-8227-E168-8018E9780C12}"/>
              </a:ext>
            </a:extLst>
          </p:cNvPr>
          <p:cNvSpPr>
            <a:spLocks noGrp="1" noChangeArrowheads="1"/>
          </p:cNvSpPr>
          <p:nvPr>
            <p:ph type="body" idx="1"/>
          </p:nvPr>
        </p:nvSpPr>
        <p:spPr/>
        <p:txBody>
          <a:bodyPr/>
          <a:lstStyle/>
          <a:p>
            <a:r>
              <a:rPr lang="en-US" altLang="pl-PL"/>
              <a:t>U.S. is particularly dependent</a:t>
            </a:r>
          </a:p>
          <a:p>
            <a:r>
              <a:rPr lang="en-US" altLang="pl-PL"/>
              <a:t>Data privacy is currently a big driver behind regulation</a:t>
            </a:r>
          </a:p>
          <a:p>
            <a:endParaRPr lang="en-US" altLang="pl-PL"/>
          </a:p>
          <a:p>
            <a:r>
              <a:rPr lang="en-US" altLang="pl-PL"/>
              <a:t>Why does this dependency cause problems? Why is it a risk? It’s a risk because we’re depending heavily on a system for which security is not often a top priority.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C5CD-564E-D5FC-BD9D-C6B7F38FA7F8}"/>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48E83A52-389B-1743-E3EA-FB15EC3BDD0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Footer Placeholder 3">
            <a:extLst>
              <a:ext uri="{FF2B5EF4-FFF2-40B4-BE49-F238E27FC236}">
                <a16:creationId xmlns:a16="http://schemas.microsoft.com/office/drawing/2014/main" id="{C4483380-2C0B-6289-9171-24C939F5D9F2}"/>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802959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5045-44FC-7C3B-7A52-EFADE901EC1B}"/>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51280FA9-DE9C-559F-CF85-42B5CCAF10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Footer Placeholder 3">
            <a:extLst>
              <a:ext uri="{FF2B5EF4-FFF2-40B4-BE49-F238E27FC236}">
                <a16:creationId xmlns:a16="http://schemas.microsoft.com/office/drawing/2014/main" id="{E0B118F1-C58B-31ED-4E3D-D7043485F817}"/>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188404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0B9D8-47AA-D799-6A83-03A3830964AD}"/>
              </a:ext>
            </a:extLst>
          </p:cNvPr>
          <p:cNvSpPr>
            <a:spLocks noGrp="1"/>
          </p:cNvSpPr>
          <p:nvPr>
            <p:ph type="title" orient="vert"/>
          </p:nvPr>
        </p:nvSpPr>
        <p:spPr>
          <a:xfrm>
            <a:off x="6629400" y="0"/>
            <a:ext cx="2057400" cy="6553200"/>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BF4DE754-0C1A-6C86-462D-2719A9B2F7B6}"/>
              </a:ext>
            </a:extLst>
          </p:cNvPr>
          <p:cNvSpPr>
            <a:spLocks noGrp="1"/>
          </p:cNvSpPr>
          <p:nvPr>
            <p:ph type="body" orient="vert" idx="1"/>
          </p:nvPr>
        </p:nvSpPr>
        <p:spPr>
          <a:xfrm>
            <a:off x="457200" y="0"/>
            <a:ext cx="60198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Footer Placeholder 3">
            <a:extLst>
              <a:ext uri="{FF2B5EF4-FFF2-40B4-BE49-F238E27FC236}">
                <a16:creationId xmlns:a16="http://schemas.microsoft.com/office/drawing/2014/main" id="{702EF9E9-9A42-49D4-1BEA-84E58AAF0C0C}"/>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3718172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6C2F-86B8-E952-8765-DA5A28EB265F}"/>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752CCB61-8415-4FB4-C12C-3F469BAE10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Footer Placeholder 3">
            <a:extLst>
              <a:ext uri="{FF2B5EF4-FFF2-40B4-BE49-F238E27FC236}">
                <a16:creationId xmlns:a16="http://schemas.microsoft.com/office/drawing/2014/main" id="{A8A5D7F2-98F2-0EA2-A505-D4554434B25E}"/>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1121633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43383-0068-02AD-6625-A90E24622E6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051A899E-A5F1-5E56-EFC5-2F483AD43C8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a:extLst>
              <a:ext uri="{FF2B5EF4-FFF2-40B4-BE49-F238E27FC236}">
                <a16:creationId xmlns:a16="http://schemas.microsoft.com/office/drawing/2014/main" id="{0ADE7133-72CD-DEAD-CAD2-D10EF5654927}"/>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3122196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02CF-70F3-B4BF-04A2-E1D98289B8E6}"/>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B13830DA-FA4A-C0F9-5572-202BA1A615FD}"/>
              </a:ext>
            </a:extLst>
          </p:cNvPr>
          <p:cNvSpPr>
            <a:spLocks noGrp="1"/>
          </p:cNvSpPr>
          <p:nvPr>
            <p:ph sz="half" idx="1"/>
          </p:nvPr>
        </p:nvSpPr>
        <p:spPr>
          <a:xfrm>
            <a:off x="457200" y="12954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B60E9D25-8905-2E93-92ED-D5C9D91DD733}"/>
              </a:ext>
            </a:extLst>
          </p:cNvPr>
          <p:cNvSpPr>
            <a:spLocks noGrp="1"/>
          </p:cNvSpPr>
          <p:nvPr>
            <p:ph sz="half" idx="2"/>
          </p:nvPr>
        </p:nvSpPr>
        <p:spPr>
          <a:xfrm>
            <a:off x="4648200" y="1295400"/>
            <a:ext cx="40386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Footer Placeholder 4">
            <a:extLst>
              <a:ext uri="{FF2B5EF4-FFF2-40B4-BE49-F238E27FC236}">
                <a16:creationId xmlns:a16="http://schemas.microsoft.com/office/drawing/2014/main" id="{CDCD8D76-AC9B-E936-4237-06EDD1A13190}"/>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3985216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97AE1-9A9D-3FEC-BFED-33C4E258B55E}"/>
              </a:ext>
            </a:extLst>
          </p:cNvPr>
          <p:cNvSpPr>
            <a:spLocks noGrp="1"/>
          </p:cNvSpPr>
          <p:nvPr>
            <p:ph type="title"/>
          </p:nvPr>
        </p:nvSpPr>
        <p:spPr>
          <a:xfrm>
            <a:off x="630238" y="365125"/>
            <a:ext cx="78867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9C44B9DB-6C7D-9890-FB4A-E8D759D2C86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8F3929-ACB8-254C-68A7-085118F4108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706A9D17-D067-F379-774B-4682805FE9D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AD7EB-4B62-0482-5D84-B69318EB812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Footer Placeholder 6">
            <a:extLst>
              <a:ext uri="{FF2B5EF4-FFF2-40B4-BE49-F238E27FC236}">
                <a16:creationId xmlns:a16="http://schemas.microsoft.com/office/drawing/2014/main" id="{2AB6B203-4F79-31C1-145A-F2CB8F309F0B}"/>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347991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AAA7-FC73-5112-5B23-883368A88FE7}"/>
              </a:ext>
            </a:extLst>
          </p:cNvPr>
          <p:cNvSpPr>
            <a:spLocks noGrp="1"/>
          </p:cNvSpPr>
          <p:nvPr>
            <p:ph type="title"/>
          </p:nvPr>
        </p:nvSpPr>
        <p:spPr/>
        <p:txBody>
          <a:bodyPr/>
          <a:lstStyle/>
          <a:p>
            <a:r>
              <a:rPr lang="en-US"/>
              <a:t>Click to edit Master title style</a:t>
            </a:r>
            <a:endParaRPr lang="pl-PL"/>
          </a:p>
        </p:txBody>
      </p:sp>
      <p:sp>
        <p:nvSpPr>
          <p:cNvPr id="3" name="Footer Placeholder 2">
            <a:extLst>
              <a:ext uri="{FF2B5EF4-FFF2-40B4-BE49-F238E27FC236}">
                <a16:creationId xmlns:a16="http://schemas.microsoft.com/office/drawing/2014/main" id="{D6BCAC06-92CA-CD37-6C44-B6E333D82989}"/>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207834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05D71F-0FE8-183B-3D14-C85B36D25085}"/>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361549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AF48-8845-B7CA-B1BE-FB9A2473ADA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32FABEC3-4088-DEB8-9815-F5500E52935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20546717-6BDD-4106-A3EC-6441B9413D2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419955F8-B460-00FB-0F6B-A7D2D25388F3}"/>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2950322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5B57-ACEE-8CEB-A1E4-27BF2FC6DA0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98D2B07B-2B53-07C3-1EAD-2BF0DE1AE4B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70BEB310-2B20-1DC6-D0EC-34FF90401C5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a:extLst>
              <a:ext uri="{FF2B5EF4-FFF2-40B4-BE49-F238E27FC236}">
                <a16:creationId xmlns:a16="http://schemas.microsoft.com/office/drawing/2014/main" id="{CE8AEA32-4A6A-EF4E-BA62-216C5E70B216}"/>
              </a:ext>
            </a:extLst>
          </p:cNvPr>
          <p:cNvSpPr>
            <a:spLocks noGrp="1"/>
          </p:cNvSpPr>
          <p:nvPr>
            <p:ph type="ftr" sz="quarter" idx="10"/>
          </p:nvPr>
        </p:nvSpPr>
        <p:spPr/>
        <p:txBody>
          <a:bodyPr/>
          <a:lstStyle>
            <a:lvl1pPr>
              <a:defRPr/>
            </a:lvl1pPr>
          </a:lstStyle>
          <a:p>
            <a:r>
              <a:rPr lang="en-US" altLang="pl-PL"/>
              <a:t>U.S. National Cybersecurity</a:t>
            </a:r>
          </a:p>
        </p:txBody>
      </p:sp>
    </p:spTree>
    <p:extLst>
      <p:ext uri="{BB962C8B-B14F-4D97-AF65-F5344CB8AC3E}">
        <p14:creationId xmlns:p14="http://schemas.microsoft.com/office/powerpoint/2010/main" val="359399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a:extLst>
              <a:ext uri="{FF2B5EF4-FFF2-40B4-BE49-F238E27FC236}">
                <a16:creationId xmlns:a16="http://schemas.microsoft.com/office/drawing/2014/main" id="{41A20DA7-EFC5-9EBD-8D4C-677A5C2D5523}"/>
              </a:ext>
            </a:extLst>
          </p:cNvPr>
          <p:cNvSpPr>
            <a:spLocks noChangeArrowheads="1"/>
          </p:cNvSpPr>
          <p:nvPr userDrawn="1"/>
        </p:nvSpPr>
        <p:spPr bwMode="auto">
          <a:xfrm>
            <a:off x="0" y="6629400"/>
            <a:ext cx="9144000" cy="2286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31" name="Rectangle 7">
            <a:extLst>
              <a:ext uri="{FF2B5EF4-FFF2-40B4-BE49-F238E27FC236}">
                <a16:creationId xmlns:a16="http://schemas.microsoft.com/office/drawing/2014/main" id="{AB9C43FC-CA1D-7C54-2337-C2AD4F7423C8}"/>
              </a:ext>
            </a:extLst>
          </p:cNvPr>
          <p:cNvSpPr>
            <a:spLocks noChangeArrowheads="1"/>
          </p:cNvSpPr>
          <p:nvPr userDrawn="1"/>
        </p:nvSpPr>
        <p:spPr bwMode="auto">
          <a:xfrm>
            <a:off x="0" y="0"/>
            <a:ext cx="9144000" cy="9906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32" name="Rectangle 8">
            <a:extLst>
              <a:ext uri="{FF2B5EF4-FFF2-40B4-BE49-F238E27FC236}">
                <a16:creationId xmlns:a16="http://schemas.microsoft.com/office/drawing/2014/main" id="{25C962D8-F4DC-C330-ECE5-FE84BA4C9B70}"/>
              </a:ext>
            </a:extLst>
          </p:cNvPr>
          <p:cNvSpPr>
            <a:spLocks noChangeArrowheads="1"/>
          </p:cNvSpPr>
          <p:nvPr userDrawn="1"/>
        </p:nvSpPr>
        <p:spPr bwMode="auto">
          <a:xfrm>
            <a:off x="0" y="990600"/>
            <a:ext cx="9144000" cy="7620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026" name="Rectangle 2">
            <a:extLst>
              <a:ext uri="{FF2B5EF4-FFF2-40B4-BE49-F238E27FC236}">
                <a16:creationId xmlns:a16="http://schemas.microsoft.com/office/drawing/2014/main" id="{2505C4EE-0A1D-FE34-641C-D4BC64486E05}"/>
              </a:ext>
            </a:extLst>
          </p:cNvPr>
          <p:cNvSpPr>
            <a:spLocks noGrp="1" noChangeArrowheads="1"/>
          </p:cNvSpPr>
          <p:nvPr>
            <p:ph type="title"/>
          </p:nvPr>
        </p:nvSpPr>
        <p:spPr bwMode="auto">
          <a:xfrm>
            <a:off x="457200" y="0"/>
            <a:ext cx="8229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pl-PL"/>
              <a:t>Click to edit Master title style</a:t>
            </a:r>
          </a:p>
        </p:txBody>
      </p:sp>
      <p:sp>
        <p:nvSpPr>
          <p:cNvPr id="1027" name="Rectangle 3">
            <a:extLst>
              <a:ext uri="{FF2B5EF4-FFF2-40B4-BE49-F238E27FC236}">
                <a16:creationId xmlns:a16="http://schemas.microsoft.com/office/drawing/2014/main" id="{7DB55769-CDE3-72F2-195F-505954423CE5}"/>
              </a:ext>
            </a:extLst>
          </p:cNvPr>
          <p:cNvSpPr>
            <a:spLocks noGrp="1" noChangeArrowheads="1"/>
          </p:cNvSpPr>
          <p:nvPr>
            <p:ph type="body" idx="1"/>
          </p:nvPr>
        </p:nvSpPr>
        <p:spPr bwMode="auto">
          <a:xfrm>
            <a:off x="457200" y="1295400"/>
            <a:ext cx="8229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pl-PL"/>
              <a:t>Click to edit Master text styles</a:t>
            </a:r>
          </a:p>
          <a:p>
            <a:pPr lvl="1"/>
            <a:r>
              <a:rPr lang="en-US" altLang="pl-PL"/>
              <a:t>Second level</a:t>
            </a:r>
          </a:p>
          <a:p>
            <a:pPr lvl="2"/>
            <a:r>
              <a:rPr lang="en-US" altLang="pl-PL"/>
              <a:t>Third level</a:t>
            </a:r>
          </a:p>
          <a:p>
            <a:pPr lvl="3"/>
            <a:r>
              <a:rPr lang="en-US" altLang="pl-PL"/>
              <a:t>Fourth level</a:t>
            </a:r>
          </a:p>
          <a:p>
            <a:pPr lvl="4"/>
            <a:r>
              <a:rPr lang="en-US" altLang="pl-PL"/>
              <a:t>Fifth level</a:t>
            </a:r>
          </a:p>
        </p:txBody>
      </p:sp>
      <p:sp>
        <p:nvSpPr>
          <p:cNvPr id="1029" name="Rectangle 5">
            <a:extLst>
              <a:ext uri="{FF2B5EF4-FFF2-40B4-BE49-F238E27FC236}">
                <a16:creationId xmlns:a16="http://schemas.microsoft.com/office/drawing/2014/main" id="{826E662B-4941-80F4-DD7D-BA9961BBD854}"/>
              </a:ext>
            </a:extLst>
          </p:cNvPr>
          <p:cNvSpPr>
            <a:spLocks noGrp="1" noChangeArrowheads="1"/>
          </p:cNvSpPr>
          <p:nvPr>
            <p:ph type="ftr" sz="quarter" idx="3"/>
          </p:nvPr>
        </p:nvSpPr>
        <p:spPr bwMode="auto">
          <a:xfrm>
            <a:off x="152400" y="6629400"/>
            <a:ext cx="2971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a:solidFill>
                  <a:srgbClr val="C0C0C0"/>
                </a:solidFill>
              </a:defRPr>
            </a:lvl1pPr>
          </a:lstStyle>
          <a:p>
            <a:r>
              <a:rPr lang="en-US" altLang="pl-PL"/>
              <a:t>U.S. National Cybersecurity</a:t>
            </a:r>
          </a:p>
        </p:txBody>
      </p:sp>
      <p:sp>
        <p:nvSpPr>
          <p:cNvPr id="1034" name="Rectangle 10">
            <a:extLst>
              <a:ext uri="{FF2B5EF4-FFF2-40B4-BE49-F238E27FC236}">
                <a16:creationId xmlns:a16="http://schemas.microsoft.com/office/drawing/2014/main" id="{05B990DC-5C4C-0781-5477-433F869D170F}"/>
              </a:ext>
            </a:extLst>
          </p:cNvPr>
          <p:cNvSpPr>
            <a:spLocks noChangeArrowheads="1"/>
          </p:cNvSpPr>
          <p:nvPr/>
        </p:nvSpPr>
        <p:spPr bwMode="auto">
          <a:xfrm>
            <a:off x="6019800" y="6629400"/>
            <a:ext cx="2971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altLang="pl-PL" sz="1000" b="1">
                <a:solidFill>
                  <a:srgbClr val="C0C0C0"/>
                </a:solidFill>
              </a:rPr>
              <a:t>September 30th, 2004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fontAlgn="base">
        <a:spcBef>
          <a:spcPct val="0"/>
        </a:spcBef>
        <a:spcAft>
          <a:spcPct val="0"/>
        </a:spcAft>
        <a:defRPr sz="3600" kern="1200">
          <a:solidFill>
            <a:srgbClr val="8EAAE2"/>
          </a:solidFill>
          <a:latin typeface="+mj-lt"/>
          <a:ea typeface="+mj-ea"/>
          <a:cs typeface="+mj-cs"/>
        </a:defRPr>
      </a:lvl1pPr>
      <a:lvl2pPr algn="ctr" rtl="0" fontAlgn="base">
        <a:spcBef>
          <a:spcPct val="0"/>
        </a:spcBef>
        <a:spcAft>
          <a:spcPct val="0"/>
        </a:spcAft>
        <a:defRPr sz="3600">
          <a:solidFill>
            <a:srgbClr val="8EAAE2"/>
          </a:solidFill>
          <a:latin typeface="Arial Black" panose="020B0A04020102020204" pitchFamily="34" charset="0"/>
        </a:defRPr>
      </a:lvl2pPr>
      <a:lvl3pPr algn="ctr" rtl="0" fontAlgn="base">
        <a:spcBef>
          <a:spcPct val="0"/>
        </a:spcBef>
        <a:spcAft>
          <a:spcPct val="0"/>
        </a:spcAft>
        <a:defRPr sz="3600">
          <a:solidFill>
            <a:srgbClr val="8EAAE2"/>
          </a:solidFill>
          <a:latin typeface="Arial Black" panose="020B0A04020102020204" pitchFamily="34" charset="0"/>
        </a:defRPr>
      </a:lvl3pPr>
      <a:lvl4pPr algn="ctr" rtl="0" fontAlgn="base">
        <a:spcBef>
          <a:spcPct val="0"/>
        </a:spcBef>
        <a:spcAft>
          <a:spcPct val="0"/>
        </a:spcAft>
        <a:defRPr sz="3600">
          <a:solidFill>
            <a:srgbClr val="8EAAE2"/>
          </a:solidFill>
          <a:latin typeface="Arial Black" panose="020B0A04020102020204" pitchFamily="34" charset="0"/>
        </a:defRPr>
      </a:lvl4pPr>
      <a:lvl5pPr algn="ctr" rtl="0" fontAlgn="base">
        <a:spcBef>
          <a:spcPct val="0"/>
        </a:spcBef>
        <a:spcAft>
          <a:spcPct val="0"/>
        </a:spcAft>
        <a:defRPr sz="3600">
          <a:solidFill>
            <a:srgbClr val="8EAAE2"/>
          </a:solidFill>
          <a:latin typeface="Arial Black" panose="020B0A04020102020204" pitchFamily="34" charset="0"/>
        </a:defRPr>
      </a:lvl5pPr>
      <a:lvl6pPr marL="457200" algn="ctr" rtl="0" fontAlgn="base">
        <a:spcBef>
          <a:spcPct val="0"/>
        </a:spcBef>
        <a:spcAft>
          <a:spcPct val="0"/>
        </a:spcAft>
        <a:defRPr sz="3600">
          <a:solidFill>
            <a:srgbClr val="8EAAE2"/>
          </a:solidFill>
          <a:latin typeface="Arial Black" panose="020B0A04020102020204" pitchFamily="34" charset="0"/>
        </a:defRPr>
      </a:lvl6pPr>
      <a:lvl7pPr marL="914400" algn="ctr" rtl="0" fontAlgn="base">
        <a:spcBef>
          <a:spcPct val="0"/>
        </a:spcBef>
        <a:spcAft>
          <a:spcPct val="0"/>
        </a:spcAft>
        <a:defRPr sz="3600">
          <a:solidFill>
            <a:srgbClr val="8EAAE2"/>
          </a:solidFill>
          <a:latin typeface="Arial Black" panose="020B0A04020102020204" pitchFamily="34" charset="0"/>
        </a:defRPr>
      </a:lvl7pPr>
      <a:lvl8pPr marL="1371600" algn="ctr" rtl="0" fontAlgn="base">
        <a:spcBef>
          <a:spcPct val="0"/>
        </a:spcBef>
        <a:spcAft>
          <a:spcPct val="0"/>
        </a:spcAft>
        <a:defRPr sz="3600">
          <a:solidFill>
            <a:srgbClr val="8EAAE2"/>
          </a:solidFill>
          <a:latin typeface="Arial Black" panose="020B0A04020102020204" pitchFamily="34" charset="0"/>
        </a:defRPr>
      </a:lvl8pPr>
      <a:lvl9pPr marL="1828800" algn="ctr" rtl="0" fontAlgn="base">
        <a:spcBef>
          <a:spcPct val="0"/>
        </a:spcBef>
        <a:spcAft>
          <a:spcPct val="0"/>
        </a:spcAft>
        <a:defRPr sz="3600">
          <a:solidFill>
            <a:srgbClr val="8EAAE2"/>
          </a:solidFill>
          <a:latin typeface="Arial Black" panose="020B0A040201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cybersecurity.stanford.edu/"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news.ists.dartmouth.edu/"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msande91si.stanford.edu/"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mailto:cybersecurity@stanford.edu"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0468A05-DA8B-7209-2FA1-9BD075DBD96A}"/>
              </a:ext>
            </a:extLst>
          </p:cNvPr>
          <p:cNvSpPr>
            <a:spLocks noGrp="1"/>
          </p:cNvSpPr>
          <p:nvPr>
            <p:ph type="ftr" sz="quarter" idx="10"/>
          </p:nvPr>
        </p:nvSpPr>
        <p:spPr/>
        <p:txBody>
          <a:bodyPr/>
          <a:lstStyle/>
          <a:p>
            <a:r>
              <a:rPr lang="en-US" altLang="pl-PL"/>
              <a:t>U.S. National Cybersecurity</a:t>
            </a:r>
          </a:p>
        </p:txBody>
      </p:sp>
      <p:sp>
        <p:nvSpPr>
          <p:cNvPr id="2050" name="Rectangle 2">
            <a:extLst>
              <a:ext uri="{FF2B5EF4-FFF2-40B4-BE49-F238E27FC236}">
                <a16:creationId xmlns:a16="http://schemas.microsoft.com/office/drawing/2014/main" id="{218FEC48-D724-EB7D-FA8D-F3B0BBC4CC9A}"/>
              </a:ext>
            </a:extLst>
          </p:cNvPr>
          <p:cNvSpPr>
            <a:spLocks noGrp="1" noChangeArrowheads="1"/>
          </p:cNvSpPr>
          <p:nvPr>
            <p:ph type="ctrTitle"/>
          </p:nvPr>
        </p:nvSpPr>
        <p:spPr>
          <a:xfrm>
            <a:off x="228600" y="2130425"/>
            <a:ext cx="8686800" cy="1470025"/>
          </a:xfrm>
        </p:spPr>
        <p:txBody>
          <a:bodyPr anchor="ctr"/>
          <a:lstStyle/>
          <a:p>
            <a:r>
              <a:rPr lang="en-US" altLang="pl-PL" sz="6600">
                <a:solidFill>
                  <a:srgbClr val="110B5B"/>
                </a:solidFill>
                <a:effectLst>
                  <a:outerShdw blurRad="38100" dist="38100" dir="2700000" algn="tl">
                    <a:srgbClr val="C0C0C0"/>
                  </a:outerShdw>
                </a:effectLst>
              </a:rPr>
              <a:t>U.S. National Cybersecurity</a:t>
            </a:r>
          </a:p>
        </p:txBody>
      </p:sp>
      <p:sp>
        <p:nvSpPr>
          <p:cNvPr id="2051" name="Rectangle 3">
            <a:extLst>
              <a:ext uri="{FF2B5EF4-FFF2-40B4-BE49-F238E27FC236}">
                <a16:creationId xmlns:a16="http://schemas.microsoft.com/office/drawing/2014/main" id="{1BC733B4-772D-DD06-A0F1-517E0E73C6E7}"/>
              </a:ext>
            </a:extLst>
          </p:cNvPr>
          <p:cNvSpPr>
            <a:spLocks noGrp="1" noChangeArrowheads="1"/>
          </p:cNvSpPr>
          <p:nvPr>
            <p:ph type="subTitle" idx="1"/>
          </p:nvPr>
        </p:nvSpPr>
        <p:spPr>
          <a:xfrm>
            <a:off x="1371600" y="4343400"/>
            <a:ext cx="6400800" cy="1752600"/>
          </a:xfrm>
        </p:spPr>
        <p:txBody>
          <a:bodyPr/>
          <a:lstStyle/>
          <a:p>
            <a:pPr>
              <a:lnSpc>
                <a:spcPct val="90000"/>
              </a:lnSpc>
            </a:pPr>
            <a:r>
              <a:rPr lang="en-US" altLang="pl-PL" sz="1400" b="1"/>
              <a:t>William J. Perry</a:t>
            </a:r>
          </a:p>
          <a:p>
            <a:pPr>
              <a:lnSpc>
                <a:spcPct val="90000"/>
              </a:lnSpc>
            </a:pPr>
            <a:r>
              <a:rPr lang="en-US" altLang="pl-PL" sz="1400" b="1"/>
              <a:t>Martin Casado </a:t>
            </a:r>
            <a:r>
              <a:rPr lang="en-US" altLang="pl-PL" sz="1400" b="1" baseline="3000">
                <a:cs typeface="Arial" panose="020B0604020202020204" pitchFamily="34" charset="0"/>
              </a:rPr>
              <a:t>•</a:t>
            </a:r>
            <a:r>
              <a:rPr lang="en-US" altLang="pl-PL" sz="1400" b="1">
                <a:cs typeface="Arial" panose="020B0604020202020204" pitchFamily="34" charset="0"/>
              </a:rPr>
              <a:t> Keith Coleman</a:t>
            </a:r>
            <a:r>
              <a:rPr lang="en-US" altLang="pl-PL" sz="1400" b="1"/>
              <a:t> </a:t>
            </a:r>
            <a:r>
              <a:rPr lang="en-US" altLang="pl-PL" sz="1400" b="1" baseline="3000">
                <a:cs typeface="Arial" panose="020B0604020202020204" pitchFamily="34" charset="0"/>
              </a:rPr>
              <a:t>•</a:t>
            </a:r>
            <a:r>
              <a:rPr lang="en-US" altLang="pl-PL" sz="1400" b="1">
                <a:cs typeface="Arial" panose="020B0604020202020204" pitchFamily="34" charset="0"/>
              </a:rPr>
              <a:t> Dan Wendlandt</a:t>
            </a:r>
          </a:p>
          <a:p>
            <a:pPr>
              <a:lnSpc>
                <a:spcPct val="90000"/>
              </a:lnSpc>
            </a:pPr>
            <a:endParaRPr lang="en-US" altLang="pl-PL" sz="1400" b="1">
              <a:cs typeface="Arial" panose="020B0604020202020204" pitchFamily="34" charset="0"/>
            </a:endParaRPr>
          </a:p>
          <a:p>
            <a:pPr>
              <a:lnSpc>
                <a:spcPct val="90000"/>
              </a:lnSpc>
            </a:pPr>
            <a:endParaRPr lang="en-US" altLang="pl-PL" sz="1400" b="1">
              <a:cs typeface="Arial" panose="020B0604020202020204" pitchFamily="34" charset="0"/>
            </a:endParaRPr>
          </a:p>
          <a:p>
            <a:pPr>
              <a:lnSpc>
                <a:spcPct val="90000"/>
              </a:lnSpc>
            </a:pPr>
            <a:r>
              <a:rPr lang="en-US" altLang="pl-PL" sz="1400" b="1" i="1">
                <a:cs typeface="Arial" panose="020B0604020202020204" pitchFamily="34" charset="0"/>
              </a:rPr>
              <a:t>MS&amp;E 91SI</a:t>
            </a:r>
          </a:p>
          <a:p>
            <a:pPr>
              <a:lnSpc>
                <a:spcPct val="90000"/>
              </a:lnSpc>
            </a:pPr>
            <a:r>
              <a:rPr lang="en-US" altLang="pl-PL" sz="1400" b="1" i="1">
                <a:cs typeface="Arial" panose="020B0604020202020204" pitchFamily="34" charset="0"/>
              </a:rPr>
              <a:t>Fall 2004</a:t>
            </a:r>
          </a:p>
          <a:p>
            <a:pPr>
              <a:lnSpc>
                <a:spcPct val="90000"/>
              </a:lnSpc>
            </a:pPr>
            <a:r>
              <a:rPr lang="en-US" altLang="pl-PL" sz="1400" b="1" i="1">
                <a:cs typeface="Arial" panose="020B0604020202020204" pitchFamily="34" charset="0"/>
              </a:rPr>
              <a:t>Stanford University</a:t>
            </a:r>
            <a:endParaRPr lang="ar-SA" altLang="pl-PL" sz="1400" b="1" i="1">
              <a:cs typeface="Arial" panose="020B0604020202020204" pitchFamily="34" charset="0"/>
            </a:endParaRPr>
          </a:p>
        </p:txBody>
      </p:sp>
      <p:sp>
        <p:nvSpPr>
          <p:cNvPr id="2055" name="Rectangle 7">
            <a:extLst>
              <a:ext uri="{FF2B5EF4-FFF2-40B4-BE49-F238E27FC236}">
                <a16:creationId xmlns:a16="http://schemas.microsoft.com/office/drawing/2014/main" id="{B5800096-849A-9519-7273-566F89B0932B}"/>
              </a:ext>
            </a:extLst>
          </p:cNvPr>
          <p:cNvSpPr>
            <a:spLocks noChangeArrowheads="1"/>
          </p:cNvSpPr>
          <p:nvPr/>
        </p:nvSpPr>
        <p:spPr bwMode="auto">
          <a:xfrm>
            <a:off x="0" y="6400800"/>
            <a:ext cx="9144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CDD0B132-B3F0-3C97-56DF-E30F5292183A}"/>
              </a:ext>
            </a:extLst>
          </p:cNvPr>
          <p:cNvSpPr>
            <a:spLocks noGrp="1"/>
          </p:cNvSpPr>
          <p:nvPr>
            <p:ph type="ftr" sz="quarter" idx="10"/>
          </p:nvPr>
        </p:nvSpPr>
        <p:spPr/>
        <p:txBody>
          <a:bodyPr/>
          <a:lstStyle/>
          <a:p>
            <a:r>
              <a:rPr lang="en-US" altLang="pl-PL"/>
              <a:t>U.S. National Cybersecurity</a:t>
            </a:r>
          </a:p>
        </p:txBody>
      </p:sp>
      <p:sp>
        <p:nvSpPr>
          <p:cNvPr id="147458" name="Rectangle 2">
            <a:extLst>
              <a:ext uri="{FF2B5EF4-FFF2-40B4-BE49-F238E27FC236}">
                <a16:creationId xmlns:a16="http://schemas.microsoft.com/office/drawing/2014/main" id="{53B84D30-2A57-3282-4A44-2378CFB083A3}"/>
              </a:ext>
            </a:extLst>
          </p:cNvPr>
          <p:cNvSpPr>
            <a:spLocks noGrp="1" noChangeArrowheads="1"/>
          </p:cNvSpPr>
          <p:nvPr>
            <p:ph type="title"/>
          </p:nvPr>
        </p:nvSpPr>
        <p:spPr/>
        <p:txBody>
          <a:bodyPr/>
          <a:lstStyle/>
          <a:p>
            <a:r>
              <a:rPr lang="en-US" altLang="pl-PL"/>
              <a:t>Security Not A Priority</a:t>
            </a:r>
          </a:p>
        </p:txBody>
      </p:sp>
      <p:sp>
        <p:nvSpPr>
          <p:cNvPr id="147459" name="Rectangle 3">
            <a:extLst>
              <a:ext uri="{FF2B5EF4-FFF2-40B4-BE49-F238E27FC236}">
                <a16:creationId xmlns:a16="http://schemas.microsoft.com/office/drawing/2014/main" id="{36D44EDE-29AE-608A-42EC-4FDA9F1E405F}"/>
              </a:ext>
            </a:extLst>
          </p:cNvPr>
          <p:cNvSpPr>
            <a:spLocks noGrp="1" noChangeArrowheads="1"/>
          </p:cNvSpPr>
          <p:nvPr>
            <p:ph type="body" idx="1"/>
          </p:nvPr>
        </p:nvSpPr>
        <p:spPr/>
        <p:txBody>
          <a:bodyPr/>
          <a:lstStyle/>
          <a:p>
            <a:pPr>
              <a:buFontTx/>
              <a:buNone/>
            </a:pPr>
            <a:r>
              <a:rPr lang="en-US" altLang="pl-PL" sz="2800"/>
              <a:t>Other design priorities often trump security:</a:t>
            </a:r>
          </a:p>
          <a:p>
            <a:pPr>
              <a:buFontTx/>
              <a:buNone/>
            </a:pPr>
            <a:endParaRPr lang="en-US" altLang="pl-PL" sz="2800"/>
          </a:p>
          <a:p>
            <a:pPr algn="ctr">
              <a:buFontTx/>
              <a:buNone/>
            </a:pPr>
            <a:r>
              <a:rPr lang="en-US" altLang="pl-PL" sz="2800" b="1"/>
              <a:t>Cost</a:t>
            </a:r>
          </a:p>
          <a:p>
            <a:pPr algn="ctr">
              <a:buFontTx/>
              <a:buNone/>
            </a:pPr>
            <a:r>
              <a:rPr lang="en-US" altLang="pl-PL" sz="2800" b="1"/>
              <a:t>Speed</a:t>
            </a:r>
          </a:p>
          <a:p>
            <a:pPr algn="ctr">
              <a:buFontTx/>
              <a:buNone/>
            </a:pPr>
            <a:r>
              <a:rPr lang="en-US" altLang="pl-PL" sz="2800" b="1"/>
              <a:t>Convenience</a:t>
            </a:r>
          </a:p>
          <a:p>
            <a:pPr algn="ctr">
              <a:buFontTx/>
              <a:buNone/>
            </a:pPr>
            <a:r>
              <a:rPr lang="en-US" altLang="pl-PL" sz="2800" b="1"/>
              <a:t>Open Architecture</a:t>
            </a:r>
          </a:p>
          <a:p>
            <a:pPr algn="ctr">
              <a:buFontTx/>
              <a:buNone/>
            </a:pPr>
            <a:r>
              <a:rPr lang="en-US" altLang="pl-PL" sz="2800" b="1"/>
              <a:t>Backwards Compatibility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FDA9928-B205-FC56-1DCF-14CB5A431844}"/>
              </a:ext>
            </a:extLst>
          </p:cNvPr>
          <p:cNvSpPr>
            <a:spLocks noGrp="1"/>
          </p:cNvSpPr>
          <p:nvPr>
            <p:ph type="ftr" sz="quarter" idx="10"/>
          </p:nvPr>
        </p:nvSpPr>
        <p:spPr/>
        <p:txBody>
          <a:bodyPr/>
          <a:lstStyle/>
          <a:p>
            <a:r>
              <a:rPr lang="en-US" altLang="pl-PL"/>
              <a:t>U.S. National Cybersecurity</a:t>
            </a:r>
          </a:p>
        </p:txBody>
      </p:sp>
      <p:sp>
        <p:nvSpPr>
          <p:cNvPr id="149506" name="Rectangle 2">
            <a:extLst>
              <a:ext uri="{FF2B5EF4-FFF2-40B4-BE49-F238E27FC236}">
                <a16:creationId xmlns:a16="http://schemas.microsoft.com/office/drawing/2014/main" id="{9C19CA15-C3A8-1318-4928-808D97BAABAB}"/>
              </a:ext>
            </a:extLst>
          </p:cNvPr>
          <p:cNvSpPr>
            <a:spLocks noGrp="1" noChangeArrowheads="1"/>
          </p:cNvSpPr>
          <p:nvPr>
            <p:ph type="title"/>
          </p:nvPr>
        </p:nvSpPr>
        <p:spPr/>
        <p:txBody>
          <a:bodyPr/>
          <a:lstStyle/>
          <a:p>
            <a:r>
              <a:rPr lang="en-US" altLang="pl-PL"/>
              <a:t>Cybersecurity Roadblocks</a:t>
            </a:r>
          </a:p>
        </p:txBody>
      </p:sp>
      <p:sp>
        <p:nvSpPr>
          <p:cNvPr id="149507" name="Rectangle 3">
            <a:extLst>
              <a:ext uri="{FF2B5EF4-FFF2-40B4-BE49-F238E27FC236}">
                <a16:creationId xmlns:a16="http://schemas.microsoft.com/office/drawing/2014/main" id="{AD2B2CFA-B52F-A517-BEBC-A83EC6D518C3}"/>
              </a:ext>
            </a:extLst>
          </p:cNvPr>
          <p:cNvSpPr>
            <a:spLocks noGrp="1" noChangeArrowheads="1"/>
          </p:cNvSpPr>
          <p:nvPr>
            <p:ph type="body" idx="1"/>
          </p:nvPr>
        </p:nvSpPr>
        <p:spPr/>
        <p:txBody>
          <a:bodyPr/>
          <a:lstStyle/>
          <a:p>
            <a:r>
              <a:rPr lang="en-US" altLang="pl-PL" sz="2800" b="1"/>
              <a:t>No metrics to measure (in)security</a:t>
            </a:r>
          </a:p>
          <a:p>
            <a:endParaRPr lang="en-US" altLang="pl-PL" sz="2800" b="1"/>
          </a:p>
          <a:p>
            <a:r>
              <a:rPr lang="en-US" altLang="pl-PL" sz="2800" b="1"/>
              <a:t>Internet is inherently international</a:t>
            </a:r>
          </a:p>
          <a:p>
            <a:endParaRPr lang="en-US" altLang="pl-PL" sz="2800" b="1"/>
          </a:p>
          <a:p>
            <a:r>
              <a:rPr lang="en-US" altLang="pl-PL" sz="2800" b="1"/>
              <a:t>Private sector owns most of the infrastructure</a:t>
            </a:r>
          </a:p>
          <a:p>
            <a:endParaRPr lang="en-US" altLang="pl-PL" sz="2800" b="1"/>
          </a:p>
          <a:p>
            <a:r>
              <a:rPr lang="en-US" altLang="pl-PL" sz="2800" b="1"/>
              <a:t>“Cybersecurity Gap”: a cost/incentive disconnect?</a:t>
            </a:r>
          </a:p>
          <a:p>
            <a:pPr lvl="1"/>
            <a:r>
              <a:rPr lang="en-US" altLang="pl-PL" sz="2000"/>
              <a:t>Businesses will pay to meet business imperatives</a:t>
            </a:r>
          </a:p>
          <a:p>
            <a:pPr lvl="1"/>
            <a:r>
              <a:rPr lang="en-US" altLang="pl-PL" sz="2000"/>
              <a:t>Who’s going to pay to meet national security imperatives?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E582A0CE-6DD7-0A02-77A2-CE3654A24541}"/>
              </a:ext>
            </a:extLst>
          </p:cNvPr>
          <p:cNvSpPr>
            <a:spLocks noGrp="1"/>
          </p:cNvSpPr>
          <p:nvPr>
            <p:ph type="ftr" sz="quarter" idx="10"/>
          </p:nvPr>
        </p:nvSpPr>
        <p:spPr/>
        <p:txBody>
          <a:bodyPr/>
          <a:lstStyle/>
          <a:p>
            <a:r>
              <a:rPr lang="en-US" altLang="pl-PL"/>
              <a:t>U.S. National Cybersecurity</a:t>
            </a:r>
          </a:p>
        </p:txBody>
      </p:sp>
      <p:sp>
        <p:nvSpPr>
          <p:cNvPr id="151554" name="Rectangle 2">
            <a:extLst>
              <a:ext uri="{FF2B5EF4-FFF2-40B4-BE49-F238E27FC236}">
                <a16:creationId xmlns:a16="http://schemas.microsoft.com/office/drawing/2014/main" id="{8C4C32D7-CE6E-390C-187B-E695FA3AD6F1}"/>
              </a:ext>
            </a:extLst>
          </p:cNvPr>
          <p:cNvSpPr>
            <a:spLocks noGrp="1" noChangeArrowheads="1"/>
          </p:cNvSpPr>
          <p:nvPr>
            <p:ph type="title"/>
          </p:nvPr>
        </p:nvSpPr>
        <p:spPr/>
        <p:txBody>
          <a:bodyPr/>
          <a:lstStyle/>
          <a:p>
            <a:r>
              <a:rPr lang="en-US" altLang="pl-PL"/>
              <a:t>An Achilles Heel?</a:t>
            </a:r>
          </a:p>
        </p:txBody>
      </p:sp>
      <p:sp>
        <p:nvSpPr>
          <p:cNvPr id="151555" name="Rectangle 3">
            <a:extLst>
              <a:ext uri="{FF2B5EF4-FFF2-40B4-BE49-F238E27FC236}">
                <a16:creationId xmlns:a16="http://schemas.microsoft.com/office/drawing/2014/main" id="{06387E6E-7550-7073-0466-4C5930FF80BD}"/>
              </a:ext>
            </a:extLst>
          </p:cNvPr>
          <p:cNvSpPr>
            <a:spLocks noGrp="1" noChangeArrowheads="1"/>
          </p:cNvSpPr>
          <p:nvPr>
            <p:ph type="body" idx="1"/>
          </p:nvPr>
        </p:nvSpPr>
        <p:spPr/>
        <p:txBody>
          <a:bodyPr/>
          <a:lstStyle/>
          <a:p>
            <a:pPr marL="0" indent="0" algn="ctr">
              <a:buFontTx/>
              <a:buNone/>
            </a:pPr>
            <a:r>
              <a:rPr lang="en-US" altLang="pl-PL" sz="2800"/>
              <a:t>This level of </a:t>
            </a:r>
            <a:r>
              <a:rPr lang="en-US" altLang="pl-PL" sz="2800" u="sng"/>
              <a:t>dependence</a:t>
            </a:r>
            <a:r>
              <a:rPr lang="en-US" altLang="pl-PL" sz="2800"/>
              <a:t> makes the Internet a target for </a:t>
            </a:r>
            <a:r>
              <a:rPr lang="en-US" altLang="pl-PL" sz="2800" b="1">
                <a:solidFill>
                  <a:srgbClr val="CC0000"/>
                </a:solidFill>
              </a:rPr>
              <a:t>asymmetric attack</a:t>
            </a:r>
          </a:p>
          <a:p>
            <a:pPr marL="0" indent="0" algn="ctr">
              <a:buFontTx/>
              <a:buNone/>
            </a:pPr>
            <a:endParaRPr lang="en-US" altLang="pl-PL" sz="2400" b="1"/>
          </a:p>
          <a:p>
            <a:pPr marL="0" indent="0" algn="ctr">
              <a:buFontTx/>
              <a:buNone/>
            </a:pPr>
            <a:r>
              <a:rPr lang="en-US" altLang="pl-PL" sz="2800" b="1"/>
              <a:t>Cyberwarfare</a:t>
            </a:r>
          </a:p>
          <a:p>
            <a:pPr marL="0" indent="0" algn="ctr">
              <a:buFontTx/>
              <a:buNone/>
            </a:pPr>
            <a:r>
              <a:rPr lang="en-US" altLang="pl-PL" sz="2800" b="1"/>
              <a:t>Cyberterrorism</a:t>
            </a:r>
          </a:p>
          <a:p>
            <a:pPr marL="0" indent="0" algn="ctr">
              <a:buFontTx/>
              <a:buNone/>
            </a:pPr>
            <a:r>
              <a:rPr lang="en-US" altLang="pl-PL" sz="2800" b="1"/>
              <a:t>Cyberhooliganism*</a:t>
            </a:r>
          </a:p>
          <a:p>
            <a:pPr marL="0" indent="0" algn="ctr">
              <a:buFontTx/>
              <a:buNone/>
            </a:pPr>
            <a:endParaRPr lang="en-US" altLang="pl-PL" sz="2800" b="1"/>
          </a:p>
          <a:p>
            <a:pPr marL="0" indent="0" algn="ctr">
              <a:buFontTx/>
              <a:buNone/>
            </a:pPr>
            <a:endParaRPr lang="en-US" altLang="pl-PL" sz="2800" b="1"/>
          </a:p>
          <a:p>
            <a:pPr marL="0" indent="0" algn="ctr">
              <a:buFontTx/>
              <a:buNone/>
            </a:pPr>
            <a:r>
              <a:rPr lang="en-US" altLang="pl-PL" sz="2800"/>
              <a:t>and a weak spot for </a:t>
            </a:r>
            <a:r>
              <a:rPr lang="en-US" altLang="pl-PL" sz="2800" b="1">
                <a:solidFill>
                  <a:srgbClr val="CC0000"/>
                </a:solidFill>
              </a:rPr>
              <a:t>accidents and failures</a:t>
            </a:r>
          </a:p>
        </p:txBody>
      </p:sp>
      <p:sp>
        <p:nvSpPr>
          <p:cNvPr id="151556" name="Text Box 4">
            <a:extLst>
              <a:ext uri="{FF2B5EF4-FFF2-40B4-BE49-F238E27FC236}">
                <a16:creationId xmlns:a16="http://schemas.microsoft.com/office/drawing/2014/main" id="{EE3521D6-0F1D-78B0-A778-D9F948B58190}"/>
              </a:ext>
            </a:extLst>
          </p:cNvPr>
          <p:cNvSpPr txBox="1">
            <a:spLocks noChangeArrowheads="1"/>
          </p:cNvSpPr>
          <p:nvPr/>
        </p:nvSpPr>
        <p:spPr bwMode="auto">
          <a:xfrm>
            <a:off x="533400" y="6324600"/>
            <a:ext cx="510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l-PL" sz="1000"/>
              <a:t>* Coined by Bruce Schneier, Counterpane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37D90544-63A4-A6D2-EFBA-503A3DC903A3}"/>
              </a:ext>
            </a:extLst>
          </p:cNvPr>
          <p:cNvSpPr>
            <a:spLocks noGrp="1"/>
          </p:cNvSpPr>
          <p:nvPr>
            <p:ph type="ftr" sz="quarter" idx="10"/>
          </p:nvPr>
        </p:nvSpPr>
        <p:spPr/>
        <p:txBody>
          <a:bodyPr/>
          <a:lstStyle/>
          <a:p>
            <a:r>
              <a:rPr lang="en-US" altLang="pl-PL"/>
              <a:t>U.S. National Cybersecurity</a:t>
            </a:r>
          </a:p>
        </p:txBody>
      </p:sp>
      <p:sp>
        <p:nvSpPr>
          <p:cNvPr id="153602" name="Rectangle 2">
            <a:extLst>
              <a:ext uri="{FF2B5EF4-FFF2-40B4-BE49-F238E27FC236}">
                <a16:creationId xmlns:a16="http://schemas.microsoft.com/office/drawing/2014/main" id="{6AE53E02-8E9B-F84A-2BF2-99D6E005B5E2}"/>
              </a:ext>
            </a:extLst>
          </p:cNvPr>
          <p:cNvSpPr>
            <a:spLocks noGrp="1" noChangeArrowheads="1"/>
          </p:cNvSpPr>
          <p:nvPr>
            <p:ph type="title"/>
          </p:nvPr>
        </p:nvSpPr>
        <p:spPr/>
        <p:txBody>
          <a:bodyPr/>
          <a:lstStyle/>
          <a:p>
            <a:r>
              <a:rPr lang="en-US" altLang="pl-PL"/>
              <a:t>The Challenge</a:t>
            </a:r>
          </a:p>
        </p:txBody>
      </p:sp>
      <p:sp>
        <p:nvSpPr>
          <p:cNvPr id="153603" name="Rectangle 3">
            <a:extLst>
              <a:ext uri="{FF2B5EF4-FFF2-40B4-BE49-F238E27FC236}">
                <a16:creationId xmlns:a16="http://schemas.microsoft.com/office/drawing/2014/main" id="{A6238909-3487-D8FC-A6B9-4281CC80ED25}"/>
              </a:ext>
            </a:extLst>
          </p:cNvPr>
          <p:cNvSpPr>
            <a:spLocks noGrp="1" noChangeArrowheads="1"/>
          </p:cNvSpPr>
          <p:nvPr>
            <p:ph type="body" idx="1"/>
          </p:nvPr>
        </p:nvSpPr>
        <p:spPr>
          <a:xfrm>
            <a:off x="381000" y="1295400"/>
            <a:ext cx="8382000" cy="5257800"/>
          </a:xfrm>
        </p:spPr>
        <p:txBody>
          <a:bodyPr/>
          <a:lstStyle/>
          <a:p>
            <a:pPr marL="0" indent="0" algn="ctr">
              <a:buFontTx/>
              <a:buNone/>
            </a:pPr>
            <a:r>
              <a:rPr lang="en-US" altLang="pl-PL"/>
              <a:t>A solution to this problem will require both the right </a:t>
            </a:r>
            <a:r>
              <a:rPr lang="en-US" altLang="pl-PL" b="1">
                <a:solidFill>
                  <a:srgbClr val="CC0000"/>
                </a:solidFill>
              </a:rPr>
              <a:t>technology</a:t>
            </a:r>
            <a:r>
              <a:rPr lang="en-US" altLang="pl-PL" b="1"/>
              <a:t> </a:t>
            </a:r>
            <a:r>
              <a:rPr lang="en-US" altLang="pl-PL"/>
              <a:t>and the right </a:t>
            </a:r>
            <a:r>
              <a:rPr lang="en-US" altLang="pl-PL" b="1">
                <a:solidFill>
                  <a:srgbClr val="CC0000"/>
                </a:solidFill>
              </a:rPr>
              <a:t>public policy</a:t>
            </a:r>
            <a:r>
              <a:rPr lang="en-US" altLang="pl-PL"/>
              <a:t>.</a:t>
            </a:r>
          </a:p>
          <a:p>
            <a:pPr marL="0" indent="0" algn="ctr">
              <a:buFontTx/>
              <a:buNone/>
            </a:pPr>
            <a:endParaRPr lang="en-US" altLang="pl-PL"/>
          </a:p>
          <a:p>
            <a:pPr marL="0" indent="0" algn="ctr">
              <a:buFontTx/>
              <a:buNone/>
            </a:pPr>
            <a:endParaRPr lang="en-US" altLang="pl-PL"/>
          </a:p>
          <a:p>
            <a:pPr marL="0" indent="0" algn="ctr">
              <a:buFontTx/>
              <a:buNone/>
            </a:pPr>
            <a:r>
              <a:rPr lang="en-US" altLang="pl-PL" b="1"/>
              <a:t>This is the cybersecurity challenge.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5C85A67C-9566-70AA-183E-917BBB23E4A8}"/>
              </a:ext>
            </a:extLst>
          </p:cNvPr>
          <p:cNvSpPr>
            <a:spLocks noGrp="1"/>
          </p:cNvSpPr>
          <p:nvPr>
            <p:ph type="ftr" sz="quarter" idx="10"/>
          </p:nvPr>
        </p:nvSpPr>
        <p:spPr/>
        <p:txBody>
          <a:bodyPr/>
          <a:lstStyle/>
          <a:p>
            <a:r>
              <a:rPr lang="en-US" altLang="pl-PL"/>
              <a:t>U.S. National Cybersecurity</a:t>
            </a:r>
          </a:p>
        </p:txBody>
      </p:sp>
      <p:sp>
        <p:nvSpPr>
          <p:cNvPr id="155650" name="Rectangle 2">
            <a:extLst>
              <a:ext uri="{FF2B5EF4-FFF2-40B4-BE49-F238E27FC236}">
                <a16:creationId xmlns:a16="http://schemas.microsoft.com/office/drawing/2014/main" id="{0FD98E50-7E2B-96E5-3838-8AD5800FE6B6}"/>
              </a:ext>
            </a:extLst>
          </p:cNvPr>
          <p:cNvSpPr>
            <a:spLocks noChangeArrowheads="1"/>
          </p:cNvSpPr>
          <p:nvPr/>
        </p:nvSpPr>
        <p:spPr bwMode="auto">
          <a:xfrm>
            <a:off x="0" y="0"/>
            <a:ext cx="9144000" cy="68580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55651" name="Rectangle 3">
            <a:extLst>
              <a:ext uri="{FF2B5EF4-FFF2-40B4-BE49-F238E27FC236}">
                <a16:creationId xmlns:a16="http://schemas.microsoft.com/office/drawing/2014/main" id="{54C64F51-56CE-6DF3-31E9-FCCB88421DD2}"/>
              </a:ext>
            </a:extLst>
          </p:cNvPr>
          <p:cNvSpPr>
            <a:spLocks noGrp="1" noChangeArrowheads="1"/>
          </p:cNvSpPr>
          <p:nvPr>
            <p:ph type="ctrTitle"/>
          </p:nvPr>
        </p:nvSpPr>
        <p:spPr>
          <a:xfrm>
            <a:off x="457200" y="2568575"/>
            <a:ext cx="8229600" cy="1470025"/>
          </a:xfrm>
        </p:spPr>
        <p:txBody>
          <a:bodyPr anchor="ctr"/>
          <a:lstStyle/>
          <a:p>
            <a:r>
              <a:rPr lang="en-US" altLang="pl-PL" sz="3600"/>
              <a:t>What is “cybersecurity?”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5DCF876B-6C20-04C4-0A91-7B07CB19768E}"/>
              </a:ext>
            </a:extLst>
          </p:cNvPr>
          <p:cNvSpPr>
            <a:spLocks noGrp="1"/>
          </p:cNvSpPr>
          <p:nvPr>
            <p:ph type="ftr" sz="quarter" idx="10"/>
          </p:nvPr>
        </p:nvSpPr>
        <p:spPr/>
        <p:txBody>
          <a:bodyPr/>
          <a:lstStyle/>
          <a:p>
            <a:r>
              <a:rPr lang="en-US" altLang="pl-PL"/>
              <a:t>U.S. National Cybersecurity</a:t>
            </a:r>
          </a:p>
        </p:txBody>
      </p:sp>
      <p:sp>
        <p:nvSpPr>
          <p:cNvPr id="157698" name="Rectangle 2">
            <a:extLst>
              <a:ext uri="{FF2B5EF4-FFF2-40B4-BE49-F238E27FC236}">
                <a16:creationId xmlns:a16="http://schemas.microsoft.com/office/drawing/2014/main" id="{3166198F-1395-3B1D-6B3C-0D8F4D0D4FEB}"/>
              </a:ext>
            </a:extLst>
          </p:cNvPr>
          <p:cNvSpPr>
            <a:spLocks noGrp="1" noChangeArrowheads="1"/>
          </p:cNvSpPr>
          <p:nvPr>
            <p:ph type="body" idx="1"/>
          </p:nvPr>
        </p:nvSpPr>
        <p:spPr/>
        <p:txBody>
          <a:bodyPr/>
          <a:lstStyle/>
          <a:p>
            <a:pPr marL="0" indent="0">
              <a:buFontTx/>
              <a:buNone/>
            </a:pPr>
            <a:r>
              <a:rPr lang="en-US" altLang="pl-PL" sz="2800" b="1"/>
              <a:t>According to the U.S. Dept of Commerce:</a:t>
            </a:r>
          </a:p>
          <a:p>
            <a:pPr marL="0" indent="0">
              <a:buFontTx/>
              <a:buNone/>
            </a:pPr>
            <a:endParaRPr lang="en-US" altLang="pl-PL" sz="2800"/>
          </a:p>
          <a:p>
            <a:pPr lvl="1">
              <a:buFontTx/>
              <a:buNone/>
            </a:pPr>
            <a:r>
              <a:rPr lang="en-US" altLang="pl-PL" sz="2400" i="1"/>
              <a:t>n.</a:t>
            </a:r>
            <a:r>
              <a:rPr lang="en-US" altLang="pl-PL" sz="2400"/>
              <a:t> </a:t>
            </a:r>
            <a:r>
              <a:rPr lang="en-US" altLang="pl-PL" sz="2400" b="1"/>
              <a:t>cybersecurity</a:t>
            </a:r>
            <a:r>
              <a:rPr lang="en-US" altLang="pl-PL" sz="2400"/>
              <a:t>:</a:t>
            </a:r>
          </a:p>
          <a:p>
            <a:pPr lvl="1">
              <a:buFontTx/>
              <a:buNone/>
            </a:pPr>
            <a:endParaRPr lang="en-US" altLang="pl-PL" sz="2400"/>
          </a:p>
        </p:txBody>
      </p:sp>
      <p:sp>
        <p:nvSpPr>
          <p:cNvPr id="157699" name="Rectangle 3">
            <a:extLst>
              <a:ext uri="{FF2B5EF4-FFF2-40B4-BE49-F238E27FC236}">
                <a16:creationId xmlns:a16="http://schemas.microsoft.com/office/drawing/2014/main" id="{827B0292-AFD8-18E7-BF41-E1270CBC4DB5}"/>
              </a:ext>
            </a:extLst>
          </p:cNvPr>
          <p:cNvSpPr>
            <a:spLocks noGrp="1" noChangeArrowheads="1"/>
          </p:cNvSpPr>
          <p:nvPr>
            <p:ph type="title"/>
          </p:nvPr>
        </p:nvSpPr>
        <p:spPr/>
        <p:txBody>
          <a:bodyPr/>
          <a:lstStyle/>
          <a:p>
            <a:r>
              <a:rPr lang="en-US" altLang="pl-PL"/>
              <a:t>Some Definitions</a:t>
            </a:r>
          </a:p>
        </p:txBody>
      </p:sp>
      <p:sp>
        <p:nvSpPr>
          <p:cNvPr id="157700" name="Text Box 4">
            <a:extLst>
              <a:ext uri="{FF2B5EF4-FFF2-40B4-BE49-F238E27FC236}">
                <a16:creationId xmlns:a16="http://schemas.microsoft.com/office/drawing/2014/main" id="{8844076C-6A8E-C147-CDA2-27CA00D8A9B2}"/>
              </a:ext>
            </a:extLst>
          </p:cNvPr>
          <p:cNvSpPr txBox="1">
            <a:spLocks noChangeArrowheads="1"/>
          </p:cNvSpPr>
          <p:nvPr/>
        </p:nvSpPr>
        <p:spPr bwMode="auto">
          <a:xfrm>
            <a:off x="457200" y="3048000"/>
            <a:ext cx="82296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spcBef>
                <a:spcPct val="20000"/>
              </a:spcBef>
            </a:pPr>
            <a:r>
              <a:rPr lang="en-US" altLang="pl-PL" sz="2400" i="1"/>
              <a:t>n. </a:t>
            </a:r>
            <a:r>
              <a:rPr lang="en-US" altLang="pl-PL" sz="2400" b="1"/>
              <a:t>information security</a:t>
            </a:r>
            <a:r>
              <a:rPr lang="en-US" altLang="pl-PL" sz="2400"/>
              <a:t>: The protection of </a:t>
            </a:r>
            <a:r>
              <a:rPr lang="en-US" altLang="pl-PL" sz="2400" u="sng"/>
              <a:t>information</a:t>
            </a:r>
            <a:r>
              <a:rPr lang="en-US" altLang="pl-PL" sz="2400"/>
              <a:t> against unauthorized disclosure, transfer, modification, or destruction, whether accidental or intentional. </a:t>
            </a:r>
          </a:p>
          <a:p>
            <a:pPr>
              <a:spcBef>
                <a:spcPct val="50000"/>
              </a:spcBef>
            </a:pPr>
            <a:endParaRPr lang="en-US" altLang="pl-PL" sz="2400"/>
          </a:p>
        </p:txBody>
      </p:sp>
      <p:sp>
        <p:nvSpPr>
          <p:cNvPr id="157701" name="Text Box 5">
            <a:extLst>
              <a:ext uri="{FF2B5EF4-FFF2-40B4-BE49-F238E27FC236}">
                <a16:creationId xmlns:a16="http://schemas.microsoft.com/office/drawing/2014/main" id="{54526295-8BF3-1DD5-4DBD-93BBBAA2E85B}"/>
              </a:ext>
            </a:extLst>
          </p:cNvPr>
          <p:cNvSpPr txBox="1">
            <a:spLocks noChangeArrowheads="1"/>
          </p:cNvSpPr>
          <p:nvPr/>
        </p:nvSpPr>
        <p:spPr bwMode="auto">
          <a:xfrm>
            <a:off x="3429000" y="1219200"/>
            <a:ext cx="457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pl-PL" sz="2400" i="1"/>
          </a:p>
          <a:p>
            <a:pPr>
              <a:spcBef>
                <a:spcPct val="50000"/>
              </a:spcBef>
            </a:pPr>
            <a:endParaRPr lang="en-US" altLang="pl-PL" sz="2400" i="1"/>
          </a:p>
          <a:p>
            <a:pPr>
              <a:spcBef>
                <a:spcPct val="50000"/>
              </a:spcBef>
            </a:pPr>
            <a:r>
              <a:rPr lang="en-US" altLang="pl-PL" sz="2400" i="1"/>
              <a:t>See “</a:t>
            </a:r>
            <a:r>
              <a:rPr lang="en-US" altLang="pl-PL" sz="2400"/>
              <a:t>information security”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7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p:bldP spid="15770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AD9BABB-2F4B-2146-2E4A-4E67CBFE1D99}"/>
              </a:ext>
            </a:extLst>
          </p:cNvPr>
          <p:cNvSpPr>
            <a:spLocks noGrp="1"/>
          </p:cNvSpPr>
          <p:nvPr>
            <p:ph type="ftr" sz="quarter" idx="10"/>
          </p:nvPr>
        </p:nvSpPr>
        <p:spPr/>
        <p:txBody>
          <a:bodyPr/>
          <a:lstStyle/>
          <a:p>
            <a:r>
              <a:rPr lang="en-US" altLang="pl-PL"/>
              <a:t>U.S. National Cybersecurity</a:t>
            </a:r>
          </a:p>
        </p:txBody>
      </p:sp>
      <p:sp>
        <p:nvSpPr>
          <p:cNvPr id="159746" name="Rectangle 2">
            <a:extLst>
              <a:ext uri="{FF2B5EF4-FFF2-40B4-BE49-F238E27FC236}">
                <a16:creationId xmlns:a16="http://schemas.microsoft.com/office/drawing/2014/main" id="{43B1AA92-5057-5B9A-960E-B676734D154C}"/>
              </a:ext>
            </a:extLst>
          </p:cNvPr>
          <p:cNvSpPr>
            <a:spLocks noGrp="1" noChangeArrowheads="1"/>
          </p:cNvSpPr>
          <p:nvPr>
            <p:ph type="title"/>
          </p:nvPr>
        </p:nvSpPr>
        <p:spPr/>
        <p:txBody>
          <a:bodyPr/>
          <a:lstStyle/>
          <a:p>
            <a:r>
              <a:rPr lang="en-US" altLang="pl-PL"/>
              <a:t>Some Definitions</a:t>
            </a:r>
          </a:p>
        </p:txBody>
      </p:sp>
      <p:sp>
        <p:nvSpPr>
          <p:cNvPr id="159747" name="Rectangle 3">
            <a:extLst>
              <a:ext uri="{FF2B5EF4-FFF2-40B4-BE49-F238E27FC236}">
                <a16:creationId xmlns:a16="http://schemas.microsoft.com/office/drawing/2014/main" id="{9E09DBA8-5FE5-9F14-FD9B-70407B667EAF}"/>
              </a:ext>
            </a:extLst>
          </p:cNvPr>
          <p:cNvSpPr>
            <a:spLocks noGrp="1" noChangeArrowheads="1"/>
          </p:cNvSpPr>
          <p:nvPr>
            <p:ph type="body" idx="1"/>
          </p:nvPr>
        </p:nvSpPr>
        <p:spPr/>
        <p:txBody>
          <a:bodyPr/>
          <a:lstStyle/>
          <a:p>
            <a:pPr marL="0" indent="0">
              <a:buFontTx/>
              <a:buNone/>
            </a:pPr>
            <a:r>
              <a:rPr lang="en-US" altLang="pl-PL" sz="2400" b="1"/>
              <a:t>According to H.R. 4246 “Cyber Security Information Act”:</a:t>
            </a:r>
          </a:p>
          <a:p>
            <a:pPr marL="0" indent="0">
              <a:buFontTx/>
              <a:buNone/>
            </a:pPr>
            <a:endParaRPr lang="en-US" altLang="pl-PL" sz="2400"/>
          </a:p>
          <a:p>
            <a:pPr marL="461963" lvl="1" indent="-4763">
              <a:buFontTx/>
              <a:buNone/>
            </a:pPr>
            <a:r>
              <a:rPr lang="en-US" altLang="pl-PL" sz="2000" b="1"/>
              <a:t>cybersecurity</a:t>
            </a:r>
            <a:r>
              <a:rPr lang="en-US" altLang="pl-PL" sz="2000"/>
              <a:t>: “The vulnerability of any computing system, software program, or critical infrastructure to, or their ability to resist, intentional interference, compromise, or incapacitation through the misuse of, or by unauthorized means of, the Internet, public or private telecommunications systems or other similar conduct that violates Federal, State, or international law, that harms interstate commerce of the United States, or that threatens public health or safety.”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BB5D8D97-C0E5-A427-AF60-2A092CFB88C4}"/>
              </a:ext>
            </a:extLst>
          </p:cNvPr>
          <p:cNvSpPr>
            <a:spLocks noGrp="1"/>
          </p:cNvSpPr>
          <p:nvPr>
            <p:ph type="ftr" sz="quarter" idx="10"/>
          </p:nvPr>
        </p:nvSpPr>
        <p:spPr/>
        <p:txBody>
          <a:bodyPr/>
          <a:lstStyle/>
          <a:p>
            <a:r>
              <a:rPr lang="en-US" altLang="pl-PL"/>
              <a:t>U.S. National Cybersecurity</a:t>
            </a:r>
          </a:p>
        </p:txBody>
      </p:sp>
      <p:sp>
        <p:nvSpPr>
          <p:cNvPr id="161794" name="Rectangle 2">
            <a:extLst>
              <a:ext uri="{FF2B5EF4-FFF2-40B4-BE49-F238E27FC236}">
                <a16:creationId xmlns:a16="http://schemas.microsoft.com/office/drawing/2014/main" id="{6DE78F32-FEF7-3BE5-6910-1AB3A324A110}"/>
              </a:ext>
            </a:extLst>
          </p:cNvPr>
          <p:cNvSpPr>
            <a:spLocks noGrp="1" noChangeArrowheads="1"/>
          </p:cNvSpPr>
          <p:nvPr>
            <p:ph type="title"/>
          </p:nvPr>
        </p:nvSpPr>
        <p:spPr/>
        <p:txBody>
          <a:bodyPr/>
          <a:lstStyle/>
          <a:p>
            <a:r>
              <a:rPr lang="en-US" altLang="pl-PL"/>
              <a:t>Some Definitions</a:t>
            </a:r>
          </a:p>
        </p:txBody>
      </p:sp>
      <p:sp>
        <p:nvSpPr>
          <p:cNvPr id="161795" name="Rectangle 3">
            <a:extLst>
              <a:ext uri="{FF2B5EF4-FFF2-40B4-BE49-F238E27FC236}">
                <a16:creationId xmlns:a16="http://schemas.microsoft.com/office/drawing/2014/main" id="{C2011450-BF37-AA41-2B47-C81A6E5A20CB}"/>
              </a:ext>
            </a:extLst>
          </p:cNvPr>
          <p:cNvSpPr>
            <a:spLocks noGrp="1" noChangeArrowheads="1"/>
          </p:cNvSpPr>
          <p:nvPr>
            <p:ph type="body" idx="1"/>
          </p:nvPr>
        </p:nvSpPr>
        <p:spPr/>
        <p:txBody>
          <a:bodyPr/>
          <a:lstStyle/>
          <a:p>
            <a:pPr marL="0" indent="0">
              <a:buFontTx/>
              <a:buNone/>
            </a:pPr>
            <a:r>
              <a:rPr lang="en-US" altLang="pl-PL" sz="2400" b="1"/>
              <a:t>According to S. 1901 “Cybersecurity Research and Education Act of 2002”:</a:t>
            </a:r>
            <a:endParaRPr lang="en-US" altLang="pl-PL" sz="2800"/>
          </a:p>
          <a:p>
            <a:pPr marL="461963" lvl="1" indent="-4763">
              <a:buFontTx/>
              <a:buNone/>
            </a:pPr>
            <a:endParaRPr lang="en-US" altLang="pl-PL" sz="1600" b="1"/>
          </a:p>
          <a:p>
            <a:pPr marL="461963" lvl="1" indent="-4763">
              <a:buFontTx/>
              <a:buNone/>
            </a:pPr>
            <a:r>
              <a:rPr lang="en-US" altLang="pl-PL" sz="1600" b="1"/>
              <a:t>cybersecurity</a:t>
            </a:r>
            <a:r>
              <a:rPr lang="en-US" altLang="pl-PL" sz="1600"/>
              <a:t>:</a:t>
            </a:r>
            <a:r>
              <a:rPr lang="en-US" altLang="pl-PL" sz="2400"/>
              <a:t> “</a:t>
            </a:r>
            <a:r>
              <a:rPr lang="en-US" altLang="pl-PL" sz="1600"/>
              <a:t>information assurance, including scientific, technical, management, or any other relevant disciplines required to ensure computer and network security, including, but not limited to, a discipline related to the following functions:</a:t>
            </a:r>
          </a:p>
          <a:p>
            <a:pPr lvl="2">
              <a:buFontTx/>
              <a:buNone/>
            </a:pPr>
            <a:endParaRPr lang="en-US" altLang="pl-PL" sz="1400"/>
          </a:p>
          <a:p>
            <a:pPr lvl="2">
              <a:buFontTx/>
              <a:buNone/>
            </a:pPr>
            <a:r>
              <a:rPr lang="en-US" altLang="pl-PL" sz="1400"/>
              <a:t>(A) Secure System and network administration and operations.</a:t>
            </a:r>
          </a:p>
          <a:p>
            <a:pPr lvl="2">
              <a:buFontTx/>
              <a:buNone/>
            </a:pPr>
            <a:r>
              <a:rPr lang="en-US" altLang="pl-PL" sz="1400"/>
              <a:t>(B) Systems security engineering.</a:t>
            </a:r>
          </a:p>
          <a:p>
            <a:pPr lvl="2">
              <a:buFontTx/>
              <a:buNone/>
            </a:pPr>
            <a:r>
              <a:rPr lang="en-US" altLang="pl-PL" sz="1400"/>
              <a:t>(C) Information assurance systems and product acquisition.</a:t>
            </a:r>
          </a:p>
          <a:p>
            <a:pPr lvl="2">
              <a:buFontTx/>
              <a:buNone/>
            </a:pPr>
            <a:r>
              <a:rPr lang="en-US" altLang="pl-PL" sz="1400"/>
              <a:t>(D) Cryptography.</a:t>
            </a:r>
          </a:p>
          <a:p>
            <a:pPr lvl="2">
              <a:buFontTx/>
              <a:buNone/>
            </a:pPr>
            <a:r>
              <a:rPr lang="en-US" altLang="pl-PL" sz="1400"/>
              <a:t>(E) Threat and vulnerability assessment, including risk management.</a:t>
            </a:r>
          </a:p>
          <a:p>
            <a:pPr lvl="2">
              <a:buFontTx/>
              <a:buNone/>
            </a:pPr>
            <a:r>
              <a:rPr lang="en-US" altLang="pl-PL" sz="1400"/>
              <a:t>(F) Web security.</a:t>
            </a:r>
          </a:p>
          <a:p>
            <a:pPr lvl="2">
              <a:buFontTx/>
              <a:buNone/>
            </a:pPr>
            <a:r>
              <a:rPr lang="en-US" altLang="pl-PL" sz="1400"/>
              <a:t>(G) Operations of computer emergency response teams.</a:t>
            </a:r>
          </a:p>
          <a:p>
            <a:pPr lvl="2">
              <a:buFontTx/>
              <a:buNone/>
            </a:pPr>
            <a:r>
              <a:rPr lang="en-US" altLang="pl-PL" sz="1400"/>
              <a:t>(H) Cybersecurity training, education, and management.</a:t>
            </a:r>
          </a:p>
          <a:p>
            <a:pPr lvl="2">
              <a:buFontTx/>
              <a:buNone/>
            </a:pPr>
            <a:r>
              <a:rPr lang="en-US" altLang="pl-PL" sz="1400"/>
              <a:t>(I) Computer forensics.</a:t>
            </a:r>
          </a:p>
          <a:p>
            <a:pPr lvl="2">
              <a:buFontTx/>
              <a:buNone/>
            </a:pPr>
            <a:r>
              <a:rPr lang="en-US" altLang="pl-PL" sz="1400"/>
              <a:t>(J) Defensive information operations.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8AFF032-79A9-38A3-05E7-2EF4AF93D8DC}"/>
              </a:ext>
            </a:extLst>
          </p:cNvPr>
          <p:cNvSpPr>
            <a:spLocks noGrp="1"/>
          </p:cNvSpPr>
          <p:nvPr>
            <p:ph type="ftr" sz="quarter" idx="10"/>
          </p:nvPr>
        </p:nvSpPr>
        <p:spPr/>
        <p:txBody>
          <a:bodyPr/>
          <a:lstStyle/>
          <a:p>
            <a:r>
              <a:rPr lang="en-US" altLang="pl-PL"/>
              <a:t>U.S. National Cybersecurity</a:t>
            </a:r>
          </a:p>
        </p:txBody>
      </p:sp>
      <p:sp>
        <p:nvSpPr>
          <p:cNvPr id="163842" name="Rectangle 2">
            <a:extLst>
              <a:ext uri="{FF2B5EF4-FFF2-40B4-BE49-F238E27FC236}">
                <a16:creationId xmlns:a16="http://schemas.microsoft.com/office/drawing/2014/main" id="{AA32BE40-18C0-8848-EFAD-76B82F553980}"/>
              </a:ext>
            </a:extLst>
          </p:cNvPr>
          <p:cNvSpPr>
            <a:spLocks noGrp="1" noChangeArrowheads="1"/>
          </p:cNvSpPr>
          <p:nvPr>
            <p:ph type="title"/>
          </p:nvPr>
        </p:nvSpPr>
        <p:spPr/>
        <p:txBody>
          <a:bodyPr/>
          <a:lstStyle/>
          <a:p>
            <a:r>
              <a:rPr lang="en-US" altLang="pl-PL"/>
              <a:t>Some Definitions</a:t>
            </a:r>
          </a:p>
        </p:txBody>
      </p:sp>
      <p:sp>
        <p:nvSpPr>
          <p:cNvPr id="163843" name="Rectangle 3">
            <a:extLst>
              <a:ext uri="{FF2B5EF4-FFF2-40B4-BE49-F238E27FC236}">
                <a16:creationId xmlns:a16="http://schemas.microsoft.com/office/drawing/2014/main" id="{E97A5DD5-E006-9AFE-540C-4724B3502E38}"/>
              </a:ext>
            </a:extLst>
          </p:cNvPr>
          <p:cNvSpPr>
            <a:spLocks noGrp="1" noChangeArrowheads="1"/>
          </p:cNvSpPr>
          <p:nvPr>
            <p:ph type="body" idx="1"/>
          </p:nvPr>
        </p:nvSpPr>
        <p:spPr/>
        <p:txBody>
          <a:bodyPr/>
          <a:lstStyle/>
          <a:p>
            <a:pPr marL="0" indent="0">
              <a:buFontTx/>
              <a:buNone/>
            </a:pPr>
            <a:r>
              <a:rPr lang="en-US" altLang="pl-PL" sz="2800" b="1"/>
              <a:t>According to S. 1900 “Cyberterrorism Preparedness Act of 2002</a:t>
            </a:r>
            <a:r>
              <a:rPr lang="en-US" altLang="pl-PL" sz="2800"/>
              <a:t> </a:t>
            </a:r>
            <a:r>
              <a:rPr lang="en-US" altLang="pl-PL" sz="2800" b="1"/>
              <a:t>”:</a:t>
            </a:r>
            <a:endParaRPr lang="en-US" altLang="pl-PL" sz="2800"/>
          </a:p>
          <a:p>
            <a:pPr marL="461963" lvl="1" indent="-4763">
              <a:buFontTx/>
              <a:buNone/>
            </a:pPr>
            <a:endParaRPr lang="en-US" altLang="pl-PL" b="1"/>
          </a:p>
          <a:p>
            <a:pPr marL="461963" lvl="1" indent="-4763">
              <a:buFontTx/>
              <a:buNone/>
            </a:pPr>
            <a:r>
              <a:rPr lang="en-US" altLang="pl-PL" sz="2000" b="1"/>
              <a:t>cybersecurity</a:t>
            </a:r>
            <a:r>
              <a:rPr lang="en-US" altLang="pl-PL" sz="2000"/>
              <a:t>: “information assurance, including information security, information technology disaster recovery, and information privacy.”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E154DA8-0895-8AC9-B4F6-8217D6F1AC62}"/>
              </a:ext>
            </a:extLst>
          </p:cNvPr>
          <p:cNvSpPr>
            <a:spLocks noGrp="1"/>
          </p:cNvSpPr>
          <p:nvPr>
            <p:ph type="ftr" sz="quarter" idx="10"/>
          </p:nvPr>
        </p:nvSpPr>
        <p:spPr/>
        <p:txBody>
          <a:bodyPr/>
          <a:lstStyle/>
          <a:p>
            <a:r>
              <a:rPr lang="en-US" altLang="pl-PL"/>
              <a:t>U.S. National Cybersecurity</a:t>
            </a:r>
          </a:p>
        </p:txBody>
      </p:sp>
      <p:sp>
        <p:nvSpPr>
          <p:cNvPr id="167938" name="Rectangle 2">
            <a:extLst>
              <a:ext uri="{FF2B5EF4-FFF2-40B4-BE49-F238E27FC236}">
                <a16:creationId xmlns:a16="http://schemas.microsoft.com/office/drawing/2014/main" id="{8AEDCF6A-357A-ADD5-B73F-A4784C3B4773}"/>
              </a:ext>
            </a:extLst>
          </p:cNvPr>
          <p:cNvSpPr>
            <a:spLocks noGrp="1" noChangeArrowheads="1"/>
          </p:cNvSpPr>
          <p:nvPr>
            <p:ph type="title"/>
          </p:nvPr>
        </p:nvSpPr>
        <p:spPr/>
        <p:txBody>
          <a:bodyPr/>
          <a:lstStyle/>
          <a:p>
            <a:r>
              <a:rPr lang="en-US" altLang="pl-PL"/>
              <a:t>One way to think about it</a:t>
            </a:r>
          </a:p>
        </p:txBody>
      </p:sp>
      <p:sp>
        <p:nvSpPr>
          <p:cNvPr id="167939" name="Rectangle 3">
            <a:extLst>
              <a:ext uri="{FF2B5EF4-FFF2-40B4-BE49-F238E27FC236}">
                <a16:creationId xmlns:a16="http://schemas.microsoft.com/office/drawing/2014/main" id="{992F6125-C0C2-64C0-2829-97C857A32749}"/>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security of cyberspace</a:t>
            </a:r>
            <a:endParaRPr lang="en-US" altLang="pl-PL" b="1">
              <a:sym typeface="Wingdings" panose="05000000000000000000" pitchFamily="2" charset="2"/>
            </a:endParaRPr>
          </a:p>
          <a:p>
            <a:pPr>
              <a:buFontTx/>
              <a:buNone/>
            </a:pPr>
            <a:endParaRPr lang="en-US" altLang="pl-PL">
              <a:sym typeface="Wingdings" panose="05000000000000000000" pitchFamily="2" charset="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1854C7B9-3564-2401-31CF-75643FAB2FB2}"/>
              </a:ext>
            </a:extLst>
          </p:cNvPr>
          <p:cNvSpPr>
            <a:spLocks noChangeArrowheads="1"/>
          </p:cNvSpPr>
          <p:nvPr/>
        </p:nvSpPr>
        <p:spPr bwMode="auto">
          <a:xfrm>
            <a:off x="0" y="0"/>
            <a:ext cx="9144000" cy="68580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7172" name="Rectangle 4">
            <a:extLst>
              <a:ext uri="{FF2B5EF4-FFF2-40B4-BE49-F238E27FC236}">
                <a16:creationId xmlns:a16="http://schemas.microsoft.com/office/drawing/2014/main" id="{9D5A26A9-2764-28D9-331C-A3D4345DCC6D}"/>
              </a:ext>
            </a:extLst>
          </p:cNvPr>
          <p:cNvSpPr>
            <a:spLocks noGrp="1" noChangeArrowheads="1"/>
          </p:cNvSpPr>
          <p:nvPr>
            <p:ph type="ctrTitle"/>
          </p:nvPr>
        </p:nvSpPr>
        <p:spPr>
          <a:xfrm>
            <a:off x="457200" y="2568575"/>
            <a:ext cx="8229600" cy="1470025"/>
          </a:xfrm>
        </p:spPr>
        <p:txBody>
          <a:bodyPr anchor="ctr"/>
          <a:lstStyle/>
          <a:p>
            <a:r>
              <a:rPr lang="en-US" altLang="pl-PL" sz="3600"/>
              <a:t>Why are we talking about cybersecurity?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3E33430-EFCA-94D0-E6F8-526E4D3E2449}"/>
              </a:ext>
            </a:extLst>
          </p:cNvPr>
          <p:cNvSpPr>
            <a:spLocks noGrp="1"/>
          </p:cNvSpPr>
          <p:nvPr>
            <p:ph type="ftr" sz="quarter" idx="10"/>
          </p:nvPr>
        </p:nvSpPr>
        <p:spPr/>
        <p:txBody>
          <a:bodyPr/>
          <a:lstStyle/>
          <a:p>
            <a:r>
              <a:rPr lang="en-US" altLang="pl-PL"/>
              <a:t>U.S. National Cybersecurity</a:t>
            </a:r>
          </a:p>
        </p:txBody>
      </p:sp>
      <p:sp>
        <p:nvSpPr>
          <p:cNvPr id="174082" name="Rectangle 2">
            <a:extLst>
              <a:ext uri="{FF2B5EF4-FFF2-40B4-BE49-F238E27FC236}">
                <a16:creationId xmlns:a16="http://schemas.microsoft.com/office/drawing/2014/main" id="{4DE13FE4-2466-21BB-71E8-3EF7086792CF}"/>
              </a:ext>
            </a:extLst>
          </p:cNvPr>
          <p:cNvSpPr>
            <a:spLocks noGrp="1" noChangeArrowheads="1"/>
          </p:cNvSpPr>
          <p:nvPr>
            <p:ph type="title"/>
          </p:nvPr>
        </p:nvSpPr>
        <p:spPr/>
        <p:txBody>
          <a:bodyPr/>
          <a:lstStyle/>
          <a:p>
            <a:r>
              <a:rPr lang="en-US" altLang="pl-PL"/>
              <a:t>One way to think about it</a:t>
            </a:r>
          </a:p>
        </p:txBody>
      </p:sp>
      <p:sp>
        <p:nvSpPr>
          <p:cNvPr id="174083" name="Rectangle 3">
            <a:extLst>
              <a:ext uri="{FF2B5EF4-FFF2-40B4-BE49-F238E27FC236}">
                <a16:creationId xmlns:a16="http://schemas.microsoft.com/office/drawing/2014/main" id="{F3B1EBD4-4F67-BD9C-8013-0DD6F17CC61B}"/>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security of </a:t>
            </a:r>
            <a:r>
              <a:rPr lang="en-US" altLang="pl-PL">
                <a:solidFill>
                  <a:srgbClr val="CC0000"/>
                </a:solidFill>
                <a:sym typeface="Wingdings" panose="05000000000000000000" pitchFamily="2" charset="2"/>
              </a:rPr>
              <a:t>cyberspace</a:t>
            </a:r>
            <a:endParaRPr lang="en-US" altLang="pl-PL" b="1">
              <a:solidFill>
                <a:srgbClr val="CC0000"/>
              </a:solidFill>
              <a:sym typeface="Wingdings" panose="05000000000000000000" pitchFamily="2" charset="2"/>
            </a:endParaRPr>
          </a:p>
          <a:p>
            <a:pPr>
              <a:buFontTx/>
              <a:buNone/>
            </a:pPr>
            <a:endParaRPr lang="en-US" altLang="pl-PL">
              <a:sym typeface="Wingdings" panose="05000000000000000000" pitchFamily="2" charset="2"/>
            </a:endParaRPr>
          </a:p>
        </p:txBody>
      </p:sp>
      <p:sp>
        <p:nvSpPr>
          <p:cNvPr id="174084" name="AutoShape 4">
            <a:extLst>
              <a:ext uri="{FF2B5EF4-FFF2-40B4-BE49-F238E27FC236}">
                <a16:creationId xmlns:a16="http://schemas.microsoft.com/office/drawing/2014/main" id="{CB2AF920-D584-22C0-62F5-57202AB2EF8D}"/>
              </a:ext>
            </a:extLst>
          </p:cNvPr>
          <p:cNvSpPr>
            <a:spLocks/>
          </p:cNvSpPr>
          <p:nvPr/>
        </p:nvSpPr>
        <p:spPr bwMode="auto">
          <a:xfrm rot="16200000">
            <a:off x="6324600" y="152400"/>
            <a:ext cx="304800" cy="3962400"/>
          </a:xfrm>
          <a:prstGeom prst="rightBrace">
            <a:avLst>
              <a:gd name="adj1" fmla="val 108333"/>
              <a:gd name="adj2" fmla="val 50000"/>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pl-PL" altLang="pl-PL">
              <a:solidFill>
                <a:srgbClr val="CC0000"/>
              </a:solidFill>
            </a:endParaRPr>
          </a:p>
        </p:txBody>
      </p:sp>
      <p:sp>
        <p:nvSpPr>
          <p:cNvPr id="174085" name="Text Box 5">
            <a:extLst>
              <a:ext uri="{FF2B5EF4-FFF2-40B4-BE49-F238E27FC236}">
                <a16:creationId xmlns:a16="http://schemas.microsoft.com/office/drawing/2014/main" id="{17013105-1EDD-402A-5A6D-47C6192B914F}"/>
              </a:ext>
            </a:extLst>
          </p:cNvPr>
          <p:cNvSpPr txBox="1">
            <a:spLocks noChangeArrowheads="1"/>
          </p:cNvSpPr>
          <p:nvPr/>
        </p:nvSpPr>
        <p:spPr bwMode="auto">
          <a:xfrm>
            <a:off x="4495800" y="2362200"/>
            <a:ext cx="403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l-PL" sz="3200">
                <a:solidFill>
                  <a:srgbClr val="CC0000"/>
                </a:solidFill>
              </a:rPr>
              <a:t>information systems and networks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F5D95138-DECE-E93D-8F5C-A6C163C03A95}"/>
              </a:ext>
            </a:extLst>
          </p:cNvPr>
          <p:cNvSpPr>
            <a:spLocks noGrp="1"/>
          </p:cNvSpPr>
          <p:nvPr>
            <p:ph type="ftr" sz="quarter" idx="10"/>
          </p:nvPr>
        </p:nvSpPr>
        <p:spPr/>
        <p:txBody>
          <a:bodyPr/>
          <a:lstStyle/>
          <a:p>
            <a:r>
              <a:rPr lang="en-US" altLang="pl-PL"/>
              <a:t>U.S. National Cybersecurity</a:t>
            </a:r>
          </a:p>
        </p:txBody>
      </p:sp>
      <p:sp>
        <p:nvSpPr>
          <p:cNvPr id="172034" name="Rectangle 2">
            <a:extLst>
              <a:ext uri="{FF2B5EF4-FFF2-40B4-BE49-F238E27FC236}">
                <a16:creationId xmlns:a16="http://schemas.microsoft.com/office/drawing/2014/main" id="{E00C45FA-F38B-CCC5-305D-2D63AF14D505}"/>
              </a:ext>
            </a:extLst>
          </p:cNvPr>
          <p:cNvSpPr>
            <a:spLocks noGrp="1" noChangeArrowheads="1"/>
          </p:cNvSpPr>
          <p:nvPr>
            <p:ph type="title"/>
          </p:nvPr>
        </p:nvSpPr>
        <p:spPr/>
        <p:txBody>
          <a:bodyPr/>
          <a:lstStyle/>
          <a:p>
            <a:r>
              <a:rPr lang="en-US" altLang="pl-PL"/>
              <a:t>One way to think about it</a:t>
            </a:r>
          </a:p>
        </p:txBody>
      </p:sp>
      <p:sp>
        <p:nvSpPr>
          <p:cNvPr id="172035" name="Rectangle 3">
            <a:extLst>
              <a:ext uri="{FF2B5EF4-FFF2-40B4-BE49-F238E27FC236}">
                <a16:creationId xmlns:a16="http://schemas.microsoft.com/office/drawing/2014/main" id="{DC29858C-86F8-5B57-9A61-44A0EDD0E91E}"/>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security of </a:t>
            </a:r>
            <a:r>
              <a:rPr lang="en-US" altLang="pl-PL"/>
              <a:t>information systems and networks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BA95C0A8-7A70-91AD-1EF0-357D2B55DB33}"/>
              </a:ext>
            </a:extLst>
          </p:cNvPr>
          <p:cNvSpPr>
            <a:spLocks noGrp="1"/>
          </p:cNvSpPr>
          <p:nvPr>
            <p:ph type="ftr" sz="quarter" idx="10"/>
          </p:nvPr>
        </p:nvSpPr>
        <p:spPr/>
        <p:txBody>
          <a:bodyPr/>
          <a:lstStyle/>
          <a:p>
            <a:r>
              <a:rPr lang="en-US" altLang="pl-PL"/>
              <a:t>U.S. National Cybersecurity</a:t>
            </a:r>
          </a:p>
        </p:txBody>
      </p:sp>
      <p:sp>
        <p:nvSpPr>
          <p:cNvPr id="169986" name="Rectangle 2">
            <a:extLst>
              <a:ext uri="{FF2B5EF4-FFF2-40B4-BE49-F238E27FC236}">
                <a16:creationId xmlns:a16="http://schemas.microsoft.com/office/drawing/2014/main" id="{00290786-E873-AE4C-1D72-11EA66098089}"/>
              </a:ext>
            </a:extLst>
          </p:cNvPr>
          <p:cNvSpPr>
            <a:spLocks noGrp="1" noChangeArrowheads="1"/>
          </p:cNvSpPr>
          <p:nvPr>
            <p:ph type="title"/>
          </p:nvPr>
        </p:nvSpPr>
        <p:spPr/>
        <p:txBody>
          <a:bodyPr/>
          <a:lstStyle/>
          <a:p>
            <a:r>
              <a:rPr lang="en-US" altLang="pl-PL"/>
              <a:t>One way to think about it</a:t>
            </a:r>
          </a:p>
        </p:txBody>
      </p:sp>
      <p:sp>
        <p:nvSpPr>
          <p:cNvPr id="169987" name="Rectangle 3">
            <a:extLst>
              <a:ext uri="{FF2B5EF4-FFF2-40B4-BE49-F238E27FC236}">
                <a16:creationId xmlns:a16="http://schemas.microsoft.com/office/drawing/2014/main" id="{D7FFECAC-3ABA-C775-5901-F57AEB0A5ED9}"/>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a:t>
            </a:r>
            <a:r>
              <a:rPr lang="en-US" altLang="pl-PL">
                <a:solidFill>
                  <a:srgbClr val="CC0000"/>
                </a:solidFill>
                <a:sym typeface="Wingdings" panose="05000000000000000000" pitchFamily="2" charset="2"/>
              </a:rPr>
              <a:t>security of </a:t>
            </a:r>
            <a:r>
              <a:rPr lang="en-US" altLang="pl-PL">
                <a:solidFill>
                  <a:srgbClr val="CC0000"/>
                </a:solidFill>
              </a:rPr>
              <a:t>information systems and networks</a:t>
            </a:r>
            <a:r>
              <a:rPr lang="en-US" altLang="pl-PL"/>
              <a:t> </a:t>
            </a:r>
            <a:endParaRPr lang="en-US" altLang="pl-PL" b="1">
              <a:solidFill>
                <a:srgbClr val="CC0000"/>
              </a:solidFill>
              <a:sym typeface="Wingdings" panose="05000000000000000000" pitchFamily="2" charset="2"/>
            </a:endParaRPr>
          </a:p>
          <a:p>
            <a:pPr>
              <a:buFontTx/>
              <a:buNone/>
            </a:pPr>
            <a:endParaRPr lang="en-US" altLang="pl-PL">
              <a:sym typeface="Wingdings" panose="05000000000000000000" pitchFamily="2" charset="2"/>
            </a:endParaRPr>
          </a:p>
        </p:txBody>
      </p:sp>
      <p:sp>
        <p:nvSpPr>
          <p:cNvPr id="169988" name="AutoShape 4">
            <a:extLst>
              <a:ext uri="{FF2B5EF4-FFF2-40B4-BE49-F238E27FC236}">
                <a16:creationId xmlns:a16="http://schemas.microsoft.com/office/drawing/2014/main" id="{E752263B-1D8D-DBBA-61CB-1123490C288C}"/>
              </a:ext>
            </a:extLst>
          </p:cNvPr>
          <p:cNvSpPr>
            <a:spLocks/>
          </p:cNvSpPr>
          <p:nvPr/>
        </p:nvSpPr>
        <p:spPr bwMode="auto">
          <a:xfrm rot="16200000">
            <a:off x="4114800" y="808038"/>
            <a:ext cx="304800" cy="3962400"/>
          </a:xfrm>
          <a:prstGeom prst="rightBrace">
            <a:avLst>
              <a:gd name="adj1" fmla="val 108333"/>
              <a:gd name="adj2" fmla="val 50000"/>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pl-PL" altLang="pl-PL">
              <a:solidFill>
                <a:srgbClr val="CC0000"/>
              </a:solidFill>
            </a:endParaRPr>
          </a:p>
        </p:txBody>
      </p:sp>
      <p:sp>
        <p:nvSpPr>
          <p:cNvPr id="169989" name="Text Box 5">
            <a:extLst>
              <a:ext uri="{FF2B5EF4-FFF2-40B4-BE49-F238E27FC236}">
                <a16:creationId xmlns:a16="http://schemas.microsoft.com/office/drawing/2014/main" id="{878102A8-62EF-6E73-1C14-2DD8ADAC07C4}"/>
              </a:ext>
            </a:extLst>
          </p:cNvPr>
          <p:cNvSpPr txBox="1">
            <a:spLocks noChangeArrowheads="1"/>
          </p:cNvSpPr>
          <p:nvPr/>
        </p:nvSpPr>
        <p:spPr bwMode="auto">
          <a:xfrm>
            <a:off x="2286000" y="3017838"/>
            <a:ext cx="40386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l-PL" sz="3200">
                <a:solidFill>
                  <a:srgbClr val="CC0000"/>
                </a:solidFill>
              </a:rPr>
              <a:t>+ with the goal of protecting operations and assets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04F73E7-9B57-528C-7978-169A7C690795}"/>
              </a:ext>
            </a:extLst>
          </p:cNvPr>
          <p:cNvSpPr>
            <a:spLocks noGrp="1"/>
          </p:cNvSpPr>
          <p:nvPr>
            <p:ph type="ftr" sz="quarter" idx="10"/>
          </p:nvPr>
        </p:nvSpPr>
        <p:spPr/>
        <p:txBody>
          <a:bodyPr/>
          <a:lstStyle/>
          <a:p>
            <a:r>
              <a:rPr lang="en-US" altLang="pl-PL"/>
              <a:t>U.S. National Cybersecurity</a:t>
            </a:r>
          </a:p>
        </p:txBody>
      </p:sp>
      <p:sp>
        <p:nvSpPr>
          <p:cNvPr id="176130" name="Rectangle 2">
            <a:extLst>
              <a:ext uri="{FF2B5EF4-FFF2-40B4-BE49-F238E27FC236}">
                <a16:creationId xmlns:a16="http://schemas.microsoft.com/office/drawing/2014/main" id="{A534E79F-AB9D-D7A9-4C98-50CD4CEB398E}"/>
              </a:ext>
            </a:extLst>
          </p:cNvPr>
          <p:cNvSpPr>
            <a:spLocks noGrp="1" noChangeArrowheads="1"/>
          </p:cNvSpPr>
          <p:nvPr>
            <p:ph type="title"/>
          </p:nvPr>
        </p:nvSpPr>
        <p:spPr/>
        <p:txBody>
          <a:bodyPr/>
          <a:lstStyle/>
          <a:p>
            <a:r>
              <a:rPr lang="en-US" altLang="pl-PL"/>
              <a:t>One way to think about it</a:t>
            </a:r>
          </a:p>
        </p:txBody>
      </p:sp>
      <p:sp>
        <p:nvSpPr>
          <p:cNvPr id="176131" name="Rectangle 3">
            <a:extLst>
              <a:ext uri="{FF2B5EF4-FFF2-40B4-BE49-F238E27FC236}">
                <a16:creationId xmlns:a16="http://schemas.microsoft.com/office/drawing/2014/main" id="{8BCE7647-34CC-22EC-194F-3349B69F7574}"/>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security of </a:t>
            </a:r>
            <a:r>
              <a:rPr lang="en-US" altLang="pl-PL"/>
              <a:t>information systems and networks with the goal of protecting operations and assets </a:t>
            </a:r>
            <a:endParaRPr lang="en-US" altLang="pl-PL" b="1">
              <a:sym typeface="Wingdings" panose="05000000000000000000" pitchFamily="2" charset="2"/>
            </a:endParaRPr>
          </a:p>
          <a:p>
            <a:pPr>
              <a:buFontTx/>
              <a:buNone/>
            </a:pPr>
            <a:endParaRPr lang="en-US" altLang="pl-PL" b="1">
              <a:sym typeface="Wingdings" panose="05000000000000000000" pitchFamily="2" charset="2"/>
            </a:endParaRPr>
          </a:p>
          <a:p>
            <a:pPr>
              <a:buFontTx/>
              <a:buNone/>
            </a:pPr>
            <a:endParaRPr lang="en-US" altLang="pl-PL">
              <a:sym typeface="Wingdings" panose="05000000000000000000" pitchFamily="2"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ED6AEEEC-CE25-89A9-CDB9-B7F4AE3F1817}"/>
              </a:ext>
            </a:extLst>
          </p:cNvPr>
          <p:cNvSpPr>
            <a:spLocks noGrp="1"/>
          </p:cNvSpPr>
          <p:nvPr>
            <p:ph type="ftr" sz="quarter" idx="10"/>
          </p:nvPr>
        </p:nvSpPr>
        <p:spPr/>
        <p:txBody>
          <a:bodyPr/>
          <a:lstStyle/>
          <a:p>
            <a:r>
              <a:rPr lang="en-US" altLang="pl-PL"/>
              <a:t>U.S. National Cybersecurity</a:t>
            </a:r>
          </a:p>
        </p:txBody>
      </p:sp>
      <p:sp>
        <p:nvSpPr>
          <p:cNvPr id="178178" name="Rectangle 2">
            <a:extLst>
              <a:ext uri="{FF2B5EF4-FFF2-40B4-BE49-F238E27FC236}">
                <a16:creationId xmlns:a16="http://schemas.microsoft.com/office/drawing/2014/main" id="{3D6604CB-D420-ACCC-4A46-D8D74D6FB2B8}"/>
              </a:ext>
            </a:extLst>
          </p:cNvPr>
          <p:cNvSpPr>
            <a:spLocks noGrp="1" noChangeArrowheads="1"/>
          </p:cNvSpPr>
          <p:nvPr>
            <p:ph type="title"/>
          </p:nvPr>
        </p:nvSpPr>
        <p:spPr/>
        <p:txBody>
          <a:bodyPr/>
          <a:lstStyle/>
          <a:p>
            <a:r>
              <a:rPr lang="en-US" altLang="pl-PL"/>
              <a:t>One way to think about it</a:t>
            </a:r>
          </a:p>
        </p:txBody>
      </p:sp>
      <p:sp>
        <p:nvSpPr>
          <p:cNvPr id="178179" name="Rectangle 3">
            <a:extLst>
              <a:ext uri="{FF2B5EF4-FFF2-40B4-BE49-F238E27FC236}">
                <a16:creationId xmlns:a16="http://schemas.microsoft.com/office/drawing/2014/main" id="{1AF3213C-4503-2626-85C4-6F698A7C7999}"/>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a:t>
            </a:r>
            <a:r>
              <a:rPr lang="en-US" altLang="pl-PL">
                <a:solidFill>
                  <a:srgbClr val="CC0000"/>
                </a:solidFill>
                <a:sym typeface="Wingdings" panose="05000000000000000000" pitchFamily="2" charset="2"/>
              </a:rPr>
              <a:t>security</a:t>
            </a:r>
            <a:r>
              <a:rPr lang="en-US" altLang="pl-PL">
                <a:sym typeface="Wingdings" panose="05000000000000000000" pitchFamily="2" charset="2"/>
              </a:rPr>
              <a:t> of </a:t>
            </a:r>
            <a:r>
              <a:rPr lang="en-US" altLang="pl-PL"/>
              <a:t>information systems and networks with the goal of protecting operations and assets </a:t>
            </a:r>
            <a:endParaRPr lang="en-US" altLang="pl-PL" b="1">
              <a:sym typeface="Wingdings" panose="05000000000000000000" pitchFamily="2" charset="2"/>
            </a:endParaRPr>
          </a:p>
          <a:p>
            <a:pPr>
              <a:buFontTx/>
              <a:buNone/>
            </a:pPr>
            <a:endParaRPr lang="en-US" altLang="pl-PL" b="1">
              <a:sym typeface="Wingdings" panose="05000000000000000000" pitchFamily="2" charset="2"/>
            </a:endParaRPr>
          </a:p>
          <a:p>
            <a:pPr>
              <a:buFontTx/>
              <a:buNone/>
            </a:pPr>
            <a:endParaRPr lang="en-US" altLang="pl-PL">
              <a:sym typeface="Wingdings" panose="05000000000000000000" pitchFamily="2" charset="2"/>
            </a:endParaRPr>
          </a:p>
        </p:txBody>
      </p:sp>
      <p:sp>
        <p:nvSpPr>
          <p:cNvPr id="178180" name="AutoShape 4">
            <a:extLst>
              <a:ext uri="{FF2B5EF4-FFF2-40B4-BE49-F238E27FC236}">
                <a16:creationId xmlns:a16="http://schemas.microsoft.com/office/drawing/2014/main" id="{E4C6C17F-77EE-E11B-8697-A7FD29E8B140}"/>
              </a:ext>
            </a:extLst>
          </p:cNvPr>
          <p:cNvSpPr>
            <a:spLocks/>
          </p:cNvSpPr>
          <p:nvPr/>
        </p:nvSpPr>
        <p:spPr bwMode="auto">
          <a:xfrm rot="16200000">
            <a:off x="4191000" y="1112838"/>
            <a:ext cx="304800" cy="3962400"/>
          </a:xfrm>
          <a:prstGeom prst="rightBrace">
            <a:avLst>
              <a:gd name="adj1" fmla="val 108333"/>
              <a:gd name="adj2" fmla="val 50000"/>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pl-PL" altLang="pl-PL"/>
          </a:p>
        </p:txBody>
      </p:sp>
      <p:sp>
        <p:nvSpPr>
          <p:cNvPr id="178181" name="Text Box 5">
            <a:extLst>
              <a:ext uri="{FF2B5EF4-FFF2-40B4-BE49-F238E27FC236}">
                <a16:creationId xmlns:a16="http://schemas.microsoft.com/office/drawing/2014/main" id="{5154DEF0-54C5-F40E-F54E-E94321D36721}"/>
              </a:ext>
            </a:extLst>
          </p:cNvPr>
          <p:cNvSpPr txBox="1">
            <a:spLocks noChangeArrowheads="1"/>
          </p:cNvSpPr>
          <p:nvPr/>
        </p:nvSpPr>
        <p:spPr bwMode="auto">
          <a:xfrm>
            <a:off x="2286000" y="3398838"/>
            <a:ext cx="4572000"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l-PL" sz="3200">
                <a:solidFill>
                  <a:srgbClr val="CC0000"/>
                </a:solidFill>
              </a:rPr>
              <a:t>security in the face of attacks, accidents and failures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21A7A59-0A7D-22FE-4CAB-E8173DA43559}"/>
              </a:ext>
            </a:extLst>
          </p:cNvPr>
          <p:cNvSpPr>
            <a:spLocks noGrp="1"/>
          </p:cNvSpPr>
          <p:nvPr>
            <p:ph type="ftr" sz="quarter" idx="10"/>
          </p:nvPr>
        </p:nvSpPr>
        <p:spPr/>
        <p:txBody>
          <a:bodyPr/>
          <a:lstStyle/>
          <a:p>
            <a:r>
              <a:rPr lang="en-US" altLang="pl-PL"/>
              <a:t>U.S. National Cybersecurity</a:t>
            </a:r>
          </a:p>
        </p:txBody>
      </p:sp>
      <p:sp>
        <p:nvSpPr>
          <p:cNvPr id="180226" name="Rectangle 2">
            <a:extLst>
              <a:ext uri="{FF2B5EF4-FFF2-40B4-BE49-F238E27FC236}">
                <a16:creationId xmlns:a16="http://schemas.microsoft.com/office/drawing/2014/main" id="{3850E8F4-B593-5579-CEDC-9E9547109598}"/>
              </a:ext>
            </a:extLst>
          </p:cNvPr>
          <p:cNvSpPr>
            <a:spLocks noGrp="1" noChangeArrowheads="1"/>
          </p:cNvSpPr>
          <p:nvPr>
            <p:ph type="title"/>
          </p:nvPr>
        </p:nvSpPr>
        <p:spPr/>
        <p:txBody>
          <a:bodyPr/>
          <a:lstStyle/>
          <a:p>
            <a:r>
              <a:rPr lang="en-US" altLang="pl-PL"/>
              <a:t>One way to think about it</a:t>
            </a:r>
          </a:p>
        </p:txBody>
      </p:sp>
      <p:sp>
        <p:nvSpPr>
          <p:cNvPr id="180227" name="Rectangle 3">
            <a:extLst>
              <a:ext uri="{FF2B5EF4-FFF2-40B4-BE49-F238E27FC236}">
                <a16:creationId xmlns:a16="http://schemas.microsoft.com/office/drawing/2014/main" id="{9A705709-916C-94D5-836F-2D0DAB023A40}"/>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security of </a:t>
            </a:r>
            <a:r>
              <a:rPr lang="en-US" altLang="pl-PL"/>
              <a:t>information systems and networks</a:t>
            </a:r>
            <a:r>
              <a:rPr lang="en-US" altLang="pl-PL" b="1">
                <a:sym typeface="Wingdings" panose="05000000000000000000" pitchFamily="2" charset="2"/>
              </a:rPr>
              <a:t> </a:t>
            </a:r>
            <a:r>
              <a:rPr lang="en-US" altLang="pl-PL"/>
              <a:t>in the face of attacks, accidents and failures with the goal of protecting operations and assets </a:t>
            </a:r>
          </a:p>
          <a:p>
            <a:pPr>
              <a:buFontTx/>
              <a:buNone/>
            </a:pPr>
            <a:endParaRPr lang="en-US" altLang="pl-PL" b="1">
              <a:sym typeface="Wingdings" panose="05000000000000000000" pitchFamily="2" charset="2"/>
            </a:endParaRPr>
          </a:p>
          <a:p>
            <a:pPr>
              <a:buFontTx/>
              <a:buNone/>
            </a:pPr>
            <a:endParaRPr lang="en-US" altLang="pl-PL">
              <a:sym typeface="Wingdings" panose="05000000000000000000" pitchFamily="2" charset="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FAFA273B-B922-F3D6-9691-41F8E5DEDCBF}"/>
              </a:ext>
            </a:extLst>
          </p:cNvPr>
          <p:cNvSpPr>
            <a:spLocks noGrp="1"/>
          </p:cNvSpPr>
          <p:nvPr>
            <p:ph type="ftr" sz="quarter" idx="10"/>
          </p:nvPr>
        </p:nvSpPr>
        <p:spPr/>
        <p:txBody>
          <a:bodyPr/>
          <a:lstStyle/>
          <a:p>
            <a:r>
              <a:rPr lang="en-US" altLang="pl-PL"/>
              <a:t>U.S. National Cybersecurity</a:t>
            </a:r>
          </a:p>
        </p:txBody>
      </p:sp>
      <p:sp>
        <p:nvSpPr>
          <p:cNvPr id="182274" name="Rectangle 2">
            <a:extLst>
              <a:ext uri="{FF2B5EF4-FFF2-40B4-BE49-F238E27FC236}">
                <a16:creationId xmlns:a16="http://schemas.microsoft.com/office/drawing/2014/main" id="{04FE29E7-38A5-62A1-BC4C-77D4B41AF938}"/>
              </a:ext>
            </a:extLst>
          </p:cNvPr>
          <p:cNvSpPr>
            <a:spLocks noGrp="1" noChangeArrowheads="1"/>
          </p:cNvSpPr>
          <p:nvPr>
            <p:ph type="title"/>
          </p:nvPr>
        </p:nvSpPr>
        <p:spPr/>
        <p:txBody>
          <a:bodyPr/>
          <a:lstStyle/>
          <a:p>
            <a:r>
              <a:rPr lang="en-US" altLang="pl-PL"/>
              <a:t>One way to think about it</a:t>
            </a:r>
          </a:p>
        </p:txBody>
      </p:sp>
      <p:sp>
        <p:nvSpPr>
          <p:cNvPr id="182275" name="Rectangle 3">
            <a:extLst>
              <a:ext uri="{FF2B5EF4-FFF2-40B4-BE49-F238E27FC236}">
                <a16:creationId xmlns:a16="http://schemas.microsoft.com/office/drawing/2014/main" id="{1DBA5FE0-1EE8-F835-CE7D-44EF54D40396}"/>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a:t>
            </a:r>
            <a:r>
              <a:rPr lang="en-US" altLang="pl-PL">
                <a:solidFill>
                  <a:srgbClr val="CC0000"/>
                </a:solidFill>
                <a:sym typeface="Wingdings" panose="05000000000000000000" pitchFamily="2" charset="2"/>
              </a:rPr>
              <a:t>security</a:t>
            </a:r>
            <a:r>
              <a:rPr lang="en-US" altLang="pl-PL">
                <a:sym typeface="Wingdings" panose="05000000000000000000" pitchFamily="2" charset="2"/>
              </a:rPr>
              <a:t> of </a:t>
            </a:r>
            <a:r>
              <a:rPr lang="en-US" altLang="pl-PL"/>
              <a:t>information systems and networks</a:t>
            </a:r>
            <a:r>
              <a:rPr lang="en-US" altLang="pl-PL" b="1">
                <a:sym typeface="Wingdings" panose="05000000000000000000" pitchFamily="2" charset="2"/>
              </a:rPr>
              <a:t> </a:t>
            </a:r>
            <a:r>
              <a:rPr lang="en-US" altLang="pl-PL"/>
              <a:t>in the face of attacks, accidents and failures with the goal of protecting operations and assets </a:t>
            </a:r>
          </a:p>
          <a:p>
            <a:pPr>
              <a:buFontTx/>
              <a:buNone/>
            </a:pPr>
            <a:endParaRPr lang="en-US" altLang="pl-PL" b="1">
              <a:sym typeface="Wingdings" panose="05000000000000000000" pitchFamily="2" charset="2"/>
            </a:endParaRPr>
          </a:p>
          <a:p>
            <a:pPr>
              <a:buFontTx/>
              <a:buNone/>
            </a:pPr>
            <a:endParaRPr lang="en-US" altLang="pl-PL">
              <a:sym typeface="Wingdings" panose="05000000000000000000" pitchFamily="2" charset="2"/>
            </a:endParaRPr>
          </a:p>
        </p:txBody>
      </p:sp>
      <p:sp>
        <p:nvSpPr>
          <p:cNvPr id="182276" name="AutoShape 4">
            <a:extLst>
              <a:ext uri="{FF2B5EF4-FFF2-40B4-BE49-F238E27FC236}">
                <a16:creationId xmlns:a16="http://schemas.microsoft.com/office/drawing/2014/main" id="{DFC6221F-A232-D658-B4B8-F34F195955F9}"/>
              </a:ext>
            </a:extLst>
          </p:cNvPr>
          <p:cNvSpPr>
            <a:spLocks/>
          </p:cNvSpPr>
          <p:nvPr/>
        </p:nvSpPr>
        <p:spPr bwMode="auto">
          <a:xfrm rot="16200000">
            <a:off x="4191000" y="1676400"/>
            <a:ext cx="304800" cy="3962400"/>
          </a:xfrm>
          <a:prstGeom prst="rightBrace">
            <a:avLst>
              <a:gd name="adj1" fmla="val 108333"/>
              <a:gd name="adj2" fmla="val 50000"/>
            </a:avLst>
          </a:prstGeom>
          <a:noFill/>
          <a:ln w="952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pl-PL" altLang="pl-PL"/>
          </a:p>
        </p:txBody>
      </p:sp>
      <p:sp>
        <p:nvSpPr>
          <p:cNvPr id="182277" name="Text Box 5">
            <a:extLst>
              <a:ext uri="{FF2B5EF4-FFF2-40B4-BE49-F238E27FC236}">
                <a16:creationId xmlns:a16="http://schemas.microsoft.com/office/drawing/2014/main" id="{B5EFCC91-6F0D-3C2B-41F5-D593D6FA1C90}"/>
              </a:ext>
            </a:extLst>
          </p:cNvPr>
          <p:cNvSpPr txBox="1">
            <a:spLocks noChangeArrowheads="1"/>
          </p:cNvSpPr>
          <p:nvPr/>
        </p:nvSpPr>
        <p:spPr bwMode="auto">
          <a:xfrm>
            <a:off x="2286000" y="3962400"/>
            <a:ext cx="4114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l-PL" sz="3200">
                <a:solidFill>
                  <a:srgbClr val="CC0000"/>
                </a:solidFill>
              </a:rPr>
              <a:t>availability, integrity and secrecy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52A0C8B-12A0-0EC1-4ADF-3A2B6F52B232}"/>
              </a:ext>
            </a:extLst>
          </p:cNvPr>
          <p:cNvSpPr>
            <a:spLocks noGrp="1"/>
          </p:cNvSpPr>
          <p:nvPr>
            <p:ph type="ftr" sz="quarter" idx="10"/>
          </p:nvPr>
        </p:nvSpPr>
        <p:spPr/>
        <p:txBody>
          <a:bodyPr/>
          <a:lstStyle/>
          <a:p>
            <a:r>
              <a:rPr lang="en-US" altLang="pl-PL"/>
              <a:t>U.S. National Cybersecurity</a:t>
            </a:r>
          </a:p>
        </p:txBody>
      </p:sp>
      <p:sp>
        <p:nvSpPr>
          <p:cNvPr id="184322" name="Rectangle 2">
            <a:extLst>
              <a:ext uri="{FF2B5EF4-FFF2-40B4-BE49-F238E27FC236}">
                <a16:creationId xmlns:a16="http://schemas.microsoft.com/office/drawing/2014/main" id="{5A53710E-AC30-880D-BAD8-32D16C2ECEDC}"/>
              </a:ext>
            </a:extLst>
          </p:cNvPr>
          <p:cNvSpPr>
            <a:spLocks noGrp="1" noChangeArrowheads="1"/>
          </p:cNvSpPr>
          <p:nvPr>
            <p:ph type="title"/>
          </p:nvPr>
        </p:nvSpPr>
        <p:spPr/>
        <p:txBody>
          <a:bodyPr/>
          <a:lstStyle/>
          <a:p>
            <a:r>
              <a:rPr lang="en-US" altLang="pl-PL"/>
              <a:t>One way to think about it</a:t>
            </a:r>
          </a:p>
        </p:txBody>
      </p:sp>
      <p:sp>
        <p:nvSpPr>
          <p:cNvPr id="184323" name="Rectangle 3">
            <a:extLst>
              <a:ext uri="{FF2B5EF4-FFF2-40B4-BE49-F238E27FC236}">
                <a16:creationId xmlns:a16="http://schemas.microsoft.com/office/drawing/2014/main" id="{202E51BC-46DC-B55E-C395-D8047EB00BCE}"/>
              </a:ext>
            </a:extLst>
          </p:cNvPr>
          <p:cNvSpPr>
            <a:spLocks noGrp="1" noChangeArrowheads="1"/>
          </p:cNvSpPr>
          <p:nvPr>
            <p:ph type="body" idx="1"/>
          </p:nvPr>
        </p:nvSpPr>
        <p:spPr/>
        <p:txBody>
          <a:bodyPr/>
          <a:lstStyle/>
          <a:p>
            <a:pPr>
              <a:buFontTx/>
              <a:buNone/>
            </a:pPr>
            <a:r>
              <a:rPr lang="en-US" altLang="pl-PL" b="1">
                <a:sym typeface="Wingdings" panose="05000000000000000000" pitchFamily="2" charset="2"/>
              </a:rPr>
              <a:t>cybersecurity </a:t>
            </a:r>
            <a:r>
              <a:rPr lang="en-US" altLang="pl-PL">
                <a:sym typeface="Wingdings" panose="05000000000000000000" pitchFamily="2" charset="2"/>
              </a:rPr>
              <a:t>= availability, integrity and secrecy of </a:t>
            </a:r>
            <a:r>
              <a:rPr lang="en-US" altLang="pl-PL"/>
              <a:t>information systems and networks</a:t>
            </a:r>
            <a:r>
              <a:rPr lang="en-US" altLang="pl-PL" b="1">
                <a:sym typeface="Wingdings" panose="05000000000000000000" pitchFamily="2" charset="2"/>
              </a:rPr>
              <a:t> </a:t>
            </a:r>
            <a:r>
              <a:rPr lang="en-US" altLang="pl-PL"/>
              <a:t>in the face of attacks, accidents and failures with the goal of protecting operations and assets </a:t>
            </a:r>
          </a:p>
          <a:p>
            <a:pPr>
              <a:buFontTx/>
              <a:buNone/>
            </a:pPr>
            <a:endParaRPr lang="en-US" altLang="pl-PL" b="1">
              <a:sym typeface="Wingdings" panose="05000000000000000000" pitchFamily="2" charset="2"/>
            </a:endParaRPr>
          </a:p>
          <a:p>
            <a:pPr>
              <a:buFontTx/>
              <a:buNone/>
            </a:pPr>
            <a:endParaRPr lang="en-US" altLang="pl-PL">
              <a:sym typeface="Wingdings" panose="05000000000000000000" pitchFamily="2" charset="2"/>
            </a:endParaRPr>
          </a:p>
        </p:txBody>
      </p:sp>
      <p:sp>
        <p:nvSpPr>
          <p:cNvPr id="184324" name="Text Box 4">
            <a:extLst>
              <a:ext uri="{FF2B5EF4-FFF2-40B4-BE49-F238E27FC236}">
                <a16:creationId xmlns:a16="http://schemas.microsoft.com/office/drawing/2014/main" id="{EBE7BF89-2DB1-AA23-7F34-5372DA8FF98E}"/>
              </a:ext>
            </a:extLst>
          </p:cNvPr>
          <p:cNvSpPr txBox="1">
            <a:spLocks noChangeArrowheads="1"/>
          </p:cNvSpPr>
          <p:nvPr/>
        </p:nvSpPr>
        <p:spPr bwMode="auto">
          <a:xfrm>
            <a:off x="2362200" y="4343400"/>
            <a:ext cx="426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pl-PL" sz="1400"/>
              <a:t>(Still a work in progress.)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10B03D9E-EE9C-67F0-4448-ECD76E05BF53}"/>
              </a:ext>
            </a:extLst>
          </p:cNvPr>
          <p:cNvSpPr>
            <a:spLocks noGrp="1"/>
          </p:cNvSpPr>
          <p:nvPr>
            <p:ph type="ftr" sz="quarter" idx="10"/>
          </p:nvPr>
        </p:nvSpPr>
        <p:spPr/>
        <p:txBody>
          <a:bodyPr/>
          <a:lstStyle/>
          <a:p>
            <a:r>
              <a:rPr lang="en-US" altLang="pl-PL"/>
              <a:t>U.S. National Cybersecurity</a:t>
            </a:r>
          </a:p>
        </p:txBody>
      </p:sp>
      <p:sp>
        <p:nvSpPr>
          <p:cNvPr id="186370" name="Rectangle 2">
            <a:extLst>
              <a:ext uri="{FF2B5EF4-FFF2-40B4-BE49-F238E27FC236}">
                <a16:creationId xmlns:a16="http://schemas.microsoft.com/office/drawing/2014/main" id="{0C975C8A-7727-C2B0-D742-4140EAFA2485}"/>
              </a:ext>
            </a:extLst>
          </p:cNvPr>
          <p:cNvSpPr>
            <a:spLocks noGrp="1" noChangeArrowheads="1"/>
          </p:cNvSpPr>
          <p:nvPr>
            <p:ph type="title"/>
          </p:nvPr>
        </p:nvSpPr>
        <p:spPr/>
        <p:txBody>
          <a:bodyPr/>
          <a:lstStyle/>
          <a:p>
            <a:r>
              <a:rPr lang="en-US" altLang="pl-PL"/>
              <a:t>In Context</a:t>
            </a:r>
          </a:p>
        </p:txBody>
      </p:sp>
      <p:sp>
        <p:nvSpPr>
          <p:cNvPr id="186371" name="Rectangle 3">
            <a:extLst>
              <a:ext uri="{FF2B5EF4-FFF2-40B4-BE49-F238E27FC236}">
                <a16:creationId xmlns:a16="http://schemas.microsoft.com/office/drawing/2014/main" id="{F7367A7A-4E75-2865-586B-9083A72532EC}"/>
              </a:ext>
            </a:extLst>
          </p:cNvPr>
          <p:cNvSpPr>
            <a:spLocks noGrp="1" noChangeArrowheads="1"/>
          </p:cNvSpPr>
          <p:nvPr>
            <p:ph type="body" idx="1"/>
          </p:nvPr>
        </p:nvSpPr>
        <p:spPr/>
        <p:txBody>
          <a:bodyPr/>
          <a:lstStyle/>
          <a:p>
            <a:pPr>
              <a:buFontTx/>
              <a:buNone/>
            </a:pPr>
            <a:r>
              <a:rPr lang="en-US" altLang="pl-PL" sz="2800" b="1">
                <a:sym typeface="Wingdings" panose="05000000000000000000" pitchFamily="2" charset="2"/>
              </a:rPr>
              <a:t>corporate cybersecurity </a:t>
            </a:r>
            <a:r>
              <a:rPr lang="en-US" altLang="pl-PL" sz="2800">
                <a:sym typeface="Wingdings" panose="05000000000000000000" pitchFamily="2" charset="2"/>
              </a:rPr>
              <a:t>= availability, integrity and secrecy of </a:t>
            </a:r>
            <a:r>
              <a:rPr lang="en-US" altLang="pl-PL" sz="2800"/>
              <a:t>information systems and networks</a:t>
            </a:r>
            <a:r>
              <a:rPr lang="en-US" altLang="pl-PL" sz="2800" b="1">
                <a:sym typeface="Wingdings" panose="05000000000000000000" pitchFamily="2" charset="2"/>
              </a:rPr>
              <a:t> </a:t>
            </a:r>
            <a:r>
              <a:rPr lang="en-US" altLang="pl-PL" sz="2800"/>
              <a:t>in the face of attacks, accidents and failures with the goal of protecting a corporation’s operations and assets </a:t>
            </a:r>
          </a:p>
          <a:p>
            <a:pPr>
              <a:buFontTx/>
              <a:buNone/>
            </a:pPr>
            <a:endParaRPr lang="en-US" altLang="pl-PL" sz="2800"/>
          </a:p>
          <a:p>
            <a:pPr>
              <a:buFontTx/>
              <a:buNone/>
            </a:pPr>
            <a:r>
              <a:rPr lang="en-US" altLang="pl-PL" sz="2800" b="1">
                <a:sym typeface="Wingdings" panose="05000000000000000000" pitchFamily="2" charset="2"/>
              </a:rPr>
              <a:t>national cybersecurity </a:t>
            </a:r>
            <a:r>
              <a:rPr lang="en-US" altLang="pl-PL" sz="2800">
                <a:sym typeface="Wingdings" panose="05000000000000000000" pitchFamily="2" charset="2"/>
              </a:rPr>
              <a:t>= availability, integrity and secrecy of the </a:t>
            </a:r>
            <a:r>
              <a:rPr lang="en-US" altLang="pl-PL" sz="2800"/>
              <a:t>information systems and networks</a:t>
            </a:r>
            <a:r>
              <a:rPr lang="en-US" altLang="pl-PL" sz="2800" b="1">
                <a:sym typeface="Wingdings" panose="05000000000000000000" pitchFamily="2" charset="2"/>
              </a:rPr>
              <a:t> </a:t>
            </a:r>
            <a:r>
              <a:rPr lang="en-US" altLang="pl-PL" sz="2800"/>
              <a:t>in the face of attacks, accidents and failures with the goal of protecting a nation’s operations and assets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FE6098CE-D97A-4985-839B-02DB4053B3E8}"/>
              </a:ext>
            </a:extLst>
          </p:cNvPr>
          <p:cNvSpPr>
            <a:spLocks noGrp="1"/>
          </p:cNvSpPr>
          <p:nvPr>
            <p:ph type="ftr" sz="quarter" idx="10"/>
          </p:nvPr>
        </p:nvSpPr>
        <p:spPr/>
        <p:txBody>
          <a:bodyPr/>
          <a:lstStyle/>
          <a:p>
            <a:r>
              <a:rPr lang="en-US" altLang="pl-PL"/>
              <a:t>U.S. National Cybersecurity</a:t>
            </a:r>
          </a:p>
        </p:txBody>
      </p:sp>
      <p:sp>
        <p:nvSpPr>
          <p:cNvPr id="188418" name="Rectangle 2">
            <a:extLst>
              <a:ext uri="{FF2B5EF4-FFF2-40B4-BE49-F238E27FC236}">
                <a16:creationId xmlns:a16="http://schemas.microsoft.com/office/drawing/2014/main" id="{52896013-163E-15CB-34D4-E677D73D6FF2}"/>
              </a:ext>
            </a:extLst>
          </p:cNvPr>
          <p:cNvSpPr>
            <a:spLocks noGrp="1" noChangeArrowheads="1"/>
          </p:cNvSpPr>
          <p:nvPr>
            <p:ph type="title"/>
          </p:nvPr>
        </p:nvSpPr>
        <p:spPr/>
        <p:txBody>
          <a:bodyPr/>
          <a:lstStyle/>
          <a:p>
            <a:r>
              <a:rPr lang="en-US" altLang="pl-PL"/>
              <a:t>Cybersecurity as a Discipline</a:t>
            </a:r>
          </a:p>
        </p:txBody>
      </p:sp>
      <p:sp>
        <p:nvSpPr>
          <p:cNvPr id="188419" name="Rectangle 3">
            <a:extLst>
              <a:ext uri="{FF2B5EF4-FFF2-40B4-BE49-F238E27FC236}">
                <a16:creationId xmlns:a16="http://schemas.microsoft.com/office/drawing/2014/main" id="{BCCA8CFC-D65A-F192-E099-F68E35B1EA4F}"/>
              </a:ext>
            </a:extLst>
          </p:cNvPr>
          <p:cNvSpPr>
            <a:spLocks noGrp="1" noChangeArrowheads="1"/>
          </p:cNvSpPr>
          <p:nvPr>
            <p:ph type="body" idx="1"/>
          </p:nvPr>
        </p:nvSpPr>
        <p:spPr/>
        <p:txBody>
          <a:bodyPr/>
          <a:lstStyle/>
          <a:p>
            <a:pPr marL="0" indent="0">
              <a:buFontTx/>
              <a:buNone/>
            </a:pPr>
            <a:r>
              <a:rPr lang="en-US" altLang="pl-PL" sz="2800" b="1">
                <a:sym typeface="Wingdings" panose="05000000000000000000" pitchFamily="2" charset="2"/>
              </a:rPr>
              <a:t>How to achieve cybersecurity “success”?</a:t>
            </a:r>
          </a:p>
          <a:p>
            <a:pPr marL="0" indent="0">
              <a:buFontTx/>
              <a:buNone/>
            </a:pPr>
            <a:r>
              <a:rPr lang="en-US" altLang="pl-PL" sz="2800" b="1">
                <a:sym typeface="Wingdings" panose="05000000000000000000" pitchFamily="2" charset="2"/>
              </a:rPr>
              <a:t>How to overcome the cybersecurity problem?</a:t>
            </a:r>
          </a:p>
          <a:p>
            <a:pPr marL="0" indent="0">
              <a:buFontTx/>
              <a:buNone/>
            </a:pPr>
            <a:endParaRPr lang="en-US" altLang="pl-PL" sz="2800" b="1">
              <a:sym typeface="Wingdings" panose="05000000000000000000" pitchFamily="2" charset="2"/>
            </a:endParaRPr>
          </a:p>
          <a:p>
            <a:pPr marL="0" indent="0">
              <a:buFontTx/>
              <a:buNone/>
            </a:pPr>
            <a:r>
              <a:rPr lang="en-US" altLang="pl-PL" sz="2800" b="1">
                <a:sym typeface="Wingdings" panose="05000000000000000000" pitchFamily="2" charset="2"/>
              </a:rPr>
              <a:t>Must understand four factors that play into the cybersecurity equation:</a:t>
            </a:r>
          </a:p>
          <a:p>
            <a:pPr marL="0" indent="0">
              <a:buFontTx/>
              <a:buNone/>
            </a:pPr>
            <a:endParaRPr lang="en-US" altLang="pl-PL" sz="800" b="1">
              <a:sym typeface="Wingdings" panose="05000000000000000000" pitchFamily="2" charset="2"/>
            </a:endParaRPr>
          </a:p>
          <a:p>
            <a:pPr marL="857250" lvl="1"/>
            <a:r>
              <a:rPr lang="en-US" altLang="pl-PL">
                <a:cs typeface="Arial" panose="020B0604020202020204" pitchFamily="34" charset="0"/>
                <a:sym typeface="Wingdings" panose="05000000000000000000" pitchFamily="2" charset="2"/>
              </a:rPr>
              <a:t>Technology</a:t>
            </a:r>
          </a:p>
          <a:p>
            <a:pPr marL="857250" lvl="1"/>
            <a:r>
              <a:rPr lang="en-US" altLang="pl-PL">
                <a:cs typeface="Arial" panose="020B0604020202020204" pitchFamily="34" charset="0"/>
                <a:sym typeface="Wingdings" panose="05000000000000000000" pitchFamily="2" charset="2"/>
              </a:rPr>
              <a:t>Economics (of stakeholders and incentives)</a:t>
            </a:r>
          </a:p>
          <a:p>
            <a:pPr marL="857250" lvl="1"/>
            <a:r>
              <a:rPr lang="en-US" altLang="pl-PL">
                <a:cs typeface="Arial" panose="020B0604020202020204" pitchFamily="34" charset="0"/>
                <a:sym typeface="Wingdings" panose="05000000000000000000" pitchFamily="2" charset="2"/>
              </a:rPr>
              <a:t>Social Influences (e.g. Big Brother fears) </a:t>
            </a:r>
          </a:p>
          <a:p>
            <a:pPr marL="857250" lvl="1"/>
            <a:r>
              <a:rPr lang="en-US" altLang="pl-PL">
                <a:cs typeface="Arial" panose="020B0604020202020204" pitchFamily="34" charset="0"/>
                <a:sym typeface="Wingdings" panose="05000000000000000000" pitchFamily="2" charset="2"/>
              </a:rPr>
              <a:t>Public Policy</a:t>
            </a:r>
          </a:p>
          <a:p>
            <a:pPr marL="857250" lvl="1"/>
            <a:endParaRPr lang="en-US" altLang="pl-PL">
              <a:cs typeface="Arial" panose="020B0604020202020204" pitchFamily="34" charset="0"/>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1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41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41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84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8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9C7EDFF-1A02-66FD-6304-0FA79BE62B6A}"/>
              </a:ext>
            </a:extLst>
          </p:cNvPr>
          <p:cNvSpPr>
            <a:spLocks noGrp="1"/>
          </p:cNvSpPr>
          <p:nvPr>
            <p:ph type="ftr" sz="quarter" idx="10"/>
          </p:nvPr>
        </p:nvSpPr>
        <p:spPr/>
        <p:txBody>
          <a:bodyPr/>
          <a:lstStyle/>
          <a:p>
            <a:r>
              <a:rPr lang="en-US" altLang="pl-PL"/>
              <a:t>U.S. National Cybersecurity</a:t>
            </a:r>
          </a:p>
        </p:txBody>
      </p:sp>
      <p:sp>
        <p:nvSpPr>
          <p:cNvPr id="103426" name="Rectangle 2">
            <a:extLst>
              <a:ext uri="{FF2B5EF4-FFF2-40B4-BE49-F238E27FC236}">
                <a16:creationId xmlns:a16="http://schemas.microsoft.com/office/drawing/2014/main" id="{091E14FA-5FAD-8338-BA9A-8CE8F849776F}"/>
              </a:ext>
            </a:extLst>
          </p:cNvPr>
          <p:cNvSpPr>
            <a:spLocks noGrp="1" noChangeArrowheads="1"/>
          </p:cNvSpPr>
          <p:nvPr>
            <p:ph type="title"/>
          </p:nvPr>
        </p:nvSpPr>
        <p:spPr/>
        <p:txBody>
          <a:bodyPr/>
          <a:lstStyle/>
          <a:p>
            <a:r>
              <a:rPr lang="en-US" altLang="pl-PL"/>
              <a:t>Case 1: Internet Under Siege</a:t>
            </a:r>
          </a:p>
        </p:txBody>
      </p:sp>
      <p:sp>
        <p:nvSpPr>
          <p:cNvPr id="103427" name="Rectangle 3">
            <a:extLst>
              <a:ext uri="{FF2B5EF4-FFF2-40B4-BE49-F238E27FC236}">
                <a16:creationId xmlns:a16="http://schemas.microsoft.com/office/drawing/2014/main" id="{A933618D-41D4-3063-8195-237D3FAE384B}"/>
              </a:ext>
            </a:extLst>
          </p:cNvPr>
          <p:cNvSpPr>
            <a:spLocks noGrp="1" noChangeArrowheads="1"/>
          </p:cNvSpPr>
          <p:nvPr>
            <p:ph type="body" idx="1"/>
          </p:nvPr>
        </p:nvSpPr>
        <p:spPr/>
        <p:txBody>
          <a:bodyPr/>
          <a:lstStyle/>
          <a:p>
            <a:pPr>
              <a:lnSpc>
                <a:spcPct val="90000"/>
              </a:lnSpc>
            </a:pPr>
            <a:r>
              <a:rPr lang="en-US" altLang="pl-PL" sz="2400" b="1"/>
              <a:t>February 7 - 9, 2000</a:t>
            </a:r>
            <a:br>
              <a:rPr lang="en-US" altLang="pl-PL" sz="2400" b="1"/>
            </a:br>
            <a:r>
              <a:rPr lang="en-US" altLang="pl-PL" sz="2000"/>
              <a:t>Yahoo!, Amazon, Buy.com, CNN.com, eBay, E*Trade, ZDNet websites hit with massive DOS</a:t>
            </a:r>
          </a:p>
          <a:p>
            <a:pPr>
              <a:lnSpc>
                <a:spcPct val="90000"/>
              </a:lnSpc>
              <a:buFontTx/>
              <a:buNone/>
            </a:pPr>
            <a:endParaRPr lang="en-US" altLang="pl-PL" sz="2000"/>
          </a:p>
          <a:p>
            <a:pPr>
              <a:lnSpc>
                <a:spcPct val="90000"/>
              </a:lnSpc>
            </a:pPr>
            <a:r>
              <a:rPr lang="en-US" altLang="pl-PL" sz="2400"/>
              <a:t>Attacks received the attention of president Clinton and Attorney General Janet Reno.</a:t>
            </a:r>
          </a:p>
          <a:p>
            <a:pPr>
              <a:lnSpc>
                <a:spcPct val="90000"/>
              </a:lnSpc>
              <a:buFontTx/>
              <a:buNone/>
            </a:pPr>
            <a:r>
              <a:rPr lang="en-US" altLang="pl-PL"/>
              <a:t> </a:t>
            </a:r>
            <a:endParaRPr lang="en-US" altLang="pl-PL" sz="2400"/>
          </a:p>
          <a:p>
            <a:pPr>
              <a:lnSpc>
                <a:spcPct val="90000"/>
              </a:lnSpc>
            </a:pPr>
            <a:r>
              <a:rPr lang="en-US" altLang="pl-PL" sz="2400" b="1"/>
              <a:t>“A 15-year-old kid could launch these attacks, it doesn’t take a great deal of sophistication to do” </a:t>
            </a:r>
            <a:br>
              <a:rPr lang="en-US" altLang="pl-PL" sz="2400" b="1"/>
            </a:br>
            <a:r>
              <a:rPr lang="en-US" altLang="pl-PL" sz="2400"/>
              <a:t>– Ron Dick, Director NIPC, February 9</a:t>
            </a:r>
          </a:p>
          <a:p>
            <a:pPr>
              <a:lnSpc>
                <a:spcPct val="90000"/>
              </a:lnSpc>
            </a:pPr>
            <a:endParaRPr lang="en-US" altLang="pl-PL" sz="2400"/>
          </a:p>
          <a:p>
            <a:pPr>
              <a:lnSpc>
                <a:spcPct val="90000"/>
              </a:lnSpc>
            </a:pPr>
            <a:r>
              <a:rPr lang="en-US" altLang="pl-PL" sz="2400"/>
              <a:t>U.S. Federal Bureau of Investigation (FBI) officials have estimated the attacks caused $1.7 billion in damage</a:t>
            </a:r>
          </a:p>
          <a:p>
            <a:pPr>
              <a:lnSpc>
                <a:spcPct val="90000"/>
              </a:lnSpc>
              <a:buFontTx/>
              <a:buNone/>
            </a:pPr>
            <a:endParaRPr lang="en-US" altLang="pl-PL" sz="2400"/>
          </a:p>
        </p:txBody>
      </p:sp>
      <p:sp>
        <p:nvSpPr>
          <p:cNvPr id="103428" name="Text Box 4">
            <a:extLst>
              <a:ext uri="{FF2B5EF4-FFF2-40B4-BE49-F238E27FC236}">
                <a16:creationId xmlns:a16="http://schemas.microsoft.com/office/drawing/2014/main" id="{C010F53D-528C-14A5-590A-9B8DAEC12311}"/>
              </a:ext>
            </a:extLst>
          </p:cNvPr>
          <p:cNvSpPr txBox="1">
            <a:spLocks noChangeArrowheads="1"/>
          </p:cNvSpPr>
          <p:nvPr/>
        </p:nvSpPr>
        <p:spPr bwMode="auto">
          <a:xfrm>
            <a:off x="533400" y="6324600"/>
            <a:ext cx="510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l-PL" sz="1000"/>
              <a:t>* The Yankee Group, 2000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CEBCC30-FE65-552A-20C2-B293D6C69E81}"/>
              </a:ext>
            </a:extLst>
          </p:cNvPr>
          <p:cNvSpPr>
            <a:spLocks noGrp="1"/>
          </p:cNvSpPr>
          <p:nvPr>
            <p:ph type="ftr" sz="quarter" idx="10"/>
          </p:nvPr>
        </p:nvSpPr>
        <p:spPr/>
        <p:txBody>
          <a:bodyPr/>
          <a:lstStyle/>
          <a:p>
            <a:r>
              <a:rPr lang="en-US" altLang="pl-PL"/>
              <a:t>U.S. National Cybersecurity</a:t>
            </a:r>
          </a:p>
        </p:txBody>
      </p:sp>
      <p:sp>
        <p:nvSpPr>
          <p:cNvPr id="193538" name="Rectangle 2">
            <a:extLst>
              <a:ext uri="{FF2B5EF4-FFF2-40B4-BE49-F238E27FC236}">
                <a16:creationId xmlns:a16="http://schemas.microsoft.com/office/drawing/2014/main" id="{FB7A712F-6235-21B3-0FE1-F87D6579DC3B}"/>
              </a:ext>
            </a:extLst>
          </p:cNvPr>
          <p:cNvSpPr>
            <a:spLocks noChangeArrowheads="1"/>
          </p:cNvSpPr>
          <p:nvPr/>
        </p:nvSpPr>
        <p:spPr bwMode="auto">
          <a:xfrm>
            <a:off x="0" y="0"/>
            <a:ext cx="9144000" cy="68580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93539" name="Rectangle 3">
            <a:extLst>
              <a:ext uri="{FF2B5EF4-FFF2-40B4-BE49-F238E27FC236}">
                <a16:creationId xmlns:a16="http://schemas.microsoft.com/office/drawing/2014/main" id="{CDD6989C-B399-54BA-1702-6DAE96BC0908}"/>
              </a:ext>
            </a:extLst>
          </p:cNvPr>
          <p:cNvSpPr>
            <a:spLocks noGrp="1" noChangeArrowheads="1"/>
          </p:cNvSpPr>
          <p:nvPr>
            <p:ph type="ctrTitle"/>
          </p:nvPr>
        </p:nvSpPr>
        <p:spPr>
          <a:xfrm>
            <a:off x="457200" y="2568575"/>
            <a:ext cx="8229600" cy="1470025"/>
          </a:xfrm>
        </p:spPr>
        <p:txBody>
          <a:bodyPr anchor="ctr"/>
          <a:lstStyle/>
          <a:p>
            <a:r>
              <a:rPr lang="en-US" altLang="pl-PL" sz="3600"/>
              <a:t>What This Class is All About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6F4D141-461E-51CE-E3E3-99361E871D3D}"/>
              </a:ext>
            </a:extLst>
          </p:cNvPr>
          <p:cNvSpPr>
            <a:spLocks noGrp="1"/>
          </p:cNvSpPr>
          <p:nvPr>
            <p:ph type="ftr" sz="quarter" idx="10"/>
          </p:nvPr>
        </p:nvSpPr>
        <p:spPr/>
        <p:txBody>
          <a:bodyPr/>
          <a:lstStyle/>
          <a:p>
            <a:r>
              <a:rPr lang="en-US" altLang="pl-PL"/>
              <a:t>U.S. National Cybersecurity</a:t>
            </a:r>
          </a:p>
        </p:txBody>
      </p:sp>
      <p:sp>
        <p:nvSpPr>
          <p:cNvPr id="195586" name="Rectangle 2">
            <a:extLst>
              <a:ext uri="{FF2B5EF4-FFF2-40B4-BE49-F238E27FC236}">
                <a16:creationId xmlns:a16="http://schemas.microsoft.com/office/drawing/2014/main" id="{29FC602D-DD07-781B-BE3D-DE1E80F89CFE}"/>
              </a:ext>
            </a:extLst>
          </p:cNvPr>
          <p:cNvSpPr>
            <a:spLocks noGrp="1" noChangeArrowheads="1"/>
          </p:cNvSpPr>
          <p:nvPr>
            <p:ph type="title"/>
          </p:nvPr>
        </p:nvSpPr>
        <p:spPr/>
        <p:txBody>
          <a:bodyPr/>
          <a:lstStyle/>
          <a:p>
            <a:r>
              <a:rPr lang="en-US" altLang="pl-PL"/>
              <a:t>Goal of the Class</a:t>
            </a:r>
          </a:p>
        </p:txBody>
      </p:sp>
      <p:sp>
        <p:nvSpPr>
          <p:cNvPr id="195587" name="Rectangle 3">
            <a:extLst>
              <a:ext uri="{FF2B5EF4-FFF2-40B4-BE49-F238E27FC236}">
                <a16:creationId xmlns:a16="http://schemas.microsoft.com/office/drawing/2014/main" id="{30B8887A-6C3F-90C6-E368-DBD1F187A318}"/>
              </a:ext>
            </a:extLst>
          </p:cNvPr>
          <p:cNvSpPr>
            <a:spLocks noGrp="1" noChangeArrowheads="1"/>
          </p:cNvSpPr>
          <p:nvPr>
            <p:ph type="body" idx="1"/>
          </p:nvPr>
        </p:nvSpPr>
        <p:spPr/>
        <p:txBody>
          <a:bodyPr/>
          <a:lstStyle/>
          <a:p>
            <a:pPr marL="0" indent="0" algn="ctr">
              <a:buFontTx/>
              <a:buNone/>
            </a:pPr>
            <a:endParaRPr lang="en-US" altLang="pl-PL" b="1">
              <a:solidFill>
                <a:srgbClr val="110D5D"/>
              </a:solidFill>
            </a:endParaRPr>
          </a:p>
          <a:p>
            <a:pPr marL="0" indent="0">
              <a:buFontTx/>
              <a:buChar char="-"/>
            </a:pPr>
            <a:r>
              <a:rPr lang="en-US" altLang="pl-PL" b="1"/>
              <a:t> Build a foundation of knowledge</a:t>
            </a:r>
          </a:p>
          <a:p>
            <a:pPr marL="0" indent="0">
              <a:buFontTx/>
              <a:buChar char="-"/>
            </a:pPr>
            <a:endParaRPr lang="en-US" altLang="pl-PL" b="1"/>
          </a:p>
          <a:p>
            <a:pPr marL="0" indent="0">
              <a:buFontTx/>
              <a:buChar char="-"/>
            </a:pPr>
            <a:r>
              <a:rPr lang="en-US" altLang="pl-PL" b="1"/>
              <a:t> Explore salient advanced topics</a:t>
            </a:r>
          </a:p>
          <a:p>
            <a:pPr marL="0" indent="0">
              <a:buFontTx/>
              <a:buChar char="-"/>
            </a:pPr>
            <a:endParaRPr lang="en-US" altLang="pl-PL" b="1"/>
          </a:p>
          <a:p>
            <a:pPr marL="0" indent="0">
              <a:buFontTx/>
              <a:buChar char="-"/>
            </a:pPr>
            <a:r>
              <a:rPr lang="en-US" altLang="pl-PL" b="1"/>
              <a:t> Prepare students to critically analyze interdisciplinary questions relating to the cybersecurity challenge  </a:t>
            </a:r>
            <a:r>
              <a:rPr lang="en-US" altLang="pl-PL"/>
              <a:t> </a:t>
            </a:r>
            <a:endParaRPr lang="en-US" altLang="pl-PL" b="1"/>
          </a:p>
          <a:p>
            <a:pPr marL="0" indent="0" algn="ctr">
              <a:buFontTx/>
              <a:buNone/>
            </a:pPr>
            <a:endParaRPr lang="en-US" altLang="pl-PL"/>
          </a:p>
          <a:p>
            <a:pPr marL="0" indent="0" algn="ctr">
              <a:buFontTx/>
              <a:buNone/>
            </a:pPr>
            <a:endParaRPr lang="en-US" altLang="pl-PL"/>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09AB34E-E830-8817-C940-42D9D0F02EBE}"/>
              </a:ext>
            </a:extLst>
          </p:cNvPr>
          <p:cNvSpPr>
            <a:spLocks noGrp="1"/>
          </p:cNvSpPr>
          <p:nvPr>
            <p:ph type="ftr" sz="quarter" idx="10"/>
          </p:nvPr>
        </p:nvSpPr>
        <p:spPr/>
        <p:txBody>
          <a:bodyPr/>
          <a:lstStyle/>
          <a:p>
            <a:r>
              <a:rPr lang="en-US" altLang="pl-PL"/>
              <a:t>U.S. National Cybersecurity</a:t>
            </a:r>
          </a:p>
        </p:txBody>
      </p:sp>
      <p:sp>
        <p:nvSpPr>
          <p:cNvPr id="197634" name="Rectangle 2">
            <a:extLst>
              <a:ext uri="{FF2B5EF4-FFF2-40B4-BE49-F238E27FC236}">
                <a16:creationId xmlns:a16="http://schemas.microsoft.com/office/drawing/2014/main" id="{0CFB90D4-478B-8698-91B8-48EE32DAD251}"/>
              </a:ext>
            </a:extLst>
          </p:cNvPr>
          <p:cNvSpPr>
            <a:spLocks noGrp="1" noChangeArrowheads="1"/>
          </p:cNvSpPr>
          <p:nvPr>
            <p:ph type="title"/>
          </p:nvPr>
        </p:nvSpPr>
        <p:spPr/>
        <p:txBody>
          <a:bodyPr/>
          <a:lstStyle/>
          <a:p>
            <a:r>
              <a:rPr lang="en-US" altLang="pl-PL"/>
              <a:t>Cybersecurity Questions</a:t>
            </a:r>
          </a:p>
        </p:txBody>
      </p:sp>
      <p:sp>
        <p:nvSpPr>
          <p:cNvPr id="197635" name="Rectangle 3">
            <a:extLst>
              <a:ext uri="{FF2B5EF4-FFF2-40B4-BE49-F238E27FC236}">
                <a16:creationId xmlns:a16="http://schemas.microsoft.com/office/drawing/2014/main" id="{D68736FD-1F1B-8CF4-3136-13B1AF8B12D6}"/>
              </a:ext>
            </a:extLst>
          </p:cNvPr>
          <p:cNvSpPr>
            <a:spLocks noGrp="1" noChangeArrowheads="1"/>
          </p:cNvSpPr>
          <p:nvPr>
            <p:ph type="body" idx="1"/>
          </p:nvPr>
        </p:nvSpPr>
        <p:spPr>
          <a:xfrm>
            <a:off x="381000" y="1600200"/>
            <a:ext cx="8229600" cy="5257800"/>
          </a:xfrm>
        </p:spPr>
        <p:txBody>
          <a:bodyPr/>
          <a:lstStyle/>
          <a:p>
            <a:pPr>
              <a:lnSpc>
                <a:spcPct val="90000"/>
              </a:lnSpc>
            </a:pPr>
            <a:r>
              <a:rPr lang="en-US" altLang="pl-PL" sz="2400"/>
              <a:t>How vulnerable is the United States to a cyberattack? Are we heading for an “electronic pearl harbor”?</a:t>
            </a:r>
          </a:p>
          <a:p>
            <a:pPr>
              <a:lnSpc>
                <a:spcPct val="90000"/>
              </a:lnSpc>
            </a:pPr>
            <a:endParaRPr lang="en-US" altLang="pl-PL" sz="2400"/>
          </a:p>
          <a:p>
            <a:pPr>
              <a:lnSpc>
                <a:spcPct val="90000"/>
              </a:lnSpc>
            </a:pPr>
            <a:r>
              <a:rPr lang="en-US" altLang="pl-PL" sz="2400"/>
              <a:t>What areas of vulnerability require the greatest attention in order to improve our national cybersecurity? </a:t>
            </a:r>
          </a:p>
          <a:p>
            <a:pPr>
              <a:lnSpc>
                <a:spcPct val="90000"/>
              </a:lnSpc>
              <a:buFontTx/>
              <a:buNone/>
            </a:pPr>
            <a:endParaRPr lang="en-US" altLang="pl-PL" sz="2400"/>
          </a:p>
          <a:p>
            <a:pPr>
              <a:lnSpc>
                <a:spcPct val="90000"/>
              </a:lnSpc>
            </a:pPr>
            <a:r>
              <a:rPr lang="en-US" altLang="pl-PL" sz="2400"/>
              <a:t>With what parties must the government work in order to make significant cybersecurity improvements?</a:t>
            </a:r>
          </a:p>
          <a:p>
            <a:pPr>
              <a:lnSpc>
                <a:spcPct val="90000"/>
              </a:lnSpc>
            </a:pPr>
            <a:endParaRPr lang="en-US" altLang="pl-PL" sz="2400"/>
          </a:p>
          <a:p>
            <a:pPr>
              <a:lnSpc>
                <a:spcPct val="90000"/>
              </a:lnSpc>
            </a:pPr>
            <a:r>
              <a:rPr lang="en-US" altLang="pl-PL" sz="2400"/>
              <a:t>Are market forces sufficient to provide for US national cybersecurity? Should the government get involved to change these forces, and if so, how?</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A48D937-6D8C-89F7-7995-2C95D59B4F55}"/>
              </a:ext>
            </a:extLst>
          </p:cNvPr>
          <p:cNvSpPr>
            <a:spLocks noGrp="1"/>
          </p:cNvSpPr>
          <p:nvPr>
            <p:ph type="ftr" sz="quarter" idx="10"/>
          </p:nvPr>
        </p:nvSpPr>
        <p:spPr/>
        <p:txBody>
          <a:bodyPr/>
          <a:lstStyle/>
          <a:p>
            <a:r>
              <a:rPr lang="en-US" altLang="pl-PL"/>
              <a:t>U.S. National Cybersecurity</a:t>
            </a:r>
          </a:p>
        </p:txBody>
      </p:sp>
      <p:sp>
        <p:nvSpPr>
          <p:cNvPr id="199682" name="Rectangle 2">
            <a:extLst>
              <a:ext uri="{FF2B5EF4-FFF2-40B4-BE49-F238E27FC236}">
                <a16:creationId xmlns:a16="http://schemas.microsoft.com/office/drawing/2014/main" id="{D5B835CA-17B9-1C5D-3CE5-719552224DE9}"/>
              </a:ext>
            </a:extLst>
          </p:cNvPr>
          <p:cNvSpPr>
            <a:spLocks noGrp="1" noChangeArrowheads="1"/>
          </p:cNvSpPr>
          <p:nvPr>
            <p:ph type="title"/>
          </p:nvPr>
        </p:nvSpPr>
        <p:spPr/>
        <p:txBody>
          <a:bodyPr/>
          <a:lstStyle/>
          <a:p>
            <a:r>
              <a:rPr lang="en-US" altLang="pl-PL"/>
              <a:t>Cybersecurity Questions</a:t>
            </a:r>
          </a:p>
        </p:txBody>
      </p:sp>
      <p:sp>
        <p:nvSpPr>
          <p:cNvPr id="199683" name="Rectangle 3">
            <a:extLst>
              <a:ext uri="{FF2B5EF4-FFF2-40B4-BE49-F238E27FC236}">
                <a16:creationId xmlns:a16="http://schemas.microsoft.com/office/drawing/2014/main" id="{AB24D8D5-F57D-324A-17CF-8A5D6DFBE8C0}"/>
              </a:ext>
            </a:extLst>
          </p:cNvPr>
          <p:cNvSpPr>
            <a:spLocks noGrp="1" noChangeArrowheads="1"/>
          </p:cNvSpPr>
          <p:nvPr>
            <p:ph type="body" idx="1"/>
          </p:nvPr>
        </p:nvSpPr>
        <p:spPr>
          <a:xfrm>
            <a:off x="304800" y="1219200"/>
            <a:ext cx="8229600" cy="5257800"/>
          </a:xfrm>
        </p:spPr>
        <p:txBody>
          <a:bodyPr/>
          <a:lstStyle/>
          <a:p>
            <a:pPr>
              <a:lnSpc>
                <a:spcPct val="90000"/>
              </a:lnSpc>
              <a:buFontTx/>
              <a:buNone/>
            </a:pPr>
            <a:endParaRPr lang="en-US" altLang="pl-PL" sz="2400"/>
          </a:p>
          <a:p>
            <a:pPr>
              <a:lnSpc>
                <a:spcPct val="90000"/>
              </a:lnSpc>
            </a:pPr>
            <a:r>
              <a:rPr lang="en-US" altLang="pl-PL" sz="2400"/>
              <a:t>Is the Internet an appropriate platform upon which to operate infrastructure systems critical to US economic or government operation?  </a:t>
            </a:r>
          </a:p>
          <a:p>
            <a:pPr>
              <a:lnSpc>
                <a:spcPct val="90000"/>
              </a:lnSpc>
              <a:buFontTx/>
              <a:buNone/>
            </a:pPr>
            <a:endParaRPr lang="en-US" altLang="pl-PL" sz="2400"/>
          </a:p>
          <a:p>
            <a:pPr>
              <a:lnSpc>
                <a:spcPct val="90000"/>
              </a:lnSpc>
            </a:pPr>
            <a:r>
              <a:rPr lang="en-US" altLang="pl-PL" sz="2400"/>
              <a:t>What characteristics would we want in an “Ideal Internet”?  </a:t>
            </a:r>
          </a:p>
          <a:p>
            <a:pPr>
              <a:lnSpc>
                <a:spcPct val="90000"/>
              </a:lnSpc>
              <a:buFontTx/>
              <a:buNone/>
            </a:pPr>
            <a:endParaRPr lang="en-US" altLang="pl-PL" sz="2400"/>
          </a:p>
          <a:p>
            <a:pPr>
              <a:lnSpc>
                <a:spcPct val="90000"/>
              </a:lnSpc>
            </a:pPr>
            <a:r>
              <a:rPr lang="en-US" altLang="pl-PL" sz="2400"/>
              <a:t>Can the current Internet evolve into a network with significantly improved security guarantees or will another system need to created?</a:t>
            </a:r>
          </a:p>
          <a:p>
            <a:pPr>
              <a:lnSpc>
                <a:spcPct val="90000"/>
              </a:lnSpc>
            </a:pPr>
            <a:endParaRPr lang="en-US" altLang="pl-PL" sz="2400"/>
          </a:p>
          <a:p>
            <a:pPr>
              <a:lnSpc>
                <a:spcPct val="90000"/>
              </a:lnSpc>
            </a:pPr>
            <a:r>
              <a:rPr lang="en-US" altLang="pl-PL" sz="2400"/>
              <a:t>Does greater Internet security necessarily entail decreased online privacy?</a:t>
            </a:r>
          </a:p>
          <a:p>
            <a:pPr>
              <a:lnSpc>
                <a:spcPct val="90000"/>
              </a:lnSpc>
            </a:pPr>
            <a:endParaRPr lang="en-US" altLang="pl-PL"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E46F853C-3010-70D5-2134-D8F3CA1A018E}"/>
              </a:ext>
            </a:extLst>
          </p:cNvPr>
          <p:cNvSpPr>
            <a:spLocks noGrp="1"/>
          </p:cNvSpPr>
          <p:nvPr>
            <p:ph type="ftr" sz="quarter" idx="10"/>
          </p:nvPr>
        </p:nvSpPr>
        <p:spPr/>
        <p:txBody>
          <a:bodyPr/>
          <a:lstStyle/>
          <a:p>
            <a:r>
              <a:rPr lang="en-US" altLang="pl-PL"/>
              <a:t>U.S. National Cybersecurity</a:t>
            </a:r>
          </a:p>
        </p:txBody>
      </p:sp>
      <p:sp>
        <p:nvSpPr>
          <p:cNvPr id="201730" name="Rectangle 2">
            <a:extLst>
              <a:ext uri="{FF2B5EF4-FFF2-40B4-BE49-F238E27FC236}">
                <a16:creationId xmlns:a16="http://schemas.microsoft.com/office/drawing/2014/main" id="{2A8F5C62-7525-178C-CEC0-477676312ADA}"/>
              </a:ext>
            </a:extLst>
          </p:cNvPr>
          <p:cNvSpPr>
            <a:spLocks noGrp="1" noChangeArrowheads="1"/>
          </p:cNvSpPr>
          <p:nvPr>
            <p:ph type="title"/>
          </p:nvPr>
        </p:nvSpPr>
        <p:spPr/>
        <p:txBody>
          <a:bodyPr/>
          <a:lstStyle/>
          <a:p>
            <a:r>
              <a:rPr lang="en-US" altLang="pl-PL"/>
              <a:t>How We Will Get There</a:t>
            </a:r>
          </a:p>
        </p:txBody>
      </p:sp>
      <p:sp>
        <p:nvSpPr>
          <p:cNvPr id="201731" name="Rectangle 3">
            <a:extLst>
              <a:ext uri="{FF2B5EF4-FFF2-40B4-BE49-F238E27FC236}">
                <a16:creationId xmlns:a16="http://schemas.microsoft.com/office/drawing/2014/main" id="{70F05E70-CD46-3C7B-996F-14AABCDBEEA4}"/>
              </a:ext>
            </a:extLst>
          </p:cNvPr>
          <p:cNvSpPr>
            <a:spLocks noGrp="1" noChangeArrowheads="1"/>
          </p:cNvSpPr>
          <p:nvPr>
            <p:ph type="body" idx="1"/>
          </p:nvPr>
        </p:nvSpPr>
        <p:spPr>
          <a:xfrm>
            <a:off x="304800" y="1295400"/>
            <a:ext cx="8229600" cy="5257800"/>
          </a:xfrm>
        </p:spPr>
        <p:txBody>
          <a:bodyPr/>
          <a:lstStyle/>
          <a:p>
            <a:pPr>
              <a:lnSpc>
                <a:spcPct val="80000"/>
              </a:lnSpc>
              <a:buFont typeface="Wingdings" panose="05000000000000000000" pitchFamily="2" charset="2"/>
              <a:buChar char="§"/>
            </a:pPr>
            <a:r>
              <a:rPr lang="en-US" altLang="pl-PL" sz="2800"/>
              <a:t>Use intro lectures provide a technical and policy foundation.  </a:t>
            </a:r>
          </a:p>
          <a:p>
            <a:pPr>
              <a:lnSpc>
                <a:spcPct val="80000"/>
              </a:lnSpc>
              <a:buFont typeface="Wingdings" panose="05000000000000000000" pitchFamily="2" charset="2"/>
              <a:buChar char="§"/>
            </a:pPr>
            <a:endParaRPr lang="en-US" altLang="pl-PL" sz="2800"/>
          </a:p>
          <a:p>
            <a:pPr>
              <a:lnSpc>
                <a:spcPct val="80000"/>
              </a:lnSpc>
              <a:buFont typeface="Wingdings" panose="05000000000000000000" pitchFamily="2" charset="2"/>
              <a:buChar char="§"/>
            </a:pPr>
            <a:r>
              <a:rPr lang="en-US" altLang="pl-PL" sz="2800"/>
              <a:t>Develop a framework within which to think about and discussion cybersecurity. </a:t>
            </a:r>
          </a:p>
          <a:p>
            <a:pPr>
              <a:lnSpc>
                <a:spcPct val="80000"/>
              </a:lnSpc>
              <a:buFont typeface="Wingdings" panose="05000000000000000000" pitchFamily="2" charset="2"/>
              <a:buChar char="§"/>
            </a:pPr>
            <a:endParaRPr lang="en-US" altLang="pl-PL" sz="2800"/>
          </a:p>
          <a:p>
            <a:pPr>
              <a:lnSpc>
                <a:spcPct val="80000"/>
              </a:lnSpc>
              <a:buFont typeface="Wingdings" panose="05000000000000000000" pitchFamily="2" charset="2"/>
              <a:buChar char="§"/>
            </a:pPr>
            <a:r>
              <a:rPr lang="en-US" altLang="pl-PL" sz="2800"/>
              <a:t>Learn from expert guest lecturers and weekly readings that provide in-depth perspectives on advanced topics.</a:t>
            </a:r>
          </a:p>
          <a:p>
            <a:pPr>
              <a:lnSpc>
                <a:spcPct val="80000"/>
              </a:lnSpc>
              <a:buFont typeface="Wingdings" panose="05000000000000000000" pitchFamily="2" charset="2"/>
              <a:buChar char="§"/>
            </a:pPr>
            <a:endParaRPr lang="en-US" altLang="pl-PL" sz="2800"/>
          </a:p>
          <a:p>
            <a:pPr>
              <a:lnSpc>
                <a:spcPct val="80000"/>
              </a:lnSpc>
              <a:buFont typeface="Wingdings" panose="05000000000000000000" pitchFamily="2" charset="2"/>
              <a:buChar char="§"/>
            </a:pPr>
            <a:r>
              <a:rPr lang="en-US" altLang="pl-PL" sz="2800"/>
              <a:t>Challenge classmates, student leaders, and expert guests during in-class discussions and activities.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EF69940F-AEF5-59D7-EBE2-EEA9FA0DC601}"/>
              </a:ext>
            </a:extLst>
          </p:cNvPr>
          <p:cNvSpPr>
            <a:spLocks noGrp="1"/>
          </p:cNvSpPr>
          <p:nvPr>
            <p:ph type="ftr" sz="quarter" idx="10"/>
          </p:nvPr>
        </p:nvSpPr>
        <p:spPr/>
        <p:txBody>
          <a:bodyPr/>
          <a:lstStyle/>
          <a:p>
            <a:r>
              <a:rPr lang="en-US" altLang="pl-PL"/>
              <a:t>U.S. National Cybersecurity</a:t>
            </a:r>
          </a:p>
        </p:txBody>
      </p:sp>
      <p:sp>
        <p:nvSpPr>
          <p:cNvPr id="203778" name="Rectangle 2">
            <a:extLst>
              <a:ext uri="{FF2B5EF4-FFF2-40B4-BE49-F238E27FC236}">
                <a16:creationId xmlns:a16="http://schemas.microsoft.com/office/drawing/2014/main" id="{386C1816-62C4-52B6-E531-109FD0F52F1C}"/>
              </a:ext>
            </a:extLst>
          </p:cNvPr>
          <p:cNvSpPr>
            <a:spLocks noGrp="1" noChangeArrowheads="1"/>
          </p:cNvSpPr>
          <p:nvPr>
            <p:ph type="title"/>
          </p:nvPr>
        </p:nvSpPr>
        <p:spPr/>
        <p:txBody>
          <a:bodyPr/>
          <a:lstStyle/>
          <a:p>
            <a:r>
              <a:rPr lang="en-US" altLang="pl-PL"/>
              <a:t>Our Evaluation</a:t>
            </a:r>
          </a:p>
        </p:txBody>
      </p:sp>
      <p:sp>
        <p:nvSpPr>
          <p:cNvPr id="203779" name="Rectangle 3">
            <a:extLst>
              <a:ext uri="{FF2B5EF4-FFF2-40B4-BE49-F238E27FC236}">
                <a16:creationId xmlns:a16="http://schemas.microsoft.com/office/drawing/2014/main" id="{12EC0C5C-F385-080D-7F98-0A1E0A7999B2}"/>
              </a:ext>
            </a:extLst>
          </p:cNvPr>
          <p:cNvSpPr>
            <a:spLocks noGrp="1" noChangeArrowheads="1"/>
          </p:cNvSpPr>
          <p:nvPr>
            <p:ph type="body" idx="1"/>
          </p:nvPr>
        </p:nvSpPr>
        <p:spPr/>
        <p:txBody>
          <a:bodyPr/>
          <a:lstStyle/>
          <a:p>
            <a:pPr>
              <a:buFontTx/>
              <a:buNone/>
            </a:pPr>
            <a:endParaRPr lang="en-US" altLang="pl-PL"/>
          </a:p>
          <a:p>
            <a:pPr>
              <a:buFontTx/>
              <a:buNone/>
            </a:pPr>
            <a:endParaRPr lang="en-US" altLang="pl-PL"/>
          </a:p>
        </p:txBody>
      </p:sp>
      <p:sp>
        <p:nvSpPr>
          <p:cNvPr id="203780" name="Text Box 4">
            <a:extLst>
              <a:ext uri="{FF2B5EF4-FFF2-40B4-BE49-F238E27FC236}">
                <a16:creationId xmlns:a16="http://schemas.microsoft.com/office/drawing/2014/main" id="{1A4B5C0C-2CC0-F099-BC26-9BB1D3B1C1F8}"/>
              </a:ext>
            </a:extLst>
          </p:cNvPr>
          <p:cNvSpPr txBox="1">
            <a:spLocks noChangeArrowheads="1"/>
          </p:cNvSpPr>
          <p:nvPr/>
        </p:nvSpPr>
        <p:spPr bwMode="auto">
          <a:xfrm>
            <a:off x="1066800" y="1905000"/>
            <a:ext cx="777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pl-PL" altLang="pl-PL"/>
          </a:p>
        </p:txBody>
      </p:sp>
      <p:sp>
        <p:nvSpPr>
          <p:cNvPr id="203781" name="Text Box 5">
            <a:extLst>
              <a:ext uri="{FF2B5EF4-FFF2-40B4-BE49-F238E27FC236}">
                <a16:creationId xmlns:a16="http://schemas.microsoft.com/office/drawing/2014/main" id="{29CE24EF-EF64-7E52-AADC-C01619539607}"/>
              </a:ext>
            </a:extLst>
          </p:cNvPr>
          <p:cNvSpPr txBox="1">
            <a:spLocks noChangeArrowheads="1"/>
          </p:cNvSpPr>
          <p:nvPr/>
        </p:nvSpPr>
        <p:spPr bwMode="auto">
          <a:xfrm>
            <a:off x="228600" y="1295400"/>
            <a:ext cx="8382000" cy="481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pl-PL" sz="2400" b="1">
                <a:solidFill>
                  <a:srgbClr val="110D5D"/>
                </a:solidFill>
              </a:rPr>
              <a:t>The Cybersecurity Legislative Debate</a:t>
            </a:r>
          </a:p>
          <a:p>
            <a:pPr algn="ctr">
              <a:spcBef>
                <a:spcPct val="50000"/>
              </a:spcBef>
            </a:pPr>
            <a:endParaRPr lang="en-US" altLang="pl-PL" sz="2400" b="1">
              <a:solidFill>
                <a:srgbClr val="110D5D"/>
              </a:solidFill>
            </a:endParaRPr>
          </a:p>
          <a:p>
            <a:pPr>
              <a:spcBef>
                <a:spcPct val="50000"/>
              </a:spcBef>
              <a:buFontTx/>
              <a:buAutoNum type="arabicParenR"/>
            </a:pPr>
            <a:r>
              <a:rPr lang="en-US" altLang="pl-PL" sz="2000" b="1"/>
              <a:t>Write a well-reasoned analysis a piece of cybersecurity legislation and provide a voting recommendation.</a:t>
            </a:r>
          </a:p>
          <a:p>
            <a:pPr>
              <a:spcBef>
                <a:spcPct val="50000"/>
              </a:spcBef>
            </a:pPr>
            <a:endParaRPr lang="en-US" altLang="pl-PL" sz="2000" b="1"/>
          </a:p>
          <a:p>
            <a:pPr>
              <a:spcBef>
                <a:spcPct val="50000"/>
              </a:spcBef>
            </a:pPr>
            <a:r>
              <a:rPr lang="en-US" altLang="pl-PL" sz="2000" b="1"/>
              <a:t>2) 	In groups, create an in-class presentation backing a single position on one of the bills.  You will debate an opposing group and your will defend your stance against questioning from the rival group and the class at large.</a:t>
            </a:r>
          </a:p>
          <a:p>
            <a:pPr>
              <a:spcBef>
                <a:spcPct val="50000"/>
              </a:spcBef>
            </a:pPr>
            <a:endParaRPr lang="en-US" altLang="pl-PL" sz="2000" b="1"/>
          </a:p>
          <a:p>
            <a:pPr>
              <a:spcBef>
                <a:spcPct val="50000"/>
              </a:spcBef>
            </a:pPr>
            <a:r>
              <a:rPr lang="en-US" altLang="pl-PL" sz="2000" b="1"/>
              <a:t>3)  Both the class and a panel of celebrity judges will vote on the winner of each debate.</a:t>
            </a:r>
            <a:r>
              <a:rPr lang="en-US" altLang="pl-PL"/>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84B8A7E-EFD1-7DF4-98B8-EAE151DCFF6A}"/>
              </a:ext>
            </a:extLst>
          </p:cNvPr>
          <p:cNvSpPr>
            <a:spLocks noGrp="1"/>
          </p:cNvSpPr>
          <p:nvPr>
            <p:ph type="ftr" sz="quarter" idx="10"/>
          </p:nvPr>
        </p:nvSpPr>
        <p:spPr/>
        <p:txBody>
          <a:bodyPr/>
          <a:lstStyle/>
          <a:p>
            <a:r>
              <a:rPr lang="en-US" altLang="pl-PL"/>
              <a:t>U.S. National Cybersecurity</a:t>
            </a:r>
          </a:p>
        </p:txBody>
      </p:sp>
      <p:sp>
        <p:nvSpPr>
          <p:cNvPr id="205826" name="Rectangle 2">
            <a:extLst>
              <a:ext uri="{FF2B5EF4-FFF2-40B4-BE49-F238E27FC236}">
                <a16:creationId xmlns:a16="http://schemas.microsoft.com/office/drawing/2014/main" id="{967B0C3D-4143-D41F-E472-FCA7538CBC80}"/>
              </a:ext>
            </a:extLst>
          </p:cNvPr>
          <p:cNvSpPr>
            <a:spLocks noGrp="1" noChangeArrowheads="1"/>
          </p:cNvSpPr>
          <p:nvPr>
            <p:ph type="title"/>
          </p:nvPr>
        </p:nvSpPr>
        <p:spPr/>
        <p:txBody>
          <a:bodyPr/>
          <a:lstStyle/>
          <a:p>
            <a:r>
              <a:rPr lang="en-US" altLang="pl-PL"/>
              <a:t>Schedule &amp; Syllabus</a:t>
            </a:r>
          </a:p>
        </p:txBody>
      </p:sp>
      <p:sp>
        <p:nvSpPr>
          <p:cNvPr id="205827" name="Rectangle 3">
            <a:extLst>
              <a:ext uri="{FF2B5EF4-FFF2-40B4-BE49-F238E27FC236}">
                <a16:creationId xmlns:a16="http://schemas.microsoft.com/office/drawing/2014/main" id="{C9848B18-9B9B-EC95-42BF-BB0A01EAB855}"/>
              </a:ext>
            </a:extLst>
          </p:cNvPr>
          <p:cNvSpPr>
            <a:spLocks noGrp="1" noChangeArrowheads="1"/>
          </p:cNvSpPr>
          <p:nvPr>
            <p:ph type="body" idx="1"/>
          </p:nvPr>
        </p:nvSpPr>
        <p:spPr>
          <a:xfrm>
            <a:off x="228600" y="1143000"/>
            <a:ext cx="8915400" cy="5486400"/>
          </a:xfrm>
        </p:spPr>
        <p:txBody>
          <a:bodyPr/>
          <a:lstStyle/>
          <a:p>
            <a:pPr>
              <a:lnSpc>
                <a:spcPct val="80000"/>
              </a:lnSpc>
              <a:buFontTx/>
              <a:buNone/>
            </a:pPr>
            <a:r>
              <a:rPr lang="en-US" altLang="pl-PL" sz="1200" b="1"/>
              <a:t>Sept. 30		Introduction: The Cybersecurity Challenge</a:t>
            </a:r>
          </a:p>
          <a:p>
            <a:pPr>
              <a:lnSpc>
                <a:spcPct val="80000"/>
              </a:lnSpc>
              <a:buFontTx/>
              <a:buNone/>
            </a:pPr>
            <a:r>
              <a:rPr lang="en-US" altLang="pl-PL" sz="1200" b="1"/>
              <a:t>     </a:t>
            </a:r>
          </a:p>
          <a:p>
            <a:pPr>
              <a:lnSpc>
                <a:spcPct val="80000"/>
              </a:lnSpc>
              <a:buFontTx/>
              <a:buNone/>
            </a:pPr>
            <a:r>
              <a:rPr lang="en-US" altLang="pl-PL" sz="1200" b="1"/>
              <a:t>Oct. 5 (Tues.) 	Tech Breakout I: Internet Basics   </a:t>
            </a:r>
            <a:r>
              <a:rPr lang="en-US" altLang="pl-PL" sz="1200"/>
              <a:t>  </a:t>
            </a:r>
          </a:p>
          <a:p>
            <a:pPr>
              <a:lnSpc>
                <a:spcPct val="80000"/>
              </a:lnSpc>
              <a:buFontTx/>
              <a:buNone/>
            </a:pPr>
            <a:endParaRPr lang="en-US" altLang="pl-PL" sz="1200"/>
          </a:p>
          <a:p>
            <a:pPr>
              <a:lnSpc>
                <a:spcPct val="80000"/>
              </a:lnSpc>
              <a:buFontTx/>
              <a:buNone/>
            </a:pPr>
            <a:r>
              <a:rPr lang="en-US" altLang="pl-PL" sz="1200" b="1"/>
              <a:t>Oct. 7		How To Think About Cybersecurity    </a:t>
            </a:r>
          </a:p>
          <a:p>
            <a:pPr>
              <a:lnSpc>
                <a:spcPct val="80000"/>
              </a:lnSpc>
              <a:buFontTx/>
              <a:buNone/>
            </a:pPr>
            <a:endParaRPr lang="en-US" altLang="pl-PL" sz="1200" b="1"/>
          </a:p>
          <a:p>
            <a:pPr>
              <a:lnSpc>
                <a:spcPct val="80000"/>
              </a:lnSpc>
              <a:buFontTx/>
              <a:buNone/>
            </a:pPr>
            <a:r>
              <a:rPr lang="en-US" altLang="pl-PL" sz="1200" b="1"/>
              <a:t>Oct. 12 (Tues.)	Tech Breakout II: Viruses, Worms, Firewalls and Crypto</a:t>
            </a:r>
            <a:br>
              <a:rPr lang="en-US" altLang="pl-PL" sz="1200" b="1"/>
            </a:br>
            <a:r>
              <a:rPr lang="en-US" altLang="pl-PL" sz="1200"/>
              <a:t>		Guest Speaker: Tal Garfinkel, Computer Science     </a:t>
            </a:r>
          </a:p>
          <a:p>
            <a:pPr>
              <a:lnSpc>
                <a:spcPct val="80000"/>
              </a:lnSpc>
              <a:buFontTx/>
              <a:buNone/>
            </a:pPr>
            <a:endParaRPr lang="en-US" altLang="pl-PL" sz="1200"/>
          </a:p>
          <a:p>
            <a:pPr>
              <a:lnSpc>
                <a:spcPct val="80000"/>
              </a:lnSpc>
              <a:buFontTx/>
              <a:buNone/>
            </a:pPr>
            <a:r>
              <a:rPr lang="en-US" altLang="pl-PL" sz="1200" b="1"/>
              <a:t>Oct. 14		An Industry Perspective</a:t>
            </a:r>
            <a:br>
              <a:rPr lang="en-US" altLang="pl-PL" sz="1200" b="1"/>
            </a:br>
            <a:r>
              <a:rPr lang="en-US" altLang="pl-PL" sz="1200"/>
              <a:t>		Guest Speaker: TBA     </a:t>
            </a:r>
          </a:p>
          <a:p>
            <a:pPr>
              <a:lnSpc>
                <a:spcPct val="80000"/>
              </a:lnSpc>
              <a:buFontTx/>
              <a:buNone/>
            </a:pPr>
            <a:endParaRPr lang="en-US" altLang="pl-PL" sz="1200"/>
          </a:p>
          <a:p>
            <a:pPr>
              <a:lnSpc>
                <a:spcPct val="80000"/>
              </a:lnSpc>
              <a:buFontTx/>
              <a:buNone/>
            </a:pPr>
            <a:r>
              <a:rPr lang="en-US" altLang="pl-PL" sz="1200" b="1"/>
              <a:t>Oct. 21		Cybersecurity Policy    </a:t>
            </a:r>
          </a:p>
          <a:p>
            <a:pPr>
              <a:lnSpc>
                <a:spcPct val="80000"/>
              </a:lnSpc>
              <a:buFontTx/>
              <a:buNone/>
            </a:pPr>
            <a:endParaRPr lang="en-US" altLang="pl-PL" sz="1200" b="1"/>
          </a:p>
          <a:p>
            <a:pPr>
              <a:lnSpc>
                <a:spcPct val="80000"/>
              </a:lnSpc>
              <a:buFontTx/>
              <a:buNone/>
            </a:pPr>
            <a:r>
              <a:rPr lang="en-US" altLang="pl-PL" sz="1200" b="1"/>
              <a:t>Oct. 28		Cybersecurity and Law</a:t>
            </a:r>
            <a:br>
              <a:rPr lang="en-US" altLang="pl-PL" sz="1200" b="1"/>
            </a:br>
            <a:r>
              <a:rPr lang="en-US" altLang="pl-PL" sz="1200"/>
              <a:t>		Guest Speaker: Jennifer Granick, Stanford Law School  </a:t>
            </a:r>
          </a:p>
          <a:p>
            <a:pPr>
              <a:lnSpc>
                <a:spcPct val="80000"/>
              </a:lnSpc>
              <a:buFontTx/>
              <a:buNone/>
            </a:pPr>
            <a:r>
              <a:rPr lang="en-US" altLang="pl-PL" sz="1200"/>
              <a:t>   </a:t>
            </a:r>
          </a:p>
          <a:p>
            <a:pPr>
              <a:lnSpc>
                <a:spcPct val="80000"/>
              </a:lnSpc>
              <a:buFontTx/>
              <a:buNone/>
            </a:pPr>
            <a:r>
              <a:rPr lang="en-US" altLang="pl-PL" sz="1200" b="1"/>
              <a:t>Nov. 4 		Security Metrics and Risk Management</a:t>
            </a:r>
            <a:br>
              <a:rPr lang="en-US" altLang="pl-PL" sz="1200" b="1"/>
            </a:br>
            <a:r>
              <a:rPr lang="en-US" altLang="pl-PL" sz="1200"/>
              <a:t>		Guest Speaker: Kevin Soo Hoo, Sygate    </a:t>
            </a:r>
          </a:p>
          <a:p>
            <a:pPr>
              <a:lnSpc>
                <a:spcPct val="80000"/>
              </a:lnSpc>
              <a:buFontTx/>
              <a:buNone/>
            </a:pPr>
            <a:endParaRPr lang="en-US" altLang="pl-PL" sz="1200"/>
          </a:p>
          <a:p>
            <a:pPr>
              <a:lnSpc>
                <a:spcPct val="80000"/>
              </a:lnSpc>
              <a:buFontTx/>
              <a:buNone/>
            </a:pPr>
            <a:r>
              <a:rPr lang="en-US" altLang="pl-PL" sz="1200" b="1"/>
              <a:t>Nov. 11 		Assessing the Threat </a:t>
            </a:r>
            <a:br>
              <a:rPr lang="en-US" altLang="pl-PL" sz="1200" b="1"/>
            </a:br>
            <a:r>
              <a:rPr lang="en-US" altLang="pl-PL" sz="1200"/>
              <a:t>		Guest Speaker: Peter Neumann, SRI     </a:t>
            </a:r>
          </a:p>
          <a:p>
            <a:pPr>
              <a:lnSpc>
                <a:spcPct val="80000"/>
              </a:lnSpc>
              <a:buFontTx/>
              <a:buNone/>
            </a:pPr>
            <a:endParaRPr lang="en-US" altLang="pl-PL" sz="1200"/>
          </a:p>
          <a:p>
            <a:pPr>
              <a:lnSpc>
                <a:spcPct val="80000"/>
              </a:lnSpc>
              <a:buFontTx/>
              <a:buNone/>
            </a:pPr>
            <a:r>
              <a:rPr lang="en-US" altLang="pl-PL" sz="1200" b="1"/>
              <a:t>Nov. 18 		What Do We Want in a Future Information Infrastructure?</a:t>
            </a:r>
            <a:br>
              <a:rPr lang="en-US" altLang="pl-PL" sz="1200" b="1"/>
            </a:br>
            <a:r>
              <a:rPr lang="en-US" altLang="pl-PL" sz="1200"/>
              <a:t>		Guest Speaker: David Alderson, CalTech     </a:t>
            </a:r>
          </a:p>
          <a:p>
            <a:pPr>
              <a:lnSpc>
                <a:spcPct val="80000"/>
              </a:lnSpc>
              <a:buFontTx/>
              <a:buNone/>
            </a:pPr>
            <a:endParaRPr lang="en-US" altLang="pl-PL" sz="1200"/>
          </a:p>
          <a:p>
            <a:pPr>
              <a:lnSpc>
                <a:spcPct val="80000"/>
              </a:lnSpc>
              <a:buFontTx/>
              <a:buNone/>
            </a:pPr>
            <a:r>
              <a:rPr lang="en-US" altLang="pl-PL" sz="1200" b="1"/>
              <a:t>Nov. 22		Liability, Negligence and Cyber-Insurance</a:t>
            </a:r>
            <a:br>
              <a:rPr lang="en-US" altLang="pl-PL" sz="1200" b="1"/>
            </a:br>
            <a:r>
              <a:rPr lang="en-US" altLang="pl-PL" sz="1200"/>
              <a:t>		Guest Speaker: Erin Kenneally, San Diego Supercomputing Center </a:t>
            </a:r>
          </a:p>
          <a:p>
            <a:pPr>
              <a:lnSpc>
                <a:spcPct val="80000"/>
              </a:lnSpc>
              <a:buFontTx/>
              <a:buNone/>
            </a:pPr>
            <a:r>
              <a:rPr lang="en-US" altLang="pl-PL" sz="1200"/>
              <a:t>    </a:t>
            </a:r>
          </a:p>
          <a:p>
            <a:pPr>
              <a:lnSpc>
                <a:spcPct val="80000"/>
              </a:lnSpc>
              <a:buFontTx/>
              <a:buNone/>
            </a:pPr>
            <a:r>
              <a:rPr lang="en-US" altLang="pl-PL" sz="1200" b="1"/>
              <a:t>Dec. 2 		Legislative Debate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1A06A57C-F3DE-EA73-7FD0-FBBD5AF5B68F}"/>
              </a:ext>
            </a:extLst>
          </p:cNvPr>
          <p:cNvSpPr>
            <a:spLocks noGrp="1"/>
          </p:cNvSpPr>
          <p:nvPr>
            <p:ph type="ftr" sz="quarter" idx="10"/>
          </p:nvPr>
        </p:nvSpPr>
        <p:spPr/>
        <p:txBody>
          <a:bodyPr/>
          <a:lstStyle/>
          <a:p>
            <a:r>
              <a:rPr lang="en-US" altLang="pl-PL"/>
              <a:t>U.S. National Cybersecurity</a:t>
            </a:r>
          </a:p>
        </p:txBody>
      </p:sp>
      <p:sp>
        <p:nvSpPr>
          <p:cNvPr id="207874" name="Rectangle 2">
            <a:extLst>
              <a:ext uri="{FF2B5EF4-FFF2-40B4-BE49-F238E27FC236}">
                <a16:creationId xmlns:a16="http://schemas.microsoft.com/office/drawing/2014/main" id="{34FDB8E7-C4F0-4E86-75C1-B305BE3A0D2D}"/>
              </a:ext>
            </a:extLst>
          </p:cNvPr>
          <p:cNvSpPr>
            <a:spLocks noGrp="1" noChangeArrowheads="1"/>
          </p:cNvSpPr>
          <p:nvPr>
            <p:ph type="title"/>
          </p:nvPr>
        </p:nvSpPr>
        <p:spPr/>
        <p:txBody>
          <a:bodyPr/>
          <a:lstStyle/>
          <a:p>
            <a:r>
              <a:rPr lang="en-US" altLang="pl-PL"/>
              <a:t>What You Will Come Away With</a:t>
            </a:r>
          </a:p>
        </p:txBody>
      </p:sp>
      <p:sp>
        <p:nvSpPr>
          <p:cNvPr id="207875" name="Rectangle 3">
            <a:extLst>
              <a:ext uri="{FF2B5EF4-FFF2-40B4-BE49-F238E27FC236}">
                <a16:creationId xmlns:a16="http://schemas.microsoft.com/office/drawing/2014/main" id="{82A6CEDB-40DC-186C-C68E-919B60247887}"/>
              </a:ext>
            </a:extLst>
          </p:cNvPr>
          <p:cNvSpPr>
            <a:spLocks noGrp="1" noChangeArrowheads="1"/>
          </p:cNvSpPr>
          <p:nvPr>
            <p:ph type="body" idx="1"/>
          </p:nvPr>
        </p:nvSpPr>
        <p:spPr/>
        <p:txBody>
          <a:bodyPr/>
          <a:lstStyle/>
          <a:p>
            <a:pPr>
              <a:lnSpc>
                <a:spcPct val="90000"/>
              </a:lnSpc>
            </a:pPr>
            <a:r>
              <a:rPr lang="en-US" altLang="pl-PL" sz="2800"/>
              <a:t>Working knowledge of how the Internet infrastructure operates and who the major cybersecurity policy actors are.</a:t>
            </a:r>
          </a:p>
          <a:p>
            <a:pPr>
              <a:lnSpc>
                <a:spcPct val="90000"/>
              </a:lnSpc>
            </a:pPr>
            <a:endParaRPr lang="en-US" altLang="pl-PL" sz="2800"/>
          </a:p>
          <a:p>
            <a:pPr>
              <a:lnSpc>
                <a:spcPct val="90000"/>
              </a:lnSpc>
            </a:pPr>
            <a:r>
              <a:rPr lang="en-US" altLang="pl-PL" sz="2800"/>
              <a:t>Frameworks within which to understand and analyze cybersecurity issues. </a:t>
            </a:r>
          </a:p>
          <a:p>
            <a:pPr>
              <a:lnSpc>
                <a:spcPct val="90000"/>
              </a:lnSpc>
            </a:pPr>
            <a:endParaRPr lang="en-US" altLang="pl-PL" sz="2800"/>
          </a:p>
          <a:p>
            <a:pPr>
              <a:lnSpc>
                <a:spcPct val="90000"/>
              </a:lnSpc>
            </a:pPr>
            <a:r>
              <a:rPr lang="en-US" altLang="pl-PL" sz="2800"/>
              <a:t>Knowledge about current salient and interdisciplinary topics in cybersecurity.</a:t>
            </a:r>
          </a:p>
          <a:p>
            <a:pPr>
              <a:lnSpc>
                <a:spcPct val="90000"/>
              </a:lnSpc>
            </a:pPr>
            <a:endParaRPr lang="en-US" altLang="pl-PL" sz="2800"/>
          </a:p>
          <a:p>
            <a:pPr>
              <a:lnSpc>
                <a:spcPct val="90000"/>
              </a:lnSpc>
            </a:pPr>
            <a:r>
              <a:rPr lang="en-US" altLang="pl-PL" sz="2800"/>
              <a:t>Connections and resources to help you in continue to explore cybersecurity.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5222235-B4E8-8FFC-BA90-18B0F3A6F674}"/>
              </a:ext>
            </a:extLst>
          </p:cNvPr>
          <p:cNvSpPr>
            <a:spLocks noGrp="1"/>
          </p:cNvSpPr>
          <p:nvPr>
            <p:ph type="ftr" sz="quarter" idx="10"/>
          </p:nvPr>
        </p:nvSpPr>
        <p:spPr/>
        <p:txBody>
          <a:bodyPr/>
          <a:lstStyle/>
          <a:p>
            <a:r>
              <a:rPr lang="en-US" altLang="pl-PL"/>
              <a:t>U.S. National Cybersecurity</a:t>
            </a:r>
          </a:p>
        </p:txBody>
      </p:sp>
      <p:sp>
        <p:nvSpPr>
          <p:cNvPr id="209922" name="Rectangle 2">
            <a:extLst>
              <a:ext uri="{FF2B5EF4-FFF2-40B4-BE49-F238E27FC236}">
                <a16:creationId xmlns:a16="http://schemas.microsoft.com/office/drawing/2014/main" id="{729B49FC-6EB5-BA84-69C6-25A89A93AA57}"/>
              </a:ext>
            </a:extLst>
          </p:cNvPr>
          <p:cNvSpPr>
            <a:spLocks noGrp="1" noChangeArrowheads="1"/>
          </p:cNvSpPr>
          <p:nvPr>
            <p:ph type="title"/>
          </p:nvPr>
        </p:nvSpPr>
        <p:spPr/>
        <p:txBody>
          <a:bodyPr/>
          <a:lstStyle/>
          <a:p>
            <a:r>
              <a:rPr lang="en-US" altLang="pl-PL"/>
              <a:t>What This Class is Not</a:t>
            </a:r>
          </a:p>
        </p:txBody>
      </p:sp>
      <p:sp>
        <p:nvSpPr>
          <p:cNvPr id="209923" name="Rectangle 3">
            <a:extLst>
              <a:ext uri="{FF2B5EF4-FFF2-40B4-BE49-F238E27FC236}">
                <a16:creationId xmlns:a16="http://schemas.microsoft.com/office/drawing/2014/main" id="{10E1377E-78E2-C855-0FD8-AF27B21A2A00}"/>
              </a:ext>
            </a:extLst>
          </p:cNvPr>
          <p:cNvSpPr>
            <a:spLocks noGrp="1" noChangeArrowheads="1"/>
          </p:cNvSpPr>
          <p:nvPr>
            <p:ph type="body" idx="1"/>
          </p:nvPr>
        </p:nvSpPr>
        <p:spPr/>
        <p:txBody>
          <a:bodyPr/>
          <a:lstStyle/>
          <a:p>
            <a:r>
              <a:rPr lang="en-US" altLang="pl-PL" sz="2800"/>
              <a:t>This class is </a:t>
            </a:r>
            <a:r>
              <a:rPr lang="en-US" altLang="pl-PL" sz="2800" b="1"/>
              <a:t>not</a:t>
            </a:r>
            <a:r>
              <a:rPr lang="en-US" altLang="pl-PL" sz="2800"/>
              <a:t>…</a:t>
            </a:r>
          </a:p>
          <a:p>
            <a:endParaRPr lang="en-US" altLang="pl-PL" sz="2800"/>
          </a:p>
          <a:p>
            <a:pPr lvl="1"/>
            <a:r>
              <a:rPr lang="en-US" altLang="pl-PL" sz="2400"/>
              <a:t>“How the Internet works” </a:t>
            </a:r>
          </a:p>
          <a:p>
            <a:pPr lvl="2"/>
            <a:r>
              <a:rPr lang="en-US" altLang="pl-PL"/>
              <a:t>Take </a:t>
            </a:r>
            <a:r>
              <a:rPr lang="en-US" altLang="pl-PL" i="1"/>
              <a:t>CS244A Networks</a:t>
            </a:r>
            <a:r>
              <a:rPr lang="en-US" altLang="pl-PL"/>
              <a:t>, or </a:t>
            </a:r>
            <a:r>
              <a:rPr lang="en-US" altLang="pl-PL" i="1"/>
              <a:t>CS193i Internet Systems</a:t>
            </a:r>
            <a:endParaRPr lang="en-US" altLang="pl-PL"/>
          </a:p>
          <a:p>
            <a:pPr lvl="1"/>
            <a:r>
              <a:rPr lang="en-US" altLang="pl-PL" sz="2400"/>
              <a:t>“How to hack” </a:t>
            </a:r>
          </a:p>
          <a:p>
            <a:pPr lvl="2"/>
            <a:r>
              <a:rPr lang="en-US" altLang="pl-PL"/>
              <a:t>Take </a:t>
            </a:r>
            <a:r>
              <a:rPr lang="en-US" altLang="pl-PL" i="1"/>
              <a:t>CS155 Computer Security</a:t>
            </a:r>
            <a:endParaRPr lang="en-US" altLang="pl-PL"/>
          </a:p>
          <a:p>
            <a:pPr lvl="1"/>
            <a:r>
              <a:rPr lang="en-US" altLang="pl-PL" sz="2400"/>
              <a:t>“Cryptography and privacy”</a:t>
            </a:r>
          </a:p>
          <a:p>
            <a:pPr lvl="2"/>
            <a:r>
              <a:rPr lang="en-US" altLang="pl-PL"/>
              <a:t>Take </a:t>
            </a:r>
            <a:r>
              <a:rPr lang="en-US" altLang="pl-PL" i="1"/>
              <a:t>CS255 Intro to Cryptography</a:t>
            </a:r>
          </a:p>
          <a:p>
            <a:pPr lvl="1"/>
            <a:r>
              <a:rPr lang="en-US" altLang="pl-PL" sz="2400"/>
              <a:t>“File sharing and music piracy”</a:t>
            </a:r>
          </a:p>
          <a:p>
            <a:pPr lvl="1">
              <a:buFontTx/>
              <a:buNone/>
            </a:pPr>
            <a:endParaRPr lang="en-US" altLang="pl-PL" sz="2400"/>
          </a:p>
          <a:p>
            <a:pPr lvl="1"/>
            <a:endParaRPr lang="en-US" altLang="pl-PL"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D0478AD6-60FB-8FF3-1DA3-9B694E0B81E1}"/>
              </a:ext>
            </a:extLst>
          </p:cNvPr>
          <p:cNvSpPr>
            <a:spLocks noGrp="1"/>
          </p:cNvSpPr>
          <p:nvPr>
            <p:ph type="ftr" sz="quarter" idx="10"/>
          </p:nvPr>
        </p:nvSpPr>
        <p:spPr/>
        <p:txBody>
          <a:bodyPr/>
          <a:lstStyle/>
          <a:p>
            <a:r>
              <a:rPr lang="en-US" altLang="pl-PL"/>
              <a:t>U.S. National Cybersecurity</a:t>
            </a:r>
          </a:p>
        </p:txBody>
      </p:sp>
      <p:sp>
        <p:nvSpPr>
          <p:cNvPr id="211970" name="Rectangle 2">
            <a:extLst>
              <a:ext uri="{FF2B5EF4-FFF2-40B4-BE49-F238E27FC236}">
                <a16:creationId xmlns:a16="http://schemas.microsoft.com/office/drawing/2014/main" id="{4749ADE5-80F3-AA97-17F4-D58590F0C070}"/>
              </a:ext>
            </a:extLst>
          </p:cNvPr>
          <p:cNvSpPr>
            <a:spLocks noGrp="1" noChangeArrowheads="1"/>
          </p:cNvSpPr>
          <p:nvPr>
            <p:ph type="title"/>
          </p:nvPr>
        </p:nvSpPr>
        <p:spPr/>
        <p:txBody>
          <a:bodyPr/>
          <a:lstStyle/>
          <a:p>
            <a:r>
              <a:rPr lang="en-US" altLang="pl-PL"/>
              <a:t>What This Class Is</a:t>
            </a:r>
          </a:p>
        </p:txBody>
      </p:sp>
      <p:sp>
        <p:nvSpPr>
          <p:cNvPr id="211971" name="Rectangle 3">
            <a:extLst>
              <a:ext uri="{FF2B5EF4-FFF2-40B4-BE49-F238E27FC236}">
                <a16:creationId xmlns:a16="http://schemas.microsoft.com/office/drawing/2014/main" id="{0B199092-5C40-2C35-9732-DFBA27A2F47D}"/>
              </a:ext>
            </a:extLst>
          </p:cNvPr>
          <p:cNvSpPr>
            <a:spLocks noGrp="1" noChangeArrowheads="1"/>
          </p:cNvSpPr>
          <p:nvPr>
            <p:ph type="body" idx="1"/>
          </p:nvPr>
        </p:nvSpPr>
        <p:spPr/>
        <p:txBody>
          <a:bodyPr/>
          <a:lstStyle/>
          <a:p>
            <a:r>
              <a:rPr lang="en-US" altLang="pl-PL"/>
              <a:t>This class </a:t>
            </a:r>
            <a:r>
              <a:rPr lang="en-US" altLang="pl-PL" b="1"/>
              <a:t>is</a:t>
            </a:r>
            <a:r>
              <a:rPr lang="en-US" altLang="pl-PL"/>
              <a:t>…</a:t>
            </a:r>
          </a:p>
          <a:p>
            <a:pPr lvl="1"/>
            <a:r>
              <a:rPr lang="en-US" altLang="pl-PL"/>
              <a:t>A look at the bigger picture</a:t>
            </a:r>
          </a:p>
          <a:p>
            <a:pPr lvl="1"/>
            <a:r>
              <a:rPr lang="en-US" altLang="pl-PL"/>
              <a:t>A chance to consider all the factors that play into cybersecurity</a:t>
            </a:r>
          </a:p>
          <a:p>
            <a:pPr lvl="2"/>
            <a:r>
              <a:rPr lang="en-US" altLang="pl-PL"/>
              <a:t>Technology</a:t>
            </a:r>
          </a:p>
          <a:p>
            <a:pPr lvl="2"/>
            <a:r>
              <a:rPr lang="en-US" altLang="pl-PL"/>
              <a:t>Public Policy</a:t>
            </a:r>
          </a:p>
          <a:p>
            <a:pPr lvl="2"/>
            <a:r>
              <a:rPr lang="en-US" altLang="pl-PL"/>
              <a:t>Economics</a:t>
            </a:r>
          </a:p>
          <a:p>
            <a:pPr lvl="2"/>
            <a:r>
              <a:rPr lang="en-US" altLang="pl-PL"/>
              <a:t>Social Issues</a:t>
            </a:r>
          </a:p>
          <a:p>
            <a:pPr lvl="1"/>
            <a:endParaRPr lang="en-US" altLang="pl-P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5A4E82D-3C2A-A35C-6E30-B01911370BD8}"/>
              </a:ext>
            </a:extLst>
          </p:cNvPr>
          <p:cNvSpPr>
            <a:spLocks noGrp="1"/>
          </p:cNvSpPr>
          <p:nvPr>
            <p:ph type="ftr" sz="quarter" idx="10"/>
          </p:nvPr>
        </p:nvSpPr>
        <p:spPr/>
        <p:txBody>
          <a:bodyPr/>
          <a:lstStyle/>
          <a:p>
            <a:r>
              <a:rPr lang="en-US" altLang="pl-PL"/>
              <a:t>U.S. National Cybersecurity</a:t>
            </a:r>
          </a:p>
        </p:txBody>
      </p:sp>
      <p:sp>
        <p:nvSpPr>
          <p:cNvPr id="105474" name="Rectangle 2">
            <a:extLst>
              <a:ext uri="{FF2B5EF4-FFF2-40B4-BE49-F238E27FC236}">
                <a16:creationId xmlns:a16="http://schemas.microsoft.com/office/drawing/2014/main" id="{698B6BC5-6701-FE06-9CC9-35C0E5EEB234}"/>
              </a:ext>
            </a:extLst>
          </p:cNvPr>
          <p:cNvSpPr>
            <a:spLocks noGrp="1" noChangeArrowheads="1"/>
          </p:cNvSpPr>
          <p:nvPr>
            <p:ph type="title"/>
          </p:nvPr>
        </p:nvSpPr>
        <p:spPr/>
        <p:txBody>
          <a:bodyPr/>
          <a:lstStyle/>
          <a:p>
            <a:r>
              <a:rPr lang="en-US" altLang="pl-PL"/>
              <a:t>Case 2: Slammer Worm</a:t>
            </a:r>
          </a:p>
        </p:txBody>
      </p:sp>
      <p:sp>
        <p:nvSpPr>
          <p:cNvPr id="105475" name="Rectangle 3">
            <a:extLst>
              <a:ext uri="{FF2B5EF4-FFF2-40B4-BE49-F238E27FC236}">
                <a16:creationId xmlns:a16="http://schemas.microsoft.com/office/drawing/2014/main" id="{6E78F3F0-570A-EB10-AB81-DE9B4D10EE4A}"/>
              </a:ext>
            </a:extLst>
          </p:cNvPr>
          <p:cNvSpPr>
            <a:spLocks noGrp="1" noChangeArrowheads="1"/>
          </p:cNvSpPr>
          <p:nvPr>
            <p:ph type="body" idx="1"/>
          </p:nvPr>
        </p:nvSpPr>
        <p:spPr>
          <a:xfrm>
            <a:off x="457200" y="1295400"/>
            <a:ext cx="8229600" cy="5105400"/>
          </a:xfrm>
          <a:noFill/>
          <a:ln/>
          <a:extLst>
            <a:ext uri="{91240B29-F687-4F45-9708-019B960494DF}">
              <a14:hiddenLine xmlns:a14="http://schemas.microsoft.com/office/drawing/2010/main" w="9525" cap="flat">
                <a:solidFill>
                  <a:schemeClr val="tx1"/>
                </a:solidFill>
                <a:prstDash val="solid"/>
                <a:miter lim="800000"/>
                <a:headEnd/>
                <a:tailEnd/>
              </a14:hiddenLine>
            </a:ext>
          </a:extLst>
        </p:spPr>
        <p:txBody>
          <a:bodyPr/>
          <a:lstStyle/>
          <a:p>
            <a:r>
              <a:rPr lang="en-US" altLang="pl-PL" sz="2800" b="1"/>
              <a:t>January 2003</a:t>
            </a:r>
            <a:br>
              <a:rPr lang="en-US" altLang="pl-PL" sz="2800" b="1"/>
            </a:br>
            <a:r>
              <a:rPr lang="en-US" altLang="pl-PL" sz="2800"/>
              <a:t>Infects 90% of vulnerable computers within 10 minutes</a:t>
            </a:r>
          </a:p>
          <a:p>
            <a:r>
              <a:rPr lang="en-US" altLang="pl-PL" sz="2800" b="1"/>
              <a:t>Effect of the Worm</a:t>
            </a:r>
            <a:br>
              <a:rPr lang="en-US" altLang="pl-PL" sz="2800"/>
            </a:br>
            <a:r>
              <a:rPr lang="en-US" altLang="pl-PL" sz="2800"/>
              <a:t>- Interference with elections</a:t>
            </a:r>
            <a:br>
              <a:rPr lang="en-US" altLang="pl-PL" sz="2800"/>
            </a:br>
            <a:r>
              <a:rPr lang="en-US" altLang="pl-PL" sz="2800"/>
              <a:t>- Cancelled airline flights</a:t>
            </a:r>
            <a:br>
              <a:rPr lang="en-US" altLang="pl-PL" sz="2800"/>
            </a:br>
            <a:r>
              <a:rPr lang="en-US" altLang="pl-PL" sz="2800"/>
              <a:t>- 911 emergency systems affected in Seattle</a:t>
            </a:r>
            <a:br>
              <a:rPr lang="en-US" altLang="pl-PL" sz="2800"/>
            </a:br>
            <a:r>
              <a:rPr lang="en-US" altLang="pl-PL" sz="2800"/>
              <a:t>- 13,000 Bank of America ATMs failed</a:t>
            </a:r>
          </a:p>
          <a:p>
            <a:r>
              <a:rPr lang="en-US" altLang="pl-PL" sz="2800" b="1"/>
              <a:t>No malicious payload!</a:t>
            </a:r>
          </a:p>
          <a:p>
            <a:r>
              <a:rPr lang="en-US" altLang="pl-PL" sz="2800" b="1"/>
              <a:t>Estimated ~$1 Billion in productivity loss</a:t>
            </a:r>
            <a:endParaRPr lang="en-US" altLang="pl-PL" sz="4400" b="1"/>
          </a:p>
        </p:txBody>
      </p:sp>
      <p:sp>
        <p:nvSpPr>
          <p:cNvPr id="105476" name="Line 4">
            <a:extLst>
              <a:ext uri="{FF2B5EF4-FFF2-40B4-BE49-F238E27FC236}">
                <a16:creationId xmlns:a16="http://schemas.microsoft.com/office/drawing/2014/main" id="{8769495D-ACD1-B9E4-5BF4-1E3FE0E61F6A}"/>
              </a:ext>
            </a:extLst>
          </p:cNvPr>
          <p:cNvSpPr>
            <a:spLocks noChangeShapeType="1"/>
          </p:cNvSpPr>
          <p:nvPr/>
        </p:nvSpPr>
        <p:spPr bwMode="auto">
          <a:xfrm>
            <a:off x="3352800" y="48006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l-PL"/>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2D3D9D4-9555-9944-1BC2-FE863B51DE41}"/>
              </a:ext>
            </a:extLst>
          </p:cNvPr>
          <p:cNvSpPr>
            <a:spLocks noGrp="1"/>
          </p:cNvSpPr>
          <p:nvPr>
            <p:ph type="ftr" sz="quarter" idx="10"/>
          </p:nvPr>
        </p:nvSpPr>
        <p:spPr/>
        <p:txBody>
          <a:bodyPr/>
          <a:lstStyle/>
          <a:p>
            <a:r>
              <a:rPr lang="en-US" altLang="pl-PL"/>
              <a:t>U.S. National Cybersecurity</a:t>
            </a:r>
          </a:p>
        </p:txBody>
      </p:sp>
      <p:sp>
        <p:nvSpPr>
          <p:cNvPr id="214018" name="Rectangle 2">
            <a:extLst>
              <a:ext uri="{FF2B5EF4-FFF2-40B4-BE49-F238E27FC236}">
                <a16:creationId xmlns:a16="http://schemas.microsoft.com/office/drawing/2014/main" id="{616D4B9B-E755-8846-5D35-DA5FCEA7C166}"/>
              </a:ext>
            </a:extLst>
          </p:cNvPr>
          <p:cNvSpPr>
            <a:spLocks noChangeArrowheads="1"/>
          </p:cNvSpPr>
          <p:nvPr/>
        </p:nvSpPr>
        <p:spPr bwMode="auto">
          <a:xfrm>
            <a:off x="0" y="0"/>
            <a:ext cx="9144000" cy="68580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14019" name="Rectangle 3">
            <a:extLst>
              <a:ext uri="{FF2B5EF4-FFF2-40B4-BE49-F238E27FC236}">
                <a16:creationId xmlns:a16="http://schemas.microsoft.com/office/drawing/2014/main" id="{D356C42D-7004-E41A-DC3D-A330A6A0D421}"/>
              </a:ext>
            </a:extLst>
          </p:cNvPr>
          <p:cNvSpPr>
            <a:spLocks noGrp="1" noChangeArrowheads="1"/>
          </p:cNvSpPr>
          <p:nvPr>
            <p:ph type="ctrTitle"/>
          </p:nvPr>
        </p:nvSpPr>
        <p:spPr>
          <a:xfrm>
            <a:off x="457200" y="2568575"/>
            <a:ext cx="8229600" cy="1470025"/>
          </a:xfrm>
        </p:spPr>
        <p:txBody>
          <a:bodyPr anchor="ctr"/>
          <a:lstStyle/>
          <a:p>
            <a:r>
              <a:rPr lang="en-US" altLang="pl-PL" sz="3600"/>
              <a:t>Course Logistics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6E619A6D-2EC1-ABE5-F5A2-262EF6617B02}"/>
              </a:ext>
            </a:extLst>
          </p:cNvPr>
          <p:cNvSpPr>
            <a:spLocks noGrp="1"/>
          </p:cNvSpPr>
          <p:nvPr>
            <p:ph type="ftr" sz="quarter" idx="10"/>
          </p:nvPr>
        </p:nvSpPr>
        <p:spPr/>
        <p:txBody>
          <a:bodyPr/>
          <a:lstStyle/>
          <a:p>
            <a:r>
              <a:rPr lang="en-US" altLang="pl-PL"/>
              <a:t>U.S. National Cybersecurity</a:t>
            </a:r>
          </a:p>
        </p:txBody>
      </p:sp>
      <p:sp>
        <p:nvSpPr>
          <p:cNvPr id="216066" name="Rectangle 2">
            <a:extLst>
              <a:ext uri="{FF2B5EF4-FFF2-40B4-BE49-F238E27FC236}">
                <a16:creationId xmlns:a16="http://schemas.microsoft.com/office/drawing/2014/main" id="{3E11F16A-3D1D-B870-6CCF-6794CCDDA5DC}"/>
              </a:ext>
            </a:extLst>
          </p:cNvPr>
          <p:cNvSpPr>
            <a:spLocks noGrp="1" noChangeArrowheads="1"/>
          </p:cNvSpPr>
          <p:nvPr>
            <p:ph type="title"/>
          </p:nvPr>
        </p:nvSpPr>
        <p:spPr/>
        <p:txBody>
          <a:bodyPr/>
          <a:lstStyle/>
          <a:p>
            <a:r>
              <a:rPr lang="en-US" altLang="pl-PL"/>
              <a:t>Basics</a:t>
            </a:r>
          </a:p>
        </p:txBody>
      </p:sp>
      <p:sp>
        <p:nvSpPr>
          <p:cNvPr id="216067" name="Rectangle 3">
            <a:extLst>
              <a:ext uri="{FF2B5EF4-FFF2-40B4-BE49-F238E27FC236}">
                <a16:creationId xmlns:a16="http://schemas.microsoft.com/office/drawing/2014/main" id="{E5CD2A11-BF2B-9729-7D8F-7C94E12F4D76}"/>
              </a:ext>
            </a:extLst>
          </p:cNvPr>
          <p:cNvSpPr>
            <a:spLocks noGrp="1" noChangeArrowheads="1"/>
          </p:cNvSpPr>
          <p:nvPr>
            <p:ph type="body" idx="1"/>
          </p:nvPr>
        </p:nvSpPr>
        <p:spPr>
          <a:xfrm>
            <a:off x="457200" y="1981200"/>
            <a:ext cx="8229600" cy="5257800"/>
          </a:xfrm>
        </p:spPr>
        <p:txBody>
          <a:bodyPr/>
          <a:lstStyle/>
          <a:p>
            <a:r>
              <a:rPr lang="en-US" altLang="pl-PL"/>
              <a:t>Course website will have latest readings &amp; updates: </a:t>
            </a:r>
          </a:p>
          <a:p>
            <a:pPr>
              <a:buFontTx/>
              <a:buNone/>
            </a:pPr>
            <a:r>
              <a:rPr lang="en-US" altLang="pl-PL"/>
              <a:t>	</a:t>
            </a:r>
            <a:r>
              <a:rPr lang="en-US" altLang="pl-PL" u="sng"/>
              <a:t>http://msande91si.stanford.edu</a:t>
            </a:r>
          </a:p>
          <a:p>
            <a:r>
              <a:rPr lang="en-US" altLang="pl-PL"/>
              <a:t>2 units, S/NC</a:t>
            </a:r>
          </a:p>
          <a:p>
            <a:r>
              <a:rPr lang="en-US" altLang="pl-PL"/>
              <a:t>No prerequisites</a:t>
            </a:r>
          </a:p>
          <a:p>
            <a:r>
              <a:rPr lang="en-US" altLang="pl-PL"/>
              <a:t>Location: TBD</a:t>
            </a:r>
          </a:p>
          <a:p>
            <a:pPr>
              <a:buFontTx/>
              <a:buNone/>
            </a:pPr>
            <a:endParaRPr lang="en-US" altLang="pl-PL"/>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57316B9-4087-D552-840A-C1AA3F482F1D}"/>
              </a:ext>
            </a:extLst>
          </p:cNvPr>
          <p:cNvSpPr>
            <a:spLocks noGrp="1"/>
          </p:cNvSpPr>
          <p:nvPr>
            <p:ph type="ftr" sz="quarter" idx="10"/>
          </p:nvPr>
        </p:nvSpPr>
        <p:spPr/>
        <p:txBody>
          <a:bodyPr/>
          <a:lstStyle/>
          <a:p>
            <a:r>
              <a:rPr lang="en-US" altLang="pl-PL"/>
              <a:t>U.S. National Cybersecurity</a:t>
            </a:r>
          </a:p>
        </p:txBody>
      </p:sp>
      <p:sp>
        <p:nvSpPr>
          <p:cNvPr id="218114" name="Rectangle 2">
            <a:extLst>
              <a:ext uri="{FF2B5EF4-FFF2-40B4-BE49-F238E27FC236}">
                <a16:creationId xmlns:a16="http://schemas.microsoft.com/office/drawing/2014/main" id="{A911BB58-A0E6-A06C-60D5-52867F11D238}"/>
              </a:ext>
            </a:extLst>
          </p:cNvPr>
          <p:cNvSpPr>
            <a:spLocks noGrp="1" noChangeArrowheads="1"/>
          </p:cNvSpPr>
          <p:nvPr>
            <p:ph type="title"/>
          </p:nvPr>
        </p:nvSpPr>
        <p:spPr/>
        <p:txBody>
          <a:bodyPr/>
          <a:lstStyle/>
          <a:p>
            <a:r>
              <a:rPr lang="en-US" altLang="pl-PL"/>
              <a:t>Course Format</a:t>
            </a:r>
          </a:p>
        </p:txBody>
      </p:sp>
      <p:sp>
        <p:nvSpPr>
          <p:cNvPr id="218115" name="Rectangle 3">
            <a:extLst>
              <a:ext uri="{FF2B5EF4-FFF2-40B4-BE49-F238E27FC236}">
                <a16:creationId xmlns:a16="http://schemas.microsoft.com/office/drawing/2014/main" id="{8B0BA7DA-13ED-81E6-DD0F-0701E9DAC2EF}"/>
              </a:ext>
            </a:extLst>
          </p:cNvPr>
          <p:cNvSpPr>
            <a:spLocks noGrp="1" noChangeArrowheads="1"/>
          </p:cNvSpPr>
          <p:nvPr>
            <p:ph type="body" idx="1"/>
          </p:nvPr>
        </p:nvSpPr>
        <p:spPr/>
        <p:txBody>
          <a:bodyPr/>
          <a:lstStyle/>
          <a:p>
            <a:pPr>
              <a:buFontTx/>
              <a:buNone/>
            </a:pPr>
            <a:r>
              <a:rPr lang="en-US" altLang="pl-PL" sz="2800"/>
              <a:t>Class Format:</a:t>
            </a:r>
          </a:p>
          <a:p>
            <a:pPr>
              <a:buFontTx/>
              <a:buNone/>
            </a:pPr>
            <a:endParaRPr lang="en-US" altLang="pl-PL" sz="2800"/>
          </a:p>
          <a:p>
            <a:r>
              <a:rPr lang="en-US" altLang="pl-PL" sz="2800"/>
              <a:t>Pre-class readings and discussion questions posted to class forum.</a:t>
            </a:r>
          </a:p>
          <a:p>
            <a:endParaRPr lang="en-US" altLang="pl-PL" sz="2800"/>
          </a:p>
          <a:p>
            <a:r>
              <a:rPr lang="en-US" altLang="pl-PL" sz="2800"/>
              <a:t>Lecture and Q&amp;A with expert guest speaker</a:t>
            </a:r>
          </a:p>
          <a:p>
            <a:endParaRPr lang="en-US" altLang="pl-PL" sz="2800"/>
          </a:p>
          <a:p>
            <a:r>
              <a:rPr lang="en-US" altLang="pl-PL" sz="2800"/>
              <a:t>Discussion or other in-class activity for more in depth exploration of the week’s topic.</a:t>
            </a:r>
          </a:p>
          <a:p>
            <a:pPr>
              <a:buFontTx/>
              <a:buNone/>
            </a:pPr>
            <a:endParaRPr lang="en-US" altLang="pl-PL" sz="2400"/>
          </a:p>
          <a:p>
            <a:endParaRPr lang="en-US" altLang="pl-PL"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764C927-8D25-D260-91DF-2E9FDC052E11}"/>
              </a:ext>
            </a:extLst>
          </p:cNvPr>
          <p:cNvSpPr>
            <a:spLocks noGrp="1"/>
          </p:cNvSpPr>
          <p:nvPr>
            <p:ph type="ftr" sz="quarter" idx="10"/>
          </p:nvPr>
        </p:nvSpPr>
        <p:spPr/>
        <p:txBody>
          <a:bodyPr/>
          <a:lstStyle/>
          <a:p>
            <a:r>
              <a:rPr lang="en-US" altLang="pl-PL"/>
              <a:t>U.S. National Cybersecurity</a:t>
            </a:r>
          </a:p>
        </p:txBody>
      </p:sp>
      <p:sp>
        <p:nvSpPr>
          <p:cNvPr id="219138" name="Rectangle 2">
            <a:extLst>
              <a:ext uri="{FF2B5EF4-FFF2-40B4-BE49-F238E27FC236}">
                <a16:creationId xmlns:a16="http://schemas.microsoft.com/office/drawing/2014/main" id="{A2056759-B1AD-F9AA-CC5E-DC408EBEE292}"/>
              </a:ext>
            </a:extLst>
          </p:cNvPr>
          <p:cNvSpPr>
            <a:spLocks noGrp="1" noChangeArrowheads="1"/>
          </p:cNvSpPr>
          <p:nvPr>
            <p:ph type="title"/>
          </p:nvPr>
        </p:nvSpPr>
        <p:spPr/>
        <p:txBody>
          <a:bodyPr/>
          <a:lstStyle/>
          <a:p>
            <a:r>
              <a:rPr lang="en-US" altLang="pl-PL"/>
              <a:t>Course Reading Materials</a:t>
            </a:r>
          </a:p>
        </p:txBody>
      </p:sp>
      <p:sp>
        <p:nvSpPr>
          <p:cNvPr id="219139" name="Rectangle 3">
            <a:extLst>
              <a:ext uri="{FF2B5EF4-FFF2-40B4-BE49-F238E27FC236}">
                <a16:creationId xmlns:a16="http://schemas.microsoft.com/office/drawing/2014/main" id="{48489EAD-7E40-B8A9-C628-2848DD7F0EDE}"/>
              </a:ext>
            </a:extLst>
          </p:cNvPr>
          <p:cNvSpPr>
            <a:spLocks noGrp="1" noChangeArrowheads="1"/>
          </p:cNvSpPr>
          <p:nvPr>
            <p:ph type="body" idx="1"/>
          </p:nvPr>
        </p:nvSpPr>
        <p:spPr/>
        <p:txBody>
          <a:bodyPr/>
          <a:lstStyle/>
          <a:p>
            <a:pPr>
              <a:buFontTx/>
              <a:buNone/>
            </a:pPr>
            <a:r>
              <a:rPr lang="en-US" altLang="pl-PL"/>
              <a:t>Two Main Texts:</a:t>
            </a:r>
          </a:p>
          <a:p>
            <a:pPr>
              <a:buFontTx/>
              <a:buNone/>
            </a:pPr>
            <a:endParaRPr lang="en-US" altLang="pl-PL"/>
          </a:p>
          <a:p>
            <a:pPr>
              <a:buFontTx/>
              <a:buNone/>
            </a:pPr>
            <a:r>
              <a:rPr lang="en-US" altLang="pl-PL" sz="2400" u="sng"/>
              <a:t>Critical Information Infrastructure Protection and the Law</a:t>
            </a:r>
          </a:p>
          <a:p>
            <a:pPr>
              <a:buFontTx/>
              <a:buNone/>
            </a:pPr>
            <a:r>
              <a:rPr lang="en-US" altLang="pl-PL" sz="2400"/>
              <a:t>and</a:t>
            </a:r>
          </a:p>
          <a:p>
            <a:pPr>
              <a:buFontTx/>
              <a:buNone/>
            </a:pPr>
            <a:r>
              <a:rPr lang="en-US" altLang="pl-PL" sz="2400" u="sng"/>
              <a:t>Cybersecurity: Today and Tomorrow</a:t>
            </a:r>
          </a:p>
          <a:p>
            <a:pPr>
              <a:buFontTx/>
              <a:buNone/>
            </a:pPr>
            <a:endParaRPr lang="en-US" altLang="pl-PL" sz="2400" u="sng"/>
          </a:p>
          <a:p>
            <a:pPr>
              <a:buFontTx/>
              <a:buNone/>
            </a:pPr>
            <a:r>
              <a:rPr lang="en-US" altLang="pl-PL" sz="2000"/>
              <a:t>(both are available free online or can be ordered in paperback)</a:t>
            </a:r>
          </a:p>
          <a:p>
            <a:pPr>
              <a:buFontTx/>
              <a:buNone/>
            </a:pPr>
            <a:endParaRPr lang="en-US" altLang="pl-PL" sz="2000"/>
          </a:p>
          <a:p>
            <a:pPr>
              <a:buFontTx/>
              <a:buNone/>
            </a:pPr>
            <a:endParaRPr lang="en-US" altLang="pl-PL" sz="2000"/>
          </a:p>
          <a:p>
            <a:pPr>
              <a:buFontTx/>
              <a:buNone/>
            </a:pPr>
            <a:r>
              <a:rPr lang="en-US" altLang="pl-PL"/>
              <a:t>Other readings posted on course website</a:t>
            </a:r>
          </a:p>
          <a:p>
            <a:pPr>
              <a:buFontTx/>
              <a:buNone/>
            </a:pPr>
            <a:endParaRPr lang="en-US" altLang="pl-PL"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C0125F6-A1B5-E60E-2402-F4879F22387C}"/>
              </a:ext>
            </a:extLst>
          </p:cNvPr>
          <p:cNvSpPr>
            <a:spLocks noGrp="1"/>
          </p:cNvSpPr>
          <p:nvPr>
            <p:ph type="ftr" sz="quarter" idx="10"/>
          </p:nvPr>
        </p:nvSpPr>
        <p:spPr/>
        <p:txBody>
          <a:bodyPr/>
          <a:lstStyle/>
          <a:p>
            <a:r>
              <a:rPr lang="en-US" altLang="pl-PL"/>
              <a:t>U.S. National Cybersecurity</a:t>
            </a:r>
          </a:p>
        </p:txBody>
      </p:sp>
      <p:sp>
        <p:nvSpPr>
          <p:cNvPr id="221186" name="Rectangle 2">
            <a:extLst>
              <a:ext uri="{FF2B5EF4-FFF2-40B4-BE49-F238E27FC236}">
                <a16:creationId xmlns:a16="http://schemas.microsoft.com/office/drawing/2014/main" id="{6988E83B-DB1B-F81A-7E8C-55871829941A}"/>
              </a:ext>
            </a:extLst>
          </p:cNvPr>
          <p:cNvSpPr>
            <a:spLocks noGrp="1" noChangeArrowheads="1"/>
          </p:cNvSpPr>
          <p:nvPr>
            <p:ph type="title"/>
          </p:nvPr>
        </p:nvSpPr>
        <p:spPr/>
        <p:txBody>
          <a:bodyPr/>
          <a:lstStyle/>
          <a:p>
            <a:r>
              <a:rPr lang="en-US" altLang="pl-PL"/>
              <a:t>Grading &amp; Expectations</a:t>
            </a:r>
          </a:p>
        </p:txBody>
      </p:sp>
      <p:sp>
        <p:nvSpPr>
          <p:cNvPr id="221187" name="Rectangle 3">
            <a:extLst>
              <a:ext uri="{FF2B5EF4-FFF2-40B4-BE49-F238E27FC236}">
                <a16:creationId xmlns:a16="http://schemas.microsoft.com/office/drawing/2014/main" id="{60723580-D9C7-5EAE-412E-8676CD9ACC6D}"/>
              </a:ext>
            </a:extLst>
          </p:cNvPr>
          <p:cNvSpPr>
            <a:spLocks noGrp="1" noChangeArrowheads="1"/>
          </p:cNvSpPr>
          <p:nvPr>
            <p:ph type="body" idx="1"/>
          </p:nvPr>
        </p:nvSpPr>
        <p:spPr/>
        <p:txBody>
          <a:bodyPr/>
          <a:lstStyle/>
          <a:p>
            <a:pPr>
              <a:lnSpc>
                <a:spcPct val="90000"/>
              </a:lnSpc>
              <a:buFontTx/>
              <a:buNone/>
            </a:pPr>
            <a:endParaRPr lang="en-US" altLang="pl-PL" sz="3600" b="1"/>
          </a:p>
          <a:p>
            <a:pPr>
              <a:lnSpc>
                <a:spcPct val="90000"/>
              </a:lnSpc>
              <a:buFontTx/>
              <a:buNone/>
            </a:pPr>
            <a:r>
              <a:rPr lang="en-US" altLang="pl-PL" sz="3600" b="1"/>
              <a:t>Our expectations are simple:</a:t>
            </a:r>
          </a:p>
          <a:p>
            <a:pPr>
              <a:lnSpc>
                <a:spcPct val="90000"/>
              </a:lnSpc>
            </a:pPr>
            <a:r>
              <a:rPr lang="en-US" altLang="pl-PL"/>
              <a:t>Do all readings and pre-class discussion questions.</a:t>
            </a:r>
          </a:p>
          <a:p>
            <a:pPr>
              <a:lnSpc>
                <a:spcPct val="90000"/>
              </a:lnSpc>
            </a:pPr>
            <a:r>
              <a:rPr lang="en-US" altLang="pl-PL"/>
              <a:t>Significant in-class participation</a:t>
            </a:r>
          </a:p>
          <a:p>
            <a:pPr>
              <a:lnSpc>
                <a:spcPct val="90000"/>
              </a:lnSpc>
            </a:pPr>
            <a:r>
              <a:rPr lang="en-US" altLang="pl-PL"/>
              <a:t>Completion of final legislative debate project.</a:t>
            </a:r>
          </a:p>
          <a:p>
            <a:pPr algn="ctr">
              <a:lnSpc>
                <a:spcPct val="90000"/>
              </a:lnSpc>
              <a:buFontTx/>
              <a:buNone/>
            </a:pPr>
            <a:endParaRPr lang="en-US" altLang="pl-PL" sz="3600" b="1"/>
          </a:p>
          <a:p>
            <a:pPr algn="ctr">
              <a:lnSpc>
                <a:spcPct val="90000"/>
              </a:lnSpc>
              <a:buFontTx/>
              <a:buNone/>
            </a:pPr>
            <a:r>
              <a:rPr lang="en-US" altLang="pl-PL" sz="3600" b="1"/>
              <a:t>This should be fun!</a:t>
            </a:r>
          </a:p>
          <a:p>
            <a:pPr algn="ctr">
              <a:lnSpc>
                <a:spcPct val="90000"/>
              </a:lnSpc>
              <a:buFontTx/>
              <a:buNone/>
            </a:pPr>
            <a:endParaRPr lang="en-US" altLang="pl-PL" sz="36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F240B331-C520-8708-6AD6-AB1E0E7A4A53}"/>
              </a:ext>
            </a:extLst>
          </p:cNvPr>
          <p:cNvSpPr>
            <a:spLocks noGrp="1"/>
          </p:cNvSpPr>
          <p:nvPr>
            <p:ph type="ftr" sz="quarter" idx="10"/>
          </p:nvPr>
        </p:nvSpPr>
        <p:spPr/>
        <p:txBody>
          <a:bodyPr/>
          <a:lstStyle/>
          <a:p>
            <a:r>
              <a:rPr lang="en-US" altLang="pl-PL"/>
              <a:t>U.S. National Cybersecurity</a:t>
            </a:r>
          </a:p>
        </p:txBody>
      </p:sp>
      <p:sp>
        <p:nvSpPr>
          <p:cNvPr id="223234" name="Rectangle 2">
            <a:extLst>
              <a:ext uri="{FF2B5EF4-FFF2-40B4-BE49-F238E27FC236}">
                <a16:creationId xmlns:a16="http://schemas.microsoft.com/office/drawing/2014/main" id="{7C9470CD-E00C-F1F1-22CE-F56FEAEC4E22}"/>
              </a:ext>
            </a:extLst>
          </p:cNvPr>
          <p:cNvSpPr>
            <a:spLocks noGrp="1" noChangeArrowheads="1"/>
          </p:cNvSpPr>
          <p:nvPr>
            <p:ph type="title"/>
          </p:nvPr>
        </p:nvSpPr>
        <p:spPr/>
        <p:txBody>
          <a:bodyPr/>
          <a:lstStyle/>
          <a:p>
            <a:r>
              <a:rPr lang="en-US" altLang="pl-PL"/>
              <a:t>Enrollment</a:t>
            </a:r>
          </a:p>
        </p:txBody>
      </p:sp>
      <p:sp>
        <p:nvSpPr>
          <p:cNvPr id="223235" name="Rectangle 3">
            <a:extLst>
              <a:ext uri="{FF2B5EF4-FFF2-40B4-BE49-F238E27FC236}">
                <a16:creationId xmlns:a16="http://schemas.microsoft.com/office/drawing/2014/main" id="{C266D668-E374-721C-7666-45420590D4E4}"/>
              </a:ext>
            </a:extLst>
          </p:cNvPr>
          <p:cNvSpPr>
            <a:spLocks noGrp="1" noChangeArrowheads="1"/>
          </p:cNvSpPr>
          <p:nvPr>
            <p:ph type="body" idx="1"/>
          </p:nvPr>
        </p:nvSpPr>
        <p:spPr>
          <a:xfrm>
            <a:off x="304800" y="2057400"/>
            <a:ext cx="8229600" cy="3276600"/>
          </a:xfrm>
        </p:spPr>
        <p:txBody>
          <a:bodyPr/>
          <a:lstStyle/>
          <a:p>
            <a:r>
              <a:rPr lang="en-US" altLang="pl-PL"/>
              <a:t>Limited to 20 students</a:t>
            </a:r>
          </a:p>
          <a:p>
            <a:endParaRPr lang="en-US" altLang="pl-PL"/>
          </a:p>
          <a:p>
            <a:r>
              <a:rPr lang="en-US" altLang="pl-PL"/>
              <a:t>Student Info Questionnaire </a:t>
            </a:r>
          </a:p>
          <a:p>
            <a:endParaRPr lang="en-US" altLang="pl-PL"/>
          </a:p>
          <a:p>
            <a:r>
              <a:rPr lang="en-US" altLang="pl-PL"/>
              <a:t>Looking to audit?  Talk to us after class.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4FC6102-C15A-2B88-44E8-2F2E59361259}"/>
              </a:ext>
            </a:extLst>
          </p:cNvPr>
          <p:cNvSpPr>
            <a:spLocks noGrp="1"/>
          </p:cNvSpPr>
          <p:nvPr>
            <p:ph type="ftr" sz="quarter" idx="10"/>
          </p:nvPr>
        </p:nvSpPr>
        <p:spPr/>
        <p:txBody>
          <a:bodyPr/>
          <a:lstStyle/>
          <a:p>
            <a:r>
              <a:rPr lang="en-US" altLang="pl-PL"/>
              <a:t>U.S. National Cybersecurity</a:t>
            </a:r>
          </a:p>
        </p:txBody>
      </p:sp>
      <p:sp>
        <p:nvSpPr>
          <p:cNvPr id="225282" name="Rectangle 2">
            <a:extLst>
              <a:ext uri="{FF2B5EF4-FFF2-40B4-BE49-F238E27FC236}">
                <a16:creationId xmlns:a16="http://schemas.microsoft.com/office/drawing/2014/main" id="{75CF475F-2591-199A-6B2E-576DAEF08879}"/>
              </a:ext>
            </a:extLst>
          </p:cNvPr>
          <p:cNvSpPr>
            <a:spLocks noGrp="1" noChangeArrowheads="1"/>
          </p:cNvSpPr>
          <p:nvPr>
            <p:ph type="title"/>
          </p:nvPr>
        </p:nvSpPr>
        <p:spPr/>
        <p:txBody>
          <a:bodyPr/>
          <a:lstStyle/>
          <a:p>
            <a:r>
              <a:rPr lang="en-US" altLang="pl-PL" sz="3200"/>
              <a:t>Further Cybersecurity Opportunities</a:t>
            </a:r>
          </a:p>
        </p:txBody>
      </p:sp>
      <p:sp>
        <p:nvSpPr>
          <p:cNvPr id="225283" name="Rectangle 3">
            <a:extLst>
              <a:ext uri="{FF2B5EF4-FFF2-40B4-BE49-F238E27FC236}">
                <a16:creationId xmlns:a16="http://schemas.microsoft.com/office/drawing/2014/main" id="{D66ECDD7-53F2-F992-8EFE-222E341E3600}"/>
              </a:ext>
            </a:extLst>
          </p:cNvPr>
          <p:cNvSpPr>
            <a:spLocks noGrp="1" noChangeArrowheads="1"/>
          </p:cNvSpPr>
          <p:nvPr>
            <p:ph type="body" idx="1"/>
          </p:nvPr>
        </p:nvSpPr>
        <p:spPr>
          <a:xfrm>
            <a:off x="457200" y="1600200"/>
            <a:ext cx="8229600" cy="5257800"/>
          </a:xfrm>
        </p:spPr>
        <p:txBody>
          <a:bodyPr/>
          <a:lstStyle/>
          <a:p>
            <a:pPr>
              <a:lnSpc>
                <a:spcPct val="90000"/>
              </a:lnSpc>
              <a:buFontTx/>
              <a:buNone/>
            </a:pPr>
            <a:r>
              <a:rPr lang="en-US" altLang="pl-PL" sz="2800" b="1"/>
              <a:t>Discussion Forum:</a:t>
            </a:r>
          </a:p>
          <a:p>
            <a:pPr>
              <a:lnSpc>
                <a:spcPct val="90000"/>
              </a:lnSpc>
              <a:buFontTx/>
              <a:buNone/>
            </a:pPr>
            <a:r>
              <a:rPr lang="en-US" altLang="pl-PL" sz="2800" b="1"/>
              <a:t>	Meets weekly during quarters when this class is not offered. </a:t>
            </a:r>
          </a:p>
          <a:p>
            <a:pPr>
              <a:lnSpc>
                <a:spcPct val="90000"/>
              </a:lnSpc>
              <a:buFontTx/>
              <a:buNone/>
            </a:pPr>
            <a:endParaRPr lang="en-US" altLang="pl-PL" sz="2800" b="1"/>
          </a:p>
          <a:p>
            <a:pPr>
              <a:lnSpc>
                <a:spcPct val="90000"/>
              </a:lnSpc>
              <a:buFontTx/>
              <a:buNone/>
            </a:pPr>
            <a:r>
              <a:rPr lang="en-US" altLang="pl-PL" sz="2800" b="1"/>
              <a:t>Library &amp; Resources: </a:t>
            </a:r>
          </a:p>
          <a:p>
            <a:pPr>
              <a:lnSpc>
                <a:spcPct val="90000"/>
              </a:lnSpc>
              <a:buFontTx/>
              <a:buNone/>
            </a:pPr>
            <a:r>
              <a:rPr lang="en-US" altLang="pl-PL" sz="2800" b="1"/>
              <a:t>	</a:t>
            </a:r>
            <a:r>
              <a:rPr lang="en-US" altLang="pl-PL" sz="2800" b="1">
                <a:hlinkClick r:id="rId3"/>
              </a:rPr>
              <a:t>http://cybersecurity.stanford.edu</a:t>
            </a:r>
            <a:endParaRPr lang="en-US" altLang="pl-PL" sz="2800" b="1"/>
          </a:p>
          <a:p>
            <a:pPr>
              <a:lnSpc>
                <a:spcPct val="90000"/>
              </a:lnSpc>
              <a:buFontTx/>
              <a:buNone/>
            </a:pPr>
            <a:endParaRPr lang="en-US" altLang="pl-PL" sz="2800" b="1"/>
          </a:p>
          <a:p>
            <a:pPr>
              <a:lnSpc>
                <a:spcPct val="90000"/>
              </a:lnSpc>
              <a:buFontTx/>
              <a:buNone/>
            </a:pPr>
            <a:r>
              <a:rPr lang="en-US" altLang="pl-PL" sz="2800" b="1"/>
              <a:t>Security in the News:</a:t>
            </a:r>
          </a:p>
          <a:p>
            <a:pPr>
              <a:lnSpc>
                <a:spcPct val="90000"/>
              </a:lnSpc>
              <a:buFontTx/>
              <a:buNone/>
            </a:pPr>
            <a:r>
              <a:rPr lang="en-US" altLang="pl-PL" sz="2800" b="1"/>
              <a:t>	</a:t>
            </a:r>
            <a:r>
              <a:rPr lang="en-US" altLang="pl-PL" sz="2800" b="1">
                <a:hlinkClick r:id="rId4"/>
              </a:rPr>
              <a:t>http://news.ists.dartmouth.edu/</a:t>
            </a:r>
            <a:endParaRPr lang="en-US" altLang="pl-PL" sz="2800" b="1"/>
          </a:p>
          <a:p>
            <a:pPr>
              <a:lnSpc>
                <a:spcPct val="90000"/>
              </a:lnSpc>
              <a:buFontTx/>
              <a:buNone/>
            </a:pPr>
            <a:endParaRPr lang="en-US" altLang="pl-PL" sz="2800" b="1"/>
          </a:p>
          <a:p>
            <a:pPr>
              <a:lnSpc>
                <a:spcPct val="90000"/>
              </a:lnSpc>
              <a:buFontTx/>
              <a:buNone/>
            </a:pPr>
            <a:r>
              <a:rPr lang="en-US" altLang="pl-PL" sz="2800" b="1"/>
              <a:t>	</a:t>
            </a:r>
          </a:p>
          <a:p>
            <a:pPr>
              <a:lnSpc>
                <a:spcPct val="90000"/>
              </a:lnSpc>
            </a:pPr>
            <a:endParaRPr lang="en-US" altLang="pl-PL"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4B2A4D59-83E0-FB72-414A-031AB0119FD2}"/>
              </a:ext>
            </a:extLst>
          </p:cNvPr>
          <p:cNvSpPr>
            <a:spLocks noGrp="1"/>
          </p:cNvSpPr>
          <p:nvPr>
            <p:ph type="ftr" sz="quarter" idx="10"/>
          </p:nvPr>
        </p:nvSpPr>
        <p:spPr/>
        <p:txBody>
          <a:bodyPr/>
          <a:lstStyle/>
          <a:p>
            <a:r>
              <a:rPr lang="en-US" altLang="pl-PL"/>
              <a:t>U.S. National Cybersecurity</a:t>
            </a:r>
          </a:p>
        </p:txBody>
      </p:sp>
      <p:sp>
        <p:nvSpPr>
          <p:cNvPr id="227330" name="Rectangle 2">
            <a:extLst>
              <a:ext uri="{FF2B5EF4-FFF2-40B4-BE49-F238E27FC236}">
                <a16:creationId xmlns:a16="http://schemas.microsoft.com/office/drawing/2014/main" id="{FCC1E82E-7657-D401-1B51-DC966999E4F3}"/>
              </a:ext>
            </a:extLst>
          </p:cNvPr>
          <p:cNvSpPr>
            <a:spLocks noGrp="1" noChangeArrowheads="1"/>
          </p:cNvSpPr>
          <p:nvPr>
            <p:ph type="title"/>
          </p:nvPr>
        </p:nvSpPr>
        <p:spPr/>
        <p:txBody>
          <a:bodyPr/>
          <a:lstStyle/>
          <a:p>
            <a:r>
              <a:rPr lang="en-US" altLang="pl-PL"/>
              <a:t>Contact</a:t>
            </a:r>
          </a:p>
        </p:txBody>
      </p:sp>
      <p:sp>
        <p:nvSpPr>
          <p:cNvPr id="227331" name="Rectangle 3">
            <a:extLst>
              <a:ext uri="{FF2B5EF4-FFF2-40B4-BE49-F238E27FC236}">
                <a16:creationId xmlns:a16="http://schemas.microsoft.com/office/drawing/2014/main" id="{073AA70E-3BB3-5069-1E0B-5887FE617835}"/>
              </a:ext>
            </a:extLst>
          </p:cNvPr>
          <p:cNvSpPr>
            <a:spLocks noGrp="1" noChangeArrowheads="1"/>
          </p:cNvSpPr>
          <p:nvPr>
            <p:ph type="body" idx="1"/>
          </p:nvPr>
        </p:nvSpPr>
        <p:spPr/>
        <p:txBody>
          <a:bodyPr/>
          <a:lstStyle/>
          <a:p>
            <a:r>
              <a:rPr lang="en-US" altLang="pl-PL"/>
              <a:t>Website &amp; Email</a:t>
            </a:r>
          </a:p>
          <a:p>
            <a:pPr lvl="1"/>
            <a:r>
              <a:rPr lang="en-US" altLang="pl-PL"/>
              <a:t>Website: </a:t>
            </a:r>
            <a:r>
              <a:rPr lang="en-US" altLang="pl-PL">
                <a:hlinkClick r:id="rId3"/>
              </a:rPr>
              <a:t>http://msande91si.stanford.edu</a:t>
            </a:r>
            <a:r>
              <a:rPr lang="en-US" altLang="pl-PL"/>
              <a:t> </a:t>
            </a:r>
          </a:p>
          <a:p>
            <a:pPr lvl="1"/>
            <a:r>
              <a:rPr lang="en-US" altLang="pl-PL"/>
              <a:t>Instructors: </a:t>
            </a:r>
            <a:r>
              <a:rPr lang="en-US" altLang="pl-PL">
                <a:hlinkClick r:id="rId4"/>
              </a:rPr>
              <a:t>cybersecurity@stanford.edu</a:t>
            </a:r>
            <a:r>
              <a:rPr lang="en-US" altLang="pl-PL"/>
              <a:t> </a:t>
            </a:r>
          </a:p>
          <a:p>
            <a:endParaRPr lang="en-US" altLang="pl-PL"/>
          </a:p>
          <a:p>
            <a:r>
              <a:rPr lang="en-US" altLang="pl-PL"/>
              <a:t>Office Hours</a:t>
            </a:r>
          </a:p>
          <a:p>
            <a:pPr lvl="1"/>
            <a:r>
              <a:rPr lang="en-US" altLang="pl-PL"/>
              <a:t>By request (send email)</a:t>
            </a:r>
          </a:p>
          <a:p>
            <a:pPr lvl="1"/>
            <a:r>
              <a:rPr lang="en-US" altLang="pl-PL"/>
              <a:t>Individual questions after class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CC17576-D590-C4BC-7C42-90E1EEBA5FA7}"/>
              </a:ext>
            </a:extLst>
          </p:cNvPr>
          <p:cNvSpPr>
            <a:spLocks noGrp="1"/>
          </p:cNvSpPr>
          <p:nvPr>
            <p:ph type="ftr" sz="quarter" idx="10"/>
          </p:nvPr>
        </p:nvSpPr>
        <p:spPr/>
        <p:txBody>
          <a:bodyPr/>
          <a:lstStyle/>
          <a:p>
            <a:r>
              <a:rPr lang="en-US" altLang="pl-PL"/>
              <a:t>U.S. National Cybersecurity</a:t>
            </a:r>
          </a:p>
        </p:txBody>
      </p:sp>
      <p:sp>
        <p:nvSpPr>
          <p:cNvPr id="229378" name="Rectangle 2">
            <a:extLst>
              <a:ext uri="{FF2B5EF4-FFF2-40B4-BE49-F238E27FC236}">
                <a16:creationId xmlns:a16="http://schemas.microsoft.com/office/drawing/2014/main" id="{8572B0CE-44F0-981D-8AB8-9C1AD1B1348A}"/>
              </a:ext>
            </a:extLst>
          </p:cNvPr>
          <p:cNvSpPr>
            <a:spLocks noChangeArrowheads="1"/>
          </p:cNvSpPr>
          <p:nvPr/>
        </p:nvSpPr>
        <p:spPr bwMode="auto">
          <a:xfrm>
            <a:off x="0" y="0"/>
            <a:ext cx="9144000" cy="68580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29379" name="Rectangle 3">
            <a:extLst>
              <a:ext uri="{FF2B5EF4-FFF2-40B4-BE49-F238E27FC236}">
                <a16:creationId xmlns:a16="http://schemas.microsoft.com/office/drawing/2014/main" id="{DBADA1A2-3486-B985-D656-4AD1B657FB67}"/>
              </a:ext>
            </a:extLst>
          </p:cNvPr>
          <p:cNvSpPr>
            <a:spLocks noGrp="1" noChangeArrowheads="1"/>
          </p:cNvSpPr>
          <p:nvPr>
            <p:ph type="ctrTitle"/>
          </p:nvPr>
        </p:nvSpPr>
        <p:spPr>
          <a:xfrm>
            <a:off x="457200" y="2568575"/>
            <a:ext cx="8229600" cy="1470025"/>
          </a:xfrm>
        </p:spPr>
        <p:txBody>
          <a:bodyPr anchor="ctr"/>
          <a:lstStyle/>
          <a:p>
            <a:r>
              <a:rPr lang="en-US" altLang="pl-PL" sz="3600"/>
              <a:t>Thank You</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E00476F-FA9E-971C-D695-6EA75804B5CA}"/>
              </a:ext>
            </a:extLst>
          </p:cNvPr>
          <p:cNvSpPr>
            <a:spLocks noGrp="1"/>
          </p:cNvSpPr>
          <p:nvPr>
            <p:ph type="ftr" sz="quarter" idx="10"/>
          </p:nvPr>
        </p:nvSpPr>
        <p:spPr/>
        <p:txBody>
          <a:bodyPr/>
          <a:lstStyle/>
          <a:p>
            <a:r>
              <a:rPr lang="en-US" altLang="pl-PL"/>
              <a:t>U.S. National Cybersecurity</a:t>
            </a:r>
          </a:p>
        </p:txBody>
      </p:sp>
      <p:sp>
        <p:nvSpPr>
          <p:cNvPr id="231426" name="Rectangle 2">
            <a:extLst>
              <a:ext uri="{FF2B5EF4-FFF2-40B4-BE49-F238E27FC236}">
                <a16:creationId xmlns:a16="http://schemas.microsoft.com/office/drawing/2014/main" id="{EE480446-C2E4-6386-67CB-E842A90E0E58}"/>
              </a:ext>
            </a:extLst>
          </p:cNvPr>
          <p:cNvSpPr>
            <a:spLocks noChangeArrowheads="1"/>
          </p:cNvSpPr>
          <p:nvPr/>
        </p:nvSpPr>
        <p:spPr bwMode="auto">
          <a:xfrm>
            <a:off x="0" y="0"/>
            <a:ext cx="9144000" cy="68580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1427" name="Rectangle 3">
            <a:extLst>
              <a:ext uri="{FF2B5EF4-FFF2-40B4-BE49-F238E27FC236}">
                <a16:creationId xmlns:a16="http://schemas.microsoft.com/office/drawing/2014/main" id="{40461FE1-E38E-D3CA-AD07-F79F7466A64B}"/>
              </a:ext>
            </a:extLst>
          </p:cNvPr>
          <p:cNvSpPr>
            <a:spLocks noGrp="1" noChangeArrowheads="1"/>
          </p:cNvSpPr>
          <p:nvPr>
            <p:ph type="ctrTitle"/>
          </p:nvPr>
        </p:nvSpPr>
        <p:spPr>
          <a:xfrm>
            <a:off x="457200" y="2568575"/>
            <a:ext cx="8229600" cy="1470025"/>
          </a:xfrm>
        </p:spPr>
        <p:txBody>
          <a:bodyPr anchor="ctr"/>
          <a:lstStyle/>
          <a:p>
            <a:r>
              <a:rPr lang="en-US" altLang="pl-PL" sz="3600"/>
              <a:t>Unused Slides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2760DAD-58E7-38F8-1C7F-2768393E6071}"/>
              </a:ext>
            </a:extLst>
          </p:cNvPr>
          <p:cNvSpPr>
            <a:spLocks noGrp="1"/>
          </p:cNvSpPr>
          <p:nvPr>
            <p:ph type="ftr" sz="quarter" idx="10"/>
          </p:nvPr>
        </p:nvSpPr>
        <p:spPr/>
        <p:txBody>
          <a:bodyPr/>
          <a:lstStyle/>
          <a:p>
            <a:r>
              <a:rPr lang="en-US" altLang="pl-PL"/>
              <a:t>U.S. National Cybersecurity</a:t>
            </a:r>
          </a:p>
        </p:txBody>
      </p:sp>
      <p:sp>
        <p:nvSpPr>
          <p:cNvPr id="107522" name="Rectangle 2">
            <a:extLst>
              <a:ext uri="{FF2B5EF4-FFF2-40B4-BE49-F238E27FC236}">
                <a16:creationId xmlns:a16="http://schemas.microsoft.com/office/drawing/2014/main" id="{19E3386B-2D8F-1D53-38DC-56E4BA9A3183}"/>
              </a:ext>
            </a:extLst>
          </p:cNvPr>
          <p:cNvSpPr>
            <a:spLocks noGrp="1" noChangeArrowheads="1"/>
          </p:cNvSpPr>
          <p:nvPr>
            <p:ph type="title"/>
          </p:nvPr>
        </p:nvSpPr>
        <p:spPr/>
        <p:txBody>
          <a:bodyPr/>
          <a:lstStyle/>
          <a:p>
            <a:r>
              <a:rPr lang="en-US" altLang="pl-PL"/>
              <a:t>Case 3: WorldCom</a:t>
            </a:r>
          </a:p>
        </p:txBody>
      </p:sp>
      <p:sp>
        <p:nvSpPr>
          <p:cNvPr id="107523" name="Rectangle 3">
            <a:extLst>
              <a:ext uri="{FF2B5EF4-FFF2-40B4-BE49-F238E27FC236}">
                <a16:creationId xmlns:a16="http://schemas.microsoft.com/office/drawing/2014/main" id="{0FA9C9B1-AEC6-AFB8-DB92-848C975DFA87}"/>
              </a:ext>
            </a:extLst>
          </p:cNvPr>
          <p:cNvSpPr>
            <a:spLocks noGrp="1" noChangeArrowheads="1"/>
          </p:cNvSpPr>
          <p:nvPr>
            <p:ph type="body" idx="1"/>
          </p:nvPr>
        </p:nvSpPr>
        <p:spPr/>
        <p:txBody>
          <a:bodyPr/>
          <a:lstStyle/>
          <a:p>
            <a:pPr>
              <a:lnSpc>
                <a:spcPct val="90000"/>
              </a:lnSpc>
            </a:pPr>
            <a:r>
              <a:rPr lang="en-US" altLang="pl-PL" sz="2400" b="1"/>
              <a:t>July 2002</a:t>
            </a:r>
            <a:br>
              <a:rPr lang="en-US" altLang="pl-PL" sz="2400" b="1"/>
            </a:br>
            <a:r>
              <a:rPr lang="en-US" altLang="pl-PL" sz="2400"/>
              <a:t>WorldCom declares bankruptcy</a:t>
            </a:r>
          </a:p>
          <a:p>
            <a:pPr>
              <a:lnSpc>
                <a:spcPct val="90000"/>
              </a:lnSpc>
            </a:pPr>
            <a:r>
              <a:rPr lang="en-US" altLang="pl-PL" sz="2400" b="1"/>
              <a:t>Problem</a:t>
            </a:r>
            <a:br>
              <a:rPr lang="en-US" altLang="pl-PL" sz="2400"/>
            </a:br>
            <a:r>
              <a:rPr lang="en-US" altLang="pl-PL" sz="2400"/>
              <a:t>WorldCom carries 13% - 50% of global internet traffic.  About 40% of Internet traffic uses WorldCom’s network at some point</a:t>
            </a:r>
            <a:endParaRPr lang="en-US" altLang="pl-PL" sz="1000"/>
          </a:p>
          <a:p>
            <a:pPr>
              <a:lnSpc>
                <a:spcPct val="90000"/>
              </a:lnSpc>
            </a:pPr>
            <a:r>
              <a:rPr lang="en-US" altLang="pl-PL" sz="2400" b="1"/>
              <a:t>October 2002</a:t>
            </a:r>
            <a:br>
              <a:rPr lang="en-US" altLang="pl-PL" sz="2400" b="1"/>
            </a:br>
            <a:r>
              <a:rPr lang="en-US" altLang="pl-PL" sz="2400"/>
              <a:t>Outage affecting only 20% of WorldCom users snarls traffic around the globe</a:t>
            </a:r>
          </a:p>
          <a:p>
            <a:pPr>
              <a:lnSpc>
                <a:spcPct val="90000"/>
              </a:lnSpc>
            </a:pPr>
            <a:r>
              <a:rPr lang="en-US" altLang="pl-PL" sz="2400" b="1"/>
              <a:t>Congressional Hearings</a:t>
            </a:r>
            <a:br>
              <a:rPr lang="en-US" altLang="pl-PL" sz="2400"/>
            </a:br>
            <a:r>
              <a:rPr lang="en-US" altLang="pl-PL" sz="2400"/>
              <a:t>Congress considers, but rejects, extension of FCC regulatory powers to prevent WorldCom shutdown</a:t>
            </a:r>
          </a:p>
          <a:p>
            <a:pPr>
              <a:lnSpc>
                <a:spcPct val="90000"/>
              </a:lnSpc>
            </a:pPr>
            <a:endParaRPr lang="en-US" altLang="pl-PL" sz="2400" b="1"/>
          </a:p>
          <a:p>
            <a:pPr algn="ctr">
              <a:lnSpc>
                <a:spcPct val="90000"/>
              </a:lnSpc>
              <a:buFontTx/>
              <a:buNone/>
            </a:pPr>
            <a:r>
              <a:rPr lang="en-US" altLang="pl-PL" sz="2400" b="1">
                <a:solidFill>
                  <a:srgbClr val="CC0000"/>
                </a:solidFill>
              </a:rPr>
              <a:t>Vulnerabilities are not just technical</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581CBBC-C3DA-9152-B5CC-447AFB0CF1EA}"/>
              </a:ext>
            </a:extLst>
          </p:cNvPr>
          <p:cNvSpPr>
            <a:spLocks noGrp="1"/>
          </p:cNvSpPr>
          <p:nvPr>
            <p:ph type="ftr" sz="quarter" idx="10"/>
          </p:nvPr>
        </p:nvSpPr>
        <p:spPr/>
        <p:txBody>
          <a:bodyPr/>
          <a:lstStyle/>
          <a:p>
            <a:r>
              <a:rPr lang="en-US" altLang="pl-PL"/>
              <a:t>U.S. National Cybersecurity</a:t>
            </a:r>
          </a:p>
        </p:txBody>
      </p:sp>
      <p:sp>
        <p:nvSpPr>
          <p:cNvPr id="233474" name="Rectangle 2">
            <a:extLst>
              <a:ext uri="{FF2B5EF4-FFF2-40B4-BE49-F238E27FC236}">
                <a16:creationId xmlns:a16="http://schemas.microsoft.com/office/drawing/2014/main" id="{8E0B2AFC-2813-4AEC-613C-9DC159172AA3}"/>
              </a:ext>
            </a:extLst>
          </p:cNvPr>
          <p:cNvSpPr>
            <a:spLocks noChangeArrowheads="1"/>
          </p:cNvSpPr>
          <p:nvPr/>
        </p:nvSpPr>
        <p:spPr bwMode="auto">
          <a:xfrm>
            <a:off x="0" y="0"/>
            <a:ext cx="9144000" cy="68580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233475" name="Rectangle 3">
            <a:extLst>
              <a:ext uri="{FF2B5EF4-FFF2-40B4-BE49-F238E27FC236}">
                <a16:creationId xmlns:a16="http://schemas.microsoft.com/office/drawing/2014/main" id="{E31CBAC1-9A07-DDD5-C0F0-875D65427F72}"/>
              </a:ext>
            </a:extLst>
          </p:cNvPr>
          <p:cNvSpPr>
            <a:spLocks noGrp="1" noChangeArrowheads="1"/>
          </p:cNvSpPr>
          <p:nvPr>
            <p:ph type="ctrTitle"/>
          </p:nvPr>
        </p:nvSpPr>
        <p:spPr>
          <a:xfrm>
            <a:off x="457200" y="2568575"/>
            <a:ext cx="8229600" cy="1470025"/>
          </a:xfrm>
        </p:spPr>
        <p:txBody>
          <a:bodyPr anchor="ctr"/>
          <a:lstStyle/>
          <a:p>
            <a:r>
              <a:rPr lang="en-US" altLang="pl-PL" sz="3600"/>
              <a:t>What is “infrastructure?”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E8B0DB1-E7BF-3C86-2668-3E2A1B3624CD}"/>
              </a:ext>
            </a:extLst>
          </p:cNvPr>
          <p:cNvSpPr>
            <a:spLocks noGrp="1"/>
          </p:cNvSpPr>
          <p:nvPr>
            <p:ph type="ftr" sz="quarter" idx="10"/>
          </p:nvPr>
        </p:nvSpPr>
        <p:spPr/>
        <p:txBody>
          <a:bodyPr/>
          <a:lstStyle/>
          <a:p>
            <a:r>
              <a:rPr lang="en-US" altLang="pl-PL"/>
              <a:t>U.S. National Cybersecurity</a:t>
            </a:r>
          </a:p>
        </p:txBody>
      </p:sp>
      <p:sp>
        <p:nvSpPr>
          <p:cNvPr id="235522" name="Rectangle 2">
            <a:extLst>
              <a:ext uri="{FF2B5EF4-FFF2-40B4-BE49-F238E27FC236}">
                <a16:creationId xmlns:a16="http://schemas.microsoft.com/office/drawing/2014/main" id="{2A8D2D05-9A42-DE34-18CA-64299175C91A}"/>
              </a:ext>
            </a:extLst>
          </p:cNvPr>
          <p:cNvSpPr>
            <a:spLocks noGrp="1" noChangeArrowheads="1"/>
          </p:cNvSpPr>
          <p:nvPr>
            <p:ph type="title"/>
          </p:nvPr>
        </p:nvSpPr>
        <p:spPr/>
        <p:txBody>
          <a:bodyPr/>
          <a:lstStyle/>
          <a:p>
            <a:r>
              <a:rPr lang="en-US" altLang="pl-PL"/>
              <a:t>The Internet is Hard to Secure</a:t>
            </a:r>
          </a:p>
        </p:txBody>
      </p:sp>
      <p:sp>
        <p:nvSpPr>
          <p:cNvPr id="235523" name="Rectangle 3">
            <a:extLst>
              <a:ext uri="{FF2B5EF4-FFF2-40B4-BE49-F238E27FC236}">
                <a16:creationId xmlns:a16="http://schemas.microsoft.com/office/drawing/2014/main" id="{1872A277-1119-95D2-72C4-EEBF7C892BB8}"/>
              </a:ext>
            </a:extLst>
          </p:cNvPr>
          <p:cNvSpPr>
            <a:spLocks noGrp="1" noChangeArrowheads="1"/>
          </p:cNvSpPr>
          <p:nvPr>
            <p:ph type="body" idx="1"/>
          </p:nvPr>
        </p:nvSpPr>
        <p:spPr/>
        <p:txBody>
          <a:bodyPr/>
          <a:lstStyle/>
          <a:p>
            <a:r>
              <a:rPr lang="en-US" altLang="pl-PL" sz="2800" b="1"/>
              <a:t>Extreme complexity, minimal understanding</a:t>
            </a:r>
          </a:p>
          <a:p>
            <a:endParaRPr lang="en-US" altLang="pl-PL" sz="2800" b="1"/>
          </a:p>
          <a:p>
            <a:r>
              <a:rPr lang="en-US" altLang="pl-PL" sz="2800" b="1"/>
              <a:t>High global connectivity</a:t>
            </a:r>
          </a:p>
          <a:p>
            <a:endParaRPr lang="en-US" altLang="pl-PL" sz="2800" b="1"/>
          </a:p>
          <a:p>
            <a:r>
              <a:rPr lang="en-US" altLang="pl-PL" sz="2800" b="1"/>
              <a:t>Weak attribution (who’s doing what?)</a:t>
            </a:r>
          </a:p>
          <a:p>
            <a:endParaRPr lang="en-US" altLang="pl-PL" sz="2800" b="1"/>
          </a:p>
          <a:p>
            <a:r>
              <a:rPr lang="en-US" altLang="pl-PL" sz="2800" b="1"/>
              <a:t>Hard to tell malicious uses from legitimate ones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4BE7A251-A1F1-0E92-78EB-681BFBB7D75E}"/>
              </a:ext>
            </a:extLst>
          </p:cNvPr>
          <p:cNvSpPr>
            <a:spLocks noGrp="1"/>
          </p:cNvSpPr>
          <p:nvPr>
            <p:ph type="ftr" sz="quarter" idx="10"/>
          </p:nvPr>
        </p:nvSpPr>
        <p:spPr/>
        <p:txBody>
          <a:bodyPr/>
          <a:lstStyle/>
          <a:p>
            <a:r>
              <a:rPr lang="en-US" altLang="pl-PL"/>
              <a:t>U.S. National Cybersecurity</a:t>
            </a:r>
          </a:p>
        </p:txBody>
      </p:sp>
      <p:sp>
        <p:nvSpPr>
          <p:cNvPr id="237570" name="Rectangle 2">
            <a:extLst>
              <a:ext uri="{FF2B5EF4-FFF2-40B4-BE49-F238E27FC236}">
                <a16:creationId xmlns:a16="http://schemas.microsoft.com/office/drawing/2014/main" id="{F5020206-426A-890D-0ECF-998C38D8BD10}"/>
              </a:ext>
            </a:extLst>
          </p:cNvPr>
          <p:cNvSpPr>
            <a:spLocks noGrp="1" noChangeArrowheads="1"/>
          </p:cNvSpPr>
          <p:nvPr>
            <p:ph type="title"/>
          </p:nvPr>
        </p:nvSpPr>
        <p:spPr/>
        <p:txBody>
          <a:bodyPr/>
          <a:lstStyle/>
          <a:p>
            <a:r>
              <a:rPr lang="en-US" altLang="pl-PL"/>
              <a:t>Some Definitions</a:t>
            </a:r>
          </a:p>
        </p:txBody>
      </p:sp>
      <p:sp>
        <p:nvSpPr>
          <p:cNvPr id="237571" name="Rectangle 3">
            <a:extLst>
              <a:ext uri="{FF2B5EF4-FFF2-40B4-BE49-F238E27FC236}">
                <a16:creationId xmlns:a16="http://schemas.microsoft.com/office/drawing/2014/main" id="{B8D1A0FE-B7FA-B958-555F-9254A50945EA}"/>
              </a:ext>
            </a:extLst>
          </p:cNvPr>
          <p:cNvSpPr>
            <a:spLocks noGrp="1" noChangeArrowheads="1"/>
          </p:cNvSpPr>
          <p:nvPr>
            <p:ph type="body" idx="1"/>
          </p:nvPr>
        </p:nvSpPr>
        <p:spPr/>
        <p:txBody>
          <a:bodyPr/>
          <a:lstStyle/>
          <a:p>
            <a:pPr marL="0" indent="0">
              <a:lnSpc>
                <a:spcPct val="90000"/>
              </a:lnSpc>
              <a:buFontTx/>
              <a:buNone/>
            </a:pPr>
            <a:r>
              <a:rPr lang="en-US" altLang="pl-PL" sz="2000" b="1"/>
              <a:t>According to S.I. 1901 “Cybersecurity Research and Education Act of 2002”:</a:t>
            </a:r>
            <a:endParaRPr lang="en-US" altLang="pl-PL" sz="2000"/>
          </a:p>
          <a:p>
            <a:pPr marL="461963" lvl="1" indent="-4763">
              <a:lnSpc>
                <a:spcPct val="90000"/>
              </a:lnSpc>
              <a:buFontTx/>
              <a:buNone/>
            </a:pPr>
            <a:endParaRPr lang="en-US" altLang="pl-PL" sz="1800"/>
          </a:p>
          <a:p>
            <a:pPr marL="461963" lvl="1" indent="-4763">
              <a:lnSpc>
                <a:spcPct val="90000"/>
              </a:lnSpc>
              <a:buFontTx/>
              <a:buNone/>
            </a:pPr>
            <a:r>
              <a:rPr lang="en-US" altLang="pl-PL" sz="1800"/>
              <a:t>“The term </a:t>
            </a:r>
            <a:r>
              <a:rPr lang="en-US" altLang="pl-PL" sz="1800" b="1"/>
              <a:t>cybersecurity infrastructure</a:t>
            </a:r>
            <a:r>
              <a:rPr lang="en-US" altLang="pl-PL" sz="1800"/>
              <a:t> includes--</a:t>
            </a:r>
          </a:p>
          <a:p>
            <a:pPr lvl="2">
              <a:lnSpc>
                <a:spcPct val="90000"/>
              </a:lnSpc>
              <a:buFontTx/>
              <a:buNone/>
            </a:pPr>
            <a:r>
              <a:rPr lang="en-US" altLang="pl-PL" sz="1600"/>
              <a:t>(A) equipment that is integral to research and education capabilities in cybersecurity, including, but not limited to--</a:t>
            </a:r>
          </a:p>
          <a:p>
            <a:pPr lvl="3">
              <a:lnSpc>
                <a:spcPct val="90000"/>
              </a:lnSpc>
              <a:buFontTx/>
              <a:buNone/>
            </a:pPr>
            <a:r>
              <a:rPr lang="en-US" altLang="pl-PL" sz="1400"/>
              <a:t>(i) encryption devices;</a:t>
            </a:r>
          </a:p>
          <a:p>
            <a:pPr lvl="3">
              <a:lnSpc>
                <a:spcPct val="90000"/>
              </a:lnSpc>
              <a:buFontTx/>
              <a:buNone/>
            </a:pPr>
            <a:r>
              <a:rPr lang="en-US" altLang="pl-PL" sz="1400"/>
              <a:t>(ii) network switches;</a:t>
            </a:r>
          </a:p>
          <a:p>
            <a:pPr lvl="3">
              <a:lnSpc>
                <a:spcPct val="90000"/>
              </a:lnSpc>
              <a:buFontTx/>
              <a:buNone/>
            </a:pPr>
            <a:r>
              <a:rPr lang="en-US" altLang="pl-PL" sz="1400"/>
              <a:t>(iii) routers;</a:t>
            </a:r>
          </a:p>
          <a:p>
            <a:pPr lvl="3">
              <a:lnSpc>
                <a:spcPct val="90000"/>
              </a:lnSpc>
              <a:buFontTx/>
              <a:buNone/>
            </a:pPr>
            <a:r>
              <a:rPr lang="en-US" altLang="pl-PL" sz="1400"/>
              <a:t>(iv) firewalls;</a:t>
            </a:r>
          </a:p>
          <a:p>
            <a:pPr lvl="3">
              <a:lnSpc>
                <a:spcPct val="90000"/>
              </a:lnSpc>
              <a:buFontTx/>
              <a:buNone/>
            </a:pPr>
            <a:r>
              <a:rPr lang="en-US" altLang="pl-PL" sz="1400"/>
              <a:t>(v) wireless networking gear;</a:t>
            </a:r>
          </a:p>
          <a:p>
            <a:pPr lvl="3">
              <a:lnSpc>
                <a:spcPct val="90000"/>
              </a:lnSpc>
              <a:buFontTx/>
              <a:buNone/>
            </a:pPr>
            <a:r>
              <a:rPr lang="en-US" altLang="pl-PL" sz="1400"/>
              <a:t>(vi) protocol analyzers;</a:t>
            </a:r>
          </a:p>
          <a:p>
            <a:pPr lvl="3">
              <a:lnSpc>
                <a:spcPct val="90000"/>
              </a:lnSpc>
              <a:buFontTx/>
              <a:buNone/>
            </a:pPr>
            <a:r>
              <a:rPr lang="en-US" altLang="pl-PL" sz="1400"/>
              <a:t>(vii) file servers;</a:t>
            </a:r>
          </a:p>
          <a:p>
            <a:pPr lvl="3">
              <a:lnSpc>
                <a:spcPct val="90000"/>
              </a:lnSpc>
              <a:buFontTx/>
              <a:buNone/>
            </a:pPr>
            <a:r>
              <a:rPr lang="en-US" altLang="pl-PL" sz="1400"/>
              <a:t>(viii) workstations;</a:t>
            </a:r>
          </a:p>
          <a:p>
            <a:pPr lvl="3">
              <a:lnSpc>
                <a:spcPct val="90000"/>
              </a:lnSpc>
              <a:buFontTx/>
              <a:buNone/>
            </a:pPr>
            <a:r>
              <a:rPr lang="en-US" altLang="pl-PL" sz="1400"/>
              <a:t>(ix) biometric tools; and</a:t>
            </a:r>
          </a:p>
          <a:p>
            <a:pPr lvl="3">
              <a:lnSpc>
                <a:spcPct val="90000"/>
              </a:lnSpc>
              <a:buFontTx/>
              <a:buNone/>
            </a:pPr>
            <a:r>
              <a:rPr lang="en-US" altLang="pl-PL" sz="1400"/>
              <a:t>(x) computers; and</a:t>
            </a:r>
          </a:p>
          <a:p>
            <a:pPr lvl="2">
              <a:lnSpc>
                <a:spcPct val="90000"/>
              </a:lnSpc>
              <a:buFontTx/>
              <a:buNone/>
            </a:pPr>
            <a:r>
              <a:rPr lang="en-US" altLang="pl-PL" sz="1600"/>
              <a:t>(B) technology support staff (including graduate students) that is integral to research and education capabilities in cybersecurity.”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134AE48-4FD2-4019-8AE7-0CF8C7F2A4E0}"/>
              </a:ext>
            </a:extLst>
          </p:cNvPr>
          <p:cNvSpPr>
            <a:spLocks noGrp="1"/>
          </p:cNvSpPr>
          <p:nvPr>
            <p:ph type="ftr" sz="quarter" idx="10"/>
          </p:nvPr>
        </p:nvSpPr>
        <p:spPr/>
        <p:txBody>
          <a:bodyPr/>
          <a:lstStyle/>
          <a:p>
            <a:r>
              <a:rPr lang="en-US" altLang="pl-PL"/>
              <a:t>U.S. National Cybersecurity</a:t>
            </a:r>
          </a:p>
        </p:txBody>
      </p:sp>
      <p:sp>
        <p:nvSpPr>
          <p:cNvPr id="119810" name="Rectangle 2">
            <a:extLst>
              <a:ext uri="{FF2B5EF4-FFF2-40B4-BE49-F238E27FC236}">
                <a16:creationId xmlns:a16="http://schemas.microsoft.com/office/drawing/2014/main" id="{C11F6CCA-1295-8DCE-516B-0166C9F38196}"/>
              </a:ext>
            </a:extLst>
          </p:cNvPr>
          <p:cNvSpPr>
            <a:spLocks noGrp="1" noChangeArrowheads="1"/>
          </p:cNvSpPr>
          <p:nvPr>
            <p:ph type="title"/>
          </p:nvPr>
        </p:nvSpPr>
        <p:spPr/>
        <p:txBody>
          <a:bodyPr/>
          <a:lstStyle/>
          <a:p>
            <a:r>
              <a:rPr lang="en-US" altLang="pl-PL"/>
              <a:t>Case 4: September 11</a:t>
            </a:r>
          </a:p>
        </p:txBody>
      </p:sp>
      <p:sp>
        <p:nvSpPr>
          <p:cNvPr id="119811" name="Rectangle 3">
            <a:extLst>
              <a:ext uri="{FF2B5EF4-FFF2-40B4-BE49-F238E27FC236}">
                <a16:creationId xmlns:a16="http://schemas.microsoft.com/office/drawing/2014/main" id="{DB4FDAC9-923D-C8E3-B68D-9FC642067AC7}"/>
              </a:ext>
            </a:extLst>
          </p:cNvPr>
          <p:cNvSpPr>
            <a:spLocks noGrp="1" noChangeArrowheads="1"/>
          </p:cNvSpPr>
          <p:nvPr>
            <p:ph type="body" idx="1"/>
          </p:nvPr>
        </p:nvSpPr>
        <p:spPr/>
        <p:txBody>
          <a:bodyPr/>
          <a:lstStyle/>
          <a:p>
            <a:r>
              <a:rPr lang="en-US" altLang="pl-PL" b="1"/>
              <a:t>Wireless Tower on Top of Trade Center Destroyed</a:t>
            </a:r>
          </a:p>
          <a:p>
            <a:r>
              <a:rPr lang="en-US" altLang="pl-PL" b="1"/>
              <a:t>AT&amp;T has record call volumes</a:t>
            </a:r>
          </a:p>
          <a:p>
            <a:r>
              <a:rPr lang="en-US" altLang="pl-PL" b="1"/>
              <a:t>“Flash” usage severely limits availability</a:t>
            </a:r>
          </a:p>
          <a:p>
            <a:r>
              <a:rPr lang="en-US" altLang="pl-PL" b="1"/>
              <a:t>Rescue efforts hampered</a:t>
            </a:r>
          </a:p>
          <a:p>
            <a:pPr>
              <a:buFontTx/>
              <a:buNone/>
            </a:pPr>
            <a:r>
              <a:rPr lang="en-US" altLang="pl-PL"/>
              <a:t>	</a:t>
            </a:r>
          </a:p>
        </p:txBody>
      </p:sp>
      <p:sp>
        <p:nvSpPr>
          <p:cNvPr id="119812" name="Rectangle 4">
            <a:extLst>
              <a:ext uri="{FF2B5EF4-FFF2-40B4-BE49-F238E27FC236}">
                <a16:creationId xmlns:a16="http://schemas.microsoft.com/office/drawing/2014/main" id="{0419A60A-C552-3C0A-934C-64C8CE195CFF}"/>
              </a:ext>
            </a:extLst>
          </p:cNvPr>
          <p:cNvSpPr>
            <a:spLocks noChangeArrowheads="1"/>
          </p:cNvSpPr>
          <p:nvPr/>
        </p:nvSpPr>
        <p:spPr bwMode="auto">
          <a:xfrm>
            <a:off x="2971800" y="4876800"/>
            <a:ext cx="26225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pl-PL" b="1">
                <a:solidFill>
                  <a:srgbClr val="CC0000"/>
                </a:solidFill>
              </a:rPr>
              <a:t>Physical Vulnerability!</a:t>
            </a:r>
          </a:p>
        </p:txBody>
      </p:sp>
      <p:sp>
        <p:nvSpPr>
          <p:cNvPr id="119813" name="Rectangle 5">
            <a:extLst>
              <a:ext uri="{FF2B5EF4-FFF2-40B4-BE49-F238E27FC236}">
                <a16:creationId xmlns:a16="http://schemas.microsoft.com/office/drawing/2014/main" id="{13F34635-1033-D864-E97C-ED8317B0CE42}"/>
              </a:ext>
            </a:extLst>
          </p:cNvPr>
          <p:cNvSpPr>
            <a:spLocks noChangeArrowheads="1"/>
          </p:cNvSpPr>
          <p:nvPr/>
        </p:nvSpPr>
        <p:spPr bwMode="auto">
          <a:xfrm>
            <a:off x="3048000" y="5334000"/>
            <a:ext cx="215265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pl-PL" b="1">
                <a:solidFill>
                  <a:srgbClr val="CC0000"/>
                </a:solidFill>
              </a:rPr>
              <a:t>Legitimate Usage!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3D694E28-84CD-CFE7-5B77-B100960D4540}"/>
              </a:ext>
            </a:extLst>
          </p:cNvPr>
          <p:cNvSpPr>
            <a:spLocks noGrp="1"/>
          </p:cNvSpPr>
          <p:nvPr>
            <p:ph type="ftr" sz="quarter" idx="10"/>
          </p:nvPr>
        </p:nvSpPr>
        <p:spPr/>
        <p:txBody>
          <a:bodyPr/>
          <a:lstStyle/>
          <a:p>
            <a:r>
              <a:rPr lang="en-US" altLang="pl-PL"/>
              <a:t>U.S. National Cybersecurity</a:t>
            </a:r>
          </a:p>
        </p:txBody>
      </p:sp>
      <p:sp>
        <p:nvSpPr>
          <p:cNvPr id="109570" name="Rectangle 2">
            <a:extLst>
              <a:ext uri="{FF2B5EF4-FFF2-40B4-BE49-F238E27FC236}">
                <a16:creationId xmlns:a16="http://schemas.microsoft.com/office/drawing/2014/main" id="{51F0D677-699A-9C8B-68EB-3996633ED95E}"/>
              </a:ext>
            </a:extLst>
          </p:cNvPr>
          <p:cNvSpPr>
            <a:spLocks noGrp="1" noChangeArrowheads="1"/>
          </p:cNvSpPr>
          <p:nvPr>
            <p:ph type="title"/>
          </p:nvPr>
        </p:nvSpPr>
        <p:spPr/>
        <p:txBody>
          <a:bodyPr/>
          <a:lstStyle/>
          <a:p>
            <a:r>
              <a:rPr lang="en-US" altLang="pl-PL"/>
              <a:t>Case 5: It’s a Jungle Out There</a:t>
            </a:r>
          </a:p>
        </p:txBody>
      </p:sp>
      <p:sp>
        <p:nvSpPr>
          <p:cNvPr id="109571" name="Rectangle 3">
            <a:extLst>
              <a:ext uri="{FF2B5EF4-FFF2-40B4-BE49-F238E27FC236}">
                <a16:creationId xmlns:a16="http://schemas.microsoft.com/office/drawing/2014/main" id="{B232863F-6D51-D092-4253-ECCAB878497F}"/>
              </a:ext>
            </a:extLst>
          </p:cNvPr>
          <p:cNvSpPr>
            <a:spLocks noGrp="1" noChangeArrowheads="1"/>
          </p:cNvSpPr>
          <p:nvPr>
            <p:ph type="body" idx="1"/>
          </p:nvPr>
        </p:nvSpPr>
        <p:spPr/>
        <p:txBody>
          <a:bodyPr/>
          <a:lstStyle/>
          <a:p>
            <a:r>
              <a:rPr lang="en-US" altLang="pl-PL"/>
              <a:t>The Internet is highly, globally connected</a:t>
            </a:r>
          </a:p>
          <a:p>
            <a:endParaRPr lang="en-US" altLang="pl-PL"/>
          </a:p>
          <a:p>
            <a:r>
              <a:rPr lang="en-US" altLang="pl-PL"/>
              <a:t>Viruses/worms are legion on the Internet and continue to scan for vulnerable hosts</a:t>
            </a:r>
          </a:p>
          <a:p>
            <a:endParaRPr lang="en-US" altLang="pl-PL"/>
          </a:p>
          <a:p>
            <a:r>
              <a:rPr lang="en-US" altLang="pl-PL"/>
              <a:t>Hackers scan looking for easy targets to attack</a:t>
            </a:r>
          </a:p>
          <a:p>
            <a:endParaRPr lang="en-US" altLang="pl-PL"/>
          </a:p>
          <a:p>
            <a:pPr>
              <a:buFontTx/>
              <a:buNone/>
            </a:pPr>
            <a:endParaRPr lang="en-US" altLang="pl-PL"/>
          </a:p>
        </p:txBody>
      </p:sp>
      <p:sp>
        <p:nvSpPr>
          <p:cNvPr id="109572" name="AutoShape 4">
            <a:extLst>
              <a:ext uri="{FF2B5EF4-FFF2-40B4-BE49-F238E27FC236}">
                <a16:creationId xmlns:a16="http://schemas.microsoft.com/office/drawing/2014/main" id="{B7B0898D-505C-6432-0290-A211C850EDA3}"/>
              </a:ext>
            </a:extLst>
          </p:cNvPr>
          <p:cNvSpPr>
            <a:spLocks noChangeArrowheads="1"/>
          </p:cNvSpPr>
          <p:nvPr/>
        </p:nvSpPr>
        <p:spPr bwMode="auto">
          <a:xfrm>
            <a:off x="3200400" y="3733800"/>
            <a:ext cx="5715000" cy="2743200"/>
          </a:xfrm>
          <a:prstGeom prst="irregularSeal1">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pl-PL" sz="3200" b="1"/>
              <a:t>With Live Demo!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6844E472-1EFB-38FA-28D5-652806DB2E49}"/>
              </a:ext>
            </a:extLst>
          </p:cNvPr>
          <p:cNvSpPr>
            <a:spLocks noGrp="1"/>
          </p:cNvSpPr>
          <p:nvPr>
            <p:ph type="ftr" sz="quarter" idx="10"/>
          </p:nvPr>
        </p:nvSpPr>
        <p:spPr/>
        <p:txBody>
          <a:bodyPr/>
          <a:lstStyle/>
          <a:p>
            <a:r>
              <a:rPr lang="en-US" altLang="pl-PL"/>
              <a:t>U.S. National Cybersecurity</a:t>
            </a:r>
          </a:p>
        </p:txBody>
      </p:sp>
      <p:sp>
        <p:nvSpPr>
          <p:cNvPr id="143362" name="Rectangle 2">
            <a:extLst>
              <a:ext uri="{FF2B5EF4-FFF2-40B4-BE49-F238E27FC236}">
                <a16:creationId xmlns:a16="http://schemas.microsoft.com/office/drawing/2014/main" id="{A5A770D6-2C5F-EB6C-5432-A71BD15683FF}"/>
              </a:ext>
            </a:extLst>
          </p:cNvPr>
          <p:cNvSpPr>
            <a:spLocks noChangeArrowheads="1"/>
          </p:cNvSpPr>
          <p:nvPr/>
        </p:nvSpPr>
        <p:spPr bwMode="auto">
          <a:xfrm>
            <a:off x="0" y="0"/>
            <a:ext cx="9144000" cy="6858000"/>
          </a:xfrm>
          <a:prstGeom prst="rect">
            <a:avLst/>
          </a:prstGeom>
          <a:solidFill>
            <a:srgbClr val="09095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l-PL"/>
          </a:p>
        </p:txBody>
      </p:sp>
      <p:sp>
        <p:nvSpPr>
          <p:cNvPr id="143363" name="Rectangle 3">
            <a:extLst>
              <a:ext uri="{FF2B5EF4-FFF2-40B4-BE49-F238E27FC236}">
                <a16:creationId xmlns:a16="http://schemas.microsoft.com/office/drawing/2014/main" id="{245720BF-A5CC-5B03-1F86-179084961A36}"/>
              </a:ext>
            </a:extLst>
          </p:cNvPr>
          <p:cNvSpPr>
            <a:spLocks noGrp="1" noChangeArrowheads="1"/>
          </p:cNvSpPr>
          <p:nvPr>
            <p:ph type="ctrTitle"/>
          </p:nvPr>
        </p:nvSpPr>
        <p:spPr>
          <a:xfrm>
            <a:off x="457200" y="2568575"/>
            <a:ext cx="8229600" cy="1470025"/>
          </a:xfrm>
        </p:spPr>
        <p:txBody>
          <a:bodyPr anchor="ctr"/>
          <a:lstStyle/>
          <a:p>
            <a:r>
              <a:rPr lang="en-US" altLang="pl-PL" sz="3600"/>
              <a:t>What’s really going on here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5537AF67-2976-DCF3-2013-EF5642F55FD2}"/>
              </a:ext>
            </a:extLst>
          </p:cNvPr>
          <p:cNvSpPr>
            <a:spLocks noGrp="1"/>
          </p:cNvSpPr>
          <p:nvPr>
            <p:ph type="ftr" sz="quarter" idx="10"/>
          </p:nvPr>
        </p:nvSpPr>
        <p:spPr/>
        <p:txBody>
          <a:bodyPr/>
          <a:lstStyle/>
          <a:p>
            <a:r>
              <a:rPr lang="en-US" altLang="pl-PL"/>
              <a:t>U.S. National Cybersecurity</a:t>
            </a:r>
          </a:p>
        </p:txBody>
      </p:sp>
      <p:sp>
        <p:nvSpPr>
          <p:cNvPr id="145410" name="Rectangle 2">
            <a:extLst>
              <a:ext uri="{FF2B5EF4-FFF2-40B4-BE49-F238E27FC236}">
                <a16:creationId xmlns:a16="http://schemas.microsoft.com/office/drawing/2014/main" id="{BEFEE897-BEB3-F39F-B1BF-9FF87080D662}"/>
              </a:ext>
            </a:extLst>
          </p:cNvPr>
          <p:cNvSpPr>
            <a:spLocks noGrp="1" noChangeArrowheads="1"/>
          </p:cNvSpPr>
          <p:nvPr>
            <p:ph type="title"/>
          </p:nvPr>
        </p:nvSpPr>
        <p:spPr/>
        <p:txBody>
          <a:bodyPr/>
          <a:lstStyle/>
          <a:p>
            <a:r>
              <a:rPr lang="en-US" altLang="pl-PL"/>
              <a:t>Increasing Dependence</a:t>
            </a:r>
          </a:p>
        </p:txBody>
      </p:sp>
      <p:sp>
        <p:nvSpPr>
          <p:cNvPr id="145411" name="Rectangle 3">
            <a:extLst>
              <a:ext uri="{FF2B5EF4-FFF2-40B4-BE49-F238E27FC236}">
                <a16:creationId xmlns:a16="http://schemas.microsoft.com/office/drawing/2014/main" id="{28891AC7-19E4-AE4E-2B58-46EFFD843365}"/>
              </a:ext>
            </a:extLst>
          </p:cNvPr>
          <p:cNvSpPr>
            <a:spLocks noGrp="1" noChangeArrowheads="1"/>
          </p:cNvSpPr>
          <p:nvPr>
            <p:ph type="body" idx="1"/>
          </p:nvPr>
        </p:nvSpPr>
        <p:spPr/>
        <p:txBody>
          <a:bodyPr/>
          <a:lstStyle/>
          <a:p>
            <a:pPr>
              <a:lnSpc>
                <a:spcPct val="90000"/>
              </a:lnSpc>
              <a:buFontTx/>
              <a:buNone/>
            </a:pPr>
            <a:r>
              <a:rPr lang="en-US" altLang="pl-PL" sz="2800"/>
              <a:t>We are increasingly dependent on the Internet:</a:t>
            </a:r>
            <a:endParaRPr lang="en-US" altLang="pl-PL" sz="2800" b="1"/>
          </a:p>
          <a:p>
            <a:pPr>
              <a:lnSpc>
                <a:spcPct val="90000"/>
              </a:lnSpc>
              <a:buFontTx/>
              <a:buNone/>
            </a:pPr>
            <a:endParaRPr lang="en-US" altLang="pl-PL" sz="1000" b="1"/>
          </a:p>
          <a:p>
            <a:pPr>
              <a:lnSpc>
                <a:spcPct val="90000"/>
              </a:lnSpc>
              <a:buFontTx/>
              <a:buNone/>
            </a:pPr>
            <a:r>
              <a:rPr lang="en-US" altLang="pl-PL" sz="2800" b="1"/>
              <a:t>Directly</a:t>
            </a:r>
          </a:p>
          <a:p>
            <a:pPr lvl="1">
              <a:lnSpc>
                <a:spcPct val="90000"/>
              </a:lnSpc>
            </a:pPr>
            <a:r>
              <a:rPr lang="en-US" altLang="pl-PL" sz="2400" b="1"/>
              <a:t>Communication (Email, IM, VoIP)</a:t>
            </a:r>
          </a:p>
          <a:p>
            <a:pPr lvl="1">
              <a:lnSpc>
                <a:spcPct val="90000"/>
              </a:lnSpc>
            </a:pPr>
            <a:r>
              <a:rPr lang="en-US" altLang="pl-PL" sz="2400" b="1"/>
              <a:t>Commerce (business, banking, e-commerce, etc)</a:t>
            </a:r>
          </a:p>
          <a:p>
            <a:pPr lvl="1">
              <a:lnSpc>
                <a:spcPct val="90000"/>
              </a:lnSpc>
            </a:pPr>
            <a:r>
              <a:rPr lang="en-US" altLang="pl-PL" sz="2400" b="1"/>
              <a:t>Control systems (public utilities, etc)</a:t>
            </a:r>
          </a:p>
          <a:p>
            <a:pPr lvl="1">
              <a:lnSpc>
                <a:spcPct val="90000"/>
              </a:lnSpc>
            </a:pPr>
            <a:r>
              <a:rPr lang="en-US" altLang="pl-PL" sz="2400" b="1"/>
              <a:t>Information and entertainment</a:t>
            </a:r>
          </a:p>
          <a:p>
            <a:pPr lvl="1">
              <a:lnSpc>
                <a:spcPct val="90000"/>
              </a:lnSpc>
            </a:pPr>
            <a:r>
              <a:rPr lang="en-US" altLang="pl-PL" sz="2400" b="1"/>
              <a:t>Sensitive data stored on the Internet</a:t>
            </a:r>
          </a:p>
          <a:p>
            <a:pPr lvl="1">
              <a:lnSpc>
                <a:spcPct val="90000"/>
              </a:lnSpc>
              <a:buFontTx/>
              <a:buNone/>
            </a:pPr>
            <a:endParaRPr lang="en-US" altLang="pl-PL" sz="1000" b="1"/>
          </a:p>
          <a:p>
            <a:pPr>
              <a:lnSpc>
                <a:spcPct val="90000"/>
              </a:lnSpc>
              <a:buFontTx/>
              <a:buNone/>
            </a:pPr>
            <a:r>
              <a:rPr lang="en-US" altLang="pl-PL" sz="2800" b="1"/>
              <a:t>Indirectly</a:t>
            </a:r>
          </a:p>
          <a:p>
            <a:pPr lvl="1">
              <a:lnSpc>
                <a:spcPct val="90000"/>
              </a:lnSpc>
            </a:pPr>
            <a:r>
              <a:rPr lang="en-US" altLang="pl-PL" sz="2400" b="1"/>
              <a:t>Biz, Edu, Gov have </a:t>
            </a:r>
            <a:r>
              <a:rPr lang="en-US" altLang="pl-PL" sz="2400" b="1" i="1"/>
              <a:t>permanently</a:t>
            </a:r>
            <a:r>
              <a:rPr lang="en-US" altLang="pl-PL" sz="2400" b="1"/>
              <a:t> replaced physical/manual processes with Internet-based processes</a:t>
            </a:r>
          </a:p>
          <a:p>
            <a:pPr lvl="1">
              <a:lnSpc>
                <a:spcPct val="90000"/>
              </a:lnSpc>
            </a:pPr>
            <a:endParaRPr lang="en-US" altLang="pl-PL" sz="2400" b="1"/>
          </a:p>
        </p:txBody>
      </p:sp>
      <p:sp>
        <p:nvSpPr>
          <p:cNvPr id="145412" name="Text Box 4">
            <a:extLst>
              <a:ext uri="{FF2B5EF4-FFF2-40B4-BE49-F238E27FC236}">
                <a16:creationId xmlns:a16="http://schemas.microsoft.com/office/drawing/2014/main" id="{CB4AD1FD-4218-3814-07D4-614C431A1BE1}"/>
              </a:ext>
            </a:extLst>
          </p:cNvPr>
          <p:cNvSpPr txBox="1">
            <a:spLocks noChangeArrowheads="1"/>
          </p:cNvSpPr>
          <p:nvPr/>
        </p:nvSpPr>
        <p:spPr bwMode="auto">
          <a:xfrm>
            <a:off x="533400" y="6324600"/>
            <a:ext cx="5105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pl-PL" sz="1000"/>
              <a:t>* Based on slides by David Alderson, CalTech</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Arial"/>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1788</TotalTime>
  <Words>5304</Words>
  <Application>Microsoft Office PowerPoint</Application>
  <PresentationFormat>On-screen Show (4:3)</PresentationFormat>
  <Paragraphs>529</Paragraphs>
  <Slides>52</Slides>
  <Notes>51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Default Design</vt:lpstr>
      <vt:lpstr>U.S. National Cybersecurity</vt:lpstr>
      <vt:lpstr>Why are we talking about cybersecurity?</vt:lpstr>
      <vt:lpstr>Case 1: Internet Under Siege</vt:lpstr>
      <vt:lpstr>Case 2: Slammer Worm</vt:lpstr>
      <vt:lpstr>Case 3: WorldCom</vt:lpstr>
      <vt:lpstr>Case 4: September 11</vt:lpstr>
      <vt:lpstr>Case 5: It’s a Jungle Out There</vt:lpstr>
      <vt:lpstr>What’s really going on here</vt:lpstr>
      <vt:lpstr>Increasing Dependence</vt:lpstr>
      <vt:lpstr>Security Not A Priority</vt:lpstr>
      <vt:lpstr>Cybersecurity Roadblocks</vt:lpstr>
      <vt:lpstr>An Achilles Heel?</vt:lpstr>
      <vt:lpstr>The Challenge</vt:lpstr>
      <vt:lpstr>What is “cybersecurity?”</vt:lpstr>
      <vt:lpstr>Some Definitions</vt:lpstr>
      <vt:lpstr>Some Definitions</vt:lpstr>
      <vt:lpstr>Some Definitions</vt:lpstr>
      <vt:lpstr>Some Definitions</vt:lpstr>
      <vt:lpstr>One way to think about it</vt:lpstr>
      <vt:lpstr>One way to think about it</vt:lpstr>
      <vt:lpstr>One way to think about it</vt:lpstr>
      <vt:lpstr>One way to think about it</vt:lpstr>
      <vt:lpstr>One way to think about it</vt:lpstr>
      <vt:lpstr>One way to think about it</vt:lpstr>
      <vt:lpstr>One way to think about it</vt:lpstr>
      <vt:lpstr>One way to think about it</vt:lpstr>
      <vt:lpstr>One way to think about it</vt:lpstr>
      <vt:lpstr>In Context</vt:lpstr>
      <vt:lpstr>Cybersecurity as a Discipline</vt:lpstr>
      <vt:lpstr>What This Class is All About</vt:lpstr>
      <vt:lpstr>Goal of the Class</vt:lpstr>
      <vt:lpstr>Cybersecurity Questions</vt:lpstr>
      <vt:lpstr>Cybersecurity Questions</vt:lpstr>
      <vt:lpstr>How We Will Get There</vt:lpstr>
      <vt:lpstr>Our Evaluation</vt:lpstr>
      <vt:lpstr>Schedule &amp; Syllabus</vt:lpstr>
      <vt:lpstr>What You Will Come Away With</vt:lpstr>
      <vt:lpstr>What This Class is Not</vt:lpstr>
      <vt:lpstr>What This Class Is</vt:lpstr>
      <vt:lpstr>Course Logistics</vt:lpstr>
      <vt:lpstr>Basics</vt:lpstr>
      <vt:lpstr>Course Format</vt:lpstr>
      <vt:lpstr>Course Reading Materials</vt:lpstr>
      <vt:lpstr>Grading &amp; Expectations</vt:lpstr>
      <vt:lpstr>Enrollment</vt:lpstr>
      <vt:lpstr>Further Cybersecurity Opportunities</vt:lpstr>
      <vt:lpstr>Contact</vt:lpstr>
      <vt:lpstr>Thank You</vt:lpstr>
      <vt:lpstr>Unused Slides</vt:lpstr>
      <vt:lpstr>What is “infrastructure?”</vt:lpstr>
      <vt:lpstr>The Internet is Hard to Secure</vt:lpstr>
      <vt:lpstr>Some Definitions</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Keith Coleman</dc:creator>
  <cp:lastModifiedBy>Google Employee</cp:lastModifiedBy>
  <cp:revision>270</cp:revision>
  <dcterms:created xsi:type="dcterms:W3CDTF">2004-03-30T06:01:45Z</dcterms:created>
  <dcterms:modified xsi:type="dcterms:W3CDTF">2025-07-24T06:42:58Z</dcterms:modified>
</cp:coreProperties>
</file>