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0" r:id="rId2"/>
    <p:sldId id="262" r:id="rId3"/>
    <p:sldId id="263" r:id="rId4"/>
    <p:sldId id="264" r:id="rId5"/>
    <p:sldId id="261" r:id="rId6"/>
    <p:sldId id="265" r:id="rId7"/>
    <p:sldId id="256" r:id="rId8"/>
    <p:sldId id="257" r:id="rId9"/>
    <p:sldId id="258" r:id="rId10"/>
    <p:sldId id="270" r:id="rId11"/>
    <p:sldId id="271" r:id="rId12"/>
    <p:sldId id="272" r:id="rId13"/>
    <p:sldId id="273" r:id="rId14"/>
    <p:sldId id="274" r:id="rId15"/>
    <p:sldId id="275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9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5EDC-FB55-417D-B418-1E94333060F3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965E-0AE8-460F-8BF4-DB0A42B8B0E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17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5EDC-FB55-417D-B418-1E94333060F3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965E-0AE8-460F-8BF4-DB0A42B8B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08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5EDC-FB55-417D-B418-1E94333060F3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965E-0AE8-460F-8BF4-DB0A42B8B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59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5EDC-FB55-417D-B418-1E94333060F3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965E-0AE8-460F-8BF4-DB0A42B8B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9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5EDC-FB55-417D-B418-1E94333060F3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965E-0AE8-460F-8BF4-DB0A42B8B0E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66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5EDC-FB55-417D-B418-1E94333060F3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965E-0AE8-460F-8BF4-DB0A42B8B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92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5EDC-FB55-417D-B418-1E94333060F3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965E-0AE8-460F-8BF4-DB0A42B8B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49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5EDC-FB55-417D-B418-1E94333060F3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965E-0AE8-460F-8BF4-DB0A42B8B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85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5EDC-FB55-417D-B418-1E94333060F3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965E-0AE8-460F-8BF4-DB0A42B8B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48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5205EDC-FB55-417D-B418-1E94333060F3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76965E-0AE8-460F-8BF4-DB0A42B8B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77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5EDC-FB55-417D-B418-1E94333060F3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965E-0AE8-460F-8BF4-DB0A42B8B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71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205EDC-FB55-417D-B418-1E94333060F3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76965E-0AE8-460F-8BF4-DB0A42B8B0E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62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2614" y="1329070"/>
            <a:ext cx="9144000" cy="1456660"/>
          </a:xfrm>
        </p:spPr>
        <p:txBody>
          <a:bodyPr/>
          <a:lstStyle/>
          <a:p>
            <a:r>
              <a:rPr lang="en-US" b="1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HR ANALYTICS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2614" y="2785730"/>
            <a:ext cx="9144000" cy="1275906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Employee Retention </a:t>
            </a:r>
            <a:r>
              <a:rPr lang="en-US" sz="3600" dirty="0" smtClean="0"/>
              <a:t>Dashboard </a:t>
            </a:r>
          </a:p>
          <a:p>
            <a:r>
              <a:rPr lang="en-US" sz="3600" dirty="0" smtClean="0"/>
              <a:t>Group-4</a:t>
            </a:r>
          </a:p>
          <a:p>
            <a:endParaRPr lang="en-US" sz="3600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32614" y="4401879"/>
            <a:ext cx="3717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Pari Lukka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Neha Patil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Sayali Salunkhe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Ankit Mishra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Sesh Arvind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Akansha Mohite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14" y="1519181"/>
            <a:ext cx="1233960" cy="126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0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SQL QUERIES</a:t>
            </a:r>
            <a:endParaRPr lang="en-IN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200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1</a:t>
            </a:r>
            <a:r>
              <a:rPr lang="en-IN" sz="2200" dirty="0" smtClean="0">
                <a:latin typeface="Century Schoolbook" panose="02040604050505020304" pitchFamily="18" charset="0"/>
              </a:rPr>
              <a:t>. Create </a:t>
            </a:r>
            <a:r>
              <a:rPr lang="en-IN" sz="2200" dirty="0">
                <a:latin typeface="Century Schoolbook" panose="02040604050505020304" pitchFamily="18" charset="0"/>
              </a:rPr>
              <a:t>the Employee Table as per the below data in the </a:t>
            </a:r>
            <a:r>
              <a:rPr lang="en-IN" sz="2200" dirty="0" smtClean="0">
                <a:latin typeface="Century Schoolbook" panose="02040604050505020304" pitchFamily="18" charset="0"/>
              </a:rPr>
              <a:t>table</a:t>
            </a:r>
            <a:r>
              <a:rPr lang="en-IN" sz="2200" dirty="0" smtClean="0"/>
              <a:t>:</a:t>
            </a:r>
          </a:p>
          <a:p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84584" t="-83071" r="85645" b="107381"/>
          <a:stretch/>
        </p:blipFill>
        <p:spPr>
          <a:xfrm>
            <a:off x="-3163613" y="-224062"/>
            <a:ext cx="5040000" cy="21688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2072" t="14314" r="13023" b="13172"/>
          <a:stretch/>
        </p:blipFill>
        <p:spPr>
          <a:xfrm>
            <a:off x="161860" y="2154966"/>
            <a:ext cx="9139796" cy="415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5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31358"/>
            <a:ext cx="10058400" cy="4837736"/>
          </a:xfrm>
        </p:spPr>
        <p:txBody>
          <a:bodyPr/>
          <a:lstStyle/>
          <a:p>
            <a:pPr marL="0" indent="0">
              <a:buNone/>
            </a:pPr>
            <a:r>
              <a:rPr lang="en-IN" sz="2200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2. </a:t>
            </a:r>
            <a:r>
              <a:rPr lang="en-IN" sz="2200" dirty="0" smtClean="0">
                <a:latin typeface="Century Schoolbook" panose="02040604050505020304" pitchFamily="18" charset="0"/>
              </a:rPr>
              <a:t>List </a:t>
            </a:r>
            <a:r>
              <a:rPr lang="en-IN" sz="2200" dirty="0">
                <a:latin typeface="Century Schoolbook" panose="02040604050505020304" pitchFamily="18" charset="0"/>
              </a:rPr>
              <a:t>the Names and salary of the employee whose salary is greater than 1000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4629" r="7917" b="9445"/>
          <a:stretch/>
        </p:blipFill>
        <p:spPr>
          <a:xfrm>
            <a:off x="1097280" y="1842534"/>
            <a:ext cx="9790460" cy="427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1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797442"/>
            <a:ext cx="10058400" cy="5071652"/>
          </a:xfrm>
        </p:spPr>
        <p:txBody>
          <a:bodyPr>
            <a:normAutofit/>
          </a:bodyPr>
          <a:lstStyle/>
          <a:p>
            <a:r>
              <a:rPr lang="en-IN" sz="2200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3. </a:t>
            </a:r>
            <a:r>
              <a:rPr lang="en-IN" sz="2200" dirty="0" smtClean="0">
                <a:latin typeface="Century Schoolbook" panose="02040604050505020304" pitchFamily="18" charset="0"/>
              </a:rPr>
              <a:t>List </a:t>
            </a:r>
            <a:r>
              <a:rPr lang="en-IN" sz="2200" dirty="0">
                <a:latin typeface="Century Schoolbook" panose="02040604050505020304" pitchFamily="18" charset="0"/>
              </a:rPr>
              <a:t>Employee Names whose names start with either A or S</a:t>
            </a:r>
            <a:r>
              <a:rPr lang="en-IN" sz="2200" dirty="0" smtClean="0">
                <a:latin typeface="Century Schoolbook" panose="02040604050505020304" pitchFamily="18" charset="0"/>
              </a:rPr>
              <a:t>.</a:t>
            </a:r>
            <a:endParaRPr lang="en-IN" sz="2200" dirty="0">
              <a:latin typeface="Century Schoolbook" panose="020406040505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4197" r="6019" b="8436"/>
          <a:stretch/>
        </p:blipFill>
        <p:spPr>
          <a:xfrm>
            <a:off x="1097280" y="1255824"/>
            <a:ext cx="10215762" cy="50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02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967563"/>
            <a:ext cx="10058400" cy="4901531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4.</a:t>
            </a:r>
            <a:r>
              <a:rPr lang="en-US" sz="2200" dirty="0" smtClean="0">
                <a:latin typeface="Century Schoolbook" panose="02040604050505020304" pitchFamily="18" charset="0"/>
              </a:rPr>
              <a:t> </a:t>
            </a:r>
            <a:r>
              <a:rPr lang="en-IN" sz="2200" dirty="0">
                <a:latin typeface="Century Schoolbook" panose="02040604050505020304" pitchFamily="18" charset="0"/>
              </a:rPr>
              <a:t>List average monthly salary for each job within each department</a:t>
            </a:r>
            <a:endParaRPr lang="en-IN" sz="2200" dirty="0">
              <a:latin typeface="Century Schoolbook" panose="020406040505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4512" r="7652" b="8721"/>
          <a:stretch/>
        </p:blipFill>
        <p:spPr>
          <a:xfrm>
            <a:off x="1097280" y="1564595"/>
            <a:ext cx="10205129" cy="460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2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20726"/>
            <a:ext cx="10058400" cy="4848368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5. </a:t>
            </a:r>
            <a:r>
              <a:rPr lang="en-IN" sz="2200" dirty="0">
                <a:latin typeface="Century Schoolbook" panose="02040604050505020304" pitchFamily="18" charset="0"/>
              </a:rPr>
              <a:t>Display the </a:t>
            </a:r>
            <a:r>
              <a:rPr lang="en-IN" sz="2200" dirty="0" err="1">
                <a:latin typeface="Century Schoolbook" panose="02040604050505020304" pitchFamily="18" charset="0"/>
              </a:rPr>
              <a:t>empno</a:t>
            </a:r>
            <a:r>
              <a:rPr lang="en-IN" sz="2200" dirty="0">
                <a:latin typeface="Century Schoolbook" panose="02040604050505020304" pitchFamily="18" charset="0"/>
              </a:rPr>
              <a:t>, </a:t>
            </a:r>
            <a:r>
              <a:rPr lang="en-IN" sz="2200" dirty="0" err="1">
                <a:latin typeface="Century Schoolbook" panose="02040604050505020304" pitchFamily="18" charset="0"/>
              </a:rPr>
              <a:t>Emp</a:t>
            </a:r>
            <a:r>
              <a:rPr lang="en-IN" sz="2200" dirty="0">
                <a:latin typeface="Century Schoolbook" panose="02040604050505020304" pitchFamily="18" charset="0"/>
              </a:rPr>
              <a:t> name and the Manager name under whom the Employee works.</a:t>
            </a:r>
            <a:endParaRPr lang="en-IN" sz="2200" dirty="0">
              <a:latin typeface="Century Schoolbook" panose="020406040505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4856" r="3889" b="9424"/>
          <a:stretch/>
        </p:blipFill>
        <p:spPr>
          <a:xfrm>
            <a:off x="1173126" y="1738226"/>
            <a:ext cx="10182446" cy="450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22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41991"/>
            <a:ext cx="10058400" cy="4827103"/>
          </a:xfrm>
        </p:spPr>
        <p:txBody>
          <a:bodyPr/>
          <a:lstStyle/>
          <a:p>
            <a:r>
              <a:rPr lang="en-US" sz="2200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6. </a:t>
            </a:r>
            <a:r>
              <a:rPr lang="en-IN" sz="2200" dirty="0">
                <a:latin typeface="Century Schoolbook" panose="02040604050505020304" pitchFamily="18" charset="0"/>
              </a:rPr>
              <a:t>Display </a:t>
            </a:r>
            <a:r>
              <a:rPr lang="en-IN" sz="2200" dirty="0" err="1">
                <a:latin typeface="Century Schoolbook" panose="02040604050505020304" pitchFamily="18" charset="0"/>
              </a:rPr>
              <a:t>Empname</a:t>
            </a:r>
            <a:r>
              <a:rPr lang="en-IN" sz="2200" dirty="0">
                <a:latin typeface="Century Schoolbook" panose="02040604050505020304" pitchFamily="18" charset="0"/>
              </a:rPr>
              <a:t>, department no, salary , Rank of salary in Organisation , Rank of Salary in their respective department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4407" r="5283" b="8605"/>
          <a:stretch/>
        </p:blipFill>
        <p:spPr>
          <a:xfrm>
            <a:off x="1102446" y="1734548"/>
            <a:ext cx="10053234" cy="441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43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KEY INSIGHTS</a:t>
            </a:r>
            <a:endParaRPr lang="en-IN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>
                <a:latin typeface="Century Schoolbook" panose="02040604050505020304" pitchFamily="18" charset="0"/>
              </a:rPr>
              <a:t>T</a:t>
            </a:r>
            <a:r>
              <a:rPr lang="en-US" sz="2200" b="1" dirty="0" smtClean="0">
                <a:latin typeface="Century Schoolbook" panose="02040604050505020304" pitchFamily="18" charset="0"/>
              </a:rPr>
              <a:t>otal </a:t>
            </a:r>
            <a:r>
              <a:rPr lang="en-US" sz="2200" b="1" dirty="0">
                <a:latin typeface="Century Schoolbook" panose="02040604050505020304" pitchFamily="18" charset="0"/>
              </a:rPr>
              <a:t>Employees:</a:t>
            </a:r>
            <a:r>
              <a:rPr lang="en-US" sz="2200" dirty="0">
                <a:latin typeface="Century Schoolbook" panose="02040604050505020304" pitchFamily="18" charset="0"/>
              </a:rPr>
              <a:t> </a:t>
            </a:r>
            <a:r>
              <a:rPr lang="en-US" sz="2200" dirty="0" smtClean="0">
                <a:latin typeface="Century Schoolbook" panose="02040604050505020304" pitchFamily="18" charset="0"/>
              </a:rPr>
              <a:t>50,000</a:t>
            </a:r>
            <a:endParaRPr lang="en-US" sz="2200" dirty="0">
              <a:latin typeface="Century Schoolbook" panose="02040604050505020304" pitchFamily="18" charset="0"/>
            </a:endParaRPr>
          </a:p>
          <a:p>
            <a:r>
              <a:rPr lang="en-US" sz="2200" b="1" dirty="0">
                <a:latin typeface="Century Schoolbook" panose="02040604050505020304" pitchFamily="18" charset="0"/>
              </a:rPr>
              <a:t>Attrition Rate:</a:t>
            </a:r>
            <a:r>
              <a:rPr lang="en-US" sz="2200" dirty="0">
                <a:latin typeface="Century Schoolbook" panose="02040604050505020304" pitchFamily="18" charset="0"/>
              </a:rPr>
              <a:t> </a:t>
            </a:r>
            <a:r>
              <a:rPr lang="en-US" sz="2200" dirty="0" smtClean="0">
                <a:latin typeface="Century Schoolbook" panose="02040604050505020304" pitchFamily="18" charset="0"/>
              </a:rPr>
              <a:t>50.21%</a:t>
            </a:r>
            <a:endParaRPr lang="en-US" sz="2200" dirty="0">
              <a:latin typeface="Century Schoolbook" panose="02040604050505020304" pitchFamily="18" charset="0"/>
            </a:endParaRPr>
          </a:p>
          <a:p>
            <a:r>
              <a:rPr lang="en-US" sz="2200" b="1" dirty="0">
                <a:latin typeface="Century Schoolbook" panose="02040604050505020304" pitchFamily="18" charset="0"/>
              </a:rPr>
              <a:t>Attrition Count:</a:t>
            </a:r>
            <a:r>
              <a:rPr lang="en-US" sz="2200" dirty="0">
                <a:latin typeface="Century Schoolbook" panose="02040604050505020304" pitchFamily="18" charset="0"/>
              </a:rPr>
              <a:t> </a:t>
            </a:r>
            <a:r>
              <a:rPr lang="en-US" sz="2200" dirty="0" smtClean="0">
                <a:latin typeface="Century Schoolbook" panose="02040604050505020304" pitchFamily="18" charset="0"/>
              </a:rPr>
              <a:t>25105</a:t>
            </a:r>
            <a:endParaRPr lang="en-US" sz="2200" dirty="0">
              <a:latin typeface="Century Schoolbook" panose="02040604050505020304" pitchFamily="18" charset="0"/>
            </a:endParaRPr>
          </a:p>
          <a:p>
            <a:r>
              <a:rPr lang="en-US" sz="2200" b="1" dirty="0" smtClean="0">
                <a:latin typeface="Century Schoolbook" panose="02040604050505020304" pitchFamily="18" charset="0"/>
              </a:rPr>
              <a:t>Average </a:t>
            </a:r>
            <a:r>
              <a:rPr lang="en-US" sz="2200" b="1" dirty="0">
                <a:latin typeface="Century Schoolbook" panose="02040604050505020304" pitchFamily="18" charset="0"/>
              </a:rPr>
              <a:t>Age:</a:t>
            </a:r>
            <a:r>
              <a:rPr lang="en-US" sz="2200" dirty="0">
                <a:latin typeface="Century Schoolbook" panose="02040604050505020304" pitchFamily="18" charset="0"/>
              </a:rPr>
              <a:t> </a:t>
            </a:r>
            <a:r>
              <a:rPr lang="en-US" sz="2200" dirty="0" smtClean="0">
                <a:latin typeface="Century Schoolbook" panose="02040604050505020304" pitchFamily="18" charset="0"/>
              </a:rPr>
              <a:t>39 </a:t>
            </a:r>
            <a:r>
              <a:rPr lang="en-US" sz="2200" dirty="0">
                <a:latin typeface="Century Schoolbook" panose="02040604050505020304" pitchFamily="18" charset="0"/>
              </a:rPr>
              <a:t>Years</a:t>
            </a:r>
          </a:p>
          <a:p>
            <a:r>
              <a:rPr lang="en-US" sz="2200" b="1" dirty="0" smtClean="0">
                <a:latin typeface="Century Schoolbook" panose="02040604050505020304" pitchFamily="18" charset="0"/>
              </a:rPr>
              <a:t>Average Monthly Income:</a:t>
            </a:r>
            <a:r>
              <a:rPr lang="en-US" sz="2200" dirty="0">
                <a:latin typeface="Century Schoolbook" panose="02040604050505020304" pitchFamily="18" charset="0"/>
              </a:rPr>
              <a:t> </a:t>
            </a:r>
            <a:r>
              <a:rPr lang="en-US" sz="2200" dirty="0" smtClean="0">
                <a:latin typeface="Century Schoolbook" panose="02040604050505020304" pitchFamily="18" charset="0"/>
              </a:rPr>
              <a:t>26015.78</a:t>
            </a:r>
            <a:endParaRPr lang="en-US" sz="2200" dirty="0">
              <a:latin typeface="Century Schoolbook" panose="02040604050505020304" pitchFamily="18" charset="0"/>
            </a:endParaRPr>
          </a:p>
          <a:p>
            <a:r>
              <a:rPr lang="en-US" sz="2200" b="1" dirty="0" smtClean="0">
                <a:latin typeface="Century Schoolbook" panose="02040604050505020304" pitchFamily="18" charset="0"/>
              </a:rPr>
              <a:t>Average </a:t>
            </a:r>
            <a:r>
              <a:rPr lang="en-US" sz="2200" b="1" dirty="0">
                <a:latin typeface="Century Schoolbook" panose="02040604050505020304" pitchFamily="18" charset="0"/>
              </a:rPr>
              <a:t>Years at Company:</a:t>
            </a:r>
            <a:r>
              <a:rPr lang="en-US" sz="2200" dirty="0">
                <a:latin typeface="Century Schoolbook" panose="02040604050505020304" pitchFamily="18" charset="0"/>
              </a:rPr>
              <a:t> </a:t>
            </a:r>
            <a:r>
              <a:rPr lang="en-US" sz="2200" dirty="0" smtClean="0">
                <a:latin typeface="Century Schoolbook" panose="02040604050505020304" pitchFamily="18" charset="0"/>
              </a:rPr>
              <a:t>10.77 </a:t>
            </a:r>
            <a:r>
              <a:rPr lang="en-US" sz="2200" dirty="0">
                <a:latin typeface="Century Schoolbook" panose="02040604050505020304" pitchFamily="18" charset="0"/>
              </a:rPr>
              <a:t>Years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696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91323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INSIGHTS</a:t>
            </a:r>
            <a:endParaRPr lang="en-IN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07534"/>
            <a:ext cx="10058400" cy="5273750"/>
          </a:xfrm>
        </p:spPr>
        <p:txBody>
          <a:bodyPr>
            <a:normAutofit fontScale="4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5000" b="1" dirty="0" smtClean="0">
                <a:latin typeface="Century Schoolbook" panose="02040604050505020304" pitchFamily="18" charset="0"/>
              </a:rPr>
              <a:t>Department:- </a:t>
            </a:r>
          </a:p>
          <a:p>
            <a:pPr marL="0" indent="0">
              <a:buNone/>
            </a:pPr>
            <a:r>
              <a:rPr lang="en-US" sz="5000" dirty="0">
                <a:latin typeface="Century Schoolbook" panose="02040604050505020304" pitchFamily="18" charset="0"/>
              </a:rPr>
              <a:t> </a:t>
            </a:r>
            <a:r>
              <a:rPr lang="en-US" sz="5000" dirty="0" smtClean="0">
                <a:latin typeface="Century Schoolbook" panose="02040604050505020304" pitchFamily="18" charset="0"/>
              </a:rPr>
              <a:t>Research and Development department is having the highest attrition rate of 51.21%.</a:t>
            </a:r>
          </a:p>
          <a:p>
            <a:pPr marL="0" indent="0">
              <a:buNone/>
            </a:pPr>
            <a:r>
              <a:rPr lang="en-US" sz="5000" dirty="0">
                <a:latin typeface="Century Schoolbook" panose="02040604050505020304" pitchFamily="18" charset="0"/>
              </a:rPr>
              <a:t> </a:t>
            </a:r>
            <a:r>
              <a:rPr lang="en-US" sz="5000" dirty="0" smtClean="0">
                <a:latin typeface="Century Schoolbook" panose="02040604050505020304" pitchFamily="18" charset="0"/>
              </a:rPr>
              <a:t>Research and Development department has higher attrition of 52% for female employees.</a:t>
            </a:r>
          </a:p>
          <a:p>
            <a:pPr marL="0" indent="0">
              <a:buNone/>
            </a:pPr>
            <a:r>
              <a:rPr lang="en-US" sz="5000" dirty="0">
                <a:latin typeface="Century Schoolbook" panose="02040604050505020304" pitchFamily="18" charset="0"/>
              </a:rPr>
              <a:t> </a:t>
            </a:r>
            <a:r>
              <a:rPr lang="en-US" sz="5000" dirty="0" smtClean="0">
                <a:latin typeface="Century Schoolbook" panose="02040604050505020304" pitchFamily="18" charset="0"/>
              </a:rPr>
              <a:t>Software department has a attrition of 52% for male employees.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000" dirty="0" smtClean="0">
                <a:latin typeface="Century Schoolbook" panose="02040604050505020304" pitchFamily="18" charset="0"/>
              </a:rPr>
              <a:t> </a:t>
            </a:r>
            <a:r>
              <a:rPr lang="en-US" sz="5000" b="1" dirty="0" smtClean="0">
                <a:latin typeface="Century Schoolbook" panose="02040604050505020304" pitchFamily="18" charset="0"/>
              </a:rPr>
              <a:t>Age:-</a:t>
            </a:r>
          </a:p>
          <a:p>
            <a:pPr marL="0" indent="0">
              <a:buNone/>
            </a:pPr>
            <a:r>
              <a:rPr lang="en-US" sz="5000" dirty="0">
                <a:latin typeface="Century Schoolbook" panose="02040604050505020304" pitchFamily="18" charset="0"/>
              </a:rPr>
              <a:t> </a:t>
            </a:r>
            <a:r>
              <a:rPr lang="en-US" sz="5000" dirty="0" smtClean="0">
                <a:latin typeface="Century Schoolbook" panose="02040604050505020304" pitchFamily="18" charset="0"/>
              </a:rPr>
              <a:t>According to the analysis the age group of 21-24 and 51-57 is having the highest attrition of 51%.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000" b="1" dirty="0" smtClean="0">
                <a:latin typeface="Century Schoolbook" panose="02040604050505020304" pitchFamily="18" charset="0"/>
              </a:rPr>
              <a:t>Job Role:</a:t>
            </a:r>
          </a:p>
          <a:p>
            <a:pPr marL="0" indent="0">
              <a:buNone/>
            </a:pPr>
            <a:r>
              <a:rPr lang="en-US" sz="5000" dirty="0">
                <a:latin typeface="Century Schoolbook" panose="02040604050505020304" pitchFamily="18" charset="0"/>
              </a:rPr>
              <a:t> </a:t>
            </a:r>
            <a:r>
              <a:rPr lang="en-US" sz="5000" dirty="0" smtClean="0">
                <a:latin typeface="Century Schoolbook" panose="02040604050505020304" pitchFamily="18" charset="0"/>
              </a:rPr>
              <a:t>From the analysis performed the top 5 high attrition roles are:</a:t>
            </a:r>
          </a:p>
          <a:p>
            <a:pPr marL="0" indent="0">
              <a:buNone/>
            </a:pPr>
            <a:r>
              <a:rPr lang="en-US" sz="5000" dirty="0" smtClean="0">
                <a:latin typeface="Century Schoolbook" panose="02040604050505020304" pitchFamily="18" charset="0"/>
              </a:rPr>
              <a:t> Manager, Sales Executive, Research Director, Healthcare Representative, Research Scientist.</a:t>
            </a:r>
          </a:p>
          <a:p>
            <a:pPr marL="0" indent="0">
              <a:buNone/>
            </a:pPr>
            <a:endParaRPr lang="en-US" sz="3500" dirty="0" smtClean="0"/>
          </a:p>
          <a:p>
            <a:pPr marL="0" indent="0">
              <a:buNone/>
            </a:pPr>
            <a:endParaRPr lang="en-US" sz="3500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106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INSIGHTS</a:t>
            </a:r>
            <a:endParaRPr lang="en-IN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1253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Century Schoolbook" panose="02040604050505020304" pitchFamily="18" charset="0"/>
              </a:rPr>
              <a:t>Education:-</a:t>
            </a:r>
          </a:p>
          <a:p>
            <a:pPr marL="0" indent="0">
              <a:buNone/>
            </a:pPr>
            <a:r>
              <a:rPr lang="en-US" sz="2200" dirty="0" smtClean="0">
                <a:latin typeface="Century Schoolbook" panose="02040604050505020304" pitchFamily="18" charset="0"/>
              </a:rPr>
              <a:t> Employee having the education field as medical has the highest attrition of 51.36%.</a:t>
            </a:r>
          </a:p>
          <a:p>
            <a:pPr marL="0" indent="0">
              <a:buNone/>
            </a:pP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smtClean="0">
                <a:latin typeface="Century Schoolbook" panose="02040604050505020304" pitchFamily="18" charset="0"/>
              </a:rPr>
              <a:t>Employee having life sciences as education field has the lowest attrition of  47.78%.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Century Schoolbook" panose="02040604050505020304" pitchFamily="18" charset="0"/>
              </a:rPr>
              <a:t>Environment Satisfaction and Job Satisfaction:-</a:t>
            </a:r>
          </a:p>
          <a:p>
            <a:pPr marL="0" indent="0">
              <a:buNone/>
            </a:pPr>
            <a:r>
              <a:rPr lang="en-US" sz="2200" dirty="0" smtClean="0">
                <a:latin typeface="Century Schoolbook" panose="02040604050505020304" pitchFamily="18" charset="0"/>
              </a:rPr>
              <a:t> The average environment satisfaction rating is 2.49 and average job satisfaction rating is 2.48.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Century Schoolbook" panose="02040604050505020304" pitchFamily="18" charset="0"/>
              </a:rPr>
              <a:t>Distance:-</a:t>
            </a:r>
          </a:p>
          <a:p>
            <a:pPr marL="0" indent="0">
              <a:buNone/>
            </a:pPr>
            <a:r>
              <a:rPr lang="en-US" sz="2200" b="1" dirty="0">
                <a:latin typeface="Century Schoolbook" panose="02040604050505020304" pitchFamily="18" charset="0"/>
              </a:rPr>
              <a:t> </a:t>
            </a:r>
            <a:r>
              <a:rPr lang="en-US" sz="2200" dirty="0" smtClean="0">
                <a:latin typeface="Century Schoolbook" panose="02040604050505020304" pitchFamily="18" charset="0"/>
              </a:rPr>
              <a:t>From the analysis it was found that the attrition for male and female is 52% and 51% respectively   within the distance of 10 miles.</a:t>
            </a:r>
            <a:endParaRPr lang="en-US" sz="2200" b="1" dirty="0" smtClean="0">
              <a:latin typeface="Century Schoolbook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200" dirty="0" smtClean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76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CONCLUSION</a:t>
            </a:r>
            <a:endParaRPr lang="en-IN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1"/>
            <a:ext cx="10058400" cy="4801662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entury Schoolbook" panose="02040604050505020304" pitchFamily="18" charset="0"/>
              </a:rPr>
              <a:t>Observing from the insights and dashboard it showcases important </a:t>
            </a:r>
            <a:r>
              <a:rPr lang="en-US" sz="2200" dirty="0">
                <a:latin typeface="Century Schoolbook" panose="02040604050505020304" pitchFamily="18" charset="0"/>
              </a:rPr>
              <a:t>information about employees that can help make better decisions and keep employees happy and working for the organization</a:t>
            </a:r>
            <a:r>
              <a:rPr lang="en-US" sz="2200" dirty="0" smtClean="0">
                <a:latin typeface="Century Schoolbook" panose="020406040505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entury Schoolbook" panose="02040604050505020304" pitchFamily="18" charset="0"/>
              </a:rPr>
              <a:t> </a:t>
            </a:r>
            <a:r>
              <a:rPr lang="en-US" sz="2200" dirty="0">
                <a:latin typeface="Century Schoolbook" panose="02040604050505020304" pitchFamily="18" charset="0"/>
              </a:rPr>
              <a:t>By taking actions to address the issues that employees face and creating a positive work environment, the HR department can help employees perform better and stay in their jobs longer. This can help the organization make more money and be more successful</a:t>
            </a:r>
            <a:r>
              <a:rPr lang="en-US" sz="2200" dirty="0" smtClean="0">
                <a:latin typeface="Century Schoolbook" panose="020406040505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smtClean="0">
                <a:latin typeface="Century Schoolbook" panose="02040604050505020304" pitchFamily="18" charset="0"/>
              </a:rPr>
              <a:t> Some of the ways to reduce attrition:-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Century Schoolbook" panose="02040604050505020304" pitchFamily="18" charset="0"/>
              </a:rPr>
              <a:t>Set </a:t>
            </a:r>
            <a:r>
              <a:rPr lang="en-IN" sz="2200" dirty="0">
                <a:latin typeface="Century Schoolbook" panose="02040604050505020304" pitchFamily="18" charset="0"/>
              </a:rPr>
              <a:t>realistic </a:t>
            </a:r>
            <a:r>
              <a:rPr lang="en-IN" sz="2200" dirty="0" smtClean="0">
                <a:latin typeface="Century Schoolbook" panose="02040604050505020304" pitchFamily="18" charset="0"/>
              </a:rPr>
              <a:t>expectations.</a:t>
            </a:r>
            <a:endParaRPr lang="en-IN" sz="2200" dirty="0">
              <a:latin typeface="Century Schoolbook" panose="020406040505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entury Schoolbook" panose="02040604050505020304" pitchFamily="18" charset="0"/>
              </a:rPr>
              <a:t>Offer </a:t>
            </a:r>
            <a:r>
              <a:rPr lang="en-US" sz="2200" dirty="0">
                <a:latin typeface="Century Schoolbook" panose="02040604050505020304" pitchFamily="18" charset="0"/>
              </a:rPr>
              <a:t>support and show </a:t>
            </a:r>
            <a:r>
              <a:rPr lang="en-US" sz="2200" dirty="0" smtClean="0">
                <a:latin typeface="Century Schoolbook" panose="02040604050505020304" pitchFamily="18" charset="0"/>
              </a:rPr>
              <a:t>appreciation.</a:t>
            </a:r>
            <a:endParaRPr lang="en-US" sz="2200" dirty="0">
              <a:latin typeface="Century Schoolbook" panose="020406040505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entury Schoolbook" panose="02040604050505020304" pitchFamily="18" charset="0"/>
              </a:rPr>
              <a:t>Compensate </a:t>
            </a:r>
            <a:r>
              <a:rPr lang="en-US" sz="2200" dirty="0">
                <a:latin typeface="Century Schoolbook" panose="02040604050505020304" pitchFamily="18" charset="0"/>
              </a:rPr>
              <a:t>fairly and recognize high </a:t>
            </a:r>
            <a:r>
              <a:rPr lang="en-US" sz="2200" dirty="0" smtClean="0">
                <a:latin typeface="Century Schoolbook" panose="02040604050505020304" pitchFamily="18" charset="0"/>
              </a:rPr>
              <a:t>performers.</a:t>
            </a:r>
            <a:endParaRPr lang="en-US" sz="2200" dirty="0">
              <a:latin typeface="Century Schoolbook" panose="020406040505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entury Schoolbook" panose="02040604050505020304" pitchFamily="18" charset="0"/>
              </a:rPr>
              <a:t>Allow</a:t>
            </a:r>
            <a:r>
              <a:rPr lang="en-US" sz="2200" dirty="0">
                <a:latin typeface="Century Schoolbook" panose="02040604050505020304" pitchFamily="18" charset="0"/>
              </a:rPr>
              <a:t> for a more flexible work schedule</a:t>
            </a:r>
            <a:r>
              <a:rPr lang="en-US" sz="2200" dirty="0" smtClean="0">
                <a:latin typeface="Century Schoolbook" panose="02040604050505020304" pitchFamily="18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entury Schoolbook" panose="02040604050505020304" pitchFamily="18" charset="0"/>
              </a:rPr>
              <a:t>Making </a:t>
            </a:r>
            <a:r>
              <a:rPr lang="en-US" sz="2200" dirty="0">
                <a:latin typeface="Century Schoolbook" panose="02040604050505020304" pitchFamily="18" charset="0"/>
              </a:rPr>
              <a:t>sure that the right people are in the right roles at the right team.</a:t>
            </a:r>
            <a:endParaRPr lang="en-US" sz="2200" dirty="0" smtClean="0">
              <a:latin typeface="Century Schoolbook" panose="020406040505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670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359" y="772836"/>
            <a:ext cx="10207256" cy="107722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What is Employee Retention ?</a:t>
            </a:r>
            <a:endParaRPr lang="en-IN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359" y="1605516"/>
            <a:ext cx="10207256" cy="479528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200" dirty="0" smtClean="0">
                <a:latin typeface="Century Schoolbook" panose="02040604050505020304" pitchFamily="18" charset="0"/>
              </a:rPr>
              <a:t>Employee </a:t>
            </a:r>
            <a:r>
              <a:rPr lang="en-US" sz="2200" dirty="0">
                <a:latin typeface="Century Schoolbook" panose="02040604050505020304" pitchFamily="18" charset="0"/>
              </a:rPr>
              <a:t>retention refers to the efforts a company makes to keep its employees happy and prevent them from leaving. It's the opposite of employee turnover, which is the rate at which employees leave a company.</a:t>
            </a:r>
          </a:p>
          <a:p>
            <a:r>
              <a:rPr lang="en-US" sz="2200" dirty="0">
                <a:latin typeface="Century Schoolbook" panose="02040604050505020304" pitchFamily="18" charset="0"/>
              </a:rPr>
              <a:t>Here are some reasons why employee retention is important:</a:t>
            </a:r>
          </a:p>
          <a:p>
            <a:r>
              <a:rPr lang="en-US" sz="2200" b="1" dirty="0">
                <a:latin typeface="Century Schoolbook" panose="02040604050505020304" pitchFamily="18" charset="0"/>
              </a:rPr>
              <a:t>Reduces costs:</a:t>
            </a:r>
            <a:r>
              <a:rPr lang="en-US" sz="2200" dirty="0">
                <a:latin typeface="Century Schoolbook" panose="02040604050505020304" pitchFamily="18" charset="0"/>
              </a:rPr>
              <a:t> Recruiting and training new employees is expensive. By retaining current employees, companies can avoid these costs.</a:t>
            </a:r>
          </a:p>
          <a:p>
            <a:r>
              <a:rPr lang="en-US" sz="2200" b="1" dirty="0">
                <a:latin typeface="Century Schoolbook" panose="02040604050505020304" pitchFamily="18" charset="0"/>
              </a:rPr>
              <a:t>Improves productivity:</a:t>
            </a:r>
            <a:r>
              <a:rPr lang="en-US" sz="2200" dirty="0">
                <a:latin typeface="Century Schoolbook" panose="02040604050505020304" pitchFamily="18" charset="0"/>
              </a:rPr>
              <a:t> Experienced employees are more productive than new hires.</a:t>
            </a:r>
          </a:p>
          <a:p>
            <a:r>
              <a:rPr lang="en-US" sz="2200" b="1" dirty="0">
                <a:latin typeface="Century Schoolbook" panose="02040604050505020304" pitchFamily="18" charset="0"/>
              </a:rPr>
              <a:t>Boosts morale:</a:t>
            </a:r>
            <a:r>
              <a:rPr lang="en-US" sz="2200" dirty="0">
                <a:latin typeface="Century Schoolbook" panose="02040604050505020304" pitchFamily="18" charset="0"/>
              </a:rPr>
              <a:t> A high turnover rate can damage morale among remaining employees</a:t>
            </a:r>
            <a:r>
              <a:rPr lang="en-US" sz="2200" dirty="0" smtClean="0">
                <a:latin typeface="Century Schoolbook" panose="02040604050505020304" pitchFamily="18" charset="0"/>
              </a:rPr>
              <a:t>.</a:t>
            </a:r>
            <a:endParaRPr lang="en-US" sz="22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99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Employee Attrition</a:t>
            </a:r>
            <a:endParaRPr lang="en-IN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07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Century Schoolbook" panose="02040604050505020304" pitchFamily="18" charset="0"/>
              </a:rPr>
              <a:t>Employee attrition is the gradual reduction in employee numbers</a:t>
            </a:r>
            <a:r>
              <a:rPr lang="en-US" sz="2200" dirty="0" smtClean="0">
                <a:latin typeface="Century Schoolbook" panose="020406040505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entury Schoolbook" panose="02040604050505020304" pitchFamily="18" charset="0"/>
              </a:rPr>
              <a:t> Employee </a:t>
            </a:r>
            <a:r>
              <a:rPr lang="en-US" sz="2200" dirty="0">
                <a:latin typeface="Century Schoolbook" panose="02040604050505020304" pitchFamily="18" charset="0"/>
              </a:rPr>
              <a:t>attrition happens when the size of your workforce diminishes over time. </a:t>
            </a:r>
            <a:endParaRPr lang="en-US" sz="2200" dirty="0" smtClean="0">
              <a:latin typeface="Century Schoolbook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entury Schoolbook" panose="02040604050505020304" pitchFamily="18" charset="0"/>
              </a:rPr>
              <a:t>This </a:t>
            </a:r>
            <a:r>
              <a:rPr lang="en-US" sz="2200" dirty="0">
                <a:latin typeface="Century Schoolbook" panose="02040604050505020304" pitchFamily="18" charset="0"/>
              </a:rPr>
              <a:t>means that employees are leaving faster than they are hired.</a:t>
            </a:r>
          </a:p>
          <a:p>
            <a:pPr marL="0" indent="0">
              <a:buNone/>
            </a:pPr>
            <a:r>
              <a:rPr lang="en-US" sz="2200" b="1" dirty="0" smtClean="0">
                <a:latin typeface="Century Schoolbook" panose="02040604050505020304" pitchFamily="18" charset="0"/>
              </a:rPr>
              <a:t>Types of Attrition:-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Century Schoolbook" panose="02040604050505020304" pitchFamily="18" charset="0"/>
              </a:rPr>
              <a:t>Voluntary:- Changing career or accepting a new job offer.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Century Schoolbook" panose="02040604050505020304" pitchFamily="18" charset="0"/>
              </a:rPr>
              <a:t>Involuntary:- Position elimination, termination or layoffs.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Century Schoolbook" panose="02040604050505020304" pitchFamily="18" charset="0"/>
              </a:rPr>
              <a:t>Retirement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F68A3-3E9A-45B5-B0C0-D23FA782A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543" y="3704980"/>
            <a:ext cx="2069137" cy="10738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533B1C-DB4F-479B-9610-0FF32D3CD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543" y="5004781"/>
            <a:ext cx="2069137" cy="10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7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Dataset Provided</a:t>
            </a:r>
            <a:endParaRPr lang="en-IN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Dataset Name: HR_1 &amp; </a:t>
            </a:r>
            <a:r>
              <a:rPr lang="en-IN" sz="2200" dirty="0" smtClean="0">
                <a:latin typeface="Century Schoolbook" panose="02040604050505020304" pitchFamily="18" charset="0"/>
              </a:rPr>
              <a:t>HR_2</a:t>
            </a:r>
            <a:endParaRPr lang="en-IN" sz="22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Dataset Type: Excel </a:t>
            </a:r>
            <a:r>
              <a:rPr lang="en-IN" sz="2200" dirty="0" smtClean="0">
                <a:latin typeface="Century Schoolbook" panose="02040604050505020304" pitchFamily="18" charset="0"/>
              </a:rPr>
              <a:t>Data</a:t>
            </a:r>
            <a:endParaRPr lang="en-IN" sz="22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Dataset Size: 50k records each</a:t>
            </a:r>
          </a:p>
        </p:txBody>
      </p:sp>
    </p:spTree>
    <p:extLst>
      <p:ext uri="{BB962C8B-B14F-4D97-AF65-F5344CB8AC3E}">
        <p14:creationId xmlns:p14="http://schemas.microsoft.com/office/powerpoint/2010/main" val="201486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4501" r="54859" b="11239"/>
          <a:stretch/>
        </p:blipFill>
        <p:spPr>
          <a:xfrm>
            <a:off x="-74428" y="990484"/>
            <a:ext cx="12266428" cy="58675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5948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EXCEL DASHBOARD</a:t>
            </a:r>
            <a:endParaRPr lang="en-IN" sz="48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91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5033"/>
            <a:ext cx="12192000" cy="59329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428" y="0"/>
            <a:ext cx="12117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POWER BI DASHBOARD</a:t>
            </a:r>
            <a:endParaRPr lang="en-IN" sz="48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7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881A0F-B262-4265-9B88-FF229C6643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24" t="11159" r="611" b="8936"/>
          <a:stretch/>
        </p:blipFill>
        <p:spPr>
          <a:xfrm>
            <a:off x="0" y="1148315"/>
            <a:ext cx="12192000" cy="57096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2759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TABLEAU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DASHBOARD</a:t>
            </a:r>
            <a:endParaRPr lang="en-IN" sz="48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65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21DA27-8438-4906-AE69-75A67CA543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46" t="11429" r="1136" b="8397"/>
          <a:stretch/>
        </p:blipFill>
        <p:spPr>
          <a:xfrm>
            <a:off x="0" y="1010092"/>
            <a:ext cx="12192000" cy="58479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2759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TABLEAU DASHBOARD</a:t>
            </a:r>
            <a:endParaRPr lang="en-IN" sz="48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69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6D85C2-A10C-41C9-8956-EC077A239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97" t="11024" r="1287" b="13653"/>
          <a:stretch/>
        </p:blipFill>
        <p:spPr>
          <a:xfrm>
            <a:off x="0" y="1073888"/>
            <a:ext cx="12192000" cy="57841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2759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TABLEAU DASHBOARD</a:t>
            </a:r>
            <a:endParaRPr lang="en-IN" sz="48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9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1144</TotalTime>
  <Words>559</Words>
  <Application>Microsoft Office PowerPoint</Application>
  <PresentationFormat>Widescreen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Rounded MT Bold</vt:lpstr>
      <vt:lpstr>Calibri</vt:lpstr>
      <vt:lpstr>Calibri Light</vt:lpstr>
      <vt:lpstr>Century Schoolbook</vt:lpstr>
      <vt:lpstr>Retrospect</vt:lpstr>
      <vt:lpstr>HR ANALYTICS</vt:lpstr>
      <vt:lpstr>What is Employee Retention ?</vt:lpstr>
      <vt:lpstr>Employee Attrition</vt:lpstr>
      <vt:lpstr>Dataset Provided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INSIGHTS</vt:lpstr>
      <vt:lpstr>INSIGHTS</vt:lpstr>
      <vt:lpstr>INSIGHTS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Admin</cp:lastModifiedBy>
  <cp:revision>39</cp:revision>
  <dcterms:created xsi:type="dcterms:W3CDTF">2024-03-22T05:28:43Z</dcterms:created>
  <dcterms:modified xsi:type="dcterms:W3CDTF">2024-03-26T04:25:41Z</dcterms:modified>
</cp:coreProperties>
</file>