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80" r:id="rId2"/>
    <p:sldId id="289" r:id="rId3"/>
    <p:sldId id="298" r:id="rId4"/>
    <p:sldId id="290" r:id="rId5"/>
    <p:sldId id="281" r:id="rId6"/>
    <p:sldId id="305" r:id="rId7"/>
    <p:sldId id="329" r:id="rId8"/>
    <p:sldId id="330" r:id="rId9"/>
    <p:sldId id="287" r:id="rId10"/>
    <p:sldId id="307" r:id="rId11"/>
    <p:sldId id="306" r:id="rId12"/>
    <p:sldId id="316" r:id="rId13"/>
    <p:sldId id="317" r:id="rId14"/>
    <p:sldId id="318" r:id="rId15"/>
    <p:sldId id="288" r:id="rId16"/>
    <p:sldId id="291" r:id="rId17"/>
    <p:sldId id="312" r:id="rId18"/>
    <p:sldId id="331" r:id="rId19"/>
    <p:sldId id="313" r:id="rId20"/>
    <p:sldId id="302" r:id="rId21"/>
    <p:sldId id="322" r:id="rId22"/>
    <p:sldId id="323" r:id="rId23"/>
    <p:sldId id="324" r:id="rId24"/>
    <p:sldId id="332" r:id="rId25"/>
    <p:sldId id="326" r:id="rId26"/>
    <p:sldId id="328" r:id="rId27"/>
    <p:sldId id="296" r:id="rId28"/>
    <p:sldId id="320" r:id="rId29"/>
    <p:sldId id="297" r:id="rId30"/>
    <p:sldId id="304" r:id="rId31"/>
    <p:sldId id="295" r:id="rId32"/>
    <p:sldId id="314" r:id="rId33"/>
    <p:sldId id="338" r:id="rId34"/>
    <p:sldId id="339" r:id="rId35"/>
    <p:sldId id="27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266" autoAdjust="0"/>
  </p:normalViewPr>
  <p:slideViewPr>
    <p:cSldViewPr snapToGrid="0">
      <p:cViewPr varScale="1">
        <p:scale>
          <a:sx n="60" d="100"/>
          <a:sy n="60" d="100"/>
        </p:scale>
        <p:origin x="908" y="44"/>
      </p:cViewPr>
      <p:guideLst/>
    </p:cSldViewPr>
  </p:slideViewPr>
  <p:notesTextViewPr>
    <p:cViewPr>
      <p:scale>
        <a:sx n="1" d="1"/>
        <a:sy n="1" d="1"/>
      </p:scale>
      <p:origin x="0" y="0"/>
    </p:cViewPr>
  </p:notesTextViewPr>
  <p:sorterViewPr>
    <p:cViewPr>
      <p:scale>
        <a:sx n="100" d="100"/>
        <a:sy n="100" d="100"/>
      </p:scale>
      <p:origin x="0" y="-82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90EC07-31AD-48DA-85C4-48340B217A48}" type="datetimeFigureOut">
              <a:rPr lang="en-IN" smtClean="0"/>
              <a:t>02-06-2023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6DD91C-9C4E-4035-8313-FD00100160ED}" type="slidenum">
              <a:rPr lang="en-IN" smtClean="0"/>
              <a:t>‹#›</a:t>
            </a:fld>
            <a:endParaRPr lang="en-IN"/>
          </a:p>
        </p:txBody>
      </p:sp>
    </p:spTree>
    <p:extLst>
      <p:ext uri="{BB962C8B-B14F-4D97-AF65-F5344CB8AC3E}">
        <p14:creationId xmlns:p14="http://schemas.microsoft.com/office/powerpoint/2010/main" val="429685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6DD91C-9C4E-4035-8313-FD00100160ED}" type="slidenum">
              <a:rPr lang="en-IN" smtClean="0"/>
              <a:t>12</a:t>
            </a:fld>
            <a:endParaRPr lang="en-IN"/>
          </a:p>
        </p:txBody>
      </p:sp>
    </p:spTree>
    <p:extLst>
      <p:ext uri="{BB962C8B-B14F-4D97-AF65-F5344CB8AC3E}">
        <p14:creationId xmlns:p14="http://schemas.microsoft.com/office/powerpoint/2010/main" val="2191185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96DD91C-9C4E-4035-8313-FD00100160ED}" type="slidenum">
              <a:rPr lang="en-IN" smtClean="0"/>
              <a:t>16</a:t>
            </a:fld>
            <a:endParaRPr lang="en-IN"/>
          </a:p>
        </p:txBody>
      </p:sp>
    </p:spTree>
    <p:extLst>
      <p:ext uri="{BB962C8B-B14F-4D97-AF65-F5344CB8AC3E}">
        <p14:creationId xmlns:p14="http://schemas.microsoft.com/office/powerpoint/2010/main" val="322277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B3B6-7BB3-A766-E44B-8178855DB2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6E2AC3-393A-2879-474E-40F536E29D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E49BEE-91EC-702F-0332-A5CE017750CE}"/>
              </a:ext>
            </a:extLst>
          </p:cNvPr>
          <p:cNvSpPr>
            <a:spLocks noGrp="1"/>
          </p:cNvSpPr>
          <p:nvPr>
            <p:ph type="dt" sz="half" idx="10"/>
          </p:nvPr>
        </p:nvSpPr>
        <p:spPr/>
        <p:txBody>
          <a:bodyPr/>
          <a:lstStyle/>
          <a:p>
            <a:fld id="{B909FB39-533E-46B9-BD6A-E6F5A836BBE1}" type="datetimeFigureOut">
              <a:rPr lang="en-IN" smtClean="0"/>
              <a:t>02-06-2023</a:t>
            </a:fld>
            <a:endParaRPr lang="en-IN"/>
          </a:p>
        </p:txBody>
      </p:sp>
      <p:sp>
        <p:nvSpPr>
          <p:cNvPr id="5" name="Footer Placeholder 4">
            <a:extLst>
              <a:ext uri="{FF2B5EF4-FFF2-40B4-BE49-F238E27FC236}">
                <a16:creationId xmlns:a16="http://schemas.microsoft.com/office/drawing/2014/main" id="{BADE4C7A-6552-1F6D-BC2B-6A5E18FA77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D007C4-C36C-3922-152A-F06CC0E56C4B}"/>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2633980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F5E7-7507-05F8-9FE7-98401C3536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5E6575-65B6-BC8B-FD90-A27C939E1F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87C33C-906B-4058-3B3B-3C3AC3DC1D31}"/>
              </a:ext>
            </a:extLst>
          </p:cNvPr>
          <p:cNvSpPr>
            <a:spLocks noGrp="1"/>
          </p:cNvSpPr>
          <p:nvPr>
            <p:ph type="dt" sz="half" idx="10"/>
          </p:nvPr>
        </p:nvSpPr>
        <p:spPr/>
        <p:txBody>
          <a:bodyPr/>
          <a:lstStyle/>
          <a:p>
            <a:fld id="{B909FB39-533E-46B9-BD6A-E6F5A836BBE1}" type="datetimeFigureOut">
              <a:rPr lang="en-IN" smtClean="0"/>
              <a:t>02-06-2023</a:t>
            </a:fld>
            <a:endParaRPr lang="en-IN"/>
          </a:p>
        </p:txBody>
      </p:sp>
      <p:sp>
        <p:nvSpPr>
          <p:cNvPr id="5" name="Footer Placeholder 4">
            <a:extLst>
              <a:ext uri="{FF2B5EF4-FFF2-40B4-BE49-F238E27FC236}">
                <a16:creationId xmlns:a16="http://schemas.microsoft.com/office/drawing/2014/main" id="{C6849152-F61A-CF74-DDE0-C42F6F41DE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FFA25F-0682-0998-6800-CE7389FA4A0A}"/>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414936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443CAA-AD66-350B-E06C-48B49EA337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AF214C-F430-C68C-8207-23F0648B42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7B3010-985D-9143-68E2-AEC3DB0B21A9}"/>
              </a:ext>
            </a:extLst>
          </p:cNvPr>
          <p:cNvSpPr>
            <a:spLocks noGrp="1"/>
          </p:cNvSpPr>
          <p:nvPr>
            <p:ph type="dt" sz="half" idx="10"/>
          </p:nvPr>
        </p:nvSpPr>
        <p:spPr/>
        <p:txBody>
          <a:bodyPr/>
          <a:lstStyle/>
          <a:p>
            <a:fld id="{B909FB39-533E-46B9-BD6A-E6F5A836BBE1}" type="datetimeFigureOut">
              <a:rPr lang="en-IN" smtClean="0"/>
              <a:t>02-06-2023</a:t>
            </a:fld>
            <a:endParaRPr lang="en-IN"/>
          </a:p>
        </p:txBody>
      </p:sp>
      <p:sp>
        <p:nvSpPr>
          <p:cNvPr id="5" name="Footer Placeholder 4">
            <a:extLst>
              <a:ext uri="{FF2B5EF4-FFF2-40B4-BE49-F238E27FC236}">
                <a16:creationId xmlns:a16="http://schemas.microsoft.com/office/drawing/2014/main" id="{1CD5F4F3-A6A0-A3E3-176B-E78CA9F534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965A8D-2917-FF02-659C-5FE07C691556}"/>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3730469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FE0A-CD83-ACFA-AACA-43A843CC4E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050A15-D48A-A546-6524-98400A2D9C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24D332-43CD-B077-C177-F3CA141A03CA}"/>
              </a:ext>
            </a:extLst>
          </p:cNvPr>
          <p:cNvSpPr>
            <a:spLocks noGrp="1"/>
          </p:cNvSpPr>
          <p:nvPr>
            <p:ph type="dt" sz="half" idx="10"/>
          </p:nvPr>
        </p:nvSpPr>
        <p:spPr/>
        <p:txBody>
          <a:bodyPr/>
          <a:lstStyle/>
          <a:p>
            <a:fld id="{B909FB39-533E-46B9-BD6A-E6F5A836BBE1}" type="datetimeFigureOut">
              <a:rPr lang="en-IN" smtClean="0"/>
              <a:t>02-06-2023</a:t>
            </a:fld>
            <a:endParaRPr lang="en-IN"/>
          </a:p>
        </p:txBody>
      </p:sp>
      <p:sp>
        <p:nvSpPr>
          <p:cNvPr id="5" name="Footer Placeholder 4">
            <a:extLst>
              <a:ext uri="{FF2B5EF4-FFF2-40B4-BE49-F238E27FC236}">
                <a16:creationId xmlns:a16="http://schemas.microsoft.com/office/drawing/2014/main" id="{608EAAC1-B0E4-BB55-6967-D441C3232C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275CC2-EE98-F6E5-DFC8-BC78E5AE8DBE}"/>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3461372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A962-2E78-64F0-334F-EF975D399C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96DCE7-D7DC-246B-49B0-88E6853CBB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9E6959-0C3F-690F-E15A-88868AE90EF3}"/>
              </a:ext>
            </a:extLst>
          </p:cNvPr>
          <p:cNvSpPr>
            <a:spLocks noGrp="1"/>
          </p:cNvSpPr>
          <p:nvPr>
            <p:ph type="dt" sz="half" idx="10"/>
          </p:nvPr>
        </p:nvSpPr>
        <p:spPr/>
        <p:txBody>
          <a:bodyPr/>
          <a:lstStyle/>
          <a:p>
            <a:fld id="{B909FB39-533E-46B9-BD6A-E6F5A836BBE1}" type="datetimeFigureOut">
              <a:rPr lang="en-IN" smtClean="0"/>
              <a:t>02-06-2023</a:t>
            </a:fld>
            <a:endParaRPr lang="en-IN"/>
          </a:p>
        </p:txBody>
      </p:sp>
      <p:sp>
        <p:nvSpPr>
          <p:cNvPr id="5" name="Footer Placeholder 4">
            <a:extLst>
              <a:ext uri="{FF2B5EF4-FFF2-40B4-BE49-F238E27FC236}">
                <a16:creationId xmlns:a16="http://schemas.microsoft.com/office/drawing/2014/main" id="{3C9204E1-9398-C00E-B5A0-416B171CE3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1D6A1-2DC1-3ED6-D0CA-DEBE7FF0DCDD}"/>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2839858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B601-CEFC-B653-DA82-6200EC91ED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E02F52-1BBD-518E-BCEA-A485EE3A55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47DA9F-3F5F-6922-CFD1-1BD47CBDDE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40FA24-7B86-E766-6378-8389E25E1DFC}"/>
              </a:ext>
            </a:extLst>
          </p:cNvPr>
          <p:cNvSpPr>
            <a:spLocks noGrp="1"/>
          </p:cNvSpPr>
          <p:nvPr>
            <p:ph type="dt" sz="half" idx="10"/>
          </p:nvPr>
        </p:nvSpPr>
        <p:spPr/>
        <p:txBody>
          <a:bodyPr/>
          <a:lstStyle/>
          <a:p>
            <a:fld id="{B909FB39-533E-46B9-BD6A-E6F5A836BBE1}" type="datetimeFigureOut">
              <a:rPr lang="en-IN" smtClean="0"/>
              <a:t>02-06-2023</a:t>
            </a:fld>
            <a:endParaRPr lang="en-IN"/>
          </a:p>
        </p:txBody>
      </p:sp>
      <p:sp>
        <p:nvSpPr>
          <p:cNvPr id="6" name="Footer Placeholder 5">
            <a:extLst>
              <a:ext uri="{FF2B5EF4-FFF2-40B4-BE49-F238E27FC236}">
                <a16:creationId xmlns:a16="http://schemas.microsoft.com/office/drawing/2014/main" id="{F5679AC6-A577-85C2-5DC9-CD4401FC09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A98B36-11C6-4A81-6169-7016D8745C5C}"/>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199025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3D4B-D8C7-9AE7-E45A-6360CD9473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6380D8-FA45-7E5C-3324-2FBDAB106A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3ED4C4-A727-69B8-20FD-9128DC6CF1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85BBCE-C3B2-ADC5-0A34-B1817522E9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F139A2-CF88-F4D6-146B-C68D757B83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066CF7-E61B-D37B-3F02-2005116292C8}"/>
              </a:ext>
            </a:extLst>
          </p:cNvPr>
          <p:cNvSpPr>
            <a:spLocks noGrp="1"/>
          </p:cNvSpPr>
          <p:nvPr>
            <p:ph type="dt" sz="half" idx="10"/>
          </p:nvPr>
        </p:nvSpPr>
        <p:spPr/>
        <p:txBody>
          <a:bodyPr/>
          <a:lstStyle/>
          <a:p>
            <a:fld id="{B909FB39-533E-46B9-BD6A-E6F5A836BBE1}" type="datetimeFigureOut">
              <a:rPr lang="en-IN" smtClean="0"/>
              <a:t>02-06-2023</a:t>
            </a:fld>
            <a:endParaRPr lang="en-IN"/>
          </a:p>
        </p:txBody>
      </p:sp>
      <p:sp>
        <p:nvSpPr>
          <p:cNvPr id="8" name="Footer Placeholder 7">
            <a:extLst>
              <a:ext uri="{FF2B5EF4-FFF2-40B4-BE49-F238E27FC236}">
                <a16:creationId xmlns:a16="http://schemas.microsoft.com/office/drawing/2014/main" id="{344E8985-6617-63E8-AF1A-6478CA21BF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D07F48-9C23-1918-9F14-87D25676CE16}"/>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1626531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15535-7A9C-6229-A0AA-73791B6A80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DA4FB2-F487-BAE3-FB35-44E6FDFD7A80}"/>
              </a:ext>
            </a:extLst>
          </p:cNvPr>
          <p:cNvSpPr>
            <a:spLocks noGrp="1"/>
          </p:cNvSpPr>
          <p:nvPr>
            <p:ph type="dt" sz="half" idx="10"/>
          </p:nvPr>
        </p:nvSpPr>
        <p:spPr/>
        <p:txBody>
          <a:bodyPr/>
          <a:lstStyle/>
          <a:p>
            <a:fld id="{B909FB39-533E-46B9-BD6A-E6F5A836BBE1}" type="datetimeFigureOut">
              <a:rPr lang="en-IN" smtClean="0"/>
              <a:t>02-06-2023</a:t>
            </a:fld>
            <a:endParaRPr lang="en-IN"/>
          </a:p>
        </p:txBody>
      </p:sp>
      <p:sp>
        <p:nvSpPr>
          <p:cNvPr id="4" name="Footer Placeholder 3">
            <a:extLst>
              <a:ext uri="{FF2B5EF4-FFF2-40B4-BE49-F238E27FC236}">
                <a16:creationId xmlns:a16="http://schemas.microsoft.com/office/drawing/2014/main" id="{FAE6ABD4-4AF4-A6F3-0A25-5591701DAC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9CE90D-266D-2CDD-430D-E678339E2F4D}"/>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293197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ED3D5-0F26-A662-E49F-5A13EE1F6CCF}"/>
              </a:ext>
            </a:extLst>
          </p:cNvPr>
          <p:cNvSpPr>
            <a:spLocks noGrp="1"/>
          </p:cNvSpPr>
          <p:nvPr>
            <p:ph type="dt" sz="half" idx="10"/>
          </p:nvPr>
        </p:nvSpPr>
        <p:spPr/>
        <p:txBody>
          <a:bodyPr/>
          <a:lstStyle/>
          <a:p>
            <a:fld id="{B909FB39-533E-46B9-BD6A-E6F5A836BBE1}" type="datetimeFigureOut">
              <a:rPr lang="en-IN" smtClean="0"/>
              <a:t>02-06-2023</a:t>
            </a:fld>
            <a:endParaRPr lang="en-IN"/>
          </a:p>
        </p:txBody>
      </p:sp>
      <p:sp>
        <p:nvSpPr>
          <p:cNvPr id="3" name="Footer Placeholder 2">
            <a:extLst>
              <a:ext uri="{FF2B5EF4-FFF2-40B4-BE49-F238E27FC236}">
                <a16:creationId xmlns:a16="http://schemas.microsoft.com/office/drawing/2014/main" id="{AE58FC93-ACC4-2684-1C8A-939A71A81B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8049F4-6DE6-D70F-D1E3-C549D9763BA4}"/>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226646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BB21-5F73-FE45-FD93-B984A0CE6D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FA5E43-A472-89D5-4C10-DC90BF007D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7D6C84-3395-7C14-75D3-88CBE177D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555120-B2EA-0541-C3A1-4E77EC529F33}"/>
              </a:ext>
            </a:extLst>
          </p:cNvPr>
          <p:cNvSpPr>
            <a:spLocks noGrp="1"/>
          </p:cNvSpPr>
          <p:nvPr>
            <p:ph type="dt" sz="half" idx="10"/>
          </p:nvPr>
        </p:nvSpPr>
        <p:spPr/>
        <p:txBody>
          <a:bodyPr/>
          <a:lstStyle/>
          <a:p>
            <a:fld id="{B909FB39-533E-46B9-BD6A-E6F5A836BBE1}" type="datetimeFigureOut">
              <a:rPr lang="en-IN" smtClean="0"/>
              <a:t>02-06-2023</a:t>
            </a:fld>
            <a:endParaRPr lang="en-IN"/>
          </a:p>
        </p:txBody>
      </p:sp>
      <p:sp>
        <p:nvSpPr>
          <p:cNvPr id="6" name="Footer Placeholder 5">
            <a:extLst>
              <a:ext uri="{FF2B5EF4-FFF2-40B4-BE49-F238E27FC236}">
                <a16:creationId xmlns:a16="http://schemas.microsoft.com/office/drawing/2014/main" id="{2E7AD216-2D91-28B9-425F-63BD2CB7A0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EB4BAB-A5FC-3DA3-F213-6C110D580481}"/>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559388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D4F0-1F1C-714C-F34E-8D78B5CA0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7A2675-8EE3-70C7-E6FF-A13AB5654C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D2F5D6-773D-9802-C264-AD49709EB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C508FD-5706-7EFF-AFB4-4CD7EA9C0108}"/>
              </a:ext>
            </a:extLst>
          </p:cNvPr>
          <p:cNvSpPr>
            <a:spLocks noGrp="1"/>
          </p:cNvSpPr>
          <p:nvPr>
            <p:ph type="dt" sz="half" idx="10"/>
          </p:nvPr>
        </p:nvSpPr>
        <p:spPr/>
        <p:txBody>
          <a:bodyPr/>
          <a:lstStyle/>
          <a:p>
            <a:fld id="{B909FB39-533E-46B9-BD6A-E6F5A836BBE1}" type="datetimeFigureOut">
              <a:rPr lang="en-IN" smtClean="0"/>
              <a:t>02-06-2023</a:t>
            </a:fld>
            <a:endParaRPr lang="en-IN"/>
          </a:p>
        </p:txBody>
      </p:sp>
      <p:sp>
        <p:nvSpPr>
          <p:cNvPr id="6" name="Footer Placeholder 5">
            <a:extLst>
              <a:ext uri="{FF2B5EF4-FFF2-40B4-BE49-F238E27FC236}">
                <a16:creationId xmlns:a16="http://schemas.microsoft.com/office/drawing/2014/main" id="{EDC640F3-C686-841E-D850-E799CB792B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14C5F0-AFE5-686C-17AC-2C13D69A623A}"/>
              </a:ext>
            </a:extLst>
          </p:cNvPr>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4254021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1DE796-1D88-6D6C-03AB-35AF49DE36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5CACB6-7EAA-A2EC-45A5-81CD63B2FD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A54810-FC19-D155-0263-C52154D88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9FB39-533E-46B9-BD6A-E6F5A836BBE1}" type="datetimeFigureOut">
              <a:rPr lang="en-IN" smtClean="0"/>
              <a:t>02-06-2023</a:t>
            </a:fld>
            <a:endParaRPr lang="en-IN"/>
          </a:p>
        </p:txBody>
      </p:sp>
      <p:sp>
        <p:nvSpPr>
          <p:cNvPr id="5" name="Footer Placeholder 4">
            <a:extLst>
              <a:ext uri="{FF2B5EF4-FFF2-40B4-BE49-F238E27FC236}">
                <a16:creationId xmlns:a16="http://schemas.microsoft.com/office/drawing/2014/main" id="{6779581D-E957-ABEF-6949-832DCF8A16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E6ACB2-510B-D322-F3A8-1D69537F73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50E28-8890-4EB2-A7C0-8E04034F157A}" type="slidenum">
              <a:rPr lang="en-IN" smtClean="0"/>
              <a:t>‹#›</a:t>
            </a:fld>
            <a:endParaRPr lang="en-IN"/>
          </a:p>
        </p:txBody>
      </p:sp>
    </p:spTree>
    <p:extLst>
      <p:ext uri="{BB962C8B-B14F-4D97-AF65-F5344CB8AC3E}">
        <p14:creationId xmlns:p14="http://schemas.microsoft.com/office/powerpoint/2010/main" val="328714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0" y="609601"/>
            <a:ext cx="4572000" cy="830263"/>
          </a:xfrm>
          <a:prstGeom prst="rect">
            <a:avLst/>
          </a:prstGeom>
          <a:solidFill>
            <a:schemeClr val="bg2">
              <a:lumMod val="20000"/>
              <a:lumOff val="80000"/>
            </a:schemeClr>
          </a:solidFill>
        </p:spPr>
        <p:style>
          <a:lnRef idx="3">
            <a:schemeClr val="lt1"/>
          </a:lnRef>
          <a:fillRef idx="1">
            <a:schemeClr val="accent3"/>
          </a:fillRef>
          <a:effectRef idx="1">
            <a:schemeClr val="accent3"/>
          </a:effectRef>
          <a:fontRef idx="minor">
            <a:schemeClr val="lt1"/>
          </a:fontRef>
        </p:style>
        <p:txBody>
          <a:bodyPr>
            <a:spAutoFit/>
          </a:bodyPr>
          <a:lstStyle/>
          <a:p>
            <a:pPr algn="ctr">
              <a:defRPr/>
            </a:pPr>
            <a:r>
              <a:rPr lang="en-US" sz="2400" dirty="0">
                <a:solidFill>
                  <a:schemeClr val="tx1"/>
                </a:solidFill>
                <a:latin typeface="Times New Roman" panose="02020603050405020304" pitchFamily="18" charset="0"/>
                <a:cs typeface="Times New Roman" panose="02020603050405020304" pitchFamily="18" charset="0"/>
              </a:rPr>
              <a:t>A</a:t>
            </a:r>
          </a:p>
          <a:p>
            <a:pPr algn="ctr">
              <a:defRPr/>
            </a:pPr>
            <a:r>
              <a:rPr lang="en-US" sz="2400" dirty="0">
                <a:solidFill>
                  <a:schemeClr val="tx1"/>
                </a:solidFill>
                <a:latin typeface="Times New Roman" panose="02020603050405020304" pitchFamily="18" charset="0"/>
                <a:cs typeface="Times New Roman" panose="02020603050405020304" pitchFamily="18" charset="0"/>
              </a:rPr>
              <a:t> seminar on</a:t>
            </a:r>
          </a:p>
        </p:txBody>
      </p:sp>
      <p:sp>
        <p:nvSpPr>
          <p:cNvPr id="7" name="TextBox 6"/>
          <p:cNvSpPr txBox="1"/>
          <p:nvPr/>
        </p:nvSpPr>
        <p:spPr>
          <a:xfrm>
            <a:off x="2514600" y="2067580"/>
            <a:ext cx="6934200" cy="954107"/>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path path="circle">
              <a:fillToRect l="50000" t="50000" r="50000" b="50000"/>
            </a:path>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a:spAutoFit/>
          </a:bodyPr>
          <a:lstStyle/>
          <a:p>
            <a:pPr algn="ctr">
              <a:defRPr/>
            </a:pPr>
            <a:r>
              <a:rPr lang="en-IN" sz="2800" dirty="0">
                <a:latin typeface="Times New Roman" pitchFamily="18" charset="0"/>
                <a:cs typeface="Times New Roman" pitchFamily="18" charset="0"/>
              </a:rPr>
              <a:t>“</a:t>
            </a:r>
            <a:r>
              <a:rPr lang="en-US" sz="2800" b="1" dirty="0">
                <a:latin typeface="Times New Roman" panose="02020603050405020304" pitchFamily="18" charset="0"/>
                <a:cs typeface="Times New Roman" panose="02020603050405020304" pitchFamily="18" charset="0"/>
              </a:rPr>
              <a:t>Driver Yawning Analysis using Pi Camera and Deep Learning</a:t>
            </a:r>
            <a:r>
              <a:rPr lang="en-IN" sz="2800" dirty="0">
                <a:latin typeface="Times New Roman" pitchFamily="18" charset="0"/>
                <a:cs typeface="Times New Roman" pitchFamily="18" charset="0"/>
              </a:rPr>
              <a:t>” </a:t>
            </a:r>
            <a:endParaRPr lang="en-US" dirty="0">
              <a:solidFill>
                <a:schemeClr val="accent1">
                  <a:lumMod val="50000"/>
                </a:schemeClr>
              </a:solidFill>
              <a:latin typeface="Times New Roman" panose="02020603050405020304" pitchFamily="18" charset="0"/>
              <a:cs typeface="Times New Roman" pitchFamily="18" charset="0"/>
            </a:endParaRPr>
          </a:p>
        </p:txBody>
      </p:sp>
      <p:sp>
        <p:nvSpPr>
          <p:cNvPr id="2054" name="TextBox 3"/>
          <p:cNvSpPr txBox="1">
            <a:spLocks noChangeArrowheads="1"/>
          </p:cNvSpPr>
          <p:nvPr/>
        </p:nvSpPr>
        <p:spPr bwMode="auto">
          <a:xfrm>
            <a:off x="1726163" y="3218517"/>
            <a:ext cx="3505200" cy="1754326"/>
          </a:xfrm>
          <a:prstGeom prst="rect">
            <a:avLst/>
          </a:prstGeom>
          <a:solidFill>
            <a:schemeClr val="bg2">
              <a:lumMod val="20000"/>
              <a:lumOff val="80000"/>
            </a:schemeClr>
          </a:solidFill>
          <a:ln w="9525">
            <a:noFill/>
            <a:miter lim="800000"/>
            <a:headEnd/>
            <a:tailEnd/>
          </a:ln>
        </p:spPr>
        <p:txBody>
          <a:bodyPr>
            <a:spAutoFit/>
          </a:bodyPr>
          <a:lstStyle/>
          <a:p>
            <a:pPr>
              <a:defRPr/>
            </a:pPr>
            <a:r>
              <a:rPr lang="en-US" dirty="0">
                <a:latin typeface="Times New Roman" panose="02020603050405020304" pitchFamily="18" charset="0"/>
                <a:cs typeface="Times New Roman" panose="02020603050405020304" pitchFamily="18" charset="0"/>
              </a:rPr>
              <a:t>Guide :-</a:t>
            </a:r>
          </a:p>
          <a:p>
            <a:pPr>
              <a:defRPr/>
            </a:pPr>
            <a:r>
              <a:rPr lang="en-US" dirty="0">
                <a:latin typeface="Times New Roman" panose="02020603050405020304" pitchFamily="18" charset="0"/>
                <a:cs typeface="Times New Roman" panose="02020603050405020304" pitchFamily="18" charset="0"/>
              </a:rPr>
              <a:t>Ms. S. M. </a:t>
            </a:r>
            <a:r>
              <a:rPr lang="en-US" dirty="0" err="1">
                <a:latin typeface="Times New Roman" panose="02020603050405020304" pitchFamily="18" charset="0"/>
                <a:cs typeface="Times New Roman" panose="02020603050405020304" pitchFamily="18" charset="0"/>
              </a:rPr>
              <a:t>Ingawale</a:t>
            </a:r>
            <a:endParaRPr lang="en-US" dirty="0">
              <a:latin typeface="Times New Roman" panose="02020603050405020304" pitchFamily="18" charset="0"/>
              <a:cs typeface="Times New Roman" panose="02020603050405020304" pitchFamily="18" charset="0"/>
            </a:endParaRPr>
          </a:p>
          <a:p>
            <a:pPr>
              <a:defRPr/>
            </a:pPr>
            <a:endParaRPr lang="en-US"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Co-Guide :-</a:t>
            </a:r>
          </a:p>
          <a:p>
            <a:pPr>
              <a:defRPr/>
            </a:pPr>
            <a:r>
              <a:rPr lang="en-US" dirty="0">
                <a:latin typeface="Times New Roman" panose="02020603050405020304" pitchFamily="18" charset="0"/>
                <a:cs typeface="Times New Roman" panose="02020603050405020304" pitchFamily="18" charset="0"/>
              </a:rPr>
              <a:t>Ms. N. Y. </a:t>
            </a:r>
            <a:r>
              <a:rPr lang="en-US" dirty="0" err="1">
                <a:latin typeface="Times New Roman" panose="02020603050405020304" pitchFamily="18" charset="0"/>
                <a:cs typeface="Times New Roman" panose="02020603050405020304" pitchFamily="18" charset="0"/>
              </a:rPr>
              <a:t>Patole</a:t>
            </a:r>
            <a:r>
              <a:rPr lang="en-US" dirty="0">
                <a:latin typeface="Times New Roman" panose="02020603050405020304" pitchFamily="18" charset="0"/>
                <a:cs typeface="Times New Roman" panose="02020603050405020304" pitchFamily="18" charset="0"/>
              </a:rPr>
              <a:t> </a:t>
            </a:r>
          </a:p>
          <a:p>
            <a:pPr>
              <a:defRPr/>
            </a:pP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858000" y="3498981"/>
            <a:ext cx="2920482" cy="1484184"/>
          </a:xfrm>
          <a:prstGeom prst="rect">
            <a:avLst/>
          </a:prstGeom>
          <a:solidFill>
            <a:schemeClr val="bg2">
              <a:lumMod val="20000"/>
              <a:lumOff val="80000"/>
            </a:schemeClr>
          </a:solidFill>
        </p:spPr>
        <p:txBody>
          <a:bodyPr wrap="square">
            <a:spAutoFit/>
          </a:bodyPr>
          <a:lstStyle/>
          <a:p>
            <a:pPr>
              <a:defRPr/>
            </a:pPr>
            <a:r>
              <a:rPr lang="en-US" dirty="0">
                <a:latin typeface="Times New Roman" panose="02020603050405020304" pitchFamily="18" charset="0"/>
                <a:cs typeface="Times New Roman" panose="02020603050405020304" pitchFamily="18" charset="0"/>
              </a:rPr>
              <a:t>Presented By:-</a:t>
            </a:r>
          </a:p>
          <a:p>
            <a:pPr marL="342900" indent="-342900">
              <a:buFontTx/>
              <a:buAutoNum type="arabicPeriod"/>
              <a:defRPr/>
            </a:pPr>
            <a:r>
              <a:rPr lang="en-US" dirty="0" err="1">
                <a:latin typeface="Times New Roman" panose="02020603050405020304" pitchFamily="18" charset="0"/>
                <a:cs typeface="Times New Roman" panose="02020603050405020304" pitchFamily="18" charset="0"/>
              </a:rPr>
              <a:t>Chetan</a:t>
            </a:r>
            <a:r>
              <a:rPr lang="en-US" dirty="0">
                <a:latin typeface="Times New Roman" panose="02020603050405020304" pitchFamily="18" charset="0"/>
                <a:cs typeface="Times New Roman" panose="02020603050405020304" pitchFamily="18" charset="0"/>
              </a:rPr>
              <a:t> Narendra </a:t>
            </a:r>
            <a:r>
              <a:rPr lang="en-US" dirty="0" err="1">
                <a:latin typeface="Times New Roman" panose="02020603050405020304" pitchFamily="18" charset="0"/>
                <a:cs typeface="Times New Roman" panose="02020603050405020304" pitchFamily="18" charset="0"/>
              </a:rPr>
              <a:t>Thorat</a:t>
            </a:r>
            <a:endParaRPr lang="en-US" dirty="0">
              <a:latin typeface="Times New Roman" panose="02020603050405020304" pitchFamily="18" charset="0"/>
              <a:cs typeface="Times New Roman" panose="02020603050405020304" pitchFamily="18" charset="0"/>
            </a:endParaRPr>
          </a:p>
          <a:p>
            <a:pPr marL="342900" indent="-342900">
              <a:buFontTx/>
              <a:buAutoNum type="arabicPeriod"/>
              <a:defRPr/>
            </a:pPr>
            <a:r>
              <a:rPr lang="en-US" dirty="0">
                <a:latin typeface="Times New Roman" panose="02020603050405020304" pitchFamily="18" charset="0"/>
                <a:cs typeface="Times New Roman" panose="02020603050405020304" pitchFamily="18" charset="0"/>
              </a:rPr>
              <a:t>Neha Rajesh Patil</a:t>
            </a:r>
          </a:p>
          <a:p>
            <a:pPr marL="342900" indent="-342900">
              <a:buFontTx/>
              <a:buAutoNum type="arabicPeriod"/>
              <a:defRPr/>
            </a:pPr>
            <a:r>
              <a:rPr lang="en-US" dirty="0">
                <a:latin typeface="Times New Roman" panose="02020603050405020304" pitchFamily="18" charset="0"/>
                <a:cs typeface="Times New Roman" panose="02020603050405020304" pitchFamily="18" charset="0"/>
              </a:rPr>
              <a:t>Abhishek </a:t>
            </a:r>
            <a:r>
              <a:rPr lang="en-US" dirty="0" err="1">
                <a:latin typeface="Times New Roman" panose="02020603050405020304" pitchFamily="18" charset="0"/>
                <a:cs typeface="Times New Roman" panose="02020603050405020304" pitchFamily="18" charset="0"/>
              </a:rPr>
              <a:t>Sharad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Phapale</a:t>
            </a:r>
            <a:endParaRPr lang="en-US" dirty="0">
              <a:latin typeface="Times New Roman" panose="02020603050405020304" pitchFamily="18" charset="0"/>
              <a:cs typeface="Times New Roman" panose="02020603050405020304" pitchFamily="18" charset="0"/>
            </a:endParaRPr>
          </a:p>
          <a:p>
            <a:pPr marL="342900" indent="-342900">
              <a:defRPr/>
            </a:pP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981200" y="5562601"/>
            <a:ext cx="8458200" cy="8302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sz="2400" dirty="0">
                <a:latin typeface="Times New Roman" pitchFamily="18" charset="0"/>
                <a:cs typeface="Times New Roman" pitchFamily="18" charset="0"/>
              </a:rPr>
              <a:t>Department of  Electronics &amp; Telecommunication Engineering</a:t>
            </a:r>
          </a:p>
          <a:p>
            <a:pPr algn="ctr">
              <a:defRPr/>
            </a:pPr>
            <a:r>
              <a:rPr lang="en-US" sz="2400" dirty="0">
                <a:latin typeface="Times New Roman" pitchFamily="18" charset="0"/>
                <a:cs typeface="Times New Roman" pitchFamily="18" charset="0"/>
              </a:rPr>
              <a:t>Smt. Kashibai Navale College of Engineering, Pune - 41.</a:t>
            </a:r>
          </a:p>
        </p:txBody>
      </p:sp>
      <p:sp>
        <p:nvSpPr>
          <p:cNvPr id="2" name="TextBox 3"/>
          <p:cNvSpPr txBox="1">
            <a:spLocks noChangeArrowheads="1"/>
          </p:cNvSpPr>
          <p:nvPr/>
        </p:nvSpPr>
        <p:spPr bwMode="auto">
          <a:xfrm>
            <a:off x="8915400" y="228601"/>
            <a:ext cx="1524000" cy="646331"/>
          </a:xfrm>
          <a:prstGeom prst="rect">
            <a:avLst/>
          </a:prstGeom>
          <a:gradFill rotWithShape="1">
            <a:gsLst>
              <a:gs pos="0">
                <a:srgbClr val="03D4A8"/>
              </a:gs>
              <a:gs pos="25000">
                <a:srgbClr val="21D6E0"/>
              </a:gs>
              <a:gs pos="75000">
                <a:srgbClr val="0087E6"/>
              </a:gs>
              <a:gs pos="100000">
                <a:srgbClr val="005CBF"/>
              </a:gs>
            </a:gsLst>
            <a:lin ang="5400000"/>
          </a:gradFill>
          <a:ln w="9525">
            <a:noFill/>
            <a:miter lim="800000"/>
            <a:headEnd/>
            <a:tailEnd/>
          </a:ln>
        </p:spPr>
        <p:txBody>
          <a:bodyPr>
            <a:spAutoFit/>
          </a:bodyPr>
          <a:lstStyle/>
          <a:p>
            <a:r>
              <a:rPr lang="en-US" dirty="0">
                <a:latin typeface="Times New Roman" panose="02020603050405020304" pitchFamily="18" charset="0"/>
                <a:cs typeface="Times New Roman" panose="02020603050405020304" pitchFamily="18" charset="0"/>
              </a:rPr>
              <a:t>Group No: -   C18</a:t>
            </a:r>
          </a:p>
        </p:txBody>
      </p:sp>
      <p:pic>
        <p:nvPicPr>
          <p:cNvPr id="2059" name="Picture 2"/>
          <p:cNvPicPr>
            <a:picLocks noChangeAspect="1" noChangeArrowheads="1"/>
          </p:cNvPicPr>
          <p:nvPr/>
        </p:nvPicPr>
        <p:blipFill>
          <a:blip r:embed="rId2"/>
          <a:srcRect/>
          <a:stretch>
            <a:fillRect/>
          </a:stretch>
        </p:blipFill>
        <p:spPr bwMode="auto">
          <a:xfrm>
            <a:off x="1676400" y="152400"/>
            <a:ext cx="1600200" cy="1104900"/>
          </a:xfrm>
          <a:prstGeom prst="rect">
            <a:avLst/>
          </a:prstGeom>
          <a:noFill/>
          <a:ln w="9525">
            <a:noFill/>
            <a:miter lim="800000"/>
            <a:headEnd/>
            <a:tailEnd/>
          </a:ln>
        </p:spPr>
      </p:pic>
      <p:sp>
        <p:nvSpPr>
          <p:cNvPr id="3" name="TextBox 2">
            <a:extLst>
              <a:ext uri="{FF2B5EF4-FFF2-40B4-BE49-F238E27FC236}">
                <a16:creationId xmlns:a16="http://schemas.microsoft.com/office/drawing/2014/main" id="{092D7EA4-9394-3B59-82AB-E2CB48259261}"/>
              </a:ext>
            </a:extLst>
          </p:cNvPr>
          <p:cNvSpPr txBox="1"/>
          <p:nvPr/>
        </p:nvSpPr>
        <p:spPr>
          <a:xfrm>
            <a:off x="9986865" y="3640908"/>
            <a:ext cx="905070" cy="1200329"/>
          </a:xfrm>
          <a:prstGeom prst="rect">
            <a:avLst/>
          </a:prstGeom>
          <a:noFill/>
        </p:spPr>
        <p:txBody>
          <a:bodyPr wrap="square" rtlCol="0">
            <a:spAutoFit/>
          </a:bodyPr>
          <a:lstStyle/>
          <a:p>
            <a:r>
              <a:rPr lang="en-US" dirty="0">
                <a:solidFill>
                  <a:schemeClr val="bg1">
                    <a:lumMod val="65000"/>
                  </a:schemeClr>
                </a:solidFill>
              </a:rPr>
              <a:t>Roll no.</a:t>
            </a:r>
          </a:p>
          <a:p>
            <a:r>
              <a:rPr lang="en-US" dirty="0">
                <a:solidFill>
                  <a:schemeClr val="bg1">
                    <a:lumMod val="65000"/>
                  </a:schemeClr>
                </a:solidFill>
              </a:rPr>
              <a:t>E43052</a:t>
            </a:r>
          </a:p>
          <a:p>
            <a:r>
              <a:rPr lang="en-US" dirty="0">
                <a:solidFill>
                  <a:schemeClr val="bg1">
                    <a:lumMod val="65000"/>
                  </a:schemeClr>
                </a:solidFill>
              </a:rPr>
              <a:t>E43053</a:t>
            </a:r>
          </a:p>
          <a:p>
            <a:r>
              <a:rPr lang="en-US" dirty="0">
                <a:solidFill>
                  <a:schemeClr val="bg1">
                    <a:lumMod val="65000"/>
                  </a:schemeClr>
                </a:solidFill>
              </a:rPr>
              <a:t>E43054</a:t>
            </a:r>
            <a:endParaRPr lang="en-IN"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7598"/>
          </a:xfrm>
        </p:spPr>
        <p:txBody>
          <a:bodyPr>
            <a:normAutofit/>
          </a:bodyPr>
          <a:lstStyle/>
          <a:p>
            <a:r>
              <a:rPr lang="en-IN" sz="3200" b="1" dirty="0">
                <a:solidFill>
                  <a:srgbClr val="C00000"/>
                </a:solidFill>
                <a:latin typeface="Times New Roman" panose="02020603050405020304" pitchFamily="18" charset="0"/>
                <a:cs typeface="Times New Roman" panose="02020603050405020304" pitchFamily="18" charset="0"/>
              </a:rPr>
              <a:t>                                 BACKGROUND</a:t>
            </a:r>
          </a:p>
        </p:txBody>
      </p:sp>
      <p:sp>
        <p:nvSpPr>
          <p:cNvPr id="3" name="Content Placeholder 2"/>
          <p:cNvSpPr>
            <a:spLocks noGrp="1"/>
          </p:cNvSpPr>
          <p:nvPr>
            <p:ph idx="1"/>
          </p:nvPr>
        </p:nvSpPr>
        <p:spPr>
          <a:xfrm>
            <a:off x="1669311" y="1435510"/>
            <a:ext cx="8846289" cy="4423030"/>
          </a:xfrm>
        </p:spPr>
        <p:txBody>
          <a:bodyPr>
            <a:noAutofit/>
          </a:bodyPr>
          <a:lstStyle/>
          <a:p>
            <a:pPr algn="just"/>
            <a:r>
              <a:rPr lang="en-US" dirty="0">
                <a:latin typeface="Times New Roman" panose="02020603050405020304" pitchFamily="18" charset="0"/>
                <a:cs typeface="Times New Roman" panose="02020603050405020304" pitchFamily="18" charset="0"/>
              </a:rPr>
              <a:t>Each year, there is an increase in road accidents cases involving cars and heavy vehicles like buses, lorries and trucks in Malaysia.</a:t>
            </a:r>
          </a:p>
          <a:p>
            <a:pPr marL="0" indent="0" algn="just">
              <a:buNone/>
            </a:pP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Drowsiness and fatigue condition is one of the prime factors contributing to road accidents.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Driving in this condition may result terrible causes since it affects the driver’s judgment and concentration.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54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982"/>
            <a:ext cx="10515600" cy="707922"/>
          </a:xfrm>
        </p:spPr>
        <p:txBody>
          <a:bodyPr>
            <a:normAutofit/>
          </a:bodyPr>
          <a:lstStyle/>
          <a:p>
            <a:r>
              <a:rPr lang="en-IN" dirty="0"/>
              <a:t>                       </a:t>
            </a:r>
            <a:r>
              <a:rPr lang="en-IN" sz="3200" b="1" dirty="0">
                <a:solidFill>
                  <a:srgbClr val="C00000"/>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1671484" y="1543665"/>
            <a:ext cx="8691716" cy="4633298"/>
          </a:xfrm>
        </p:spPr>
        <p:txBody>
          <a:bodyPr>
            <a:normAutofit/>
          </a:bodyPr>
          <a:lstStyle/>
          <a:p>
            <a:pPr algn="just"/>
            <a:r>
              <a:rPr lang="en-US" dirty="0">
                <a:latin typeface="Times New Roman" panose="02020603050405020304" pitchFamily="18" charset="0"/>
                <a:cs typeface="Times New Roman" panose="02020603050405020304" pitchFamily="18" charset="0"/>
              </a:rPr>
              <a:t>Fatigue, in general, is very difficult to measure or observe unlike alcohol and drugs, which have clear key indicators and tests that are available easily. </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Probably, the best solutions to this problem are awareness about fatigue-related accidents and promoting drivers to admit fatigue when needed.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126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181F-2BF4-AFEF-74A8-E6F90BB776E4}"/>
              </a:ext>
            </a:extLst>
          </p:cNvPr>
          <p:cNvSpPr>
            <a:spLocks noGrp="1"/>
          </p:cNvSpPr>
          <p:nvPr>
            <p:ph type="title"/>
          </p:nvPr>
        </p:nvSpPr>
        <p:spPr>
          <a:xfrm>
            <a:off x="838200" y="345445"/>
            <a:ext cx="10515600" cy="623702"/>
          </a:xfrm>
        </p:spPr>
        <p:txBody>
          <a:bodyPr>
            <a:normAutofit/>
          </a:bodyPr>
          <a:lstStyle/>
          <a:p>
            <a:r>
              <a:rPr lang="en-US" sz="3200" b="1" dirty="0">
                <a:solidFill>
                  <a:srgbClr val="C00000"/>
                </a:solidFill>
                <a:latin typeface="Times New Roman" pitchFamily="18" charset="0"/>
                <a:cs typeface="Times New Roman" pitchFamily="18" charset="0"/>
              </a:rPr>
              <a:t>                       </a:t>
            </a:r>
            <a:r>
              <a:rPr lang="en-US" sz="3200" b="1" dirty="0" smtClean="0">
                <a:solidFill>
                  <a:srgbClr val="C00000"/>
                </a:solidFill>
                <a:latin typeface="Times New Roman" pitchFamily="18" charset="0"/>
                <a:cs typeface="Times New Roman" pitchFamily="18" charset="0"/>
              </a:rPr>
              <a:t>       </a:t>
            </a:r>
            <a:r>
              <a:rPr lang="en-US" sz="3200" b="1" dirty="0">
                <a:solidFill>
                  <a:srgbClr val="C00000"/>
                </a:solidFill>
                <a:latin typeface="Times New Roman" pitchFamily="18" charset="0"/>
                <a:cs typeface="Times New Roman" pitchFamily="18" charset="0"/>
              </a:rPr>
              <a:t>LITERATURE SURVEY</a:t>
            </a:r>
            <a:endParaRPr lang="en-IN" sz="3200" dirty="0"/>
          </a:p>
        </p:txBody>
      </p:sp>
      <p:graphicFrame>
        <p:nvGraphicFramePr>
          <p:cNvPr id="7" name="Table 7">
            <a:extLst>
              <a:ext uri="{FF2B5EF4-FFF2-40B4-BE49-F238E27FC236}">
                <a16:creationId xmlns:a16="http://schemas.microsoft.com/office/drawing/2014/main" id="{1E6FC84B-3F3D-FA7C-53E6-24A7BBFFFF45}"/>
              </a:ext>
            </a:extLst>
          </p:cNvPr>
          <p:cNvGraphicFramePr>
            <a:graphicFrameLocks noGrp="1"/>
          </p:cNvGraphicFramePr>
          <p:nvPr>
            <p:ph idx="1"/>
            <p:extLst>
              <p:ext uri="{D42A27DB-BD31-4B8C-83A1-F6EECF244321}">
                <p14:modId xmlns:p14="http://schemas.microsoft.com/office/powerpoint/2010/main" val="4068952716"/>
              </p:ext>
            </p:extLst>
          </p:nvPr>
        </p:nvGraphicFramePr>
        <p:xfrm>
          <a:off x="1648047" y="969147"/>
          <a:ext cx="8591106" cy="5349440"/>
        </p:xfrm>
        <a:graphic>
          <a:graphicData uri="http://schemas.openxmlformats.org/drawingml/2006/table">
            <a:tbl>
              <a:tblPr firstRow="1" bandRow="1">
                <a:tableStyleId>{5C22544A-7EE6-4342-B048-85BDC9FD1C3A}</a:tableStyleId>
              </a:tblPr>
              <a:tblGrid>
                <a:gridCol w="554579">
                  <a:extLst>
                    <a:ext uri="{9D8B030D-6E8A-4147-A177-3AD203B41FA5}">
                      <a16:colId xmlns:a16="http://schemas.microsoft.com/office/drawing/2014/main" val="1406995354"/>
                    </a:ext>
                  </a:extLst>
                </a:gridCol>
                <a:gridCol w="3049858">
                  <a:extLst>
                    <a:ext uri="{9D8B030D-6E8A-4147-A177-3AD203B41FA5}">
                      <a16:colId xmlns:a16="http://schemas.microsoft.com/office/drawing/2014/main" val="1978531728"/>
                    </a:ext>
                  </a:extLst>
                </a:gridCol>
                <a:gridCol w="1913860">
                  <a:extLst>
                    <a:ext uri="{9D8B030D-6E8A-4147-A177-3AD203B41FA5}">
                      <a16:colId xmlns:a16="http://schemas.microsoft.com/office/drawing/2014/main" val="3599093489"/>
                    </a:ext>
                  </a:extLst>
                </a:gridCol>
                <a:gridCol w="3072809">
                  <a:extLst>
                    <a:ext uri="{9D8B030D-6E8A-4147-A177-3AD203B41FA5}">
                      <a16:colId xmlns:a16="http://schemas.microsoft.com/office/drawing/2014/main" val="3784803289"/>
                    </a:ext>
                  </a:extLst>
                </a:gridCol>
              </a:tblGrid>
              <a:tr h="508779">
                <a:tc>
                  <a:txBody>
                    <a:bodyPr/>
                    <a:lstStyle/>
                    <a:p>
                      <a:pPr algn="just"/>
                      <a:r>
                        <a:rPr lang="en-IN" sz="2000" dirty="0" smtClean="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IN" sz="2000" dirty="0">
                          <a:latin typeface="Times New Roman" panose="02020603050405020304" pitchFamily="18" charset="0"/>
                          <a:cs typeface="Times New Roman" panose="02020603050405020304" pitchFamily="18" charset="0"/>
                        </a:rPr>
                        <a:t>Paper Topic</a:t>
                      </a:r>
                    </a:p>
                  </a:txBody>
                  <a:tcPr/>
                </a:tc>
                <a:tc>
                  <a:txBody>
                    <a:bodyPr/>
                    <a:lstStyle/>
                    <a:p>
                      <a:pPr algn="just"/>
                      <a:r>
                        <a:rPr lang="en-IN" sz="2000" dirty="0">
                          <a:latin typeface="Times New Roman" panose="02020603050405020304" pitchFamily="18" charset="0"/>
                          <a:cs typeface="Times New Roman" panose="02020603050405020304" pitchFamily="18" charset="0"/>
                        </a:rPr>
                        <a:t>Author</a:t>
                      </a:r>
                    </a:p>
                  </a:txBody>
                  <a:tcPr/>
                </a:tc>
                <a:tc>
                  <a:txBody>
                    <a:bodyPr/>
                    <a:lstStyle/>
                    <a:p>
                      <a:pPr algn="just"/>
                      <a:r>
                        <a:rPr lang="en-IN" sz="2000" dirty="0">
                          <a:latin typeface="Times New Roman" panose="02020603050405020304" pitchFamily="18" charset="0"/>
                          <a:cs typeface="Times New Roman" panose="02020603050405020304" pitchFamily="18" charset="0"/>
                        </a:rPr>
                        <a:t>Technology </a:t>
                      </a:r>
                      <a:r>
                        <a:rPr lang="en-IN" sz="2000" dirty="0" err="1">
                          <a:latin typeface="Times New Roman" panose="02020603050405020304" pitchFamily="18" charset="0"/>
                          <a:cs typeface="Times New Roman" panose="02020603050405020304" pitchFamily="18" charset="0"/>
                        </a:rPr>
                        <a:t>Uesd</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83117409"/>
                  </a:ext>
                </a:extLst>
              </a:tr>
              <a:tr h="1127748">
                <a:tc>
                  <a:txBody>
                    <a:bodyPr/>
                    <a:lstStyle/>
                    <a:p>
                      <a:pPr algn="just"/>
                      <a:r>
                        <a:rPr lang="en-IN" sz="2000" dirty="0" smtClean="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tc>
                <a:tc>
                  <a:txBody>
                    <a:bodyPr/>
                    <a:lstStyle/>
                    <a:p>
                      <a:pPr marL="0" indent="0" algn="just">
                        <a:buNone/>
                      </a:pPr>
                      <a:r>
                        <a:rPr lang="en-IN" sz="2000" dirty="0" smtClean="0">
                          <a:latin typeface="Times New Roman" panose="02020603050405020304" pitchFamily="18" charset="0"/>
                          <a:cs typeface="Times New Roman" panose="02020603050405020304" pitchFamily="18" charset="0"/>
                        </a:rPr>
                        <a:t>Driver </a:t>
                      </a:r>
                      <a:r>
                        <a:rPr lang="en-IN" sz="2000" dirty="0">
                          <a:latin typeface="Times New Roman" panose="02020603050405020304" pitchFamily="18" charset="0"/>
                          <a:cs typeface="Times New Roman" panose="02020603050405020304" pitchFamily="18" charset="0"/>
                        </a:rPr>
                        <a:t>Drowsiness Detection By Using  Webcam”.</a:t>
                      </a:r>
                    </a:p>
                    <a:p>
                      <a:pPr algn="just"/>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Times New Roman" panose="02020603050405020304" pitchFamily="18" charset="0"/>
                          <a:ea typeface="+mn-ea"/>
                          <a:cs typeface="Times New Roman" panose="02020603050405020304" pitchFamily="18" charset="0"/>
                        </a:rPr>
                        <a:t>Pooja D.C.1, </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srgbClr val="0D0D0D"/>
                          </a:solidFill>
                          <a:latin typeface="Times New Roman" pitchFamily="18" charset="0"/>
                          <a:cs typeface="Times New Roman" pitchFamily="18" charset="0"/>
                        </a:rPr>
                        <a:t>Open</a:t>
                      </a:r>
                      <a:r>
                        <a:rPr lang="en-US" sz="2000" baseline="0" dirty="0">
                          <a:solidFill>
                            <a:srgbClr val="0D0D0D"/>
                          </a:solidFill>
                          <a:latin typeface="Times New Roman" pitchFamily="18" charset="0"/>
                          <a:cs typeface="Times New Roman" pitchFamily="18" charset="0"/>
                        </a:rPr>
                        <a:t> CV</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1733816"/>
                  </a:ext>
                </a:extLst>
              </a:tr>
              <a:tr h="1176504">
                <a:tc>
                  <a:txBody>
                    <a:bodyPr/>
                    <a:lstStyle/>
                    <a:p>
                      <a:pPr algn="just"/>
                      <a:r>
                        <a:rPr lang="en-IN" sz="2000" dirty="0" smtClean="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2000" dirty="0" smtClean="0">
                          <a:latin typeface="Times New Roman" panose="02020603050405020304" pitchFamily="18" charset="0"/>
                          <a:cs typeface="Times New Roman" panose="02020603050405020304" pitchFamily="18" charset="0"/>
                        </a:rPr>
                        <a:t>Driver </a:t>
                      </a:r>
                      <a:r>
                        <a:rPr lang="en-IN" sz="2000" dirty="0">
                          <a:latin typeface="Times New Roman" panose="02020603050405020304" pitchFamily="18" charset="0"/>
                          <a:cs typeface="Times New Roman" panose="02020603050405020304" pitchFamily="18" charset="0"/>
                        </a:rPr>
                        <a:t>Drowsiness Detection System Based on Visual Features”,2018.</a:t>
                      </a:r>
                    </a:p>
                    <a:p>
                      <a:pPr algn="just"/>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IN" sz="2000" dirty="0">
                          <a:latin typeface="Times New Roman" panose="02020603050405020304" pitchFamily="18" charset="0"/>
                          <a:cs typeface="Times New Roman" panose="02020603050405020304" pitchFamily="18" charset="0"/>
                        </a:rPr>
                        <a:t>Fouzia et al.</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Image Processing</a:t>
                      </a:r>
                    </a:p>
                    <a:p>
                      <a:pPr algn="just"/>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3099576"/>
                  </a:ext>
                </a:extLst>
              </a:tr>
              <a:tr h="1213541">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2000" dirty="0" smtClean="0">
                          <a:latin typeface="Times New Roman" panose="02020603050405020304" pitchFamily="18" charset="0"/>
                          <a:cs typeface="Times New Roman" panose="02020603050405020304" pitchFamily="18" charset="0"/>
                        </a:rPr>
                        <a:t>3.</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Real-Time </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Driver Drowsiness Detection using Computer Vision,2021.</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Mahek</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Jain, </a:t>
                      </a:r>
                      <a:endParaRPr lang="en-IN" sz="2000" dirty="0">
                        <a:latin typeface="Times New Roman" panose="02020603050405020304" pitchFamily="18" charset="0"/>
                        <a:cs typeface="Times New Roman" panose="02020603050405020304" pitchFamily="18" charset="0"/>
                      </a:endParaRPr>
                    </a:p>
                  </a:txBody>
                  <a:tcPr/>
                </a:tc>
                <a:tc>
                  <a:txBody>
                    <a:bodyPr/>
                    <a:lstStyle/>
                    <a:p>
                      <a:pPr marL="0" indent="0" algn="just">
                        <a:buNone/>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Usin</a:t>
                      </a:r>
                      <a:r>
                        <a:rPr lang="en-US" sz="2000" kern="1200" baseline="0" dirty="0" smtClean="0">
                          <a:solidFill>
                            <a:schemeClr val="dk1"/>
                          </a:solidFill>
                          <a:effectLst/>
                          <a:latin typeface="Times New Roman" panose="02020603050405020304" pitchFamily="18" charset="0"/>
                          <a:ea typeface="+mn-ea"/>
                          <a:cs typeface="Times New Roman" panose="02020603050405020304" pitchFamily="18" charset="0"/>
                        </a:rPr>
                        <a:t>g </a:t>
                      </a:r>
                      <a:r>
                        <a:rPr lang="en-US" sz="2000" kern="1200" dirty="0" err="1" smtClean="0">
                          <a:solidFill>
                            <a:schemeClr val="dk1"/>
                          </a:solidFill>
                          <a:effectLst/>
                          <a:latin typeface="Times New Roman" panose="02020603050405020304" pitchFamily="18" charset="0"/>
                          <a:ea typeface="+mn-ea"/>
                          <a:cs typeface="Times New Roman" panose="02020603050405020304" pitchFamily="18" charset="0"/>
                        </a:rPr>
                        <a:t>Haarcascade</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classifier eyes and mouth movements are tracked. </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94918553"/>
                  </a:ext>
                </a:extLst>
              </a:tr>
              <a:tr h="867498">
                <a:tc>
                  <a:txBody>
                    <a:bodyPr/>
                    <a:lstStyle/>
                    <a:p>
                      <a:pPr marL="0" indent="0" algn="just">
                        <a:buNone/>
                      </a:pPr>
                      <a:r>
                        <a:rPr lang="en-IN" sz="2000" dirty="0" smtClean="0">
                          <a:latin typeface="Times New Roman" panose="02020603050405020304" pitchFamily="18" charset="0"/>
                          <a:cs typeface="Times New Roman" panose="02020603050405020304" pitchFamily="18" charset="0"/>
                        </a:rPr>
                        <a:t>4.</a:t>
                      </a:r>
                      <a:endParaRPr lang="en-IN" sz="2000" dirty="0">
                        <a:latin typeface="Times New Roman" panose="02020603050405020304" pitchFamily="18" charset="0"/>
                        <a:cs typeface="Times New Roman" panose="02020603050405020304" pitchFamily="18" charset="0"/>
                      </a:endParaRPr>
                    </a:p>
                  </a:txBody>
                  <a:tcPr/>
                </a:tc>
                <a:tc>
                  <a:txBody>
                    <a:bodyPr/>
                    <a:lstStyle/>
                    <a:p>
                      <a:pPr marL="0" indent="0" algn="just">
                        <a:buNone/>
                      </a:pPr>
                      <a:r>
                        <a:rPr lang="en-US" sz="2000" dirty="0" smtClean="0">
                          <a:latin typeface="Times New Roman" panose="02020603050405020304" pitchFamily="18" charset="0"/>
                          <a:cs typeface="Times New Roman" panose="02020603050405020304" pitchFamily="18" charset="0"/>
                        </a:rPr>
                        <a:t>Drowsy </a:t>
                      </a:r>
                      <a:r>
                        <a:rPr lang="en-US" sz="2000" dirty="0">
                          <a:latin typeface="Times New Roman" panose="02020603050405020304" pitchFamily="18" charset="0"/>
                          <a:cs typeface="Times New Roman" panose="02020603050405020304" pitchFamily="18" charset="0"/>
                        </a:rPr>
                        <a:t>Driving Detection System IOT Perspective,2020.</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IN" sz="2000" dirty="0" err="1">
                          <a:latin typeface="Times New Roman" panose="02020603050405020304" pitchFamily="18" charset="0"/>
                          <a:cs typeface="Times New Roman" panose="02020603050405020304" pitchFamily="18" charset="0"/>
                        </a:rPr>
                        <a:t>Tejashwini</a:t>
                      </a:r>
                      <a:r>
                        <a:rPr lang="en-IN" sz="2000" dirty="0">
                          <a:latin typeface="Times New Roman" panose="02020603050405020304" pitchFamily="18" charset="0"/>
                          <a:cs typeface="Times New Roman" panose="02020603050405020304" pitchFamily="18" charset="0"/>
                        </a:rPr>
                        <a:t> N</a:t>
                      </a:r>
                      <a:r>
                        <a:rPr lang="en-IN" sz="2000" baseline="0" dirty="0">
                          <a:latin typeface="Times New Roman" panose="02020603050405020304" pitchFamily="18" charset="0"/>
                          <a:cs typeface="Times New Roman" panose="02020603050405020304" pitchFamily="18" charset="0"/>
                        </a:rPr>
                        <a:t> et al.</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Computer vision, Python , Pi camera module.</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61973241"/>
                  </a:ext>
                </a:extLst>
              </a:tr>
            </a:tbl>
          </a:graphicData>
        </a:graphic>
      </p:graphicFrame>
    </p:spTree>
    <p:extLst>
      <p:ext uri="{BB962C8B-B14F-4D97-AF65-F5344CB8AC3E}">
        <p14:creationId xmlns:p14="http://schemas.microsoft.com/office/powerpoint/2010/main" val="534828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6DA31-10DF-A958-3751-88562FF6C5F0}"/>
              </a:ext>
            </a:extLst>
          </p:cNvPr>
          <p:cNvSpPr>
            <a:spLocks noGrp="1"/>
          </p:cNvSpPr>
          <p:nvPr>
            <p:ph type="title"/>
          </p:nvPr>
        </p:nvSpPr>
        <p:spPr>
          <a:xfrm>
            <a:off x="838200" y="365125"/>
            <a:ext cx="10515600" cy="708763"/>
          </a:xfrm>
        </p:spPr>
        <p:txBody>
          <a:bodyPr/>
          <a:lstStyle/>
          <a:p>
            <a:r>
              <a:rPr lang="en-US" sz="4400" b="1" dirty="0">
                <a:solidFill>
                  <a:srgbClr val="C00000"/>
                </a:solidFill>
                <a:latin typeface="Times New Roman" pitchFamily="18" charset="0"/>
                <a:cs typeface="Times New Roman" pitchFamily="18" charset="0"/>
              </a:rPr>
              <a:t>                 </a:t>
            </a:r>
            <a:r>
              <a:rPr lang="en-US" sz="4400" b="1" dirty="0" smtClean="0">
                <a:solidFill>
                  <a:srgbClr val="C00000"/>
                </a:solidFill>
                <a:latin typeface="Times New Roman" pitchFamily="18" charset="0"/>
                <a:cs typeface="Times New Roman" pitchFamily="18" charset="0"/>
              </a:rPr>
              <a:t>     </a:t>
            </a:r>
            <a:r>
              <a:rPr lang="en-US" sz="3200" b="1" dirty="0" smtClean="0">
                <a:solidFill>
                  <a:srgbClr val="C00000"/>
                </a:solidFill>
                <a:latin typeface="Times New Roman" pitchFamily="18" charset="0"/>
                <a:cs typeface="Times New Roman" pitchFamily="18" charset="0"/>
              </a:rPr>
              <a:t>LITERATURE </a:t>
            </a:r>
            <a:r>
              <a:rPr lang="en-US" sz="3200" b="1" dirty="0">
                <a:solidFill>
                  <a:srgbClr val="C00000"/>
                </a:solidFill>
                <a:latin typeface="Times New Roman" pitchFamily="18" charset="0"/>
                <a:cs typeface="Times New Roman" pitchFamily="18" charset="0"/>
              </a:rPr>
              <a:t>SURVEY</a:t>
            </a:r>
            <a:endParaRPr lang="en-IN" sz="3200" dirty="0"/>
          </a:p>
        </p:txBody>
      </p:sp>
      <p:graphicFrame>
        <p:nvGraphicFramePr>
          <p:cNvPr id="4" name="Table 4">
            <a:extLst>
              <a:ext uri="{FF2B5EF4-FFF2-40B4-BE49-F238E27FC236}">
                <a16:creationId xmlns:a16="http://schemas.microsoft.com/office/drawing/2014/main" id="{1937D2C0-8AB9-ECD4-B50C-20982F4E59EE}"/>
              </a:ext>
            </a:extLst>
          </p:cNvPr>
          <p:cNvGraphicFramePr>
            <a:graphicFrameLocks noGrp="1"/>
          </p:cNvGraphicFramePr>
          <p:nvPr>
            <p:ph idx="1"/>
            <p:extLst>
              <p:ext uri="{D42A27DB-BD31-4B8C-83A1-F6EECF244321}">
                <p14:modId xmlns:p14="http://schemas.microsoft.com/office/powerpoint/2010/main" val="347374346"/>
              </p:ext>
            </p:extLst>
          </p:nvPr>
        </p:nvGraphicFramePr>
        <p:xfrm>
          <a:off x="1635641" y="1073889"/>
          <a:ext cx="8920717" cy="5541971"/>
        </p:xfrm>
        <a:graphic>
          <a:graphicData uri="http://schemas.openxmlformats.org/drawingml/2006/table">
            <a:tbl>
              <a:tblPr firstRow="1" bandRow="1">
                <a:tableStyleId>{5C22544A-7EE6-4342-B048-85BDC9FD1C3A}</a:tableStyleId>
              </a:tblPr>
              <a:tblGrid>
                <a:gridCol w="585211">
                  <a:extLst>
                    <a:ext uri="{9D8B030D-6E8A-4147-A177-3AD203B41FA5}">
                      <a16:colId xmlns:a16="http://schemas.microsoft.com/office/drawing/2014/main" val="1217765497"/>
                    </a:ext>
                  </a:extLst>
                </a:gridCol>
                <a:gridCol w="3435669">
                  <a:extLst>
                    <a:ext uri="{9D8B030D-6E8A-4147-A177-3AD203B41FA5}">
                      <a16:colId xmlns:a16="http://schemas.microsoft.com/office/drawing/2014/main" val="2732590405"/>
                    </a:ext>
                  </a:extLst>
                </a:gridCol>
                <a:gridCol w="2232837">
                  <a:extLst>
                    <a:ext uri="{9D8B030D-6E8A-4147-A177-3AD203B41FA5}">
                      <a16:colId xmlns:a16="http://schemas.microsoft.com/office/drawing/2014/main" val="230203400"/>
                    </a:ext>
                  </a:extLst>
                </a:gridCol>
                <a:gridCol w="2667000">
                  <a:extLst>
                    <a:ext uri="{9D8B030D-6E8A-4147-A177-3AD203B41FA5}">
                      <a16:colId xmlns:a16="http://schemas.microsoft.com/office/drawing/2014/main" val="2665414365"/>
                    </a:ext>
                  </a:extLst>
                </a:gridCol>
              </a:tblGrid>
              <a:tr h="547413">
                <a:tc>
                  <a:txBody>
                    <a:bodyPr/>
                    <a:lstStyle/>
                    <a:p>
                      <a:pPr algn="just"/>
                      <a:r>
                        <a:rPr lang="en-IN" sz="2000" dirty="0" smtClean="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IN" sz="2000" dirty="0">
                          <a:latin typeface="Times New Roman" panose="02020603050405020304" pitchFamily="18" charset="0"/>
                          <a:cs typeface="Times New Roman" panose="02020603050405020304" pitchFamily="18" charset="0"/>
                        </a:rPr>
                        <a:t>Paper Topic </a:t>
                      </a:r>
                    </a:p>
                  </a:txBody>
                  <a:tcPr/>
                </a:tc>
                <a:tc>
                  <a:txBody>
                    <a:bodyPr/>
                    <a:lstStyle/>
                    <a:p>
                      <a:pPr algn="just"/>
                      <a:r>
                        <a:rPr lang="en-IN" sz="2000" dirty="0">
                          <a:latin typeface="Times New Roman" panose="02020603050405020304" pitchFamily="18" charset="0"/>
                          <a:cs typeface="Times New Roman" panose="02020603050405020304" pitchFamily="18" charset="0"/>
                        </a:rPr>
                        <a:t>Author</a:t>
                      </a:r>
                    </a:p>
                  </a:txBody>
                  <a:tcPr/>
                </a:tc>
                <a:tc>
                  <a:txBody>
                    <a:bodyPr/>
                    <a:lstStyle/>
                    <a:p>
                      <a:pPr algn="just"/>
                      <a:r>
                        <a:rPr lang="en-IN" sz="2000" dirty="0">
                          <a:latin typeface="Times New Roman" panose="02020603050405020304" pitchFamily="18" charset="0"/>
                          <a:cs typeface="Times New Roman" panose="02020603050405020304" pitchFamily="18" charset="0"/>
                        </a:rPr>
                        <a:t>Technology Used</a:t>
                      </a:r>
                    </a:p>
                  </a:txBody>
                  <a:tcPr/>
                </a:tc>
                <a:extLst>
                  <a:ext uri="{0D108BD9-81ED-4DB2-BD59-A6C34878D82A}">
                    <a16:rowId xmlns:a16="http://schemas.microsoft.com/office/drawing/2014/main" val="3578819740"/>
                  </a:ext>
                </a:extLst>
              </a:tr>
              <a:tr h="1830789">
                <a:tc>
                  <a:txBody>
                    <a:bodyPr/>
                    <a:lstStyle/>
                    <a:p>
                      <a:pPr algn="just"/>
                      <a:r>
                        <a:rPr lang="en-IN" sz="2000" dirty="0" smtClean="0">
                          <a:latin typeface="Times New Roman" panose="02020603050405020304" pitchFamily="18" charset="0"/>
                          <a:cs typeface="Times New Roman" panose="02020603050405020304" pitchFamily="18" charset="0"/>
                        </a:rPr>
                        <a:t>5.</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A </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Method of Driver’s Eyes Closure and Yawning Detection for Drowsiness Analysis by Infrared Camera” (2019),IEEE</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Wisaroot</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Tipprasert</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kern="1200" dirty="0">
                          <a:solidFill>
                            <a:schemeClr val="dk1"/>
                          </a:solidFill>
                          <a:effectLst/>
                          <a:latin typeface="Times New Roman" panose="02020603050405020304" pitchFamily="18" charset="0"/>
                          <a:ea typeface="+mn-ea"/>
                          <a:cs typeface="Times New Roman" panose="02020603050405020304" pitchFamily="18" charset="0"/>
                        </a:rPr>
                        <a:t>ROT Techniques:-to find targets as eye and mouth.</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2000" kern="1200" dirty="0">
                          <a:solidFill>
                            <a:schemeClr val="dk1"/>
                          </a:solidFill>
                          <a:effectLst/>
                          <a:latin typeface="Times New Roman" panose="02020603050405020304" pitchFamily="18" charset="0"/>
                          <a:ea typeface="+mn-ea"/>
                          <a:cs typeface="Times New Roman" panose="02020603050405020304" pitchFamily="18" charset="0"/>
                        </a:rPr>
                        <a:t>Infrared 2D camera to capture face image</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p>
                      <a:pPr algn="just">
                        <a:buNone/>
                      </a:pP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539644"/>
                  </a:ext>
                </a:extLst>
              </a:tr>
              <a:tr h="958985">
                <a:tc>
                  <a:txBody>
                    <a:bodyPr/>
                    <a:lstStyle/>
                    <a:p>
                      <a:pPr algn="just"/>
                      <a:r>
                        <a:rPr lang="en-IN" sz="2000" dirty="0" smtClean="0">
                          <a:latin typeface="Times New Roman" panose="02020603050405020304" pitchFamily="18" charset="0"/>
                          <a:cs typeface="Times New Roman" panose="02020603050405020304" pitchFamily="18" charset="0"/>
                        </a:rPr>
                        <a:t>6.</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Driver </a:t>
                      </a:r>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Drawsiness</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Detection System Using </a:t>
                      </a:r>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Haarcascade</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Algorithm, 2022</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IN" sz="2000" dirty="0">
                          <a:latin typeface="Times New Roman" panose="02020603050405020304" pitchFamily="18" charset="0"/>
                          <a:cs typeface="Times New Roman" panose="02020603050405020304" pitchFamily="18" charset="0"/>
                        </a:rPr>
                        <a:t>Adnan Shaikh et</a:t>
                      </a:r>
                      <a:r>
                        <a:rPr lang="en-IN" sz="2000" baseline="0" dirty="0">
                          <a:latin typeface="Times New Roman" panose="02020603050405020304" pitchFamily="18" charset="0"/>
                          <a:cs typeface="Times New Roman" panose="02020603050405020304" pitchFamily="18" charset="0"/>
                        </a:rPr>
                        <a:t> al.</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err="1">
                          <a:solidFill>
                            <a:srgbClr val="0D0D0D"/>
                          </a:solidFill>
                          <a:latin typeface="Times New Roman" pitchFamily="18" charset="0"/>
                          <a:cs typeface="Times New Roman" pitchFamily="18" charset="0"/>
                        </a:rPr>
                        <a:t>Haarcacade</a:t>
                      </a:r>
                      <a:r>
                        <a:rPr lang="en-US" sz="2000" dirty="0">
                          <a:solidFill>
                            <a:srgbClr val="0D0D0D"/>
                          </a:solidFill>
                          <a:latin typeface="Times New Roman" pitchFamily="18" charset="0"/>
                          <a:cs typeface="Times New Roman" pitchFamily="18" charset="0"/>
                        </a:rPr>
                        <a:t> Algorithm</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98990369"/>
                  </a:ext>
                </a:extLst>
              </a:tr>
              <a:tr h="958985">
                <a:tc>
                  <a:txBody>
                    <a:bodyPr/>
                    <a:lstStyle/>
                    <a:p>
                      <a:pPr algn="just"/>
                      <a:r>
                        <a:rPr lang="en-IN" sz="2000" dirty="0" smtClean="0">
                          <a:latin typeface="Times New Roman" panose="02020603050405020304" pitchFamily="18" charset="0"/>
                          <a:cs typeface="Times New Roman" panose="02020603050405020304" pitchFamily="18" charset="0"/>
                        </a:rPr>
                        <a:t>7.</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Automated Driver Drowsiness Detection For Non 2 Wheelers,2019-2020</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IN" sz="2000" dirty="0" err="1">
                          <a:latin typeface="Times New Roman" panose="02020603050405020304" pitchFamily="18" charset="0"/>
                          <a:cs typeface="Times New Roman" panose="02020603050405020304" pitchFamily="18" charset="0"/>
                        </a:rPr>
                        <a:t>Sangivalasa</a:t>
                      </a:r>
                      <a:r>
                        <a:rPr lang="en-IN" sz="2000" baseline="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et</a:t>
                      </a:r>
                      <a:r>
                        <a:rPr lang="en-IN" sz="2000" baseline="0" dirty="0">
                          <a:latin typeface="Times New Roman" panose="02020603050405020304" pitchFamily="18" charset="0"/>
                          <a:cs typeface="Times New Roman" panose="02020603050405020304" pitchFamily="18" charset="0"/>
                        </a:rPr>
                        <a:t> al.</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err="1">
                          <a:solidFill>
                            <a:srgbClr val="0D0D0D"/>
                          </a:solidFill>
                          <a:latin typeface="Times New Roman" pitchFamily="18" charset="0"/>
                          <a:cs typeface="Times New Roman" pitchFamily="18" charset="0"/>
                        </a:rPr>
                        <a:t>Haarcacade</a:t>
                      </a:r>
                      <a:r>
                        <a:rPr lang="en-US" sz="2000" dirty="0">
                          <a:solidFill>
                            <a:srgbClr val="0D0D0D"/>
                          </a:solidFill>
                          <a:latin typeface="Times New Roman" pitchFamily="18" charset="0"/>
                          <a:cs typeface="Times New Roman" pitchFamily="18" charset="0"/>
                        </a:rPr>
                        <a:t> Algorithm</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4490352"/>
                  </a:ext>
                </a:extLst>
              </a:tr>
              <a:tr h="1062638">
                <a:tc>
                  <a:txBody>
                    <a:bodyPr/>
                    <a:lstStyle/>
                    <a:p>
                      <a:pPr algn="just"/>
                      <a:r>
                        <a:rPr lang="en-IN" sz="2000" dirty="0" smtClean="0">
                          <a:latin typeface="Times New Roman" panose="02020603050405020304" pitchFamily="18" charset="0"/>
                          <a:cs typeface="Times New Roman" panose="02020603050405020304" pitchFamily="18" charset="0"/>
                        </a:rPr>
                        <a:t>8.</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Survey on State-of-the-Art Drowsiness Detection Techniques,2019.</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IN" sz="2000" dirty="0">
                          <a:latin typeface="Times New Roman" panose="02020603050405020304" pitchFamily="18" charset="0"/>
                          <a:cs typeface="Times New Roman" panose="02020603050405020304" pitchFamily="18" charset="0"/>
                        </a:rPr>
                        <a:t>Muhamad </a:t>
                      </a:r>
                      <a:r>
                        <a:rPr lang="en-IN" sz="2000" dirty="0" err="1">
                          <a:latin typeface="Times New Roman" panose="02020603050405020304" pitchFamily="18" charset="0"/>
                          <a:cs typeface="Times New Roman" panose="02020603050405020304" pitchFamily="18" charset="0"/>
                        </a:rPr>
                        <a:t>Razman</a:t>
                      </a:r>
                      <a:r>
                        <a:rPr lang="en-IN" sz="2000" baseline="0" dirty="0">
                          <a:latin typeface="Times New Roman" panose="02020603050405020304" pitchFamily="18" charset="0"/>
                          <a:cs typeface="Times New Roman" panose="02020603050405020304" pitchFamily="18" charset="0"/>
                        </a:rPr>
                        <a:t> et al.</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Digita</a:t>
                      </a:r>
                      <a:r>
                        <a:rPr lang="en-US" sz="2000" baseline="0" dirty="0" smtClean="0">
                          <a:latin typeface="Times New Roman" panose="02020603050405020304" pitchFamily="18" charset="0"/>
                          <a:cs typeface="Times New Roman" panose="02020603050405020304" pitchFamily="18" charset="0"/>
                        </a:rPr>
                        <a:t>l Image </a:t>
                      </a:r>
                      <a:r>
                        <a:rPr lang="en-US" sz="2000" dirty="0" smtClean="0">
                          <a:latin typeface="Times New Roman" panose="02020603050405020304" pitchFamily="18" charset="0"/>
                          <a:cs typeface="Times New Roman" panose="02020603050405020304" pitchFamily="18" charset="0"/>
                        </a:rPr>
                        <a:t>Processing</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1085088"/>
                  </a:ext>
                </a:extLst>
              </a:tr>
            </a:tbl>
          </a:graphicData>
        </a:graphic>
      </p:graphicFrame>
    </p:spTree>
    <p:extLst>
      <p:ext uri="{BB962C8B-B14F-4D97-AF65-F5344CB8AC3E}">
        <p14:creationId xmlns:p14="http://schemas.microsoft.com/office/powerpoint/2010/main" val="3563350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226B6-C52F-35BE-42CA-AB027268C457}"/>
              </a:ext>
            </a:extLst>
          </p:cNvPr>
          <p:cNvSpPr>
            <a:spLocks noGrp="1"/>
          </p:cNvSpPr>
          <p:nvPr>
            <p:ph type="title"/>
          </p:nvPr>
        </p:nvSpPr>
        <p:spPr>
          <a:xfrm>
            <a:off x="838200" y="365126"/>
            <a:ext cx="10515600" cy="942680"/>
          </a:xfrm>
        </p:spPr>
        <p:txBody>
          <a:bodyPr>
            <a:normAutofit/>
          </a:bodyPr>
          <a:lstStyle/>
          <a:p>
            <a:r>
              <a:rPr lang="en-US" sz="3200" b="1" dirty="0">
                <a:solidFill>
                  <a:srgbClr val="C00000"/>
                </a:solidFill>
                <a:latin typeface="Times New Roman" pitchFamily="18" charset="0"/>
                <a:cs typeface="Times New Roman" pitchFamily="18" charset="0"/>
              </a:rPr>
              <a:t>                        </a:t>
            </a:r>
            <a:r>
              <a:rPr lang="en-US" sz="3200" b="1" dirty="0" smtClean="0">
                <a:solidFill>
                  <a:srgbClr val="C00000"/>
                </a:solidFill>
                <a:latin typeface="Times New Roman" pitchFamily="18" charset="0"/>
                <a:cs typeface="Times New Roman" pitchFamily="18" charset="0"/>
              </a:rPr>
              <a:t>      LITERATURE </a:t>
            </a:r>
            <a:r>
              <a:rPr lang="en-US" sz="3200" b="1" dirty="0">
                <a:solidFill>
                  <a:srgbClr val="C00000"/>
                </a:solidFill>
                <a:latin typeface="Times New Roman" pitchFamily="18" charset="0"/>
                <a:cs typeface="Times New Roman" pitchFamily="18" charset="0"/>
              </a:rPr>
              <a:t>SURVEY</a:t>
            </a:r>
            <a:endParaRPr lang="en-IN" sz="3200" dirty="0"/>
          </a:p>
        </p:txBody>
      </p:sp>
      <p:graphicFrame>
        <p:nvGraphicFramePr>
          <p:cNvPr id="4" name="Table 4">
            <a:extLst>
              <a:ext uri="{FF2B5EF4-FFF2-40B4-BE49-F238E27FC236}">
                <a16:creationId xmlns:a16="http://schemas.microsoft.com/office/drawing/2014/main" id="{0C0C3937-B00B-BE68-C990-1C969B885C16}"/>
              </a:ext>
            </a:extLst>
          </p:cNvPr>
          <p:cNvGraphicFramePr>
            <a:graphicFrameLocks noGrp="1"/>
          </p:cNvGraphicFramePr>
          <p:nvPr>
            <p:ph idx="1"/>
            <p:extLst>
              <p:ext uri="{D42A27DB-BD31-4B8C-83A1-F6EECF244321}">
                <p14:modId xmlns:p14="http://schemas.microsoft.com/office/powerpoint/2010/main" val="50406404"/>
              </p:ext>
            </p:extLst>
          </p:nvPr>
        </p:nvGraphicFramePr>
        <p:xfrm>
          <a:off x="1858925" y="1509823"/>
          <a:ext cx="8474150" cy="4732374"/>
        </p:xfrm>
        <a:graphic>
          <a:graphicData uri="http://schemas.openxmlformats.org/drawingml/2006/table">
            <a:tbl>
              <a:tblPr firstRow="1" bandRow="1">
                <a:tableStyleId>{5C22544A-7EE6-4342-B048-85BDC9FD1C3A}</a:tableStyleId>
              </a:tblPr>
              <a:tblGrid>
                <a:gridCol w="629094">
                  <a:extLst>
                    <a:ext uri="{9D8B030D-6E8A-4147-A177-3AD203B41FA5}">
                      <a16:colId xmlns:a16="http://schemas.microsoft.com/office/drawing/2014/main" val="330054493"/>
                    </a:ext>
                  </a:extLst>
                </a:gridCol>
                <a:gridCol w="3340924">
                  <a:extLst>
                    <a:ext uri="{9D8B030D-6E8A-4147-A177-3AD203B41FA5}">
                      <a16:colId xmlns:a16="http://schemas.microsoft.com/office/drawing/2014/main" val="2639149402"/>
                    </a:ext>
                  </a:extLst>
                </a:gridCol>
                <a:gridCol w="2385594">
                  <a:extLst>
                    <a:ext uri="{9D8B030D-6E8A-4147-A177-3AD203B41FA5}">
                      <a16:colId xmlns:a16="http://schemas.microsoft.com/office/drawing/2014/main" val="3611622394"/>
                    </a:ext>
                  </a:extLst>
                </a:gridCol>
                <a:gridCol w="2118538">
                  <a:extLst>
                    <a:ext uri="{9D8B030D-6E8A-4147-A177-3AD203B41FA5}">
                      <a16:colId xmlns:a16="http://schemas.microsoft.com/office/drawing/2014/main" val="2619933104"/>
                    </a:ext>
                  </a:extLst>
                </a:gridCol>
              </a:tblGrid>
              <a:tr h="796456">
                <a:tc>
                  <a:txBody>
                    <a:bodyPr/>
                    <a:lstStyle/>
                    <a:p>
                      <a:pPr algn="just"/>
                      <a:r>
                        <a:rPr lang="en-IN" sz="2000" dirty="0" smtClean="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IN" sz="2000" dirty="0">
                          <a:latin typeface="Times New Roman" panose="02020603050405020304" pitchFamily="18" charset="0"/>
                          <a:cs typeface="Times New Roman" panose="02020603050405020304" pitchFamily="18" charset="0"/>
                        </a:rPr>
                        <a:t>Paper Topic</a:t>
                      </a:r>
                    </a:p>
                  </a:txBody>
                  <a:tcPr/>
                </a:tc>
                <a:tc>
                  <a:txBody>
                    <a:bodyPr/>
                    <a:lstStyle/>
                    <a:p>
                      <a:pPr algn="just"/>
                      <a:r>
                        <a:rPr lang="en-IN" sz="2000" dirty="0">
                          <a:latin typeface="Times New Roman" panose="02020603050405020304" pitchFamily="18" charset="0"/>
                          <a:cs typeface="Times New Roman" panose="02020603050405020304" pitchFamily="18" charset="0"/>
                        </a:rPr>
                        <a:t>Author</a:t>
                      </a:r>
                    </a:p>
                  </a:txBody>
                  <a:tcPr/>
                </a:tc>
                <a:tc>
                  <a:txBody>
                    <a:bodyPr/>
                    <a:lstStyle/>
                    <a:p>
                      <a:pPr algn="just"/>
                      <a:r>
                        <a:rPr lang="en-IN" sz="2000" dirty="0">
                          <a:latin typeface="Times New Roman" panose="02020603050405020304" pitchFamily="18" charset="0"/>
                          <a:cs typeface="Times New Roman" panose="02020603050405020304" pitchFamily="18" charset="0"/>
                        </a:rPr>
                        <a:t>Technology </a:t>
                      </a:r>
                      <a:r>
                        <a:rPr lang="en-IN" sz="2000" dirty="0" err="1">
                          <a:latin typeface="Times New Roman" panose="02020603050405020304" pitchFamily="18" charset="0"/>
                          <a:cs typeface="Times New Roman" panose="02020603050405020304" pitchFamily="18" charset="0"/>
                        </a:rPr>
                        <a:t>Uesd</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7322520"/>
                  </a:ext>
                </a:extLst>
              </a:tr>
              <a:tr h="1710878">
                <a:tc>
                  <a:txBody>
                    <a:bodyPr/>
                    <a:lstStyle/>
                    <a:p>
                      <a:pPr algn="just"/>
                      <a:r>
                        <a:rPr lang="en-IN" sz="2000" dirty="0" smtClean="0">
                          <a:latin typeface="Times New Roman" panose="02020603050405020304" pitchFamily="18" charset="0"/>
                          <a:cs typeface="Times New Roman" panose="02020603050405020304" pitchFamily="18" charset="0"/>
                        </a:rPr>
                        <a:t>9.</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A </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Drowsy Driver Detection System for Heavy Vehicles.</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kern="1200" dirty="0">
                          <a:solidFill>
                            <a:schemeClr val="dk1"/>
                          </a:solidFill>
                          <a:effectLst/>
                          <a:latin typeface="Times New Roman" panose="02020603050405020304" pitchFamily="18" charset="0"/>
                          <a:ea typeface="+mn-ea"/>
                          <a:cs typeface="Times New Roman" panose="02020603050405020304" pitchFamily="18" charset="0"/>
                        </a:rPr>
                        <a:t>R. Grace, V. E. Byrne, D. M. </a:t>
                      </a:r>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Bierman</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J.-M. Legrand, D. </a:t>
                      </a:r>
                      <a:r>
                        <a:rPr lang="en-US" sz="2000" kern="1200" dirty="0" err="1">
                          <a:solidFill>
                            <a:schemeClr val="dk1"/>
                          </a:solidFill>
                          <a:effectLst/>
                          <a:latin typeface="Times New Roman" panose="02020603050405020304" pitchFamily="18" charset="0"/>
                          <a:ea typeface="+mn-ea"/>
                          <a:cs typeface="Times New Roman" panose="02020603050405020304" pitchFamily="18" charset="0"/>
                        </a:rPr>
                        <a:t>Gricourt</a:t>
                      </a:r>
                      <a:r>
                        <a:rPr lang="en-US" sz="2000" kern="1200" dirty="0">
                          <a:solidFill>
                            <a:schemeClr val="dk1"/>
                          </a:solidFill>
                          <a:effectLst/>
                          <a:latin typeface="Times New Roman" panose="02020603050405020304" pitchFamily="18" charset="0"/>
                          <a:ea typeface="+mn-ea"/>
                          <a:cs typeface="Times New Roman" panose="02020603050405020304" pitchFamily="18" charset="0"/>
                        </a:rPr>
                        <a:t>, B. Davis</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IN" sz="2000" dirty="0" err="1">
                          <a:latin typeface="Times New Roman" panose="02020603050405020304" pitchFamily="18" charset="0"/>
                          <a:cs typeface="Times New Roman" panose="02020603050405020304" pitchFamily="18" charset="0"/>
                        </a:rPr>
                        <a:t>Perclos</a:t>
                      </a:r>
                      <a:r>
                        <a:rPr lang="en-IN" sz="2000" baseline="0" dirty="0">
                          <a:latin typeface="Times New Roman" panose="02020603050405020304" pitchFamily="18" charset="0"/>
                          <a:cs typeface="Times New Roman" panose="02020603050405020304" pitchFamily="18" charset="0"/>
                        </a:rPr>
                        <a:t> Camera System</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59764657"/>
                  </a:ext>
                </a:extLst>
              </a:tr>
              <a:tr h="1881867">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2000" dirty="0" smtClean="0">
                          <a:latin typeface="Times New Roman" panose="02020603050405020304" pitchFamily="18" charset="0"/>
                          <a:cs typeface="Times New Roman" panose="02020603050405020304" pitchFamily="18" charset="0"/>
                        </a:rPr>
                        <a:t>10.</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2000" dirty="0" smtClean="0">
                          <a:latin typeface="Times New Roman" panose="02020603050405020304" pitchFamily="18" charset="0"/>
                          <a:cs typeface="Times New Roman" panose="02020603050405020304" pitchFamily="18" charset="0"/>
                        </a:rPr>
                        <a:t>Real-Time </a:t>
                      </a:r>
                      <a:r>
                        <a:rPr lang="en-IN" sz="2000" dirty="0">
                          <a:latin typeface="Times New Roman" panose="02020603050405020304" pitchFamily="18" charset="0"/>
                          <a:cs typeface="Times New Roman" panose="02020603050405020304" pitchFamily="18" charset="0"/>
                        </a:rPr>
                        <a:t>Drowsiness Detection System </a:t>
                      </a:r>
                      <a:r>
                        <a:rPr lang="en-US" sz="2000" dirty="0">
                          <a:latin typeface="Times New Roman" panose="02020603050405020304" pitchFamily="18" charset="0"/>
                          <a:cs typeface="Times New Roman" panose="02020603050405020304" pitchFamily="18" charset="0"/>
                        </a:rPr>
                        <a:t>using </a:t>
                      </a:r>
                      <a:r>
                        <a:rPr lang="en-US" sz="2000" dirty="0" err="1">
                          <a:latin typeface="Times New Roman" panose="02020603050405020304" pitchFamily="18" charset="0"/>
                          <a:cs typeface="Times New Roman" panose="02020603050405020304" pitchFamily="18" charset="0"/>
                        </a:rPr>
                        <a:t>Dlib</a:t>
                      </a:r>
                      <a:r>
                        <a:rPr lang="en-US" sz="2000" dirty="0">
                          <a:latin typeface="Times New Roman" panose="02020603050405020304" pitchFamily="18" charset="0"/>
                          <a:cs typeface="Times New Roman" panose="02020603050405020304" pitchFamily="18" charset="0"/>
                        </a:rPr>
                        <a:t>”, 2019 5th IEEE International WIE Conference on Electrical and Computer Engineering, 15-16 Nov 2019, Bangalore, </a:t>
                      </a:r>
                      <a:r>
                        <a:rPr lang="en-IN" sz="2000" dirty="0">
                          <a:latin typeface="Times New Roman" panose="02020603050405020304" pitchFamily="18" charset="0"/>
                          <a:cs typeface="Times New Roman" panose="02020603050405020304" pitchFamily="18" charset="0"/>
                        </a:rPr>
                        <a:t>India</a:t>
                      </a:r>
                    </a:p>
                  </a:txBody>
                  <a:tcPr/>
                </a:tc>
                <a:tc>
                  <a:txBody>
                    <a:bodyPr/>
                    <a:lstStyle/>
                    <a:p>
                      <a:pPr algn="just"/>
                      <a:r>
                        <a:rPr lang="en-IN" sz="2000" dirty="0" err="1">
                          <a:latin typeface="Times New Roman" panose="02020603050405020304" pitchFamily="18" charset="0"/>
                          <a:cs typeface="Times New Roman" panose="02020603050405020304" pitchFamily="18" charset="0"/>
                        </a:rPr>
                        <a:t>Shruti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Mohanty</a:t>
                      </a:r>
                      <a:r>
                        <a:rPr lang="en-IN" sz="2000" baseline="0" dirty="0">
                          <a:latin typeface="Times New Roman" panose="02020603050405020304" pitchFamily="18" charset="0"/>
                          <a:cs typeface="Times New Roman" panose="02020603050405020304" pitchFamily="18" charset="0"/>
                        </a:rPr>
                        <a:t> et al.</a:t>
                      </a:r>
                      <a:r>
                        <a:rPr lang="en-IN" sz="2000" dirty="0">
                          <a:latin typeface="Times New Roman" panose="02020603050405020304" pitchFamily="18" charset="0"/>
                          <a:cs typeface="Times New Roman" panose="02020603050405020304" pitchFamily="18" charset="0"/>
                        </a:rPr>
                        <a:t> </a:t>
                      </a:r>
                    </a:p>
                  </a:txBody>
                  <a:tcPr/>
                </a:tc>
                <a:tc>
                  <a:txBody>
                    <a:bodyPr/>
                    <a:lstStyle/>
                    <a:p>
                      <a:pPr algn="just"/>
                      <a:r>
                        <a:rPr lang="en-IN" sz="2000" dirty="0" err="1">
                          <a:latin typeface="Times New Roman" panose="02020603050405020304" pitchFamily="18" charset="0"/>
                          <a:cs typeface="Times New Roman" panose="02020603050405020304" pitchFamily="18" charset="0"/>
                        </a:rPr>
                        <a:t>Dlib’s</a:t>
                      </a:r>
                      <a:r>
                        <a:rPr lang="en-IN" sz="2000" dirty="0">
                          <a:latin typeface="Times New Roman" panose="02020603050405020304" pitchFamily="18" charset="0"/>
                          <a:cs typeface="Times New Roman" panose="02020603050405020304" pitchFamily="18" charset="0"/>
                        </a:rPr>
                        <a:t> HOG Algorithm</a:t>
                      </a:r>
                    </a:p>
                  </a:txBody>
                  <a:tcPr/>
                </a:tc>
                <a:extLst>
                  <a:ext uri="{0D108BD9-81ED-4DB2-BD59-A6C34878D82A}">
                    <a16:rowId xmlns:a16="http://schemas.microsoft.com/office/drawing/2014/main" val="1097243877"/>
                  </a:ext>
                </a:extLst>
              </a:tr>
            </a:tbl>
          </a:graphicData>
        </a:graphic>
      </p:graphicFrame>
    </p:spTree>
    <p:extLst>
      <p:ext uri="{BB962C8B-B14F-4D97-AF65-F5344CB8AC3E}">
        <p14:creationId xmlns:p14="http://schemas.microsoft.com/office/powerpoint/2010/main" val="3128317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981199" y="152400"/>
            <a:ext cx="8229600" cy="486752"/>
          </a:xfrm>
        </p:spPr>
        <p:txBody>
          <a:bodyPr>
            <a:normAutofit fontScale="90000"/>
          </a:bodyPr>
          <a:lstStyle/>
          <a:p>
            <a:pPr algn="ctr"/>
            <a:r>
              <a:rPr lang="en-US" sz="3200" b="1" dirty="0">
                <a:solidFill>
                  <a:srgbClr val="C00000"/>
                </a:solidFill>
                <a:latin typeface="Times New Roman" panose="02020603050405020304" pitchFamily="18" charset="0"/>
                <a:cs typeface="Times New Roman" panose="02020603050405020304" pitchFamily="18" charset="0"/>
              </a:rPr>
              <a:t>BLOCK DIAGRAM</a:t>
            </a:r>
            <a:endParaRPr lang="en-US" sz="3200" b="1" dirty="0">
              <a:latin typeface="Times New Roman" panose="02020603050405020304" pitchFamily="18" charset="0"/>
              <a:cs typeface="Times New Roman" panose="02020603050405020304" pitchFamily="18" charset="0"/>
            </a:endParaRPr>
          </a:p>
        </p:txBody>
      </p:sp>
      <p:sp>
        <p:nvSpPr>
          <p:cNvPr id="11271" name="Date Placeholder 10"/>
          <p:cNvSpPr>
            <a:spLocks noGrp="1"/>
          </p:cNvSpPr>
          <p:nvPr>
            <p:ph type="dt" sz="half" idx="10"/>
          </p:nvPr>
        </p:nvSpPr>
        <p:spPr>
          <a:noFill/>
        </p:spPr>
        <p:txBody>
          <a:bodyPr/>
          <a:lstStyle/>
          <a:p>
            <a:fld id="{7347AD92-E588-4AEB-9A88-E13D7CF4BBEF}" type="datetime5">
              <a:rPr lang="en-US" smtClean="0">
                <a:latin typeface="Arial" pitchFamily="34" charset="0"/>
                <a:cs typeface="Arial" pitchFamily="34" charset="0"/>
              </a:rPr>
              <a:t>2-Jun-23</a:t>
            </a:fld>
            <a:endParaRPr lang="en-US">
              <a:latin typeface="Arial" pitchFamily="34" charset="0"/>
              <a:cs typeface="Arial" pitchFamily="34" charset="0"/>
            </a:endParaRPr>
          </a:p>
        </p:txBody>
      </p:sp>
      <p:sp>
        <p:nvSpPr>
          <p:cNvPr id="11270" name="Footer Placeholder 9"/>
          <p:cNvSpPr>
            <a:spLocks noGrp="1"/>
          </p:cNvSpPr>
          <p:nvPr>
            <p:ph type="ftr" sz="quarter" idx="11"/>
          </p:nvPr>
        </p:nvSpPr>
        <p:spPr>
          <a:noFill/>
        </p:spPr>
        <p:txBody>
          <a:bodyPr/>
          <a:lstStyle/>
          <a:p>
            <a:r>
              <a:rPr lang="en-US">
                <a:latin typeface="Arial" pitchFamily="34" charset="0"/>
                <a:cs typeface="Arial" pitchFamily="34" charset="0"/>
              </a:rPr>
              <a:t>SKNCOE BE (E &amp; TC) 2021-22</a:t>
            </a:r>
          </a:p>
        </p:txBody>
      </p:sp>
      <p:sp>
        <p:nvSpPr>
          <p:cNvPr id="11269" name="Slide Number Placeholder 8"/>
          <p:cNvSpPr>
            <a:spLocks noGrp="1"/>
          </p:cNvSpPr>
          <p:nvPr>
            <p:ph type="sldNum" sz="quarter" idx="12"/>
          </p:nvPr>
        </p:nvSpPr>
        <p:spPr>
          <a:noFill/>
        </p:spPr>
        <p:txBody>
          <a:bodyPr/>
          <a:lstStyle/>
          <a:p>
            <a:fld id="{6129AD65-AF4E-4636-A7E1-E7C44F240BF8}" type="slidenum">
              <a:rPr lang="en-US" smtClean="0">
                <a:latin typeface="Arial" pitchFamily="34" charset="0"/>
                <a:cs typeface="Arial" pitchFamily="34" charset="0"/>
              </a:rPr>
              <a:pPr/>
              <a:t>15</a:t>
            </a:fld>
            <a:endParaRPr lang="en-US">
              <a:latin typeface="Arial" pitchFamily="34" charset="0"/>
              <a:cs typeface="Arial" pitchFamily="34" charset="0"/>
            </a:endParaRPr>
          </a:p>
        </p:txBody>
      </p:sp>
      <p:sp>
        <p:nvSpPr>
          <p:cNvPr id="11268" name="TextBox 7"/>
          <p:cNvSpPr txBox="1">
            <a:spLocks noChangeArrowheads="1"/>
          </p:cNvSpPr>
          <p:nvPr/>
        </p:nvSpPr>
        <p:spPr bwMode="auto">
          <a:xfrm>
            <a:off x="1981199" y="5288978"/>
            <a:ext cx="8153400" cy="954107"/>
          </a:xfrm>
          <a:prstGeom prst="rect">
            <a:avLst/>
          </a:prstGeom>
          <a:noFill/>
          <a:ln w="9525">
            <a:noFill/>
            <a:miter lim="800000"/>
            <a:headEnd/>
            <a:tailEnd/>
          </a:ln>
        </p:spPr>
        <p:txBody>
          <a:bodyPr>
            <a:spAutoFit/>
          </a:bodyPr>
          <a:lstStyle/>
          <a:p>
            <a:pPr algn="ctr"/>
            <a:r>
              <a:rPr lang="en-US" sz="2800" dirty="0">
                <a:latin typeface="Times New Roman" pitchFamily="18" charset="0"/>
                <a:cs typeface="Times New Roman" pitchFamily="18" charset="0"/>
              </a:rPr>
              <a:t>Fig. </a:t>
            </a:r>
            <a:r>
              <a:rPr lang="en-US" sz="2800" dirty="0" smtClean="0">
                <a:latin typeface="Times New Roman" pitchFamily="18" charset="0"/>
                <a:cs typeface="Times New Roman" pitchFamily="18" charset="0"/>
              </a:rPr>
              <a:t>1: </a:t>
            </a:r>
            <a:r>
              <a:rPr lang="en-US" sz="2800" dirty="0">
                <a:latin typeface="Times New Roman" pitchFamily="18" charset="0"/>
                <a:cs typeface="Times New Roman" pitchFamily="18" charset="0"/>
              </a:rPr>
              <a:t>Block Diagram of Yawning and Drowsiness Detection</a:t>
            </a:r>
          </a:p>
        </p:txBody>
      </p:sp>
      <p:pic>
        <p:nvPicPr>
          <p:cNvPr id="7" name="Picture 6">
            <a:extLst>
              <a:ext uri="{FF2B5EF4-FFF2-40B4-BE49-F238E27FC236}">
                <a16:creationId xmlns:a16="http://schemas.microsoft.com/office/drawing/2014/main" id="{643659FD-1DE7-8D7C-A069-31E02D9CFFE7}"/>
              </a:ext>
            </a:extLst>
          </p:cNvPr>
          <p:cNvPicPr>
            <a:picLocks noChangeAspect="1"/>
          </p:cNvPicPr>
          <p:nvPr/>
        </p:nvPicPr>
        <p:blipFill rotWithShape="1">
          <a:blip r:embed="rId2"/>
          <a:srcRect l="30947" t="31456" r="26601" b="14304"/>
          <a:stretch/>
        </p:blipFill>
        <p:spPr>
          <a:xfrm>
            <a:off x="1442826" y="956929"/>
            <a:ext cx="9455546" cy="433204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524000" y="274638"/>
            <a:ext cx="9144000" cy="487362"/>
          </a:xfrm>
        </p:spPr>
        <p:txBody>
          <a:bodyPr>
            <a:noAutofit/>
          </a:bodyPr>
          <a:lstStyle/>
          <a:p>
            <a:pPr algn="ctr"/>
            <a:r>
              <a:rPr lang="en-US" sz="3200" b="1" dirty="0">
                <a:solidFill>
                  <a:srgbClr val="C00000"/>
                </a:solidFill>
                <a:latin typeface="Times New Roman" pitchFamily="18" charset="0"/>
                <a:cs typeface="Times New Roman" pitchFamily="18" charset="0"/>
              </a:rPr>
              <a:t>BLOCK DIAGRAM DESCRIPTION</a:t>
            </a:r>
            <a:endParaRPr lang="en-US" sz="3200" b="1" dirty="0">
              <a:latin typeface="Times New Roman" pitchFamily="18" charset="0"/>
              <a:cs typeface="Times New Roman" pitchFamily="18" charset="0"/>
            </a:endParaRPr>
          </a:p>
        </p:txBody>
      </p:sp>
      <p:sp>
        <p:nvSpPr>
          <p:cNvPr id="12291" name="Content Placeholder 2"/>
          <p:cNvSpPr>
            <a:spLocks noGrp="1"/>
          </p:cNvSpPr>
          <p:nvPr>
            <p:ph idx="1"/>
          </p:nvPr>
        </p:nvSpPr>
        <p:spPr>
          <a:xfrm>
            <a:off x="1524000" y="999460"/>
            <a:ext cx="8980967" cy="5356889"/>
          </a:xfrm>
        </p:spPr>
        <p:txBody>
          <a:bodyPr>
            <a:normAutofit fontScale="92500" lnSpcReduction="10000"/>
          </a:bodyPr>
          <a:lstStyle/>
          <a:p>
            <a:pPr algn="just">
              <a:lnSpc>
                <a:spcPct val="120000"/>
              </a:lnSpc>
            </a:pPr>
            <a:r>
              <a:rPr lang="en-US" dirty="0">
                <a:latin typeface="Times New Roman" panose="02020603050405020304" pitchFamily="18" charset="0"/>
                <a:cs typeface="Times New Roman" panose="02020603050405020304" pitchFamily="18" charset="0"/>
              </a:rPr>
              <a:t>Above figure showcases the various important blocks in the proposed system and their high-level interaction. It can be seen that the system consists of 5 distinct modules namely, </a:t>
            </a:r>
          </a:p>
          <a:p>
            <a:pPr marL="0" indent="0" algn="just">
              <a:lnSpc>
                <a:spcPct val="120000"/>
              </a:lnSpc>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 Video acquisition,</a:t>
            </a:r>
          </a:p>
          <a:p>
            <a:pPr marL="0" indent="0" algn="just">
              <a:buNone/>
            </a:pPr>
            <a:r>
              <a:rPr lang="en-US" dirty="0">
                <a:latin typeface="Times New Roman" panose="02020603050405020304" pitchFamily="18" charset="0"/>
                <a:cs typeface="Times New Roman" panose="02020603050405020304" pitchFamily="18" charset="0"/>
              </a:rPr>
              <a:t> (b) Dividing into frames, </a:t>
            </a:r>
          </a:p>
          <a:p>
            <a:pPr marL="0" indent="0" algn="just">
              <a:buNone/>
            </a:pPr>
            <a:r>
              <a:rPr lang="en-US" dirty="0">
                <a:latin typeface="Times New Roman" panose="02020603050405020304" pitchFamily="18" charset="0"/>
                <a:cs typeface="Times New Roman" panose="02020603050405020304" pitchFamily="18" charset="0"/>
              </a:rPr>
              <a:t> (c) Face detection,</a:t>
            </a:r>
          </a:p>
          <a:p>
            <a:pPr marL="0" indent="0" algn="just">
              <a:buNone/>
            </a:pPr>
            <a:r>
              <a:rPr lang="en-US" dirty="0">
                <a:latin typeface="Times New Roman" panose="02020603050405020304" pitchFamily="18" charset="0"/>
                <a:cs typeface="Times New Roman" panose="02020603050405020304" pitchFamily="18" charset="0"/>
              </a:rPr>
              <a:t> (d) Eye detection and,</a:t>
            </a:r>
          </a:p>
          <a:p>
            <a:pPr marL="0" indent="0" algn="just">
              <a:buNone/>
            </a:pPr>
            <a:r>
              <a:rPr lang="en-US" dirty="0">
                <a:latin typeface="Times New Roman" panose="02020603050405020304" pitchFamily="18" charset="0"/>
                <a:cs typeface="Times New Roman" panose="02020603050405020304" pitchFamily="18" charset="0"/>
              </a:rPr>
              <a:t> (e) Drowsiness detection</a:t>
            </a:r>
            <a:r>
              <a:rPr lang="en-US"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Fig</a:t>
            </a:r>
            <a:r>
              <a:rPr lang="en-US" sz="2200" dirty="0">
                <a:latin typeface="Times New Roman" panose="02020603050405020304" pitchFamily="18" charset="0"/>
                <a:cs typeface="Times New Roman" panose="02020603050405020304" pitchFamily="18" charset="0"/>
              </a:rPr>
              <a:t>. 2: D-lib Landmarks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lnSpc>
                <a:spcPct val="12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20000"/>
              </a:lnSpc>
              <a:buNone/>
            </a:pPr>
            <a:endParaRPr lang="en-IN" sz="23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
        <p:nvSpPr>
          <p:cNvPr id="12294" name="Date Placeholder 8"/>
          <p:cNvSpPr>
            <a:spLocks noGrp="1"/>
          </p:cNvSpPr>
          <p:nvPr>
            <p:ph type="dt" sz="half" idx="10"/>
          </p:nvPr>
        </p:nvSpPr>
        <p:spPr>
          <a:noFill/>
        </p:spPr>
        <p:txBody>
          <a:bodyPr/>
          <a:lstStyle/>
          <a:p>
            <a:fld id="{E36F20EB-9A3A-4574-AAFB-6F64BA84B222}" type="datetime5">
              <a:rPr lang="en-US" smtClean="0">
                <a:latin typeface="Arial" pitchFamily="34" charset="0"/>
                <a:cs typeface="Arial" pitchFamily="34" charset="0"/>
              </a:rPr>
              <a:t>2-Jun-23</a:t>
            </a:fld>
            <a:endParaRPr lang="en-US">
              <a:latin typeface="Arial" pitchFamily="34" charset="0"/>
              <a:cs typeface="Arial" pitchFamily="34" charset="0"/>
            </a:endParaRPr>
          </a:p>
        </p:txBody>
      </p:sp>
      <p:sp>
        <p:nvSpPr>
          <p:cNvPr id="12293" name="Footer Placeholder 7"/>
          <p:cNvSpPr>
            <a:spLocks noGrp="1"/>
          </p:cNvSpPr>
          <p:nvPr>
            <p:ph type="ftr" sz="quarter" idx="11"/>
          </p:nvPr>
        </p:nvSpPr>
        <p:spPr>
          <a:noFill/>
        </p:spPr>
        <p:txBody>
          <a:bodyPr/>
          <a:lstStyle/>
          <a:p>
            <a:r>
              <a:rPr lang="en-US">
                <a:latin typeface="Arial" pitchFamily="34" charset="0"/>
                <a:cs typeface="Arial" pitchFamily="34" charset="0"/>
              </a:rPr>
              <a:t>SKNCOE BE (E &amp; TC) 2021-22</a:t>
            </a:r>
          </a:p>
        </p:txBody>
      </p:sp>
      <p:sp>
        <p:nvSpPr>
          <p:cNvPr id="12292" name="Slide Number Placeholder 6"/>
          <p:cNvSpPr>
            <a:spLocks noGrp="1"/>
          </p:cNvSpPr>
          <p:nvPr>
            <p:ph type="sldNum" sz="quarter" idx="12"/>
          </p:nvPr>
        </p:nvSpPr>
        <p:spPr>
          <a:noFill/>
        </p:spPr>
        <p:txBody>
          <a:bodyPr/>
          <a:lstStyle/>
          <a:p>
            <a:fld id="{02A87C2A-4DC7-42B8-B6B0-BCEC5A16684C}" type="slidenum">
              <a:rPr lang="en-US" smtClean="0">
                <a:latin typeface="Arial" pitchFamily="34" charset="0"/>
                <a:cs typeface="Arial" pitchFamily="34" charset="0"/>
              </a:rPr>
              <a:pPr/>
              <a:t>16</a:t>
            </a:fld>
            <a:endParaRPr lang="en-US">
              <a:latin typeface="Arial" pitchFamily="34" charset="0"/>
              <a:cs typeface="Arial" pitchFamily="34" charset="0"/>
            </a:endParaRPr>
          </a:p>
        </p:txBody>
      </p:sp>
      <p:pic>
        <p:nvPicPr>
          <p:cNvPr id="1026" name="Picture 2" descr="Talking Face Video">
            <a:extLst>
              <a:ext uri="{FF2B5EF4-FFF2-40B4-BE49-F238E27FC236}">
                <a16:creationId xmlns:a16="http://schemas.microsoft.com/office/drawing/2014/main" id="{86E4754E-EA45-D6EA-FBDA-B4B9020E8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8729" y="2808158"/>
            <a:ext cx="2847103" cy="19698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6813"/>
            <a:ext cx="10515600" cy="737419"/>
          </a:xfrm>
        </p:spPr>
        <p:txBody>
          <a:bodyPr/>
          <a:lstStyle/>
          <a:p>
            <a:r>
              <a:rPr lang="en-IN" dirty="0"/>
              <a:t>                          </a:t>
            </a:r>
            <a:r>
              <a:rPr lang="en-IN" sz="3200" b="1" dirty="0">
                <a:solidFill>
                  <a:srgbClr val="C00000"/>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idx="1"/>
          </p:nvPr>
        </p:nvSpPr>
        <p:spPr>
          <a:xfrm>
            <a:off x="1733108" y="1144731"/>
            <a:ext cx="8548576" cy="5177503"/>
          </a:xfrm>
        </p:spPr>
        <p:txBody>
          <a:bodyPr>
            <a:normAutofit/>
          </a:bodyPr>
          <a:lstStyle/>
          <a:p>
            <a:pPr algn="just"/>
            <a:r>
              <a:rPr lang="en-US" dirty="0">
                <a:latin typeface="Times New Roman" panose="02020603050405020304" pitchFamily="18" charset="0"/>
                <a:cs typeface="Times New Roman" panose="02020603050405020304" pitchFamily="18" charset="0"/>
              </a:rPr>
              <a:t>The functionality of each these modules in the system can be described as follows: </a:t>
            </a:r>
          </a:p>
          <a:p>
            <a:pPr algn="just"/>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a)Video </a:t>
            </a:r>
            <a:r>
              <a:rPr lang="en-US" dirty="0">
                <a:latin typeface="Times New Roman" panose="02020603050405020304" pitchFamily="18" charset="0"/>
                <a:cs typeface="Times New Roman" panose="02020603050405020304" pitchFamily="18" charset="0"/>
              </a:rPr>
              <a:t>acquisition: Video acquisition mainly involves obtaining the live video feed of the automobile driver. Video acquisition is achieved, by making use of a PI camera.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b)Dividing into frames: This module is used to take live video as its input and convert it into a series of frames/ images, which are then processed. </a:t>
            </a:r>
          </a:p>
          <a:p>
            <a:pPr algn="just"/>
            <a:endParaRPr lang="en-US" sz="3600" dirty="0">
              <a:latin typeface="Times New Roman" panose="02020603050405020304" pitchFamily="18" charset="0"/>
              <a:cs typeface="Times New Roman" panose="02020603050405020304" pitchFamily="18" charset="0"/>
            </a:endParaRPr>
          </a:p>
          <a:p>
            <a:pPr algn="just"/>
            <a:endParaRPr lang="en-US" sz="3600" dirty="0">
              <a:latin typeface="Times New Roman" panose="02020603050405020304" pitchFamily="18" charset="0"/>
              <a:cs typeface="Times New Roman" panose="02020603050405020304" pitchFamily="18" charset="0"/>
            </a:endParaRPr>
          </a:p>
          <a:p>
            <a:pPr algn="just"/>
            <a:endParaRPr lang="en-IN" sz="36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702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5722"/>
          </a:xfrm>
        </p:spPr>
        <p:txBody>
          <a:bodyPr/>
          <a:lstStyle/>
          <a:p>
            <a:r>
              <a:rPr lang="en-IN" b="1" dirty="0" smtClean="0">
                <a:solidFill>
                  <a:srgbClr val="C00000"/>
                </a:solidFill>
                <a:latin typeface="Times New Roman" panose="02020603050405020304" pitchFamily="18" charset="0"/>
                <a:cs typeface="Times New Roman" panose="02020603050405020304" pitchFamily="18" charset="0"/>
              </a:rPr>
              <a:t>                            </a:t>
            </a:r>
            <a:r>
              <a:rPr lang="en-IN" sz="3200" b="1" dirty="0" smtClean="0">
                <a:solidFill>
                  <a:srgbClr val="C00000"/>
                </a:solidFill>
                <a:latin typeface="Times New Roman" panose="02020603050405020304" pitchFamily="18" charset="0"/>
                <a:cs typeface="Times New Roman" panose="02020603050405020304" pitchFamily="18" charset="0"/>
              </a:rPr>
              <a:t>CONTINUED</a:t>
            </a:r>
            <a:r>
              <a:rPr lang="en-IN" sz="3200" b="1" dirty="0">
                <a:solidFill>
                  <a:srgbClr val="C00000"/>
                </a:solidFill>
                <a:latin typeface="Times New Roman" panose="02020603050405020304" pitchFamily="18" charset="0"/>
                <a:cs typeface="Times New Roman" panose="02020603050405020304" pitchFamily="18" charset="0"/>
              </a:rPr>
              <a:t>…….</a:t>
            </a:r>
            <a:endParaRPr lang="en-IN" sz="3200" dirty="0"/>
          </a:p>
        </p:txBody>
      </p:sp>
      <p:sp>
        <p:nvSpPr>
          <p:cNvPr id="3" name="Content Placeholder 2"/>
          <p:cNvSpPr>
            <a:spLocks noGrp="1"/>
          </p:cNvSpPr>
          <p:nvPr>
            <p:ph idx="1"/>
          </p:nvPr>
        </p:nvSpPr>
        <p:spPr>
          <a:xfrm>
            <a:off x="1860699" y="1360967"/>
            <a:ext cx="8389088" cy="4815996"/>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c)Face detection: The face detection function takes one frame at a time from the frames provided by the frame </a:t>
            </a:r>
            <a:r>
              <a:rPr lang="en-US" dirty="0" smtClean="0">
                <a:latin typeface="Times New Roman" panose="02020603050405020304" pitchFamily="18" charset="0"/>
                <a:cs typeface="Times New Roman" panose="02020603050405020304" pitchFamily="18" charset="0"/>
              </a:rPr>
              <a:t>grabber.</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Every frame it tries to detect the face of the automobile driver. This is achieved by making use of Deep Learning. </a:t>
            </a:r>
          </a:p>
          <a:p>
            <a:pPr algn="just"/>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d)Eyes detection: Once the face detection function has detected the face of the automobile driver,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eyes detection function tries to detect the automobile driver's eyes. </a:t>
            </a:r>
          </a:p>
          <a:p>
            <a:pPr algn="just"/>
            <a:endParaRPr lang="en-US" dirty="0"/>
          </a:p>
        </p:txBody>
      </p:sp>
    </p:spTree>
    <p:extLst>
      <p:ext uri="{BB962C8B-B14F-4D97-AF65-F5344CB8AC3E}">
        <p14:creationId xmlns:p14="http://schemas.microsoft.com/office/powerpoint/2010/main" val="3925754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8436"/>
          </a:xfrm>
        </p:spPr>
        <p:txBody>
          <a:bodyPr>
            <a:normAutofit/>
          </a:bodyPr>
          <a:lstStyle/>
          <a:p>
            <a:r>
              <a:rPr lang="en-IN" sz="3200" b="1" dirty="0">
                <a:solidFill>
                  <a:srgbClr val="C00000"/>
                </a:solidFill>
                <a:latin typeface="Times New Roman" panose="02020603050405020304" pitchFamily="18" charset="0"/>
                <a:cs typeface="Times New Roman" panose="02020603050405020304" pitchFamily="18" charset="0"/>
              </a:rPr>
              <a:t>                               CONTINUED…….</a:t>
            </a:r>
            <a:endParaRPr lang="en-IN" sz="3200" dirty="0"/>
          </a:p>
        </p:txBody>
      </p:sp>
      <p:sp>
        <p:nvSpPr>
          <p:cNvPr id="3" name="Content Placeholder 2"/>
          <p:cNvSpPr>
            <a:spLocks noGrp="1"/>
          </p:cNvSpPr>
          <p:nvPr>
            <p:ph idx="1"/>
          </p:nvPr>
        </p:nvSpPr>
        <p:spPr>
          <a:xfrm>
            <a:off x="1562986" y="1137684"/>
            <a:ext cx="8846288" cy="5039279"/>
          </a:xfrm>
        </p:spPr>
        <p:txBody>
          <a:bodyPr>
            <a:normAutofit/>
          </a:bodyPr>
          <a:lstStyle/>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Pi Camera: Raspberry Pi camera Module, supports its Night Vision. This Camera can Adjustable-Focus. </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Supports </a:t>
            </a:r>
            <a:r>
              <a:rPr lang="en-US" dirty="0">
                <a:latin typeface="Times New Roman" panose="02020603050405020304" pitchFamily="18" charset="0"/>
                <a:cs typeface="Times New Roman" panose="02020603050405020304" pitchFamily="18" charset="0"/>
              </a:rPr>
              <a:t>all revisions of the Pi 5 megapixel. It get person face as a input, gives output as a alarm.</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Deploy on Raspberry Pi: Deploy on Raspberry Pi using an external monitor and connect Pi camera and a buzzer to make it a complete detection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848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1981200" y="1066801"/>
            <a:ext cx="8229600" cy="4525963"/>
          </a:xfrm>
        </p:spPr>
        <p:txBody>
          <a:bodyPr/>
          <a:lstStyle/>
          <a:p>
            <a:pPr marL="0" indent="0">
              <a:buClr>
                <a:srgbClr val="002060"/>
              </a:buClr>
              <a:buNone/>
            </a:pPr>
            <a:r>
              <a:rPr lang="en-US" dirty="0">
                <a:latin typeface="Times New Roman" pitchFamily="18" charset="0"/>
                <a:cs typeface="Times New Roman" pitchFamily="18" charset="0"/>
              </a:rPr>
              <a:t> </a:t>
            </a:r>
          </a:p>
          <a:p>
            <a:pPr marL="0" indent="0" algn="just">
              <a:buClr>
                <a:srgbClr val="002060"/>
              </a:buClr>
              <a:buNone/>
            </a:pPr>
            <a:endParaRPr lang="en-US" dirty="0">
              <a:solidFill>
                <a:srgbClr val="C00000"/>
              </a:solidFill>
              <a:latin typeface="Times New Roman" pitchFamily="18" charset="0"/>
              <a:cs typeface="Times New Roman" pitchFamily="18" charset="0"/>
            </a:endParaRPr>
          </a:p>
          <a:p>
            <a:pPr algn="just">
              <a:buClr>
                <a:srgbClr val="002060"/>
              </a:buClr>
            </a:pPr>
            <a:r>
              <a:rPr lang="en-US" dirty="0" smtClean="0">
                <a:latin typeface="Times New Roman" panose="02020603050405020304" pitchFamily="18" charset="0"/>
                <a:cs typeface="Times New Roman" pitchFamily="18" charset="0"/>
              </a:rPr>
              <a:t>Design </a:t>
            </a:r>
            <a:r>
              <a:rPr lang="en-US" dirty="0">
                <a:latin typeface="Times New Roman" panose="02020603050405020304" pitchFamily="18" charset="0"/>
                <a:cs typeface="Times New Roman" pitchFamily="18" charset="0"/>
              </a:rPr>
              <a:t>a drowsiness detection system is to aid in the prevention of accidents passenger and commercial vehicles.</a:t>
            </a:r>
            <a:endParaRPr lang="en-US" dirty="0">
              <a:solidFill>
                <a:srgbClr val="FF0000"/>
              </a:solidFill>
              <a:latin typeface="Times New Roman" pitchFamily="18" charset="0"/>
              <a:cs typeface="Times New Roman" pitchFamily="18" charset="0"/>
            </a:endParaRPr>
          </a:p>
          <a:p>
            <a:pPr marL="0" indent="0" algn="just">
              <a:buClr>
                <a:srgbClr val="002060"/>
              </a:buClr>
              <a:buNone/>
            </a:pPr>
            <a:endParaRPr lang="en-US" dirty="0">
              <a:solidFill>
                <a:srgbClr val="C00000"/>
              </a:solidFill>
              <a:latin typeface="Times New Roman" pitchFamily="18" charset="0"/>
              <a:cs typeface="Times New Roman" pitchFamily="18" charset="0"/>
            </a:endParaRPr>
          </a:p>
          <a:p>
            <a:pPr marL="0" indent="0" algn="just">
              <a:buClr>
                <a:srgbClr val="002060"/>
              </a:buClr>
              <a:buNone/>
            </a:pPr>
            <a:endParaRPr lang="en-US" dirty="0">
              <a:solidFill>
                <a:srgbClr val="C00000"/>
              </a:solidFill>
              <a:latin typeface="Times New Roman" pitchFamily="18" charset="0"/>
              <a:cs typeface="Times New Roman" pitchFamily="18" charset="0"/>
            </a:endParaRPr>
          </a:p>
          <a:p>
            <a:pPr marL="0" indent="0"/>
            <a:endParaRPr lang="en-US" dirty="0">
              <a:latin typeface="Times New Roman" pitchFamily="18" charset="0"/>
              <a:cs typeface="Times New Roman" pitchFamily="18" charset="0"/>
            </a:endParaRPr>
          </a:p>
        </p:txBody>
      </p:sp>
      <p:sp>
        <p:nvSpPr>
          <p:cNvPr id="3078" name="Date Placeholder 8"/>
          <p:cNvSpPr>
            <a:spLocks noGrp="1"/>
          </p:cNvSpPr>
          <p:nvPr>
            <p:ph type="dt" sz="half" idx="10"/>
          </p:nvPr>
        </p:nvSpPr>
        <p:spPr>
          <a:noFill/>
        </p:spPr>
        <p:txBody>
          <a:bodyPr/>
          <a:lstStyle/>
          <a:p>
            <a:fld id="{73CAB302-6941-4934-99AD-7DEFA05A3C84}" type="datetime5">
              <a:rPr lang="en-US" smtClean="0">
                <a:latin typeface="Arial" pitchFamily="34" charset="0"/>
                <a:cs typeface="Arial" pitchFamily="34" charset="0"/>
              </a:rPr>
              <a:t>2-Jun-23</a:t>
            </a:fld>
            <a:endParaRPr lang="en-US">
              <a:latin typeface="Arial" pitchFamily="34" charset="0"/>
              <a:cs typeface="Arial" pitchFamily="34" charset="0"/>
            </a:endParaRPr>
          </a:p>
        </p:txBody>
      </p:sp>
      <p:sp>
        <p:nvSpPr>
          <p:cNvPr id="3077" name="Footer Placeholder 7"/>
          <p:cNvSpPr>
            <a:spLocks noGrp="1"/>
          </p:cNvSpPr>
          <p:nvPr>
            <p:ph type="ftr" sz="quarter" idx="11"/>
          </p:nvPr>
        </p:nvSpPr>
        <p:spPr>
          <a:xfrm>
            <a:off x="4648200" y="6245225"/>
            <a:ext cx="3429000" cy="476250"/>
          </a:xfrm>
          <a:noFill/>
        </p:spPr>
        <p:txBody>
          <a:bodyPr/>
          <a:lstStyle/>
          <a:p>
            <a:r>
              <a:rPr lang="en-US">
                <a:latin typeface="Arial" pitchFamily="34" charset="0"/>
                <a:cs typeface="Arial" pitchFamily="34" charset="0"/>
              </a:rPr>
              <a:t>SKNCOE BE (E &amp; TC) 2021-22</a:t>
            </a:r>
          </a:p>
        </p:txBody>
      </p:sp>
      <p:sp>
        <p:nvSpPr>
          <p:cNvPr id="3076" name="Slide Number Placeholder 6"/>
          <p:cNvSpPr>
            <a:spLocks noGrp="1"/>
          </p:cNvSpPr>
          <p:nvPr>
            <p:ph type="sldNum" sz="quarter" idx="12"/>
          </p:nvPr>
        </p:nvSpPr>
        <p:spPr>
          <a:noFill/>
        </p:spPr>
        <p:txBody>
          <a:bodyPr/>
          <a:lstStyle/>
          <a:p>
            <a:fld id="{2E1BBFEB-4DB1-4C4B-8AF5-632F52785E85}" type="slidenum">
              <a:rPr lang="en-US" smtClean="0">
                <a:latin typeface="Arial" pitchFamily="34" charset="0"/>
                <a:cs typeface="Arial" pitchFamily="34" charset="0"/>
              </a:rPr>
              <a:pPr/>
              <a:t>2</a:t>
            </a:fld>
            <a:endParaRPr lang="en-US">
              <a:latin typeface="Arial" pitchFamily="34" charset="0"/>
              <a:cs typeface="Arial" pitchFamily="34" charset="0"/>
            </a:endParaRPr>
          </a:p>
        </p:txBody>
      </p:sp>
      <p:sp>
        <p:nvSpPr>
          <p:cNvPr id="2" name="Title 1"/>
          <p:cNvSpPr>
            <a:spLocks noGrp="1"/>
          </p:cNvSpPr>
          <p:nvPr>
            <p:ph type="title"/>
          </p:nvPr>
        </p:nvSpPr>
        <p:spPr/>
        <p:txBody>
          <a:bodyPr>
            <a:normAutofit/>
          </a:bodyPr>
          <a:lstStyle/>
          <a:p>
            <a:pPr algn="ctr"/>
            <a:r>
              <a:rPr lang="en-IN" sz="3200" b="1" dirty="0" smtClean="0">
                <a:solidFill>
                  <a:srgbClr val="C00000"/>
                </a:solidFill>
                <a:latin typeface="Times New Roman" panose="02020603050405020304" pitchFamily="18" charset="0"/>
                <a:cs typeface="Times New Roman" panose="02020603050405020304" pitchFamily="18" charset="0"/>
              </a:rPr>
              <a:t>AIM</a:t>
            </a:r>
            <a:endParaRPr lang="en-IN" sz="32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600200" y="274638"/>
            <a:ext cx="9067800" cy="792162"/>
          </a:xfrm>
        </p:spPr>
        <p:txBody>
          <a:bodyPr>
            <a:normAutofit/>
          </a:bodyPr>
          <a:lstStyle/>
          <a:p>
            <a:pPr algn="ctr"/>
            <a:r>
              <a:rPr lang="en-US" sz="3200" b="1" dirty="0">
                <a:solidFill>
                  <a:srgbClr val="C00000"/>
                </a:solidFill>
                <a:latin typeface="Times New Roman" pitchFamily="18" charset="0"/>
                <a:cs typeface="Times New Roman" pitchFamily="18" charset="0"/>
              </a:rPr>
              <a:t>TECHNICAL SPECIFICATION OF PROJECT</a:t>
            </a:r>
          </a:p>
        </p:txBody>
      </p:sp>
      <p:sp>
        <p:nvSpPr>
          <p:cNvPr id="13315" name="Content Placeholder 2"/>
          <p:cNvSpPr>
            <a:spLocks noGrp="1"/>
          </p:cNvSpPr>
          <p:nvPr>
            <p:ph idx="1"/>
          </p:nvPr>
        </p:nvSpPr>
        <p:spPr>
          <a:xfrm>
            <a:off x="1807534" y="1484876"/>
            <a:ext cx="8208335" cy="4224808"/>
          </a:xfrm>
        </p:spPr>
        <p:txBody>
          <a:bodyPr>
            <a:normAutofit fontScale="92500" lnSpcReduction="20000"/>
          </a:bodyPr>
          <a:lstStyle/>
          <a:p>
            <a:pPr algn="just"/>
            <a:r>
              <a:rPr lang="en-US" sz="3000" dirty="0">
                <a:latin typeface="Times New Roman" pitchFamily="18" charset="0"/>
                <a:cs typeface="Times New Roman" pitchFamily="18" charset="0"/>
              </a:rPr>
              <a:t>Hardware Specification:-</a:t>
            </a:r>
          </a:p>
          <a:p>
            <a:pPr marL="0" indent="0" algn="just">
              <a:buNone/>
            </a:pPr>
            <a:r>
              <a:rPr lang="en-US" sz="3000" dirty="0">
                <a:latin typeface="Times New Roman" pitchFamily="18" charset="0"/>
                <a:cs typeface="Times New Roman" pitchFamily="18" charset="0"/>
              </a:rPr>
              <a:t>  a) Raspberry PI 4+</a:t>
            </a:r>
          </a:p>
          <a:p>
            <a:pPr marL="0" indent="0" algn="just">
              <a:buNone/>
            </a:pPr>
            <a:r>
              <a:rPr lang="en-US" sz="3000" dirty="0">
                <a:latin typeface="Times New Roman" pitchFamily="18" charset="0"/>
                <a:cs typeface="Times New Roman" pitchFamily="18" charset="0"/>
              </a:rPr>
              <a:t>  b) </a:t>
            </a:r>
            <a:r>
              <a:rPr lang="en-IN" sz="3000" dirty="0">
                <a:latin typeface="Times New Roman" pitchFamily="18" charset="0"/>
                <a:cs typeface="Times New Roman" pitchFamily="18" charset="0"/>
              </a:rPr>
              <a:t> 4 </a:t>
            </a:r>
            <a:r>
              <a:rPr lang="en-US" sz="3000" dirty="0">
                <a:latin typeface="Times New Roman" pitchFamily="18" charset="0"/>
                <a:cs typeface="Times New Roman" pitchFamily="18" charset="0"/>
              </a:rPr>
              <a:t>GB Memory Card</a:t>
            </a:r>
          </a:p>
          <a:p>
            <a:pPr marL="0" indent="0" algn="just">
              <a:buNone/>
            </a:pPr>
            <a:r>
              <a:rPr lang="en-US" sz="3000" dirty="0">
                <a:latin typeface="Times New Roman" pitchFamily="18" charset="0"/>
                <a:cs typeface="Times New Roman" pitchFamily="18" charset="0"/>
              </a:rPr>
              <a:t>  c)  Pi Camera</a:t>
            </a:r>
          </a:p>
          <a:p>
            <a:pPr marL="0" indent="0" algn="just">
              <a:buNone/>
            </a:pPr>
            <a:r>
              <a:rPr lang="en-US" sz="3000" dirty="0">
                <a:latin typeface="Times New Roman" pitchFamily="18" charset="0"/>
                <a:cs typeface="Times New Roman" pitchFamily="18" charset="0"/>
              </a:rPr>
              <a:t>  d)  Buzzer</a:t>
            </a:r>
          </a:p>
          <a:p>
            <a:pPr algn="just"/>
            <a:r>
              <a:rPr lang="en-US" sz="3000" dirty="0">
                <a:latin typeface="Times New Roman" pitchFamily="18" charset="0"/>
                <a:cs typeface="Times New Roman" pitchFamily="18" charset="0"/>
              </a:rPr>
              <a:t>Software Specification:-</a:t>
            </a:r>
          </a:p>
          <a:p>
            <a:pPr marL="0" indent="0" algn="just">
              <a:buNone/>
            </a:pPr>
            <a:r>
              <a:rPr lang="en-US" sz="3000" dirty="0">
                <a:latin typeface="Times New Roman" pitchFamily="18" charset="0"/>
                <a:cs typeface="Times New Roman" pitchFamily="18" charset="0"/>
              </a:rPr>
              <a:t>  a)  Android Studio Code</a:t>
            </a:r>
          </a:p>
          <a:p>
            <a:pPr marL="0" indent="0" algn="just">
              <a:buNone/>
            </a:pPr>
            <a:r>
              <a:rPr lang="en-US" sz="3000" dirty="0">
                <a:latin typeface="Times New Roman" pitchFamily="18" charset="0"/>
                <a:cs typeface="Times New Roman" pitchFamily="18" charset="0"/>
              </a:rPr>
              <a:t>  b)  Python </a:t>
            </a:r>
          </a:p>
          <a:p>
            <a:pPr marL="0" indent="0" algn="just">
              <a:buNone/>
            </a:pPr>
            <a:r>
              <a:rPr lang="en-US" sz="3000" dirty="0">
                <a:latin typeface="Times New Roman" pitchFamily="18" charset="0"/>
                <a:cs typeface="Times New Roman" pitchFamily="18" charset="0"/>
              </a:rPr>
              <a:t>  c)  Pi OS</a:t>
            </a:r>
          </a:p>
          <a:p>
            <a:pPr marL="0" indent="0" algn="just">
              <a:buNone/>
            </a:pPr>
            <a:r>
              <a:rPr lang="en-US" sz="3000" dirty="0">
                <a:latin typeface="Times New Roman" pitchFamily="18" charset="0"/>
                <a:cs typeface="Times New Roman" pitchFamily="18" charset="0"/>
              </a:rPr>
              <a:t>  d)  Deep Learning Algorithm</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13316" name="Date Placeholder 3"/>
          <p:cNvSpPr>
            <a:spLocks noGrp="1"/>
          </p:cNvSpPr>
          <p:nvPr>
            <p:ph type="dt" sz="half" idx="10"/>
          </p:nvPr>
        </p:nvSpPr>
        <p:spPr>
          <a:noFill/>
        </p:spPr>
        <p:txBody>
          <a:bodyPr/>
          <a:lstStyle/>
          <a:p>
            <a:fld id="{01E3A5DF-F29D-4643-9450-835D4352A569}" type="datetime5">
              <a:rPr lang="en-US" smtClean="0">
                <a:latin typeface="Arial" pitchFamily="34" charset="0"/>
                <a:cs typeface="Arial" pitchFamily="34" charset="0"/>
              </a:rPr>
              <a:t>2-Jun-23</a:t>
            </a:fld>
            <a:endParaRPr lang="en-US">
              <a:latin typeface="Arial" pitchFamily="34" charset="0"/>
              <a:cs typeface="Arial" pitchFamily="34" charset="0"/>
            </a:endParaRPr>
          </a:p>
        </p:txBody>
      </p:sp>
      <p:sp>
        <p:nvSpPr>
          <p:cNvPr id="13317" name="Footer Placeholder 4"/>
          <p:cNvSpPr>
            <a:spLocks noGrp="1"/>
          </p:cNvSpPr>
          <p:nvPr>
            <p:ph type="ftr" sz="quarter" idx="11"/>
          </p:nvPr>
        </p:nvSpPr>
        <p:spPr>
          <a:noFill/>
        </p:spPr>
        <p:txBody>
          <a:bodyPr/>
          <a:lstStyle/>
          <a:p>
            <a:r>
              <a:rPr lang="en-US">
                <a:latin typeface="Arial" pitchFamily="34" charset="0"/>
                <a:cs typeface="Arial" pitchFamily="34" charset="0"/>
              </a:rPr>
              <a:t>SKNCOE BE (E &amp; TC) 2021-22</a:t>
            </a:r>
          </a:p>
        </p:txBody>
      </p:sp>
      <p:sp>
        <p:nvSpPr>
          <p:cNvPr id="13318" name="Slide Number Placeholder 5"/>
          <p:cNvSpPr>
            <a:spLocks noGrp="1"/>
          </p:cNvSpPr>
          <p:nvPr>
            <p:ph type="sldNum" sz="quarter" idx="12"/>
          </p:nvPr>
        </p:nvSpPr>
        <p:spPr>
          <a:noFill/>
        </p:spPr>
        <p:txBody>
          <a:bodyPr/>
          <a:lstStyle/>
          <a:p>
            <a:fld id="{72FEB44D-A0C8-4576-9ADC-71A16001A172}" type="slidenum">
              <a:rPr lang="en-US" smtClean="0">
                <a:latin typeface="Arial" pitchFamily="34" charset="0"/>
                <a:cs typeface="Arial" pitchFamily="34" charset="0"/>
              </a:rPr>
              <a:pPr/>
              <a:t>20</a:t>
            </a:fld>
            <a:endParaRPr lang="en-US">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3070"/>
          </a:xfrm>
        </p:spPr>
        <p:txBody>
          <a:bodyPr>
            <a:normAutofit fontScale="90000"/>
          </a:bodyPr>
          <a:lstStyle/>
          <a:p>
            <a:r>
              <a:rPr lang="en-IN" dirty="0"/>
              <a:t>                     </a:t>
            </a:r>
            <a:r>
              <a:rPr lang="en-IN" sz="3600" b="1" dirty="0">
                <a:solidFill>
                  <a:srgbClr val="C00000"/>
                </a:solidFill>
                <a:latin typeface="Times New Roman" panose="02020603050405020304" pitchFamily="18" charset="0"/>
                <a:cs typeface="Times New Roman" panose="02020603050405020304" pitchFamily="18" charset="0"/>
              </a:rPr>
              <a:t>IMPLEMENTATION</a:t>
            </a:r>
          </a:p>
        </p:txBody>
      </p:sp>
      <p:sp>
        <p:nvSpPr>
          <p:cNvPr id="3" name="Content Placeholder 2"/>
          <p:cNvSpPr>
            <a:spLocks noGrp="1"/>
          </p:cNvSpPr>
          <p:nvPr>
            <p:ph idx="1"/>
          </p:nvPr>
        </p:nvSpPr>
        <p:spPr>
          <a:xfrm>
            <a:off x="1509823" y="1095154"/>
            <a:ext cx="9069572" cy="5497032"/>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1. Hardware Setup</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Mounting </a:t>
            </a:r>
            <a:r>
              <a:rPr lang="en-US" dirty="0">
                <a:latin typeface="Times New Roman" panose="02020603050405020304" pitchFamily="18" charset="0"/>
                <a:cs typeface="Times New Roman" panose="02020603050405020304" pitchFamily="18" charset="0"/>
              </a:rPr>
              <a:t>the Pi camera on the </a:t>
            </a:r>
            <a:r>
              <a:rPr lang="en-US" dirty="0" smtClean="0">
                <a:latin typeface="Times New Roman" panose="02020603050405020304" pitchFamily="18" charset="0"/>
                <a:cs typeface="Times New Roman" panose="02020603050405020304" pitchFamily="18" charset="0"/>
              </a:rPr>
              <a:t>dashboard.</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Connecting </a:t>
            </a:r>
            <a:r>
              <a:rPr lang="en-US" dirty="0">
                <a:latin typeface="Times New Roman" panose="02020603050405020304" pitchFamily="18" charset="0"/>
                <a:cs typeface="Times New Roman" panose="02020603050405020304" pitchFamily="18" charset="0"/>
              </a:rPr>
              <a:t>the Pi camera, buzzer, and LCD screen to the Raspberry </a:t>
            </a:r>
            <a:r>
              <a:rPr lang="en-US" dirty="0" smtClean="0">
                <a:latin typeface="Times New Roman" panose="02020603050405020304" pitchFamily="18" charset="0"/>
                <a:cs typeface="Times New Roman" panose="02020603050405020304" pitchFamily="18" charset="0"/>
              </a:rPr>
              <a:t>Pi.</a:t>
            </a:r>
          </a:p>
          <a:p>
            <a:pPr algn="just"/>
            <a:endParaRPr lang="en-US"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2. Software Setup</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Installing </a:t>
            </a:r>
            <a:r>
              <a:rPr lang="en-US" dirty="0">
                <a:latin typeface="Times New Roman" panose="02020603050405020304" pitchFamily="18" charset="0"/>
                <a:cs typeface="Times New Roman" panose="02020603050405020304" pitchFamily="18" charset="0"/>
              </a:rPr>
              <a:t>necessary software such as Python and </a:t>
            </a:r>
            <a:r>
              <a:rPr lang="en-US" dirty="0" err="1" smtClean="0">
                <a:latin typeface="Times New Roman" panose="02020603050405020304" pitchFamily="18" charset="0"/>
                <a:cs typeface="Times New Roman" panose="02020603050405020304" pitchFamily="18" charset="0"/>
              </a:rPr>
              <a:t>OpenCV</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Writing a Python script to detect yawning and eye </a:t>
            </a:r>
            <a:r>
              <a:rPr lang="en-US" dirty="0" smtClean="0">
                <a:latin typeface="Times New Roman" panose="02020603050405020304" pitchFamily="18" charset="0"/>
                <a:cs typeface="Times New Roman" panose="02020603050405020304" pitchFamily="18" charset="0"/>
              </a:rPr>
              <a:t>blinking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406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8642"/>
          </a:xfrm>
        </p:spPr>
        <p:txBody>
          <a:bodyPr>
            <a:normAutofit fontScale="90000"/>
          </a:bodyPr>
          <a:lstStyle/>
          <a:p>
            <a:r>
              <a:rPr lang="en-IN" dirty="0"/>
              <a:t>                    </a:t>
            </a:r>
            <a:r>
              <a:rPr lang="en-IN" sz="3600" b="1" dirty="0">
                <a:solidFill>
                  <a:srgbClr val="C00000"/>
                </a:solidFill>
                <a:latin typeface="Times New Roman" panose="02020603050405020304" pitchFamily="18" charset="0"/>
                <a:cs typeface="Times New Roman" panose="02020603050405020304" pitchFamily="18" charset="0"/>
              </a:rPr>
              <a:t>CONTINUED…….</a:t>
            </a:r>
            <a:endParaRPr lang="en-IN" sz="3600" dirty="0"/>
          </a:p>
        </p:txBody>
      </p:sp>
      <p:sp>
        <p:nvSpPr>
          <p:cNvPr id="3" name="Content Placeholder 2"/>
          <p:cNvSpPr>
            <a:spLocks noGrp="1"/>
          </p:cNvSpPr>
          <p:nvPr>
            <p:ph idx="1"/>
          </p:nvPr>
        </p:nvSpPr>
        <p:spPr>
          <a:xfrm>
            <a:off x="1743739" y="1116419"/>
            <a:ext cx="8484781" cy="5060544"/>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3. Real-time </a:t>
            </a:r>
            <a:r>
              <a:rPr lang="en-US" dirty="0">
                <a:latin typeface="Times New Roman" panose="02020603050405020304" pitchFamily="18" charset="0"/>
                <a:cs typeface="Times New Roman" panose="02020603050405020304" pitchFamily="18" charset="0"/>
              </a:rPr>
              <a:t>Acquisition </a:t>
            </a:r>
            <a:r>
              <a:rPr lang="en-US" dirty="0" smtClean="0">
                <a:latin typeface="Times New Roman" panose="02020603050405020304" pitchFamily="18" charset="0"/>
                <a:cs typeface="Times New Roman" panose="02020603050405020304" pitchFamily="18" charset="0"/>
              </a:rPr>
              <a:t>System</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Setting up a real-time acquisition system using </a:t>
            </a:r>
            <a:r>
              <a:rPr lang="en-US" dirty="0" err="1">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or </a:t>
            </a:r>
            <a:r>
              <a:rPr lang="en-US" dirty="0">
                <a:latin typeface="Times New Roman" panose="02020603050405020304" pitchFamily="18" charset="0"/>
                <a:cs typeface="Times New Roman" panose="02020603050405020304" pitchFamily="18" charset="0"/>
              </a:rPr>
              <a:t>dedicated video capture </a:t>
            </a:r>
            <a:r>
              <a:rPr lang="en-US" dirty="0" smtClean="0">
                <a:latin typeface="Times New Roman" panose="02020603050405020304" pitchFamily="18" charset="0"/>
                <a:cs typeface="Times New Roman" panose="02020603050405020304" pitchFamily="18" charset="0"/>
              </a:rPr>
              <a:t>hardware.</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4. Driver </a:t>
            </a:r>
            <a:r>
              <a:rPr lang="en-US" dirty="0">
                <a:latin typeface="Times New Roman" panose="02020603050405020304" pitchFamily="18" charset="0"/>
                <a:cs typeface="Times New Roman" panose="02020603050405020304" pitchFamily="18" charset="0"/>
              </a:rPr>
              <a:t>Monitoring</a:t>
            </a:r>
          </a:p>
          <a:p>
            <a:pPr algn="just"/>
            <a:r>
              <a:rPr lang="en-US" dirty="0">
                <a:latin typeface="Times New Roman" panose="02020603050405020304" pitchFamily="18" charset="0"/>
                <a:cs typeface="Times New Roman" panose="02020603050405020304" pitchFamily="18" charset="0"/>
              </a:rPr>
              <a:t>Configuring the buzzer and LCD screen to sound an alarm and display a warning </a:t>
            </a:r>
            <a:r>
              <a:rPr lang="en-US" dirty="0" smtClean="0">
                <a:latin typeface="Times New Roman" panose="02020603050405020304" pitchFamily="18" charset="0"/>
                <a:cs typeface="Times New Roman" panose="02020603050405020304" pitchFamily="18" charset="0"/>
              </a:rPr>
              <a:t>message.</a:t>
            </a:r>
          </a:p>
          <a:p>
            <a:pPr marL="0" indent="0" algn="just">
              <a:buNone/>
            </a:pP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Testing the system using a simulated driver yawning and </a:t>
            </a:r>
            <a:r>
              <a:rPr lang="en-US" dirty="0" smtClean="0">
                <a:latin typeface="Times New Roman" panose="02020603050405020304" pitchFamily="18" charset="0"/>
                <a:cs typeface="Times New Roman" panose="02020603050405020304" pitchFamily="18" charset="0"/>
              </a:rPr>
              <a:t>blinking.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557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4215"/>
          </a:xfrm>
        </p:spPr>
        <p:txBody>
          <a:bodyPr>
            <a:normAutofit fontScale="90000"/>
          </a:bodyPr>
          <a:lstStyle/>
          <a:p>
            <a:r>
              <a:rPr lang="en-IN" dirty="0"/>
              <a:t>                         </a:t>
            </a:r>
            <a:r>
              <a:rPr lang="en-IN" sz="3600" b="1" dirty="0">
                <a:solidFill>
                  <a:srgbClr val="C00000"/>
                </a:solidFill>
                <a:latin typeface="Times New Roman" panose="02020603050405020304" pitchFamily="18" charset="0"/>
                <a:cs typeface="Times New Roman" panose="02020603050405020304" pitchFamily="18" charset="0"/>
              </a:rPr>
              <a:t>CONTINUED…….</a:t>
            </a:r>
            <a:endParaRPr lang="en-IN" sz="3600" dirty="0"/>
          </a:p>
        </p:txBody>
      </p:sp>
      <p:sp>
        <p:nvSpPr>
          <p:cNvPr id="3" name="Content Placeholder 2"/>
          <p:cNvSpPr>
            <a:spLocks noGrp="1"/>
          </p:cNvSpPr>
          <p:nvPr>
            <p:ph idx="1"/>
          </p:nvPr>
        </p:nvSpPr>
        <p:spPr>
          <a:xfrm>
            <a:off x="1562985" y="1084521"/>
            <a:ext cx="8431620" cy="5092442"/>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5. Pilot </a:t>
            </a:r>
            <a:r>
              <a:rPr lang="en-US" dirty="0">
                <a:latin typeface="Times New Roman" panose="02020603050405020304" pitchFamily="18" charset="0"/>
                <a:cs typeface="Times New Roman" panose="02020603050405020304" pitchFamily="18" charset="0"/>
              </a:rPr>
              <a:t>Study</a:t>
            </a:r>
          </a:p>
          <a:p>
            <a:pPr algn="just"/>
            <a:r>
              <a:rPr lang="en-US" dirty="0">
                <a:latin typeface="Times New Roman" panose="02020603050405020304" pitchFamily="18" charset="0"/>
                <a:cs typeface="Times New Roman" panose="02020603050405020304" pitchFamily="18" charset="0"/>
              </a:rPr>
              <a:t>Conducting a pilot study to evaluate the system's </a:t>
            </a:r>
            <a:r>
              <a:rPr lang="en-US" dirty="0" smtClean="0">
                <a:latin typeface="Times New Roman" panose="02020603050405020304" pitchFamily="18" charset="0"/>
                <a:cs typeface="Times New Roman" panose="02020603050405020304" pitchFamily="18" charset="0"/>
              </a:rPr>
              <a:t>performance.</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Collecting data on driver yawning and eye blinking behavior during a set period of </a:t>
            </a:r>
            <a:r>
              <a:rPr lang="en-US" dirty="0" smtClean="0">
                <a:latin typeface="Times New Roman" panose="02020603050405020304" pitchFamily="18" charset="0"/>
                <a:cs typeface="Times New Roman" panose="02020603050405020304" pitchFamily="18" charset="0"/>
              </a:rPr>
              <a:t>time.</a:t>
            </a:r>
          </a:p>
          <a:p>
            <a:pPr algn="just"/>
            <a:endParaRPr lang="en-US"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6. Performance </a:t>
            </a:r>
            <a:r>
              <a:rPr lang="en-US" dirty="0">
                <a:latin typeface="Times New Roman" panose="02020603050405020304" pitchFamily="18" charset="0"/>
                <a:cs typeface="Times New Roman" panose="02020603050405020304" pitchFamily="18" charset="0"/>
              </a:rPr>
              <a:t>Evaluation</a:t>
            </a:r>
          </a:p>
          <a:p>
            <a:pPr algn="just"/>
            <a:r>
              <a:rPr lang="en-US" dirty="0">
                <a:latin typeface="Times New Roman" panose="02020603050405020304" pitchFamily="18" charset="0"/>
                <a:cs typeface="Times New Roman" panose="02020603050405020304" pitchFamily="18" charset="0"/>
              </a:rPr>
              <a:t>Analyzing the data collected from the pilot </a:t>
            </a:r>
            <a:r>
              <a:rPr lang="en-US" dirty="0" smtClean="0">
                <a:latin typeface="Times New Roman" panose="02020603050405020304" pitchFamily="18" charset="0"/>
                <a:cs typeface="Times New Roman" panose="02020603050405020304" pitchFamily="18" charset="0"/>
              </a:rPr>
              <a:t>study..</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Assessing the system's performance using metrics such as sensitivity, specificity, accuracy, and response time</a:t>
            </a:r>
          </a:p>
        </p:txBody>
      </p:sp>
    </p:spTree>
    <p:extLst>
      <p:ext uri="{BB962C8B-B14F-4D97-AF65-F5344CB8AC3E}">
        <p14:creationId xmlns:p14="http://schemas.microsoft.com/office/powerpoint/2010/main" val="4189553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2596"/>
            <a:ext cx="10515600" cy="793824"/>
          </a:xfrm>
        </p:spPr>
        <p:txBody>
          <a:bodyPr>
            <a:normAutofit/>
          </a:bodyPr>
          <a:lstStyle/>
          <a:p>
            <a:r>
              <a:rPr lang="en-IN" sz="3200" b="1" dirty="0" smtClean="0">
                <a:solidFill>
                  <a:srgbClr val="C00000"/>
                </a:solidFill>
                <a:latin typeface="Times New Roman" panose="02020603050405020304" pitchFamily="18" charset="0"/>
                <a:cs typeface="Times New Roman" panose="02020603050405020304" pitchFamily="18" charset="0"/>
              </a:rPr>
              <a:t>                                     CONTINUED</a:t>
            </a:r>
            <a:r>
              <a:rPr lang="en-IN" sz="3200" b="1" dirty="0">
                <a:solidFill>
                  <a:srgbClr val="C00000"/>
                </a:solidFill>
                <a:latin typeface="Times New Roman" panose="02020603050405020304" pitchFamily="18" charset="0"/>
                <a:cs typeface="Times New Roman" panose="02020603050405020304" pitchFamily="18" charset="0"/>
              </a:rPr>
              <a:t>…….</a:t>
            </a:r>
            <a:endParaRPr lang="en-IN" sz="3200" dirty="0"/>
          </a:p>
        </p:txBody>
      </p:sp>
      <p:sp>
        <p:nvSpPr>
          <p:cNvPr id="3" name="Content Placeholder 2"/>
          <p:cNvSpPr>
            <a:spLocks noGrp="1"/>
          </p:cNvSpPr>
          <p:nvPr>
            <p:ph idx="1"/>
          </p:nvPr>
        </p:nvSpPr>
        <p:spPr>
          <a:xfrm>
            <a:off x="1658679" y="1265275"/>
            <a:ext cx="8261498" cy="4869158"/>
          </a:xfrm>
        </p:spPr>
        <p:txBody>
          <a:bodyPr/>
          <a:lstStyle/>
          <a:p>
            <a:pPr marL="0" indent="0" algn="just">
              <a:buNone/>
            </a:pPr>
            <a:r>
              <a:rPr lang="en-US" dirty="0" smtClean="0">
                <a:latin typeface="Times New Roman" panose="02020603050405020304" pitchFamily="18" charset="0"/>
                <a:cs typeface="Times New Roman" panose="02020603050405020304" pitchFamily="18" charset="0"/>
              </a:rPr>
              <a:t>7.Testing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Optimization</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Conducting further testing and optimization to improve the system's performance and reliability under a variety of driving </a:t>
            </a:r>
            <a:r>
              <a:rPr lang="en-US" dirty="0" smtClean="0">
                <a:latin typeface="Times New Roman" panose="02020603050405020304" pitchFamily="18" charset="0"/>
                <a:cs typeface="Times New Roman" panose="02020603050405020304" pitchFamily="18" charset="0"/>
              </a:rPr>
              <a:t>conditions.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8. Implementation</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Implementing the system in vehicles to monitor driver yawning and eye blinking behavior in real-world driving </a:t>
            </a:r>
            <a:r>
              <a:rPr lang="en-US" dirty="0" smtClean="0">
                <a:latin typeface="Times New Roman" panose="02020603050405020304" pitchFamily="18" charset="0"/>
                <a:cs typeface="Times New Roman" panose="02020603050405020304" pitchFamily="18" charset="0"/>
              </a:rPr>
              <a:t>conditions.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0357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447"/>
            <a:ext cx="10515600" cy="680483"/>
          </a:xfrm>
        </p:spPr>
        <p:txBody>
          <a:bodyPr>
            <a:normAutofit fontScale="90000"/>
          </a:bodyPr>
          <a:lstStyle/>
          <a:p>
            <a:r>
              <a:rPr lang="en-IN" dirty="0"/>
              <a:t>                           </a:t>
            </a:r>
            <a:r>
              <a:rPr lang="en-IN" dirty="0" smtClean="0"/>
              <a:t>          </a:t>
            </a:r>
            <a:r>
              <a:rPr lang="en-IN" sz="3200" b="1" dirty="0">
                <a:solidFill>
                  <a:srgbClr val="C00000"/>
                </a:solidFill>
                <a:latin typeface="Times New Roman" panose="02020603050405020304" pitchFamily="18" charset="0"/>
                <a:cs typeface="Times New Roman" panose="02020603050405020304" pitchFamily="18" charset="0"/>
              </a:rPr>
              <a:t>RESULT</a:t>
            </a:r>
          </a:p>
        </p:txBody>
      </p:sp>
      <p:pic>
        <p:nvPicPr>
          <p:cNvPr id="5" name="Content Placeholder 4"/>
          <p:cNvPicPr>
            <a:picLocks noGrp="1"/>
          </p:cNvPicPr>
          <p:nvPr>
            <p:ph idx="1"/>
          </p:nvPr>
        </p:nvPicPr>
        <p:blipFill>
          <a:blip r:embed="rId2"/>
          <a:stretch>
            <a:fillRect/>
          </a:stretch>
        </p:blipFill>
        <p:spPr>
          <a:xfrm>
            <a:off x="712381" y="1435396"/>
            <a:ext cx="5146159" cy="3763926"/>
          </a:xfrm>
          <a:prstGeom prst="rect">
            <a:avLst/>
          </a:prstGeom>
        </p:spPr>
      </p:pic>
      <p:pic>
        <p:nvPicPr>
          <p:cNvPr id="6" name="Picture 5"/>
          <p:cNvPicPr/>
          <p:nvPr/>
        </p:nvPicPr>
        <p:blipFill>
          <a:blip r:embed="rId3"/>
          <a:stretch>
            <a:fillRect/>
          </a:stretch>
        </p:blipFill>
        <p:spPr>
          <a:xfrm>
            <a:off x="6096001" y="1435396"/>
            <a:ext cx="5376530" cy="3763926"/>
          </a:xfrm>
          <a:prstGeom prst="rect">
            <a:avLst/>
          </a:prstGeom>
        </p:spPr>
      </p:pic>
      <p:sp>
        <p:nvSpPr>
          <p:cNvPr id="3" name="TextBox 2">
            <a:extLst>
              <a:ext uri="{FF2B5EF4-FFF2-40B4-BE49-F238E27FC236}">
                <a16:creationId xmlns:a16="http://schemas.microsoft.com/office/drawing/2014/main" id="{1F0ABE0F-1C4C-FD47-ADD1-5A93FEE7778A}"/>
              </a:ext>
            </a:extLst>
          </p:cNvPr>
          <p:cNvSpPr txBox="1"/>
          <p:nvPr/>
        </p:nvSpPr>
        <p:spPr>
          <a:xfrm>
            <a:off x="1307805" y="5465134"/>
            <a:ext cx="3242930" cy="646331"/>
          </a:xfrm>
          <a:prstGeom prst="rect">
            <a:avLst/>
          </a:prstGeom>
          <a:noFill/>
        </p:spPr>
        <p:txBody>
          <a:bodyPr wrap="square" rtlCol="0">
            <a:spAutoFit/>
          </a:bodyPr>
          <a:lstStyle/>
          <a:p>
            <a:pPr algn="ctr"/>
            <a:r>
              <a:rPr lang="en-AU" sz="1800" dirty="0">
                <a:effectLst/>
                <a:latin typeface="Times New Roman" panose="02020603050405020304" pitchFamily="18" charset="0"/>
                <a:ea typeface="SimSun" panose="02010600030101010101" pitchFamily="2" charset="-122"/>
              </a:rPr>
              <a:t>Fig. when the subject is awake.	</a:t>
            </a:r>
            <a:endParaRPr lang="en-IN" dirty="0"/>
          </a:p>
        </p:txBody>
      </p:sp>
      <p:sp>
        <p:nvSpPr>
          <p:cNvPr id="4" name="TextBox 3">
            <a:extLst>
              <a:ext uri="{FF2B5EF4-FFF2-40B4-BE49-F238E27FC236}">
                <a16:creationId xmlns:a16="http://schemas.microsoft.com/office/drawing/2014/main" id="{FBC511E4-8F14-46E2-B69C-145AEF163077}"/>
              </a:ext>
            </a:extLst>
          </p:cNvPr>
          <p:cNvSpPr txBox="1"/>
          <p:nvPr/>
        </p:nvSpPr>
        <p:spPr>
          <a:xfrm>
            <a:off x="7332920" y="5422603"/>
            <a:ext cx="3712535" cy="646331"/>
          </a:xfrm>
          <a:prstGeom prst="rect">
            <a:avLst/>
          </a:prstGeom>
          <a:noFill/>
        </p:spPr>
        <p:txBody>
          <a:bodyPr wrap="square" rtlCol="0">
            <a:spAutoFit/>
          </a:bodyPr>
          <a:lstStyle/>
          <a:p>
            <a:pPr algn="ctr"/>
            <a:r>
              <a:rPr lang="en-AU" sz="1800" dirty="0">
                <a:effectLst/>
                <a:latin typeface="Times New Roman" panose="02020603050405020304" pitchFamily="18" charset="0"/>
                <a:ea typeface="SimSun" panose="02010600030101010101" pitchFamily="2" charset="-122"/>
              </a:rPr>
              <a:t>Fig. When the subject eyes are closed	</a:t>
            </a:r>
            <a:endParaRPr lang="en-IN" dirty="0"/>
          </a:p>
        </p:txBody>
      </p:sp>
    </p:spTree>
    <p:extLst>
      <p:ext uri="{BB962C8B-B14F-4D97-AF65-F5344CB8AC3E}">
        <p14:creationId xmlns:p14="http://schemas.microsoft.com/office/powerpoint/2010/main" val="62743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5A3071-1B74-7B9C-CF63-CAC2C1DF80E3}"/>
              </a:ext>
            </a:extLst>
          </p:cNvPr>
          <p:cNvPicPr>
            <a:picLocks noChangeAspect="1"/>
          </p:cNvPicPr>
          <p:nvPr/>
        </p:nvPicPr>
        <p:blipFill>
          <a:blip r:embed="rId2"/>
          <a:stretch>
            <a:fillRect/>
          </a:stretch>
        </p:blipFill>
        <p:spPr>
          <a:xfrm>
            <a:off x="627321" y="1418450"/>
            <a:ext cx="5209954" cy="3637864"/>
          </a:xfrm>
          <a:prstGeom prst="rect">
            <a:avLst/>
          </a:prstGeom>
        </p:spPr>
      </p:pic>
      <p:pic>
        <p:nvPicPr>
          <p:cNvPr id="6" name="Picture 5">
            <a:extLst>
              <a:ext uri="{FF2B5EF4-FFF2-40B4-BE49-F238E27FC236}">
                <a16:creationId xmlns:a16="http://schemas.microsoft.com/office/drawing/2014/main" id="{E7791517-AFDF-683E-168E-0D4A760004A9}"/>
              </a:ext>
            </a:extLst>
          </p:cNvPr>
          <p:cNvPicPr>
            <a:picLocks noChangeAspect="1"/>
          </p:cNvPicPr>
          <p:nvPr/>
        </p:nvPicPr>
        <p:blipFill>
          <a:blip r:embed="rId3"/>
          <a:stretch>
            <a:fillRect/>
          </a:stretch>
        </p:blipFill>
        <p:spPr>
          <a:xfrm>
            <a:off x="6265900" y="1418450"/>
            <a:ext cx="5302323" cy="3637864"/>
          </a:xfrm>
          <a:prstGeom prst="rect">
            <a:avLst/>
          </a:prstGeom>
        </p:spPr>
      </p:pic>
      <p:sp>
        <p:nvSpPr>
          <p:cNvPr id="7" name="TextBox 6">
            <a:extLst>
              <a:ext uri="{FF2B5EF4-FFF2-40B4-BE49-F238E27FC236}">
                <a16:creationId xmlns:a16="http://schemas.microsoft.com/office/drawing/2014/main" id="{E2BE7D24-0CA2-4F00-C114-BB523C2F91B1}"/>
              </a:ext>
            </a:extLst>
          </p:cNvPr>
          <p:cNvSpPr txBox="1"/>
          <p:nvPr/>
        </p:nvSpPr>
        <p:spPr>
          <a:xfrm>
            <a:off x="627321" y="5422604"/>
            <a:ext cx="5209954" cy="369332"/>
          </a:xfrm>
          <a:prstGeom prst="rect">
            <a:avLst/>
          </a:prstGeom>
          <a:noFill/>
        </p:spPr>
        <p:txBody>
          <a:bodyPr wrap="square" rtlCol="0">
            <a:spAutoFit/>
          </a:bodyPr>
          <a:lstStyle/>
          <a:p>
            <a:pPr algn="ctr"/>
            <a:r>
              <a:rPr lang="en-AU" sz="1800" dirty="0" smtClean="0">
                <a:effectLst/>
                <a:latin typeface="Times New Roman" panose="02020603050405020304" pitchFamily="18" charset="0"/>
                <a:ea typeface="SimSun" panose="02010600030101010101" pitchFamily="2" charset="-122"/>
              </a:rPr>
              <a:t>          Fig</a:t>
            </a:r>
            <a:r>
              <a:rPr lang="en-AU" sz="1800" dirty="0">
                <a:effectLst/>
                <a:latin typeface="Times New Roman" panose="02020603050405020304" pitchFamily="18" charset="0"/>
                <a:ea typeface="SimSun" panose="02010600030101010101" pitchFamily="2" charset="-122"/>
              </a:rPr>
              <a:t>. When the subject's mouth is open	</a:t>
            </a:r>
            <a:endParaRPr lang="en-IN" dirty="0"/>
          </a:p>
        </p:txBody>
      </p:sp>
      <p:sp>
        <p:nvSpPr>
          <p:cNvPr id="8" name="TextBox 7">
            <a:extLst>
              <a:ext uri="{FF2B5EF4-FFF2-40B4-BE49-F238E27FC236}">
                <a16:creationId xmlns:a16="http://schemas.microsoft.com/office/drawing/2014/main" id="{28FEEEDC-0CC0-4EB5-D005-695F56348DF6}"/>
              </a:ext>
            </a:extLst>
          </p:cNvPr>
          <p:cNvSpPr txBox="1"/>
          <p:nvPr/>
        </p:nvSpPr>
        <p:spPr>
          <a:xfrm>
            <a:off x="6879265" y="5422604"/>
            <a:ext cx="4912242" cy="923330"/>
          </a:xfrm>
          <a:prstGeom prst="rect">
            <a:avLst/>
          </a:prstGeom>
          <a:noFill/>
        </p:spPr>
        <p:txBody>
          <a:bodyPr wrap="square" rtlCol="0">
            <a:spAutoFit/>
          </a:bodyPr>
          <a:lstStyle/>
          <a:p>
            <a:pPr algn="ctr"/>
            <a:r>
              <a:rPr lang="en-AU" sz="1800" dirty="0">
                <a:effectLst/>
                <a:latin typeface="Times New Roman" panose="02020603050405020304" pitchFamily="18" charset="0"/>
                <a:ea typeface="SimSun" panose="02010600030101010101" pitchFamily="2" charset="-122"/>
              </a:rPr>
              <a:t>Fig. When the subject's mouth is open in different direction.</a:t>
            </a:r>
            <a:endParaRPr lang="en-IN" sz="1800" dirty="0">
              <a:effectLst/>
              <a:latin typeface="Times New Roman" panose="02020603050405020304" pitchFamily="18" charset="0"/>
              <a:ea typeface="SimSun" panose="02010600030101010101" pitchFamily="2" charset="-122"/>
            </a:endParaRPr>
          </a:p>
          <a:p>
            <a:pPr algn="ctr"/>
            <a:r>
              <a:rPr lang="en-AU" sz="1800" dirty="0">
                <a:effectLst/>
                <a:latin typeface="Times New Roman" panose="02020603050405020304" pitchFamily="18" charset="0"/>
                <a:ea typeface="SimSun" panose="02010600030101010101" pitchFamily="2" charset="-122"/>
              </a:rPr>
              <a:t>.	</a:t>
            </a:r>
            <a:endParaRPr lang="en-IN" dirty="0"/>
          </a:p>
        </p:txBody>
      </p:sp>
    </p:spTree>
    <p:extLst>
      <p:ext uri="{BB962C8B-B14F-4D97-AF65-F5344CB8AC3E}">
        <p14:creationId xmlns:p14="http://schemas.microsoft.com/office/powerpoint/2010/main" val="373092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232108"/>
            <a:ext cx="8229600" cy="1020762"/>
          </a:xfrm>
        </p:spPr>
        <p:txBody>
          <a:bodyPr/>
          <a:lstStyle/>
          <a:p>
            <a:pPr algn="ctr"/>
            <a:r>
              <a:rPr lang="en-US" sz="3200" b="1" dirty="0">
                <a:solidFill>
                  <a:srgbClr val="C00000"/>
                </a:solidFill>
                <a:latin typeface="Times New Roman" pitchFamily="18" charset="0"/>
                <a:cs typeface="Times New Roman" pitchFamily="18" charset="0"/>
              </a:rPr>
              <a:t>ADVANTAGES</a:t>
            </a:r>
          </a:p>
        </p:txBody>
      </p:sp>
      <p:sp>
        <p:nvSpPr>
          <p:cNvPr id="15363" name="Content Placeholder 2"/>
          <p:cNvSpPr>
            <a:spLocks noGrp="1"/>
          </p:cNvSpPr>
          <p:nvPr>
            <p:ph idx="1"/>
          </p:nvPr>
        </p:nvSpPr>
        <p:spPr>
          <a:xfrm>
            <a:off x="1616148" y="1063257"/>
            <a:ext cx="8594652" cy="5071730"/>
          </a:xfrm>
        </p:spPr>
        <p:txBody>
          <a:bodyPr>
            <a:normAutofit lnSpcReduction="10000"/>
          </a:bodyPr>
          <a:lstStyle/>
          <a:p>
            <a:pPr marL="0" indent="0" algn="just">
              <a:buNone/>
            </a:pPr>
            <a:endParaRPr lang="en-US" sz="2400" dirty="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detected abnormal behavior is corrected through alarms in </a:t>
            </a:r>
            <a:r>
              <a:rPr lang="en-US" dirty="0" smtClean="0">
                <a:latin typeface="Times New Roman" pitchFamily="18" charset="0"/>
                <a:cs typeface="Times New Roman" pitchFamily="18" charset="0"/>
              </a:rPr>
              <a:t>real </a:t>
            </a:r>
            <a:r>
              <a:rPr lang="en-US" dirty="0">
                <a:latin typeface="Times New Roman" pitchFamily="18" charset="0"/>
                <a:cs typeface="Times New Roman" pitchFamily="18" charset="0"/>
              </a:rPr>
              <a:t>time. </a:t>
            </a:r>
            <a:endParaRPr lang="en-US" dirty="0" smtClean="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 Life of the driver can be saved by alerting him using the alarm   </a:t>
            </a:r>
            <a:r>
              <a:rPr lang="en-US" dirty="0" smtClean="0">
                <a:latin typeface="Times New Roman" pitchFamily="18" charset="0"/>
                <a:cs typeface="Times New Roman" pitchFamily="18" charset="0"/>
              </a:rPr>
              <a:t>  system.</a:t>
            </a:r>
          </a:p>
          <a:p>
            <a:pPr marL="0" indent="0" algn="just">
              <a:buNone/>
            </a:pP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 Speed of the vehicle can be controlled. </a:t>
            </a:r>
          </a:p>
          <a:p>
            <a:pPr marL="0" indent="0" algn="just">
              <a:buNone/>
            </a:pP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 Traffic management can be maintained by reducing accidents. </a:t>
            </a:r>
          </a:p>
          <a:p>
            <a:pPr marL="0" indent="0" algn="just">
              <a:buNone/>
            </a:pPr>
            <a:endParaRPr lang="en-US" dirty="0">
              <a:latin typeface="Times New Roman" pitchFamily="18" charset="0"/>
              <a:cs typeface="Times New Roman"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15366" name="Date Placeholder 8"/>
          <p:cNvSpPr>
            <a:spLocks noGrp="1"/>
          </p:cNvSpPr>
          <p:nvPr>
            <p:ph type="dt" sz="half" idx="10"/>
          </p:nvPr>
        </p:nvSpPr>
        <p:spPr>
          <a:noFill/>
        </p:spPr>
        <p:txBody>
          <a:bodyPr/>
          <a:lstStyle/>
          <a:p>
            <a:fld id="{5BB42163-DB61-450E-83AC-68DAC8D9F4CD}" type="datetime5">
              <a:rPr lang="en-US" smtClean="0">
                <a:latin typeface="Arial" pitchFamily="34" charset="0"/>
                <a:cs typeface="Arial" pitchFamily="34" charset="0"/>
              </a:rPr>
              <a:t>2-Jun-23</a:t>
            </a:fld>
            <a:endParaRPr lang="en-US">
              <a:latin typeface="Arial" pitchFamily="34" charset="0"/>
              <a:cs typeface="Arial" pitchFamily="34" charset="0"/>
            </a:endParaRPr>
          </a:p>
        </p:txBody>
      </p:sp>
      <p:sp>
        <p:nvSpPr>
          <p:cNvPr id="15365" name="Footer Placeholder 7"/>
          <p:cNvSpPr>
            <a:spLocks noGrp="1"/>
          </p:cNvSpPr>
          <p:nvPr>
            <p:ph type="ftr" sz="quarter" idx="11"/>
          </p:nvPr>
        </p:nvSpPr>
        <p:spPr>
          <a:noFill/>
        </p:spPr>
        <p:txBody>
          <a:bodyPr/>
          <a:lstStyle/>
          <a:p>
            <a:r>
              <a:rPr lang="en-US">
                <a:latin typeface="Arial" pitchFamily="34" charset="0"/>
                <a:cs typeface="Arial" pitchFamily="34" charset="0"/>
              </a:rPr>
              <a:t>SKNCOE BE (E &amp; TC) 2021-22</a:t>
            </a:r>
          </a:p>
        </p:txBody>
      </p:sp>
      <p:sp>
        <p:nvSpPr>
          <p:cNvPr id="15364" name="Slide Number Placeholder 6"/>
          <p:cNvSpPr>
            <a:spLocks noGrp="1"/>
          </p:cNvSpPr>
          <p:nvPr>
            <p:ph type="sldNum" sz="quarter" idx="12"/>
          </p:nvPr>
        </p:nvSpPr>
        <p:spPr>
          <a:noFill/>
        </p:spPr>
        <p:txBody>
          <a:bodyPr/>
          <a:lstStyle/>
          <a:p>
            <a:fld id="{C834C10E-1A4E-4096-8614-DB5D4A06271A}" type="slidenum">
              <a:rPr lang="en-US" smtClean="0">
                <a:latin typeface="Arial" pitchFamily="34" charset="0"/>
                <a:cs typeface="Arial" pitchFamily="34" charset="0"/>
              </a:rPr>
              <a:pPr/>
              <a:t>27</a:t>
            </a:fld>
            <a:endParaRPr lang="en-US">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5303"/>
            <a:ext cx="10515600" cy="531628"/>
          </a:xfrm>
        </p:spPr>
        <p:txBody>
          <a:bodyPr>
            <a:normAutofit fontScale="90000"/>
          </a:bodyPr>
          <a:lstStyle/>
          <a:p>
            <a:r>
              <a:rPr lang="en-US" b="1" dirty="0">
                <a:solidFill>
                  <a:srgbClr val="C00000"/>
                </a:solidFill>
                <a:latin typeface="Times New Roman" pitchFamily="18" charset="0"/>
                <a:cs typeface="Times New Roman" pitchFamily="18" charset="0"/>
              </a:rPr>
              <a:t>       </a:t>
            </a:r>
            <a:r>
              <a:rPr lang="en-US" b="1" dirty="0" smtClean="0">
                <a:solidFill>
                  <a:srgbClr val="C00000"/>
                </a:solidFill>
                <a:latin typeface="Times New Roman" pitchFamily="18" charset="0"/>
                <a:cs typeface="Times New Roman" pitchFamily="18" charset="0"/>
              </a:rPr>
              <a:t>       </a:t>
            </a:r>
            <a:r>
              <a:rPr lang="en-US" sz="3600" b="1" dirty="0" smtClean="0">
                <a:solidFill>
                  <a:srgbClr val="C00000"/>
                </a:solidFill>
                <a:latin typeface="Times New Roman" pitchFamily="18" charset="0"/>
                <a:cs typeface="Times New Roman" pitchFamily="18" charset="0"/>
              </a:rPr>
              <a:t>DISADVANTAGE </a:t>
            </a:r>
            <a:r>
              <a:rPr lang="en-US" sz="3600" b="1" dirty="0">
                <a:solidFill>
                  <a:srgbClr val="C00000"/>
                </a:solidFill>
                <a:latin typeface="Times New Roman" pitchFamily="18" charset="0"/>
                <a:cs typeface="Times New Roman" pitchFamily="18" charset="0"/>
              </a:rPr>
              <a:t>&amp; APPLICATIONS</a:t>
            </a:r>
            <a:endParaRPr lang="en-IN" sz="3600" dirty="0"/>
          </a:p>
        </p:txBody>
      </p:sp>
      <p:sp>
        <p:nvSpPr>
          <p:cNvPr id="3" name="Content Placeholder 2"/>
          <p:cNvSpPr>
            <a:spLocks noGrp="1"/>
          </p:cNvSpPr>
          <p:nvPr>
            <p:ph idx="1"/>
          </p:nvPr>
        </p:nvSpPr>
        <p:spPr>
          <a:xfrm>
            <a:off x="1392865" y="956931"/>
            <a:ext cx="9537405" cy="5380074"/>
          </a:xfrm>
        </p:spPr>
        <p:txBody>
          <a:bodyPr>
            <a:noAutofit/>
          </a:bodyPr>
          <a:lstStyle/>
          <a:p>
            <a:pPr marL="0" indent="0" algn="just">
              <a:buNone/>
            </a:pPr>
            <a:r>
              <a:rPr lang="en-US" b="1" dirty="0">
                <a:latin typeface="Times New Roman" panose="02020603050405020304" pitchFamily="18" charset="0"/>
                <a:cs typeface="Times New Roman" pitchFamily="18" charset="0"/>
              </a:rPr>
              <a:t>DISADVANTAGE:-</a:t>
            </a:r>
          </a:p>
          <a:p>
            <a:pPr marL="0" indent="0" algn="just">
              <a:buNone/>
            </a:pP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system fails if the automobile driver is wearing any kind </a:t>
            </a:r>
            <a:r>
              <a:rPr lang="en-US" dirty="0" smtClean="0">
                <a:latin typeface="Times New Roman" pitchFamily="18" charset="0"/>
                <a:cs typeface="Times New Roman" pitchFamily="18" charset="0"/>
              </a:rPr>
              <a:t>  </a:t>
            </a:r>
          </a:p>
          <a:p>
            <a:pPr marL="0"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of sunglasses.</a:t>
            </a:r>
          </a:p>
          <a:p>
            <a:pPr marL="0" indent="0" algn="just">
              <a:buNone/>
            </a:pPr>
            <a:endParaRPr lang="en-US" dirty="0">
              <a:latin typeface="Times New Roman" pitchFamily="18" charset="0"/>
              <a:cs typeface="Times New Roman" pitchFamily="18" charset="0"/>
            </a:endParaRPr>
          </a:p>
          <a:p>
            <a:pPr marL="0" indent="0" algn="just">
              <a:buNone/>
            </a:pPr>
            <a:r>
              <a:rPr lang="en-US" b="1" dirty="0" smtClean="0">
                <a:latin typeface="Times New Roman" pitchFamily="18" charset="0"/>
                <a:cs typeface="Times New Roman" pitchFamily="18" charset="0"/>
              </a:rPr>
              <a:t>APPLICATION</a:t>
            </a:r>
            <a:r>
              <a:rPr lang="en-US" b="1" dirty="0">
                <a:latin typeface="Times New Roman" pitchFamily="18" charset="0"/>
                <a:cs typeface="Times New Roman" pitchFamily="18" charset="0"/>
              </a:rPr>
              <a:t>:-</a:t>
            </a:r>
          </a:p>
          <a:p>
            <a:pPr marL="0" indent="0" algn="just">
              <a:buNone/>
            </a:pPr>
            <a:endParaRPr lang="en-US" sz="2000" dirty="0">
              <a:latin typeface="Times New Roman" pitchFamily="18" charset="0"/>
              <a:cs typeface="Times New Roman" pitchFamily="18" charset="0"/>
            </a:endParaRPr>
          </a:p>
          <a:p>
            <a:pPr lvl="1" algn="just"/>
            <a:r>
              <a:rPr lang="en-US" sz="2800" dirty="0">
                <a:latin typeface="Times New Roman" pitchFamily="18" charset="0"/>
                <a:cs typeface="Times New Roman" pitchFamily="18" charset="0"/>
              </a:rPr>
              <a:t>Driver drowsiness detection is a car safety technology which helps prevent accidents caused by the driver getting drowsy. Various studies have suggested that around 20% of all road accidents are fatigue-related, up to 50% on certain roads.</a:t>
            </a:r>
          </a:p>
        </p:txBody>
      </p:sp>
    </p:spTree>
    <p:extLst>
      <p:ext uri="{BB962C8B-B14F-4D97-AF65-F5344CB8AC3E}">
        <p14:creationId xmlns:p14="http://schemas.microsoft.com/office/powerpoint/2010/main" val="3113477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81200" y="152400"/>
            <a:ext cx="8229600" cy="639762"/>
          </a:xfrm>
        </p:spPr>
        <p:txBody>
          <a:bodyPr/>
          <a:lstStyle/>
          <a:p>
            <a:pPr algn="ctr"/>
            <a:r>
              <a:rPr lang="en-US" sz="3200" b="1" dirty="0">
                <a:solidFill>
                  <a:srgbClr val="C00000"/>
                </a:solidFill>
                <a:latin typeface="Times New Roman" pitchFamily="18" charset="0"/>
                <a:cs typeface="Times New Roman" pitchFamily="18" charset="0"/>
              </a:rPr>
              <a:t>CONCLUSIONS</a:t>
            </a:r>
          </a:p>
        </p:txBody>
      </p:sp>
      <p:sp>
        <p:nvSpPr>
          <p:cNvPr id="14339" name="Content Placeholder 2"/>
          <p:cNvSpPr>
            <a:spLocks noGrp="1"/>
          </p:cNvSpPr>
          <p:nvPr>
            <p:ph idx="1"/>
          </p:nvPr>
        </p:nvSpPr>
        <p:spPr>
          <a:xfrm>
            <a:off x="1435395" y="1066801"/>
            <a:ext cx="9186531" cy="4525963"/>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proposed system will analyze the real-time video sequence and it has a high operation speed. </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system is fast and once it starts capturing frames it will continuously detect the face and performs detection till it is stopped.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the future,  a system can be added to vehicle to slow down the vehicle and park it over the side of the road. Drowsiness detection ensures the safety of the driver, co-passengers, and goods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endParaRPr lang="en-US" dirty="0">
              <a:latin typeface="Times New Roman" pitchFamily="18" charset="0"/>
              <a:cs typeface="Times New Roman" pitchFamily="18" charset="0"/>
            </a:endParaRPr>
          </a:p>
        </p:txBody>
      </p:sp>
      <p:sp>
        <p:nvSpPr>
          <p:cNvPr id="14342" name="Date Placeholder 8"/>
          <p:cNvSpPr>
            <a:spLocks noGrp="1"/>
          </p:cNvSpPr>
          <p:nvPr>
            <p:ph type="dt" sz="half" idx="10"/>
          </p:nvPr>
        </p:nvSpPr>
        <p:spPr>
          <a:noFill/>
        </p:spPr>
        <p:txBody>
          <a:bodyPr/>
          <a:lstStyle/>
          <a:p>
            <a:fld id="{9AC34378-0613-46C4-96D4-21C73F0DC8FA}" type="datetime5">
              <a:rPr lang="en-US" smtClean="0">
                <a:latin typeface="Arial" pitchFamily="34" charset="0"/>
                <a:cs typeface="Arial" pitchFamily="34" charset="0"/>
              </a:rPr>
              <a:t>2-Jun-23</a:t>
            </a:fld>
            <a:endParaRPr lang="en-US">
              <a:latin typeface="Arial" pitchFamily="34" charset="0"/>
              <a:cs typeface="Arial" pitchFamily="34" charset="0"/>
            </a:endParaRPr>
          </a:p>
        </p:txBody>
      </p:sp>
      <p:sp>
        <p:nvSpPr>
          <p:cNvPr id="14341" name="Footer Placeholder 7"/>
          <p:cNvSpPr>
            <a:spLocks noGrp="1"/>
          </p:cNvSpPr>
          <p:nvPr>
            <p:ph type="ftr" sz="quarter" idx="11"/>
          </p:nvPr>
        </p:nvSpPr>
        <p:spPr>
          <a:noFill/>
        </p:spPr>
        <p:txBody>
          <a:bodyPr/>
          <a:lstStyle/>
          <a:p>
            <a:r>
              <a:rPr lang="en-US">
                <a:latin typeface="Arial" pitchFamily="34" charset="0"/>
                <a:cs typeface="Arial" pitchFamily="34" charset="0"/>
              </a:rPr>
              <a:t>SKNCOE BE (E &amp; TC) 2021-22</a:t>
            </a:r>
          </a:p>
        </p:txBody>
      </p:sp>
      <p:sp>
        <p:nvSpPr>
          <p:cNvPr id="14340" name="Slide Number Placeholder 6"/>
          <p:cNvSpPr>
            <a:spLocks noGrp="1"/>
          </p:cNvSpPr>
          <p:nvPr>
            <p:ph type="sldNum" sz="quarter" idx="12"/>
          </p:nvPr>
        </p:nvSpPr>
        <p:spPr>
          <a:noFill/>
        </p:spPr>
        <p:txBody>
          <a:bodyPr/>
          <a:lstStyle/>
          <a:p>
            <a:fld id="{AB323C9C-2472-49BC-A453-584C531D5AF0}" type="slidenum">
              <a:rPr lang="en-US" smtClean="0">
                <a:latin typeface="Arial" pitchFamily="34" charset="0"/>
                <a:cs typeface="Arial" pitchFamily="34" charset="0"/>
              </a:rPr>
              <a:pPr/>
              <a:t>29</a:t>
            </a:fld>
            <a:endParaRPr lang="en-US">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981200" y="152400"/>
            <a:ext cx="8229600" cy="639762"/>
          </a:xfrm>
        </p:spPr>
        <p:txBody>
          <a:bodyPr/>
          <a:lstStyle/>
          <a:p>
            <a:pPr algn="ctr"/>
            <a:r>
              <a:rPr lang="en-US" sz="3200" b="1" dirty="0">
                <a:solidFill>
                  <a:srgbClr val="C00000"/>
                </a:solidFill>
                <a:latin typeface="Times New Roman" pitchFamily="18" charset="0"/>
                <a:cs typeface="Times New Roman" pitchFamily="18" charset="0"/>
              </a:rPr>
              <a:t>OBJECTIVES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369574" y="1002891"/>
            <a:ext cx="7841226" cy="4778478"/>
          </a:xfrm>
        </p:spPr>
        <p:txBody>
          <a:bodyPr>
            <a:normAutofit fontScale="25000" lnSpcReduction="20000"/>
          </a:bodyPr>
          <a:lstStyle/>
          <a:p>
            <a:pPr marL="0" indent="0">
              <a:buClr>
                <a:srgbClr val="002060"/>
              </a:buClr>
              <a:buNone/>
              <a:defRPr/>
            </a:pPr>
            <a:endParaRPr lang="en-US" dirty="0">
              <a:latin typeface="Times New Roman" pitchFamily="18" charset="0"/>
              <a:cs typeface="Times New Roman" pitchFamily="18" charset="0"/>
            </a:endParaRPr>
          </a:p>
          <a:p>
            <a:pPr lvl="0" algn="just">
              <a:lnSpc>
                <a:spcPct val="120000"/>
              </a:lnSpc>
            </a:pPr>
            <a:r>
              <a:rPr lang="en-US" sz="11200" dirty="0">
                <a:latin typeface="Times New Roman" panose="02020603050405020304" pitchFamily="18" charset="0"/>
                <a:cs typeface="Times New Roman" panose="02020603050405020304" pitchFamily="18" charset="0"/>
              </a:rPr>
              <a:t>To detect the early symptoms of drowsiness before the driver has fully lost all attentiveness and warn the driver that they are no longer capable of operating the vehicle safely.</a:t>
            </a:r>
          </a:p>
          <a:p>
            <a:pPr lvl="0" algn="just">
              <a:lnSpc>
                <a:spcPct val="120000"/>
              </a:lnSpc>
            </a:pPr>
            <a:endParaRPr lang="en-IN" sz="11200" dirty="0">
              <a:latin typeface="Times New Roman" panose="02020603050405020304" pitchFamily="18" charset="0"/>
              <a:cs typeface="Times New Roman" panose="02020603050405020304" pitchFamily="18" charset="0"/>
            </a:endParaRPr>
          </a:p>
          <a:p>
            <a:pPr lvl="0" algn="just">
              <a:lnSpc>
                <a:spcPct val="120000"/>
              </a:lnSpc>
            </a:pPr>
            <a:r>
              <a:rPr lang="en-US" sz="11200" dirty="0">
                <a:latin typeface="Times New Roman" panose="02020603050405020304" pitchFamily="18" charset="0"/>
                <a:cs typeface="Times New Roman" panose="02020603050405020304" pitchFamily="18" charset="0"/>
              </a:rPr>
              <a:t>To design a system that use eyes closure and yawning as a way to detect fatigue and drowsiness.</a:t>
            </a:r>
          </a:p>
          <a:p>
            <a:pPr marL="0" indent="0" algn="just">
              <a:lnSpc>
                <a:spcPct val="120000"/>
              </a:lnSpc>
              <a:buNone/>
            </a:pPr>
            <a:endParaRPr lang="en-US" sz="11200" dirty="0">
              <a:latin typeface="Times New Roman" panose="02020603050405020304" pitchFamily="18" charset="0"/>
              <a:cs typeface="Times New Roman" panose="02020603050405020304" pitchFamily="18" charset="0"/>
            </a:endParaRPr>
          </a:p>
          <a:p>
            <a:pPr algn="just">
              <a:lnSpc>
                <a:spcPct val="120000"/>
              </a:lnSpc>
            </a:pPr>
            <a:r>
              <a:rPr lang="en-US" sz="11200" dirty="0">
                <a:latin typeface="Times New Roman" panose="02020603050405020304" pitchFamily="18" charset="0"/>
                <a:cs typeface="Times New Roman" panose="02020603050405020304" pitchFamily="18" charset="0"/>
              </a:rPr>
              <a:t>To reduces the accident percentage.</a:t>
            </a:r>
            <a:endParaRPr lang="en-IN" sz="11200" dirty="0">
              <a:latin typeface="Times New Roman" panose="02020603050405020304" pitchFamily="18" charset="0"/>
              <a:cs typeface="Times New Roman" panose="02020603050405020304" pitchFamily="18" charset="0"/>
            </a:endParaRPr>
          </a:p>
          <a:p>
            <a:pPr marL="0" indent="0">
              <a:lnSpc>
                <a:spcPct val="120000"/>
              </a:lnSpc>
              <a:buNone/>
            </a:pPr>
            <a:r>
              <a:rPr lang="en-US" sz="9600" dirty="0">
                <a:latin typeface="Times New Roman" panose="02020603050405020304" pitchFamily="18" charset="0"/>
                <a:cs typeface="Times New Roman" panose="02020603050405020304" pitchFamily="18" charset="0"/>
              </a:rPr>
              <a:t> </a:t>
            </a:r>
            <a:endParaRPr lang="en-IN" sz="9600" dirty="0">
              <a:latin typeface="Times New Roman" panose="02020603050405020304" pitchFamily="18" charset="0"/>
              <a:cs typeface="Times New Roman" panose="02020603050405020304" pitchFamily="18" charset="0"/>
            </a:endParaRPr>
          </a:p>
          <a:p>
            <a:pPr marL="0" lvl="0" indent="0">
              <a:lnSpc>
                <a:spcPct val="120000"/>
              </a:lnSpc>
              <a:buNone/>
            </a:pPr>
            <a:endParaRPr lang="en-IN" sz="8000" dirty="0">
              <a:latin typeface="Times New Roman" panose="02020603050405020304" pitchFamily="18" charset="0"/>
              <a:cs typeface="Times New Roman" panose="02020603050405020304" pitchFamily="18" charset="0"/>
            </a:endParaRPr>
          </a:p>
          <a:p>
            <a:pPr marL="0" indent="0">
              <a:lnSpc>
                <a:spcPct val="120000"/>
              </a:lnSpc>
              <a:buNone/>
            </a:pPr>
            <a:r>
              <a:rPr lang="en-US" sz="8000" dirty="0"/>
              <a:t> </a:t>
            </a:r>
            <a:endParaRPr lang="en-IN" sz="8000" dirty="0"/>
          </a:p>
          <a:p>
            <a:pPr marL="0" indent="0" algn="just">
              <a:buClr>
                <a:srgbClr val="002060"/>
              </a:buClr>
              <a:buNone/>
              <a:defRPr/>
            </a:pPr>
            <a:endParaRPr lang="en-US" dirty="0">
              <a:solidFill>
                <a:srgbClr val="C00000"/>
              </a:solidFill>
              <a:latin typeface="Times New Roman" pitchFamily="18" charset="0"/>
              <a:cs typeface="Times New Roman" pitchFamily="18" charset="0"/>
            </a:endParaRPr>
          </a:p>
        </p:txBody>
      </p:sp>
      <p:sp>
        <p:nvSpPr>
          <p:cNvPr id="4102" name="Date Placeholder 8"/>
          <p:cNvSpPr>
            <a:spLocks noGrp="1"/>
          </p:cNvSpPr>
          <p:nvPr>
            <p:ph type="dt" sz="half" idx="10"/>
          </p:nvPr>
        </p:nvSpPr>
        <p:spPr>
          <a:noFill/>
        </p:spPr>
        <p:txBody>
          <a:bodyPr/>
          <a:lstStyle/>
          <a:p>
            <a:fld id="{FCA101CB-84A2-4B09-B167-8916F352E14D}" type="datetime5">
              <a:rPr lang="en-US" smtClean="0">
                <a:latin typeface="Arial" pitchFamily="34" charset="0"/>
                <a:cs typeface="Arial" pitchFamily="34" charset="0"/>
              </a:rPr>
              <a:t>2-Jun-23</a:t>
            </a:fld>
            <a:endParaRPr lang="en-US">
              <a:latin typeface="Arial" pitchFamily="34" charset="0"/>
              <a:cs typeface="Arial" pitchFamily="34" charset="0"/>
            </a:endParaRPr>
          </a:p>
        </p:txBody>
      </p:sp>
      <p:sp>
        <p:nvSpPr>
          <p:cNvPr id="4101" name="Footer Placeholder 7"/>
          <p:cNvSpPr>
            <a:spLocks noGrp="1"/>
          </p:cNvSpPr>
          <p:nvPr>
            <p:ph type="ftr" sz="quarter" idx="11"/>
          </p:nvPr>
        </p:nvSpPr>
        <p:spPr>
          <a:xfrm>
            <a:off x="4648200" y="6245225"/>
            <a:ext cx="3276600" cy="476250"/>
          </a:xfrm>
          <a:noFill/>
        </p:spPr>
        <p:txBody>
          <a:bodyPr/>
          <a:lstStyle/>
          <a:p>
            <a:r>
              <a:rPr lang="en-US">
                <a:latin typeface="Arial" pitchFamily="34" charset="0"/>
                <a:cs typeface="Arial" pitchFamily="34" charset="0"/>
              </a:rPr>
              <a:t>SKNCOE BE (E &amp; TC) 2021-22</a:t>
            </a:r>
          </a:p>
        </p:txBody>
      </p:sp>
      <p:sp>
        <p:nvSpPr>
          <p:cNvPr id="4100" name="Slide Number Placeholder 6"/>
          <p:cNvSpPr>
            <a:spLocks noGrp="1"/>
          </p:cNvSpPr>
          <p:nvPr>
            <p:ph type="sldNum" sz="quarter" idx="12"/>
          </p:nvPr>
        </p:nvSpPr>
        <p:spPr>
          <a:noFill/>
        </p:spPr>
        <p:txBody>
          <a:bodyPr/>
          <a:lstStyle/>
          <a:p>
            <a:fld id="{905B83E7-9377-40DC-9988-3A784511D12A}" type="slidenum">
              <a:rPr lang="en-US" smtClean="0">
                <a:latin typeface="Arial" pitchFamily="34" charset="0"/>
                <a:cs typeface="Arial" pitchFamily="34" charset="0"/>
              </a:rPr>
              <a:pPr/>
              <a:t>3</a:t>
            </a:fld>
            <a:endParaRPr lang="en-US">
              <a:latin typeface="Arial"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81200" y="152400"/>
            <a:ext cx="8229600" cy="639762"/>
          </a:xfrm>
        </p:spPr>
        <p:txBody>
          <a:bodyPr/>
          <a:lstStyle/>
          <a:p>
            <a:pPr algn="ctr"/>
            <a:r>
              <a:rPr lang="en-US" sz="3200" b="1" dirty="0">
                <a:solidFill>
                  <a:srgbClr val="C00000"/>
                </a:solidFill>
                <a:latin typeface="Times New Roman" pitchFamily="18" charset="0"/>
                <a:cs typeface="Times New Roman" pitchFamily="18" charset="0"/>
              </a:rPr>
              <a:t>Future Scope</a:t>
            </a:r>
          </a:p>
        </p:txBody>
      </p:sp>
      <p:sp>
        <p:nvSpPr>
          <p:cNvPr id="14339" name="Content Placeholder 2"/>
          <p:cNvSpPr>
            <a:spLocks noGrp="1"/>
          </p:cNvSpPr>
          <p:nvPr>
            <p:ph idx="1"/>
          </p:nvPr>
        </p:nvSpPr>
        <p:spPr>
          <a:xfrm>
            <a:off x="1903228" y="1066801"/>
            <a:ext cx="8389088" cy="4961859"/>
          </a:xfrm>
        </p:spPr>
        <p:txBody>
          <a:bodyPr>
            <a:noAutofit/>
          </a:bodyPr>
          <a:lstStyle/>
          <a:p>
            <a:pPr algn="just"/>
            <a:r>
              <a:rPr lang="en-US" dirty="0">
                <a:latin typeface="Times New Roman" panose="02020603050405020304" pitchFamily="18" charset="0"/>
                <a:cs typeface="Times New Roman" panose="02020603050405020304" pitchFamily="18" charset="0"/>
              </a:rPr>
              <a:t>The future works may focus on the utilization of outer factors such as vehicle states, sleeping hours, weather conditions, mechanical data,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for fatigue measurement.</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future it can implement drowsiness detection system in aircraft in order to alert pilot.   </a:t>
            </a:r>
          </a:p>
          <a:p>
            <a:pPr marL="0" indent="0" algn="just">
              <a:buNone/>
            </a:pP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In future it can implement drowsiness detection system in schools and colleges to alert the staffs to find the drowsy student in class. </a:t>
            </a:r>
          </a:p>
        </p:txBody>
      </p:sp>
      <p:sp>
        <p:nvSpPr>
          <p:cNvPr id="14342" name="Date Placeholder 8"/>
          <p:cNvSpPr>
            <a:spLocks noGrp="1"/>
          </p:cNvSpPr>
          <p:nvPr>
            <p:ph type="dt" sz="half" idx="10"/>
          </p:nvPr>
        </p:nvSpPr>
        <p:spPr>
          <a:noFill/>
        </p:spPr>
        <p:txBody>
          <a:bodyPr/>
          <a:lstStyle/>
          <a:p>
            <a:fld id="{9AC34378-0613-46C4-96D4-21C73F0DC8FA}" type="datetime5">
              <a:rPr lang="en-US" smtClean="0">
                <a:latin typeface="Arial" pitchFamily="34" charset="0"/>
                <a:cs typeface="Arial" pitchFamily="34" charset="0"/>
              </a:rPr>
              <a:t>2-Jun-23</a:t>
            </a:fld>
            <a:endParaRPr lang="en-US">
              <a:latin typeface="Arial" pitchFamily="34" charset="0"/>
              <a:cs typeface="Arial" pitchFamily="34" charset="0"/>
            </a:endParaRPr>
          </a:p>
        </p:txBody>
      </p:sp>
      <p:sp>
        <p:nvSpPr>
          <p:cNvPr id="14341" name="Footer Placeholder 7"/>
          <p:cNvSpPr>
            <a:spLocks noGrp="1"/>
          </p:cNvSpPr>
          <p:nvPr>
            <p:ph type="ftr" sz="quarter" idx="11"/>
          </p:nvPr>
        </p:nvSpPr>
        <p:spPr>
          <a:noFill/>
        </p:spPr>
        <p:txBody>
          <a:bodyPr/>
          <a:lstStyle/>
          <a:p>
            <a:r>
              <a:rPr lang="en-US">
                <a:latin typeface="Arial" pitchFamily="34" charset="0"/>
                <a:cs typeface="Arial" pitchFamily="34" charset="0"/>
              </a:rPr>
              <a:t>SKNCOE BE (E &amp; TC) 2021-22</a:t>
            </a:r>
          </a:p>
        </p:txBody>
      </p:sp>
      <p:sp>
        <p:nvSpPr>
          <p:cNvPr id="14340" name="Slide Number Placeholder 6"/>
          <p:cNvSpPr>
            <a:spLocks noGrp="1"/>
          </p:cNvSpPr>
          <p:nvPr>
            <p:ph type="sldNum" sz="quarter" idx="12"/>
          </p:nvPr>
        </p:nvSpPr>
        <p:spPr>
          <a:noFill/>
        </p:spPr>
        <p:txBody>
          <a:bodyPr/>
          <a:lstStyle/>
          <a:p>
            <a:fld id="{AB323C9C-2472-49BC-A453-584C531D5AF0}" type="slidenum">
              <a:rPr lang="en-US" smtClean="0">
                <a:latin typeface="Arial" pitchFamily="34" charset="0"/>
                <a:cs typeface="Arial" pitchFamily="34" charset="0"/>
              </a:rPr>
              <a:pPr/>
              <a:t>30</a:t>
            </a:fld>
            <a:endParaRPr lang="en-US">
              <a:latin typeface="Arial" pitchFamily="34" charset="0"/>
              <a:cs typeface="Arial" pitchFamily="34" charset="0"/>
            </a:endParaRPr>
          </a:p>
        </p:txBody>
      </p:sp>
    </p:spTree>
    <p:extLst>
      <p:ext uri="{BB962C8B-B14F-4D97-AF65-F5344CB8AC3E}">
        <p14:creationId xmlns:p14="http://schemas.microsoft.com/office/powerpoint/2010/main" val="1883309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81200" y="274638"/>
            <a:ext cx="8229600" cy="487362"/>
          </a:xfrm>
        </p:spPr>
        <p:txBody>
          <a:bodyPr>
            <a:normAutofit fontScale="90000"/>
          </a:bodyPr>
          <a:lstStyle/>
          <a:p>
            <a:pPr algn="ctr"/>
            <a:r>
              <a:rPr lang="en-IN" sz="3200" b="1" dirty="0">
                <a:solidFill>
                  <a:srgbClr val="C00000"/>
                </a:solidFill>
                <a:latin typeface="Times New Roman" pitchFamily="18" charset="0"/>
                <a:cs typeface="Times New Roman" pitchFamily="18" charset="0"/>
              </a:rPr>
              <a:t>REFERENCES</a:t>
            </a:r>
            <a:endParaRPr lang="en-US" sz="3200" b="1" dirty="0">
              <a:solidFill>
                <a:srgbClr val="C00000"/>
              </a:solidFill>
            </a:endParaRPr>
          </a:p>
        </p:txBody>
      </p:sp>
      <p:sp>
        <p:nvSpPr>
          <p:cNvPr id="16390" name="Date Placeholder 8"/>
          <p:cNvSpPr>
            <a:spLocks noGrp="1"/>
          </p:cNvSpPr>
          <p:nvPr>
            <p:ph type="dt" sz="half" idx="10"/>
          </p:nvPr>
        </p:nvSpPr>
        <p:spPr>
          <a:noFill/>
        </p:spPr>
        <p:txBody>
          <a:bodyPr/>
          <a:lstStyle/>
          <a:p>
            <a:fld id="{9C986007-7EAA-40DB-9114-3EF17106B92A}" type="datetime5">
              <a:rPr lang="en-US" smtClean="0">
                <a:latin typeface="Arial" pitchFamily="34" charset="0"/>
                <a:cs typeface="Arial" pitchFamily="34" charset="0"/>
              </a:rPr>
              <a:t>2-Jun-23</a:t>
            </a:fld>
            <a:endParaRPr lang="en-US">
              <a:latin typeface="Arial" pitchFamily="34" charset="0"/>
              <a:cs typeface="Arial" pitchFamily="34" charset="0"/>
            </a:endParaRPr>
          </a:p>
        </p:txBody>
      </p:sp>
      <p:sp>
        <p:nvSpPr>
          <p:cNvPr id="16389" name="Footer Placeholder 7"/>
          <p:cNvSpPr>
            <a:spLocks noGrp="1"/>
          </p:cNvSpPr>
          <p:nvPr>
            <p:ph type="ftr" sz="quarter" idx="11"/>
          </p:nvPr>
        </p:nvSpPr>
        <p:spPr>
          <a:noFill/>
        </p:spPr>
        <p:txBody>
          <a:bodyPr/>
          <a:lstStyle/>
          <a:p>
            <a:r>
              <a:rPr lang="en-US" dirty="0">
                <a:latin typeface="Arial" pitchFamily="34" charset="0"/>
                <a:cs typeface="Arial" pitchFamily="34" charset="0"/>
              </a:rPr>
              <a:t>SKNCOE BE (E &amp; TC) 2021-22</a:t>
            </a:r>
          </a:p>
        </p:txBody>
      </p:sp>
      <p:sp>
        <p:nvSpPr>
          <p:cNvPr id="16388" name="Slide Number Placeholder 6"/>
          <p:cNvSpPr>
            <a:spLocks noGrp="1"/>
          </p:cNvSpPr>
          <p:nvPr>
            <p:ph type="sldNum" sz="quarter" idx="12"/>
          </p:nvPr>
        </p:nvSpPr>
        <p:spPr>
          <a:noFill/>
        </p:spPr>
        <p:txBody>
          <a:bodyPr/>
          <a:lstStyle/>
          <a:p>
            <a:fld id="{F193FD66-098E-4EEF-84A1-CEB8E97F5862}" type="slidenum">
              <a:rPr lang="en-US" smtClean="0">
                <a:latin typeface="Arial" pitchFamily="34" charset="0"/>
                <a:cs typeface="Arial" pitchFamily="34" charset="0"/>
              </a:rPr>
              <a:pPr/>
              <a:t>31</a:t>
            </a:fld>
            <a:endParaRPr lang="en-US">
              <a:latin typeface="Arial" pitchFamily="34" charset="0"/>
              <a:cs typeface="Arial" pitchFamily="34" charset="0"/>
            </a:endParaRPr>
          </a:p>
        </p:txBody>
      </p:sp>
      <p:sp>
        <p:nvSpPr>
          <p:cNvPr id="3" name="Content Placeholder 2"/>
          <p:cNvSpPr>
            <a:spLocks noGrp="1"/>
          </p:cNvSpPr>
          <p:nvPr>
            <p:ph idx="1"/>
          </p:nvPr>
        </p:nvSpPr>
        <p:spPr>
          <a:xfrm>
            <a:off x="1754372" y="1041991"/>
            <a:ext cx="9090837" cy="5134972"/>
          </a:xfrm>
        </p:spPr>
        <p:txBody>
          <a:bodyPr>
            <a:normAutofit fontScale="92500" lnSpcReduction="10000"/>
          </a:bodyPr>
          <a:lstStyle/>
          <a:p>
            <a:pPr marL="0" indent="0" algn="just">
              <a:buNone/>
            </a:pPr>
            <a:r>
              <a:rPr lang="en-IN" sz="1900" dirty="0">
                <a:latin typeface="Times New Roman" panose="02020603050405020304" pitchFamily="18" charset="0"/>
                <a:cs typeface="Times New Roman" panose="02020603050405020304" pitchFamily="18" charset="0"/>
              </a:rPr>
              <a:t>[</a:t>
            </a:r>
            <a:r>
              <a:rPr lang="en-IN" sz="1900" dirty="0" smtClean="0">
                <a:latin typeface="Times New Roman" panose="02020603050405020304" pitchFamily="18" charset="0"/>
                <a:cs typeface="Times New Roman" panose="02020603050405020304" pitchFamily="18" charset="0"/>
              </a:rPr>
              <a:t>1]Pooja </a:t>
            </a:r>
            <a:r>
              <a:rPr lang="en-IN" sz="1900" dirty="0">
                <a:latin typeface="Times New Roman" panose="02020603050405020304" pitchFamily="18" charset="0"/>
                <a:cs typeface="Times New Roman" panose="02020603050405020304" pitchFamily="18" charset="0"/>
              </a:rPr>
              <a:t>D.C.1, Sara Aziz2, </a:t>
            </a:r>
            <a:r>
              <a:rPr lang="en-IN" sz="1900" dirty="0" err="1">
                <a:latin typeface="Times New Roman" panose="02020603050405020304" pitchFamily="18" charset="0"/>
                <a:cs typeface="Times New Roman" panose="02020603050405020304" pitchFamily="18" charset="0"/>
              </a:rPr>
              <a:t>Shakuntala</a:t>
            </a:r>
            <a:r>
              <a:rPr lang="en-IN" sz="1900" dirty="0">
                <a:latin typeface="Times New Roman" panose="02020603050405020304" pitchFamily="18" charset="0"/>
                <a:cs typeface="Times New Roman" panose="02020603050405020304" pitchFamily="18" charset="0"/>
              </a:rPr>
              <a:t> Koujalagi3, </a:t>
            </a:r>
            <a:r>
              <a:rPr lang="en-IN" sz="1900" dirty="0" err="1">
                <a:latin typeface="Times New Roman" panose="02020603050405020304" pitchFamily="18" charset="0"/>
                <a:cs typeface="Times New Roman" panose="02020603050405020304" pitchFamily="18" charset="0"/>
              </a:rPr>
              <a:t>Shilpa</a:t>
            </a:r>
            <a:r>
              <a:rPr lang="en-IN" sz="1900" dirty="0">
                <a:latin typeface="Times New Roman" panose="02020603050405020304" pitchFamily="18" charset="0"/>
                <a:cs typeface="Times New Roman" panose="02020603050405020304" pitchFamily="18" charset="0"/>
              </a:rPr>
              <a:t> B. H.4, Mr. </a:t>
            </a:r>
            <a:r>
              <a:rPr lang="en-IN" sz="1900" dirty="0" err="1">
                <a:latin typeface="Times New Roman" panose="02020603050405020304" pitchFamily="18" charset="0"/>
                <a:cs typeface="Times New Roman" panose="02020603050405020304" pitchFamily="18" charset="0"/>
              </a:rPr>
              <a:t>Vasanth</a:t>
            </a:r>
            <a:r>
              <a:rPr lang="en-IN" sz="1900" dirty="0">
                <a:latin typeface="Times New Roman" panose="02020603050405020304" pitchFamily="18" charset="0"/>
                <a:cs typeface="Times New Roman" panose="02020603050405020304" pitchFamily="18" charset="0"/>
              </a:rPr>
              <a:t> Kumar ,“</a:t>
            </a:r>
            <a:r>
              <a:rPr lang="en-IN" sz="1900" i="1" dirty="0">
                <a:latin typeface="Times New Roman" panose="02020603050405020304" pitchFamily="18" charset="0"/>
                <a:cs typeface="Times New Roman" panose="02020603050405020304" pitchFamily="18" charset="0"/>
              </a:rPr>
              <a:t>Diver Drowsiness  Detection  Using Open CV and Raspberry Pi</a:t>
            </a:r>
            <a:r>
              <a:rPr lang="en-IN" sz="1900" dirty="0">
                <a:latin typeface="Times New Roman" panose="02020603050405020304" pitchFamily="18" charset="0"/>
                <a:cs typeface="Times New Roman" panose="02020603050405020304" pitchFamily="18" charset="0"/>
              </a:rPr>
              <a:t>”,N.T.5, ISSN: 2321-9653; Volume 10 Issue  VII July 2022.</a:t>
            </a:r>
          </a:p>
          <a:p>
            <a:pPr algn="just"/>
            <a:endParaRPr lang="en-IN" sz="1900" dirty="0">
              <a:latin typeface="Times New Roman" panose="02020603050405020304" pitchFamily="18" charset="0"/>
              <a:cs typeface="Times New Roman" panose="02020603050405020304" pitchFamily="18" charset="0"/>
            </a:endParaRPr>
          </a:p>
          <a:p>
            <a:pPr marL="0" indent="0" algn="just">
              <a:buNone/>
            </a:pPr>
            <a:r>
              <a:rPr lang="en-IN" sz="1900" dirty="0">
                <a:latin typeface="Times New Roman" panose="02020603050405020304" pitchFamily="18" charset="0"/>
                <a:cs typeface="Times New Roman" panose="02020603050405020304" pitchFamily="18" charset="0"/>
              </a:rPr>
              <a:t>[</a:t>
            </a:r>
            <a:r>
              <a:rPr lang="en-IN" sz="1900" dirty="0" smtClean="0">
                <a:latin typeface="Times New Roman" panose="02020603050405020304" pitchFamily="18" charset="0"/>
                <a:cs typeface="Times New Roman" panose="02020603050405020304" pitchFamily="18" charset="0"/>
              </a:rPr>
              <a:t>2]</a:t>
            </a:r>
            <a:r>
              <a:rPr lang="en-IN" sz="1900" dirty="0" err="1" smtClean="0">
                <a:latin typeface="Times New Roman" panose="02020603050405020304" pitchFamily="18" charset="0"/>
                <a:cs typeface="Times New Roman" panose="02020603050405020304" pitchFamily="18" charset="0"/>
              </a:rPr>
              <a:t>Fouzia</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Roopalakshmi</a:t>
            </a:r>
            <a:r>
              <a:rPr lang="en-IN" sz="1900" dirty="0">
                <a:latin typeface="Times New Roman" panose="02020603050405020304" pitchFamily="18" charset="0"/>
                <a:cs typeface="Times New Roman" panose="02020603050405020304" pitchFamily="18" charset="0"/>
              </a:rPr>
              <a:t> R, </a:t>
            </a:r>
            <a:r>
              <a:rPr lang="en-IN" sz="1900" dirty="0" err="1">
                <a:latin typeface="Times New Roman" panose="02020603050405020304" pitchFamily="18" charset="0"/>
                <a:cs typeface="Times New Roman" panose="02020603050405020304" pitchFamily="18" charset="0"/>
              </a:rPr>
              <a:t>Jayantkumar</a:t>
            </a:r>
            <a:r>
              <a:rPr lang="en-IN" sz="1900" dirty="0">
                <a:latin typeface="Times New Roman" panose="02020603050405020304" pitchFamily="18" charset="0"/>
                <a:cs typeface="Times New Roman" panose="02020603050405020304" pitchFamily="18" charset="0"/>
              </a:rPr>
              <a:t> A </a:t>
            </a:r>
            <a:r>
              <a:rPr lang="en-IN" sz="1900" dirty="0" err="1">
                <a:latin typeface="Times New Roman" panose="02020603050405020304" pitchFamily="18" charset="0"/>
                <a:cs typeface="Times New Roman" panose="02020603050405020304" pitchFamily="18" charset="0"/>
              </a:rPr>
              <a:t>Rathod</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Ashwitha</a:t>
            </a:r>
            <a:r>
              <a:rPr lang="en-IN" sz="1900" dirty="0">
                <a:latin typeface="Times New Roman" panose="02020603050405020304" pitchFamily="18" charset="0"/>
                <a:cs typeface="Times New Roman" panose="02020603050405020304" pitchFamily="18" charset="0"/>
              </a:rPr>
              <a:t> S Shetty, </a:t>
            </a:r>
            <a:r>
              <a:rPr lang="en-IN" sz="1900" dirty="0" err="1">
                <a:latin typeface="Times New Roman" panose="02020603050405020304" pitchFamily="18" charset="0"/>
                <a:cs typeface="Times New Roman" panose="02020603050405020304" pitchFamily="18" charset="0"/>
              </a:rPr>
              <a:t>Supriya</a:t>
            </a:r>
            <a:r>
              <a:rPr lang="en-IN" sz="1900" dirty="0">
                <a:latin typeface="Times New Roman" panose="02020603050405020304" pitchFamily="18" charset="0"/>
                <a:cs typeface="Times New Roman" panose="02020603050405020304" pitchFamily="18" charset="0"/>
              </a:rPr>
              <a:t> k, “</a:t>
            </a:r>
            <a:r>
              <a:rPr lang="en-IN" sz="1900" i="1" dirty="0">
                <a:latin typeface="Times New Roman" panose="02020603050405020304" pitchFamily="18" charset="0"/>
                <a:cs typeface="Times New Roman" panose="02020603050405020304" pitchFamily="18" charset="0"/>
              </a:rPr>
              <a:t>Driver </a:t>
            </a:r>
            <a:r>
              <a:rPr lang="en-IN" sz="1900" i="1" dirty="0" err="1">
                <a:latin typeface="Times New Roman" panose="02020603050405020304" pitchFamily="18" charset="0"/>
                <a:cs typeface="Times New Roman" panose="02020603050405020304" pitchFamily="18" charset="0"/>
              </a:rPr>
              <a:t>Drowsiness”Detection</a:t>
            </a:r>
            <a:r>
              <a:rPr lang="en-IN" sz="1900" i="1" dirty="0">
                <a:latin typeface="Times New Roman" panose="02020603050405020304" pitchFamily="18" charset="0"/>
                <a:cs typeface="Times New Roman" panose="02020603050405020304" pitchFamily="18" charset="0"/>
              </a:rPr>
              <a:t> System Based on    Visual Features</a:t>
            </a:r>
            <a:r>
              <a:rPr lang="en-IN" sz="1900" dirty="0">
                <a:latin typeface="Times New Roman" panose="02020603050405020304" pitchFamily="18" charset="0"/>
                <a:cs typeface="Times New Roman" panose="02020603050405020304" pitchFamily="18" charset="0"/>
              </a:rPr>
              <a:t>” ,IEEE </a:t>
            </a:r>
            <a:r>
              <a:rPr lang="en-IN" sz="1900" dirty="0" err="1">
                <a:latin typeface="Times New Roman" panose="02020603050405020304" pitchFamily="18" charset="0"/>
                <a:cs typeface="Times New Roman" panose="02020603050405020304" pitchFamily="18" charset="0"/>
              </a:rPr>
              <a:t>Catalog</a:t>
            </a:r>
            <a:r>
              <a:rPr lang="en-IN" sz="1900" dirty="0">
                <a:latin typeface="Times New Roman" panose="02020603050405020304" pitchFamily="18" charset="0"/>
                <a:cs typeface="Times New Roman" panose="02020603050405020304" pitchFamily="18" charset="0"/>
              </a:rPr>
              <a:t> Number: CFP18BAC-POD,ISBN: 978-1-5386-1975-9 published April 2018</a:t>
            </a:r>
            <a:r>
              <a:rPr lang="en-IN" sz="1900" dirty="0" smtClean="0">
                <a:latin typeface="Times New Roman" panose="02020603050405020304" pitchFamily="18" charset="0"/>
                <a:cs typeface="Times New Roman" panose="02020603050405020304" pitchFamily="18" charset="0"/>
              </a:rPr>
              <a:t>.</a:t>
            </a:r>
          </a:p>
          <a:p>
            <a:pPr marL="0" indent="0" algn="just">
              <a:buNone/>
            </a:pPr>
            <a:endParaRPr lang="en-IN" sz="1900" dirty="0">
              <a:latin typeface="Times New Roman" panose="02020603050405020304" pitchFamily="18" charset="0"/>
              <a:cs typeface="Times New Roman" panose="02020603050405020304" pitchFamily="18" charset="0"/>
            </a:endParaRPr>
          </a:p>
          <a:p>
            <a:pPr marL="0" indent="0" algn="just">
              <a:buNone/>
            </a:pPr>
            <a:r>
              <a:rPr lang="en-IN" sz="1900" dirty="0" smtClean="0">
                <a:latin typeface="Times New Roman" panose="02020603050405020304" pitchFamily="18" charset="0"/>
                <a:cs typeface="Times New Roman" panose="02020603050405020304" pitchFamily="18" charset="0"/>
              </a:rPr>
              <a:t>[3]</a:t>
            </a:r>
            <a:r>
              <a:rPr lang="en-IN" sz="1900" dirty="0" err="1" smtClean="0">
                <a:latin typeface="Times New Roman" panose="02020603050405020304" pitchFamily="18" charset="0"/>
                <a:cs typeface="Times New Roman" panose="02020603050405020304" pitchFamily="18" charset="0"/>
              </a:rPr>
              <a:t>Mahek</a:t>
            </a:r>
            <a:r>
              <a:rPr lang="en-IN" sz="1900" dirty="0" smtClean="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Jain, </a:t>
            </a:r>
            <a:r>
              <a:rPr lang="en-IN" sz="1900" dirty="0" err="1">
                <a:latin typeface="Times New Roman" panose="02020603050405020304" pitchFamily="18" charset="0"/>
                <a:cs typeface="Times New Roman" panose="02020603050405020304" pitchFamily="18" charset="0"/>
              </a:rPr>
              <a:t>Bhavya</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Bhagerathi</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Sowmyarani</a:t>
            </a:r>
            <a:r>
              <a:rPr lang="en-IN" sz="1900" dirty="0">
                <a:latin typeface="Times New Roman" panose="02020603050405020304" pitchFamily="18" charset="0"/>
                <a:cs typeface="Times New Roman" panose="02020603050405020304" pitchFamily="18" charset="0"/>
              </a:rPr>
              <a:t> C N, “</a:t>
            </a:r>
            <a:r>
              <a:rPr lang="en-IN" sz="1900" i="1" dirty="0">
                <a:latin typeface="Times New Roman" panose="02020603050405020304" pitchFamily="18" charset="0"/>
                <a:cs typeface="Times New Roman" panose="02020603050405020304" pitchFamily="18" charset="0"/>
              </a:rPr>
              <a:t>Real-Time Driver Drowsiness Detection using  Computer Vision</a:t>
            </a:r>
            <a:r>
              <a:rPr lang="en-IN" sz="1900" dirty="0">
                <a:latin typeface="Times New Roman" panose="02020603050405020304" pitchFamily="18" charset="0"/>
                <a:cs typeface="Times New Roman" panose="02020603050405020304" pitchFamily="18" charset="0"/>
              </a:rPr>
              <a:t>”, ISSN: </a:t>
            </a:r>
            <a:r>
              <a:rPr lang="en-IN" sz="1900" dirty="0" smtClean="0">
                <a:latin typeface="Times New Roman" panose="02020603050405020304" pitchFamily="18" charset="0"/>
                <a:cs typeface="Times New Roman" panose="02020603050405020304" pitchFamily="18" charset="0"/>
              </a:rPr>
              <a:t>2249-8958 </a:t>
            </a:r>
            <a:r>
              <a:rPr lang="en-IN" sz="1900" dirty="0">
                <a:latin typeface="Times New Roman" panose="02020603050405020304" pitchFamily="18" charset="0"/>
                <a:cs typeface="Times New Roman" panose="02020603050405020304" pitchFamily="18" charset="0"/>
              </a:rPr>
              <a:t>(Online), Volume-11 Issue-1, October 20212021</a:t>
            </a:r>
            <a:r>
              <a:rPr lang="en-IN" sz="1900" dirty="0" smtClean="0">
                <a:latin typeface="Times New Roman" panose="02020603050405020304" pitchFamily="18" charset="0"/>
                <a:cs typeface="Times New Roman" panose="02020603050405020304" pitchFamily="18" charset="0"/>
              </a:rPr>
              <a:t>.</a:t>
            </a:r>
          </a:p>
          <a:p>
            <a:pPr marL="0" indent="0" algn="just">
              <a:buNone/>
            </a:pPr>
            <a:endParaRPr lang="en-IN" sz="1900" dirty="0" smtClean="0">
              <a:latin typeface="Times New Roman" panose="02020603050405020304" pitchFamily="18" charset="0"/>
              <a:cs typeface="Times New Roman" panose="02020603050405020304" pitchFamily="18" charset="0"/>
            </a:endParaRPr>
          </a:p>
          <a:p>
            <a:pPr marL="0" indent="0" algn="just">
              <a:buNone/>
            </a:pPr>
            <a:r>
              <a:rPr lang="en-IN" sz="1900" dirty="0">
                <a:latin typeface="Times New Roman" panose="02020603050405020304" pitchFamily="18" charset="0"/>
                <a:cs typeface="Times New Roman" panose="02020603050405020304" pitchFamily="18" charset="0"/>
              </a:rPr>
              <a:t>[4]</a:t>
            </a:r>
            <a:r>
              <a:rPr lang="en-IN" sz="1900" dirty="0" err="1">
                <a:latin typeface="Times New Roman" panose="02020603050405020304" pitchFamily="18" charset="0"/>
                <a:cs typeface="Times New Roman" panose="02020603050405020304" pitchFamily="18" charset="0"/>
              </a:rPr>
              <a:t>Tejashwini</a:t>
            </a:r>
            <a:r>
              <a:rPr lang="en-IN" sz="1900" dirty="0">
                <a:latin typeface="Times New Roman" panose="02020603050405020304" pitchFamily="18" charset="0"/>
                <a:cs typeface="Times New Roman" panose="02020603050405020304" pitchFamily="18" charset="0"/>
              </a:rPr>
              <a:t> N, </a:t>
            </a:r>
            <a:r>
              <a:rPr lang="en-IN" sz="1900" dirty="0" err="1">
                <a:latin typeface="Times New Roman" panose="02020603050405020304" pitchFamily="18" charset="0"/>
                <a:cs typeface="Times New Roman" panose="02020603050405020304" pitchFamily="18" charset="0"/>
              </a:rPr>
              <a:t>Chinna</a:t>
            </a:r>
            <a:r>
              <a:rPr lang="en-IN" sz="1900" dirty="0">
                <a:latin typeface="Times New Roman" panose="02020603050405020304" pitchFamily="18" charset="0"/>
                <a:cs typeface="Times New Roman" panose="02020603050405020304" pitchFamily="18" charset="0"/>
              </a:rPr>
              <a:t> T, </a:t>
            </a:r>
            <a:r>
              <a:rPr lang="en-IN" sz="1900" dirty="0" err="1">
                <a:latin typeface="Times New Roman" panose="02020603050405020304" pitchFamily="18" charset="0"/>
                <a:cs typeface="Times New Roman" panose="02020603050405020304" pitchFamily="18" charset="0"/>
              </a:rPr>
              <a:t>Deepthi</a:t>
            </a:r>
            <a:r>
              <a:rPr lang="en-IN" sz="1900" dirty="0">
                <a:latin typeface="Times New Roman" panose="02020603050405020304" pitchFamily="18" charset="0"/>
                <a:cs typeface="Times New Roman" panose="02020603050405020304" pitchFamily="18" charset="0"/>
              </a:rPr>
              <a:t> R S, </a:t>
            </a:r>
            <a:r>
              <a:rPr lang="en-IN" sz="1900" dirty="0" err="1">
                <a:latin typeface="Times New Roman" panose="02020603050405020304" pitchFamily="18" charset="0"/>
                <a:cs typeface="Times New Roman" panose="02020603050405020304" pitchFamily="18" charset="0"/>
              </a:rPr>
              <a:t>Swathi</a:t>
            </a:r>
            <a:r>
              <a:rPr lang="en-IN" sz="1900" dirty="0">
                <a:latin typeface="Times New Roman" panose="02020603050405020304" pitchFamily="18" charset="0"/>
                <a:cs typeface="Times New Roman" panose="02020603050405020304" pitchFamily="18" charset="0"/>
              </a:rPr>
              <a:t> S, </a:t>
            </a:r>
            <a:r>
              <a:rPr lang="en-IN" sz="1900" dirty="0" err="1">
                <a:latin typeface="Times New Roman" panose="02020603050405020304" pitchFamily="18" charset="0"/>
                <a:cs typeface="Times New Roman" panose="02020603050405020304" pitchFamily="18" charset="0"/>
              </a:rPr>
              <a:t>Vijayashree</a:t>
            </a:r>
            <a:r>
              <a:rPr lang="en-IN" sz="1900" dirty="0">
                <a:latin typeface="Times New Roman" panose="02020603050405020304" pitchFamily="18" charset="0"/>
                <a:cs typeface="Times New Roman" panose="02020603050405020304" pitchFamily="18" charset="0"/>
              </a:rPr>
              <a:t>, </a:t>
            </a:r>
            <a:r>
              <a:rPr lang="en-IN" sz="1900" i="1" dirty="0">
                <a:latin typeface="Times New Roman" panose="02020603050405020304" pitchFamily="18" charset="0"/>
                <a:cs typeface="Times New Roman" panose="02020603050405020304" pitchFamily="18" charset="0"/>
              </a:rPr>
              <a:t>“Drowsy Driving Detection System IOT Perspective</a:t>
            </a:r>
            <a:r>
              <a:rPr lang="en-IN" sz="1900" dirty="0">
                <a:latin typeface="Times New Roman" panose="02020603050405020304" pitchFamily="18" charset="0"/>
                <a:cs typeface="Times New Roman" panose="02020603050405020304" pitchFamily="18" charset="0"/>
              </a:rPr>
              <a:t>” , </a:t>
            </a:r>
            <a:r>
              <a:rPr lang="en-IN" sz="1900" dirty="0" err="1">
                <a:latin typeface="Times New Roman" panose="02020603050405020304" pitchFamily="18" charset="0"/>
                <a:cs typeface="Times New Roman" panose="02020603050405020304" pitchFamily="18" charset="0"/>
              </a:rPr>
              <a:t>pices</a:t>
            </a:r>
            <a:r>
              <a:rPr lang="en-IN" sz="1900" dirty="0">
                <a:latin typeface="Times New Roman" panose="02020603050405020304" pitchFamily="18" charset="0"/>
                <a:cs typeface="Times New Roman" panose="02020603050405020304" pitchFamily="18" charset="0"/>
              </a:rPr>
              <a:t>, vol. 4, no. 8, pp. 203-209, Dec. 2020.</a:t>
            </a:r>
          </a:p>
          <a:p>
            <a:pPr algn="just"/>
            <a:endParaRPr lang="en-IN" sz="1900" dirty="0">
              <a:latin typeface="Times New Roman" panose="02020603050405020304" pitchFamily="18" charset="0"/>
              <a:cs typeface="Times New Roman" panose="02020603050405020304" pitchFamily="18" charset="0"/>
            </a:endParaRPr>
          </a:p>
          <a:p>
            <a:pPr marL="0" indent="0" algn="just">
              <a:buNone/>
            </a:pPr>
            <a:r>
              <a:rPr lang="en-IN" sz="1900" dirty="0">
                <a:latin typeface="Times New Roman" panose="02020603050405020304" pitchFamily="18" charset="0"/>
                <a:cs typeface="Times New Roman" panose="02020603050405020304" pitchFamily="18" charset="0"/>
              </a:rPr>
              <a:t>[5]</a:t>
            </a:r>
            <a:r>
              <a:rPr lang="en-IN" sz="1900" dirty="0" err="1">
                <a:latin typeface="Times New Roman" panose="02020603050405020304" pitchFamily="18" charset="0"/>
                <a:cs typeface="Times New Roman" panose="02020603050405020304" pitchFamily="18" charset="0"/>
              </a:rPr>
              <a:t>Wisaroot</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Tipprasert</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Theekapun</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Charoenpong</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Chamaporn</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Chianrabutra</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Chamaiporn</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Sukjamsri</a:t>
            </a:r>
            <a:r>
              <a:rPr lang="en-IN" sz="1900" dirty="0">
                <a:latin typeface="Times New Roman" panose="02020603050405020304" pitchFamily="18" charset="0"/>
                <a:cs typeface="Times New Roman" panose="02020603050405020304" pitchFamily="18" charset="0"/>
              </a:rPr>
              <a:t>,”</a:t>
            </a:r>
            <a:r>
              <a:rPr lang="en-IN" sz="1900" i="1" dirty="0">
                <a:latin typeface="Times New Roman" panose="02020603050405020304" pitchFamily="18" charset="0"/>
                <a:cs typeface="Times New Roman" panose="02020603050405020304" pitchFamily="18" charset="0"/>
              </a:rPr>
              <a:t>A Method of Driver’s Eyes  Closure and Yawning Detection for Drowsiness Analysis by Infrared Camera</a:t>
            </a:r>
            <a:r>
              <a:rPr lang="en-IN" sz="1900" dirty="0">
                <a:latin typeface="Times New Roman" panose="02020603050405020304" pitchFamily="18" charset="0"/>
                <a:cs typeface="Times New Roman" panose="02020603050405020304" pitchFamily="18" charset="0"/>
              </a:rPr>
              <a:t>” ISSN: 2277-3878 (Online), Volume-8 Issue-4, November 2019 .</a:t>
            </a:r>
          </a:p>
          <a:p>
            <a:pPr marL="0" indent="0" algn="just">
              <a:buNone/>
            </a:pPr>
            <a:endParaRPr lang="en-IN" sz="1900" dirty="0">
              <a:latin typeface="Times New Roman" panose="02020603050405020304" pitchFamily="18" charset="0"/>
              <a:cs typeface="Times New Roman" panose="02020603050405020304" pitchFamily="18" charset="0"/>
            </a:endParaRPr>
          </a:p>
          <a:p>
            <a:pPr algn="just"/>
            <a:endParaRPr lang="en-IN" sz="30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709" y="108155"/>
            <a:ext cx="10515600" cy="727587"/>
          </a:xfrm>
        </p:spPr>
        <p:txBody>
          <a:bodyPr/>
          <a:lstStyle/>
          <a:p>
            <a:r>
              <a:rPr lang="en-IN" b="1" dirty="0">
                <a:solidFill>
                  <a:srgbClr val="C00000"/>
                </a:solidFill>
                <a:latin typeface="Times New Roman" pitchFamily="18" charset="0"/>
                <a:cs typeface="Times New Roman" pitchFamily="18" charset="0"/>
              </a:rPr>
              <a:t>                      </a:t>
            </a:r>
            <a:r>
              <a:rPr lang="en-IN" sz="3200" b="1" dirty="0">
                <a:solidFill>
                  <a:srgbClr val="C00000"/>
                </a:solidFill>
                <a:latin typeface="Times New Roman" pitchFamily="18" charset="0"/>
                <a:cs typeface="Times New Roman" pitchFamily="18" charset="0"/>
              </a:rPr>
              <a:t>REFERENCES</a:t>
            </a:r>
            <a:endParaRPr lang="en-IN" sz="3200" dirty="0"/>
          </a:p>
        </p:txBody>
      </p:sp>
      <p:sp>
        <p:nvSpPr>
          <p:cNvPr id="4" name="Content Placeholder 3"/>
          <p:cNvSpPr>
            <a:spLocks noGrp="1"/>
          </p:cNvSpPr>
          <p:nvPr>
            <p:ph idx="1"/>
          </p:nvPr>
        </p:nvSpPr>
        <p:spPr>
          <a:xfrm>
            <a:off x="1446028" y="835742"/>
            <a:ext cx="8973879" cy="5756444"/>
          </a:xfrm>
        </p:spPr>
        <p:txBody>
          <a:bodyPr>
            <a:noAutofit/>
          </a:bodyPr>
          <a:lstStyle/>
          <a:p>
            <a:pPr marL="0" indent="0" algn="just">
              <a:buNone/>
            </a:pPr>
            <a:r>
              <a:rPr lang="en-IN" sz="1800" dirty="0" smtClean="0">
                <a:latin typeface="Times New Roman" panose="02020603050405020304" pitchFamily="18" charset="0"/>
                <a:cs typeface="Times New Roman" panose="02020603050405020304" pitchFamily="18" charset="0"/>
              </a:rPr>
              <a:t>[6]Adnan Shaikh, </a:t>
            </a:r>
            <a:r>
              <a:rPr lang="en-IN" sz="1800" dirty="0" err="1" smtClean="0">
                <a:latin typeface="Times New Roman" panose="02020603050405020304" pitchFamily="18" charset="0"/>
                <a:cs typeface="Times New Roman" panose="02020603050405020304" pitchFamily="18" charset="0"/>
              </a:rPr>
              <a:t>Rizwan</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Memon</a:t>
            </a:r>
            <a:r>
              <a:rPr lang="en-IN" sz="1800" dirty="0">
                <a:latin typeface="Times New Roman" panose="02020603050405020304" pitchFamily="18" charset="0"/>
                <a:cs typeface="Times New Roman" panose="02020603050405020304" pitchFamily="18" charset="0"/>
              </a:rPr>
              <a:t>, Asif </a:t>
            </a:r>
            <a:r>
              <a:rPr lang="en-IN" sz="1800" dirty="0" err="1">
                <a:latin typeface="Times New Roman" panose="02020603050405020304" pitchFamily="18" charset="0"/>
                <a:cs typeface="Times New Roman" panose="02020603050405020304" pitchFamily="18" charset="0"/>
              </a:rPr>
              <a:t>Lohar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Shiburaj</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Pappu</a:t>
            </a:r>
            <a:r>
              <a:rPr lang="en-IN" sz="1800" dirty="0">
                <a:latin typeface="Times New Roman" panose="02020603050405020304" pitchFamily="18" charset="0"/>
                <a:cs typeface="Times New Roman" panose="02020603050405020304" pitchFamily="18" charset="0"/>
              </a:rPr>
              <a:t> </a:t>
            </a:r>
            <a:r>
              <a:rPr lang="en-IN" sz="1800" i="1" dirty="0">
                <a:latin typeface="Times New Roman" panose="02020603050405020304" pitchFamily="18" charset="0"/>
                <a:cs typeface="Times New Roman" panose="02020603050405020304" pitchFamily="18" charset="0"/>
              </a:rPr>
              <a:t>“Driver </a:t>
            </a:r>
            <a:r>
              <a:rPr lang="en-IN" sz="1800" i="1" dirty="0" smtClean="0">
                <a:latin typeface="Times New Roman" panose="02020603050405020304" pitchFamily="18" charset="0"/>
                <a:cs typeface="Times New Roman" panose="02020603050405020304" pitchFamily="18" charset="0"/>
              </a:rPr>
              <a:t>Drowsiness </a:t>
            </a:r>
            <a:r>
              <a:rPr lang="en-IN" sz="1800" i="1" dirty="0">
                <a:latin typeface="Times New Roman" panose="02020603050405020304" pitchFamily="18" charset="0"/>
                <a:cs typeface="Times New Roman" panose="02020603050405020304" pitchFamily="18" charset="0"/>
              </a:rPr>
              <a:t>Detection System Using  </a:t>
            </a:r>
            <a:r>
              <a:rPr lang="en-IN" sz="1800" i="1" dirty="0" err="1">
                <a:latin typeface="Times New Roman" panose="02020603050405020304" pitchFamily="18" charset="0"/>
                <a:cs typeface="Times New Roman" panose="02020603050405020304" pitchFamily="18" charset="0"/>
              </a:rPr>
              <a:t>Haar</a:t>
            </a:r>
            <a:r>
              <a:rPr lang="en-IN" sz="1800" i="1" dirty="0">
                <a:latin typeface="Times New Roman" panose="02020603050405020304" pitchFamily="18" charset="0"/>
                <a:cs typeface="Times New Roman" panose="02020603050405020304" pitchFamily="18" charset="0"/>
              </a:rPr>
              <a:t> Cascade  </a:t>
            </a:r>
            <a:r>
              <a:rPr lang="en-IN" sz="1800" i="1" dirty="0" smtClean="0">
                <a:latin typeface="Times New Roman" panose="02020603050405020304" pitchFamily="18" charset="0"/>
                <a:cs typeface="Times New Roman" panose="02020603050405020304" pitchFamily="18" charset="0"/>
              </a:rPr>
              <a:t>Algorithm”</a:t>
            </a:r>
            <a:r>
              <a:rPr lang="en-IN" sz="1800" dirty="0" smtClean="0">
                <a:latin typeface="Times New Roman" panose="02020603050405020304" pitchFamily="18" charset="0"/>
                <a:cs typeface="Times New Roman" panose="02020603050405020304" pitchFamily="18" charset="0"/>
              </a:rPr>
              <a:t>, Volume </a:t>
            </a:r>
            <a:r>
              <a:rPr lang="en-IN" sz="1800" dirty="0">
                <a:latin typeface="Times New Roman" panose="02020603050405020304" pitchFamily="18" charset="0"/>
                <a:cs typeface="Times New Roman" panose="02020603050405020304" pitchFamily="18" charset="0"/>
              </a:rPr>
              <a:t>9 Issue 4 2022. </a:t>
            </a:r>
            <a:endParaRPr lang="en-IN" sz="1800" dirty="0" smtClean="0">
              <a:latin typeface="Times New Roman" panose="02020603050405020304" pitchFamily="18" charset="0"/>
              <a:cs typeface="Times New Roman" panose="02020603050405020304" pitchFamily="18" charset="0"/>
            </a:endParaRPr>
          </a:p>
          <a:p>
            <a:pPr marL="0" indent="0" algn="just">
              <a:buNone/>
            </a:pPr>
            <a:endParaRPr lang="en-IN" sz="1800" dirty="0" smtClean="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a:t>
            </a:r>
            <a:r>
              <a:rPr lang="en-IN" sz="1800" dirty="0" smtClean="0">
                <a:latin typeface="Times New Roman" panose="02020603050405020304" pitchFamily="18" charset="0"/>
                <a:cs typeface="Times New Roman" panose="02020603050405020304" pitchFamily="18" charset="0"/>
              </a:rPr>
              <a:t>7]</a:t>
            </a:r>
            <a:r>
              <a:rPr lang="en-IN" sz="1800" dirty="0" err="1" smtClean="0">
                <a:latin typeface="Times New Roman" panose="02020603050405020304" pitchFamily="18" charset="0"/>
                <a:cs typeface="Times New Roman" panose="02020603050405020304" pitchFamily="18" charset="0"/>
              </a:rPr>
              <a:t>Sangivalasa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Bheemunipatnam</a:t>
            </a:r>
            <a:r>
              <a:rPr lang="en-IN" sz="1800" dirty="0">
                <a:latin typeface="Times New Roman" panose="02020603050405020304" pitchFamily="18" charset="0"/>
                <a:cs typeface="Times New Roman" panose="02020603050405020304" pitchFamily="18" charset="0"/>
              </a:rPr>
              <a:t> Mandal, Visakhapatnam (A.P) –531162 2019-2020 ,“</a:t>
            </a:r>
            <a:r>
              <a:rPr lang="en-IN" sz="1800" i="1" dirty="0">
                <a:latin typeface="Times New Roman" panose="02020603050405020304" pitchFamily="18" charset="0"/>
                <a:cs typeface="Times New Roman" panose="02020603050405020304" pitchFamily="18" charset="0"/>
              </a:rPr>
              <a:t>Automated Driver </a:t>
            </a:r>
            <a:r>
              <a:rPr lang="en-IN" sz="1800" i="1" dirty="0" err="1">
                <a:latin typeface="Times New Roman" panose="02020603050405020304" pitchFamily="18" charset="0"/>
                <a:cs typeface="Times New Roman" panose="02020603050405020304" pitchFamily="18" charset="0"/>
              </a:rPr>
              <a:t>Driver</a:t>
            </a:r>
            <a:r>
              <a:rPr lang="en-IN" sz="1800" i="1" dirty="0">
                <a:latin typeface="Times New Roman" panose="02020603050405020304" pitchFamily="18" charset="0"/>
                <a:cs typeface="Times New Roman" panose="02020603050405020304" pitchFamily="18" charset="0"/>
              </a:rPr>
              <a:t> Drowsiness Detection For Non  2 Wheelers</a:t>
            </a:r>
            <a:r>
              <a:rPr lang="en-IN" sz="1800" dirty="0">
                <a:latin typeface="Times New Roman" panose="02020603050405020304" pitchFamily="18" charset="0"/>
                <a:cs typeface="Times New Roman" panose="02020603050405020304" pitchFamily="18" charset="0"/>
              </a:rPr>
              <a:t>” (A.P) –531162 2019-2022.</a:t>
            </a:r>
          </a:p>
          <a:p>
            <a:pPr algn="just"/>
            <a:endParaRPr lang="en-IN" sz="1800"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a:t>
            </a:r>
            <a:r>
              <a:rPr lang="en-IN" sz="1800" dirty="0" smtClean="0">
                <a:latin typeface="Times New Roman" panose="02020603050405020304" pitchFamily="18" charset="0"/>
                <a:cs typeface="Times New Roman" panose="02020603050405020304" pitchFamily="18" charset="0"/>
              </a:rPr>
              <a:t>8]Muhamad </a:t>
            </a:r>
            <a:r>
              <a:rPr lang="en-IN" sz="1800" dirty="0" err="1">
                <a:latin typeface="Times New Roman" panose="02020603050405020304" pitchFamily="18" charset="0"/>
                <a:cs typeface="Times New Roman" panose="02020603050405020304" pitchFamily="18" charset="0"/>
              </a:rPr>
              <a:t>Razman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Hikmat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Ullahkhan</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Shahid</a:t>
            </a:r>
            <a:r>
              <a:rPr lang="en-IN" sz="1800" dirty="0">
                <a:latin typeface="Times New Roman" panose="02020603050405020304" pitchFamily="18" charset="0"/>
                <a:cs typeface="Times New Roman" panose="02020603050405020304" pitchFamily="18" charset="0"/>
              </a:rPr>
              <a:t> Mahmood Awan , Amina Ismail , </a:t>
            </a:r>
            <a:r>
              <a:rPr lang="en-IN" sz="1800" dirty="0" err="1">
                <a:latin typeface="Times New Roman" panose="02020603050405020304" pitchFamily="18" charset="0"/>
                <a:cs typeface="Times New Roman" panose="02020603050405020304" pitchFamily="18" charset="0"/>
              </a:rPr>
              <a:t>Mahwish</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Ilyas</a:t>
            </a:r>
            <a:r>
              <a:rPr lang="en-IN" sz="1800" dirty="0">
                <a:latin typeface="Times New Roman" panose="02020603050405020304" pitchFamily="18" charset="0"/>
                <a:cs typeface="Times New Roman" panose="02020603050405020304" pitchFamily="18" charset="0"/>
              </a:rPr>
              <a:t>, And </a:t>
            </a:r>
            <a:r>
              <a:rPr lang="en-IN" sz="1800" dirty="0" err="1">
                <a:latin typeface="Times New Roman" panose="02020603050405020304" pitchFamily="18" charset="0"/>
                <a:cs typeface="Times New Roman" panose="02020603050405020304" pitchFamily="18" charset="0"/>
              </a:rPr>
              <a:t>Ahasan</a:t>
            </a:r>
            <a:r>
              <a:rPr lang="en-IN" sz="1800" dirty="0">
                <a:latin typeface="Times New Roman" panose="02020603050405020304" pitchFamily="18" charset="0"/>
                <a:cs typeface="Times New Roman" panose="02020603050405020304" pitchFamily="18" charset="0"/>
              </a:rPr>
              <a:t> Mahmood , </a:t>
            </a:r>
            <a:r>
              <a:rPr lang="en-IN" sz="1800" i="1" dirty="0">
                <a:latin typeface="Times New Roman" panose="02020603050405020304" pitchFamily="18" charset="0"/>
                <a:cs typeface="Times New Roman" panose="02020603050405020304" pitchFamily="18" charset="0"/>
              </a:rPr>
              <a:t>“A Survey on    State-of-the-Art Drowsiness Detection Techniques</a:t>
            </a:r>
            <a:r>
              <a:rPr lang="en-IN" sz="1800" dirty="0">
                <a:latin typeface="Times New Roman" panose="02020603050405020304" pitchFamily="18" charset="0"/>
                <a:cs typeface="Times New Roman" panose="02020603050405020304" pitchFamily="18" charset="0"/>
              </a:rPr>
              <a:t>”, IEEE Access Volume 7 DOI: 10.1109/ACCESS.2019.29143732019.</a:t>
            </a:r>
          </a:p>
          <a:p>
            <a:pPr algn="just"/>
            <a:endParaRPr lang="en-IN" sz="1800"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a:t>
            </a:r>
            <a:r>
              <a:rPr lang="en-IN" sz="1800" dirty="0" smtClean="0">
                <a:latin typeface="Times New Roman" panose="02020603050405020304" pitchFamily="18" charset="0"/>
                <a:cs typeface="Times New Roman" panose="02020603050405020304" pitchFamily="18" charset="0"/>
              </a:rPr>
              <a:t>9]R</a:t>
            </a:r>
            <a:r>
              <a:rPr lang="en-IN" sz="1800" dirty="0">
                <a:latin typeface="Times New Roman" panose="02020603050405020304" pitchFamily="18" charset="0"/>
                <a:cs typeface="Times New Roman" panose="02020603050405020304" pitchFamily="18" charset="0"/>
              </a:rPr>
              <a:t>. Grace, V. E. Byrne, D. M. </a:t>
            </a:r>
            <a:r>
              <a:rPr lang="en-IN" sz="1800" dirty="0" err="1">
                <a:latin typeface="Times New Roman" panose="02020603050405020304" pitchFamily="18" charset="0"/>
                <a:cs typeface="Times New Roman" panose="02020603050405020304" pitchFamily="18" charset="0"/>
              </a:rPr>
              <a:t>Bierman</a:t>
            </a:r>
            <a:r>
              <a:rPr lang="en-IN" sz="1800" dirty="0">
                <a:latin typeface="Times New Roman" panose="02020603050405020304" pitchFamily="18" charset="0"/>
                <a:cs typeface="Times New Roman" panose="02020603050405020304" pitchFamily="18" charset="0"/>
              </a:rPr>
              <a:t>, J.-M. Legrand, D. </a:t>
            </a:r>
            <a:r>
              <a:rPr lang="en-IN" sz="1800" dirty="0" err="1">
                <a:latin typeface="Times New Roman" panose="02020603050405020304" pitchFamily="18" charset="0"/>
                <a:cs typeface="Times New Roman" panose="02020603050405020304" pitchFamily="18" charset="0"/>
              </a:rPr>
              <a:t>Gricourt</a:t>
            </a:r>
            <a:r>
              <a:rPr lang="en-IN" sz="1800" dirty="0">
                <a:latin typeface="Times New Roman" panose="02020603050405020304" pitchFamily="18" charset="0"/>
                <a:cs typeface="Times New Roman" panose="02020603050405020304" pitchFamily="18" charset="0"/>
              </a:rPr>
              <a:t>, B. Davis, et al., "</a:t>
            </a:r>
            <a:r>
              <a:rPr lang="en-IN" sz="1800" i="1" dirty="0">
                <a:latin typeface="Times New Roman" panose="02020603050405020304" pitchFamily="18" charset="0"/>
                <a:cs typeface="Times New Roman" panose="02020603050405020304" pitchFamily="18" charset="0"/>
              </a:rPr>
              <a:t>A drowsy driver detection system for heavy vehicles," </a:t>
            </a:r>
            <a:r>
              <a:rPr lang="en-IN" sz="1800" dirty="0">
                <a:latin typeface="Times New Roman" panose="02020603050405020304" pitchFamily="18" charset="0"/>
                <a:cs typeface="Times New Roman" panose="02020603050405020304" pitchFamily="18" charset="0"/>
              </a:rPr>
              <a:t>in Digital Avionics Systems Conference, 1998. Proceedings.17th DASC. The AIAA/IEEE/SAE, 1998, pp.I36/1   -I36/8 vol. 2</a:t>
            </a:r>
            <a:r>
              <a:rPr lang="en-IN" sz="1800" dirty="0" smtClean="0"/>
              <a:t>.</a:t>
            </a:r>
          </a:p>
          <a:p>
            <a:pPr marL="0" indent="0" algn="just">
              <a:buNone/>
            </a:pPr>
            <a:endParaRPr lang="en-IN" sz="1800" dirty="0" smtClean="0"/>
          </a:p>
          <a:p>
            <a:pPr marL="0" indent="0" algn="just">
              <a:buNone/>
            </a:pPr>
            <a:r>
              <a:rPr lang="en-IN" sz="1800" dirty="0">
                <a:latin typeface="Times New Roman" panose="02020603050405020304" pitchFamily="18" charset="0"/>
                <a:cs typeface="Times New Roman" panose="02020603050405020304" pitchFamily="18" charset="0"/>
              </a:rPr>
              <a:t>[</a:t>
            </a:r>
            <a:r>
              <a:rPr lang="en-IN" sz="1800" dirty="0" smtClean="0">
                <a:latin typeface="Times New Roman" panose="02020603050405020304" pitchFamily="18" charset="0"/>
                <a:cs typeface="Times New Roman" panose="02020603050405020304" pitchFamily="18" charset="0"/>
              </a:rPr>
              <a:t>10]</a:t>
            </a:r>
            <a:r>
              <a:rPr lang="en-IN" sz="1800" dirty="0" err="1" smtClean="0">
                <a:latin typeface="Times New Roman" panose="02020603050405020304" pitchFamily="18" charset="0"/>
                <a:cs typeface="Times New Roman" panose="02020603050405020304" pitchFamily="18" charset="0"/>
              </a:rPr>
              <a:t>Shruti</a:t>
            </a:r>
            <a:r>
              <a:rPr lang="en-IN" sz="1800" dirty="0" smtClean="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Mohanty</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Shruti</a:t>
            </a:r>
            <a:r>
              <a:rPr lang="en-IN" sz="1800" dirty="0">
                <a:latin typeface="Times New Roman" panose="02020603050405020304" pitchFamily="18" charset="0"/>
                <a:cs typeface="Times New Roman" panose="02020603050405020304" pitchFamily="18" charset="0"/>
              </a:rPr>
              <a:t> V </a:t>
            </a:r>
            <a:r>
              <a:rPr lang="en-IN" sz="1800" dirty="0" err="1">
                <a:latin typeface="Times New Roman" panose="02020603050405020304" pitchFamily="18" charset="0"/>
                <a:cs typeface="Times New Roman" panose="02020603050405020304" pitchFamily="18" charset="0"/>
              </a:rPr>
              <a:t>Hegde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Supriya</a:t>
            </a:r>
            <a:r>
              <a:rPr lang="en-IN" sz="1800" dirty="0">
                <a:latin typeface="Times New Roman" panose="02020603050405020304" pitchFamily="18" charset="0"/>
                <a:cs typeface="Times New Roman" panose="02020603050405020304" pitchFamily="18" charset="0"/>
              </a:rPr>
              <a:t> Prasad, J. </a:t>
            </a:r>
            <a:r>
              <a:rPr lang="en-IN" sz="1800" dirty="0" err="1">
                <a:latin typeface="Times New Roman" panose="02020603050405020304" pitchFamily="18" charset="0"/>
                <a:cs typeface="Times New Roman" panose="02020603050405020304" pitchFamily="18" charset="0"/>
              </a:rPr>
              <a:t>Manikandan</a:t>
            </a:r>
            <a:r>
              <a:rPr lang="en-IN" sz="1800" dirty="0">
                <a:latin typeface="Times New Roman" panose="02020603050405020304" pitchFamily="18" charset="0"/>
                <a:cs typeface="Times New Roman" panose="02020603050405020304" pitchFamily="18" charset="0"/>
              </a:rPr>
              <a:t> ,“</a:t>
            </a:r>
            <a:r>
              <a:rPr lang="en-IN" sz="1800" i="1" dirty="0">
                <a:latin typeface="Times New Roman" panose="02020603050405020304" pitchFamily="18" charset="0"/>
                <a:cs typeface="Times New Roman" panose="02020603050405020304" pitchFamily="18" charset="0"/>
              </a:rPr>
              <a:t>Design of Real-Time </a:t>
            </a:r>
            <a:r>
              <a:rPr lang="en-IN" sz="1800" i="1" dirty="0" err="1">
                <a:latin typeface="Times New Roman" panose="02020603050405020304" pitchFamily="18" charset="0"/>
                <a:cs typeface="Times New Roman" panose="02020603050405020304" pitchFamily="18" charset="0"/>
              </a:rPr>
              <a:t>DrowsinessDetection</a:t>
            </a:r>
            <a:r>
              <a:rPr lang="en-IN" sz="1800" i="1" dirty="0">
                <a:latin typeface="Times New Roman" panose="02020603050405020304" pitchFamily="18" charset="0"/>
                <a:cs typeface="Times New Roman" panose="02020603050405020304" pitchFamily="18" charset="0"/>
              </a:rPr>
              <a:t> System using </a:t>
            </a:r>
            <a:r>
              <a:rPr lang="en-IN" sz="1800" i="1" dirty="0" err="1">
                <a:latin typeface="Times New Roman" panose="02020603050405020304" pitchFamily="18" charset="0"/>
                <a:cs typeface="Times New Roman" panose="02020603050405020304" pitchFamily="18" charset="0"/>
              </a:rPr>
              <a:t>Dlib</a:t>
            </a:r>
            <a:r>
              <a:rPr lang="en-IN" sz="1800" dirty="0">
                <a:latin typeface="Times New Roman" panose="02020603050405020304" pitchFamily="18" charset="0"/>
                <a:cs typeface="Times New Roman" panose="02020603050405020304" pitchFamily="18" charset="0"/>
              </a:rPr>
              <a:t>”, 2019 5th IEEE International WIE Conference on Electrical and Computer Engineering, 15-16 Nov 2019, Bangalore, India.</a:t>
            </a:r>
          </a:p>
          <a:p>
            <a:pPr marL="0" indent="0" algn="jus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098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981200" y="0"/>
            <a:ext cx="8229600" cy="457200"/>
          </a:xfrm>
        </p:spPr>
        <p:txBody>
          <a:bodyPr>
            <a:normAutofit fontScale="90000"/>
          </a:bodyPr>
          <a:lstStyle/>
          <a:p>
            <a:pPr algn="ctr"/>
            <a:r>
              <a:rPr lang="en-US" sz="3200" b="1" dirty="0">
                <a:solidFill>
                  <a:srgbClr val="C00000"/>
                </a:solidFill>
                <a:latin typeface="Times New Roman" pitchFamily="18" charset="0"/>
                <a:cs typeface="Times New Roman" pitchFamily="18" charset="0"/>
              </a:rPr>
              <a:t>PHASE WISE PLAN</a:t>
            </a:r>
          </a:p>
        </p:txBody>
      </p:sp>
      <p:sp>
        <p:nvSpPr>
          <p:cNvPr id="17452" name="Date Placeholder 9"/>
          <p:cNvSpPr>
            <a:spLocks noGrp="1"/>
          </p:cNvSpPr>
          <p:nvPr>
            <p:ph type="dt" sz="half" idx="10"/>
          </p:nvPr>
        </p:nvSpPr>
        <p:spPr>
          <a:noFill/>
        </p:spPr>
        <p:txBody>
          <a:bodyPr/>
          <a:lstStyle/>
          <a:p>
            <a:fld id="{68CC72D4-7867-4F77-B332-AE5223A6EA91}" type="datetime5">
              <a:rPr lang="en-US" smtClean="0">
                <a:latin typeface="Arial" pitchFamily="34" charset="0"/>
                <a:cs typeface="Arial" pitchFamily="34" charset="0"/>
              </a:rPr>
              <a:t>2-Jun-23</a:t>
            </a:fld>
            <a:endParaRPr lang="en-US">
              <a:latin typeface="Arial" pitchFamily="34" charset="0"/>
              <a:cs typeface="Arial" pitchFamily="34" charset="0"/>
            </a:endParaRPr>
          </a:p>
        </p:txBody>
      </p:sp>
      <p:sp>
        <p:nvSpPr>
          <p:cNvPr id="17451" name="Footer Placeholder 8"/>
          <p:cNvSpPr>
            <a:spLocks noGrp="1"/>
          </p:cNvSpPr>
          <p:nvPr>
            <p:ph type="ftr" sz="quarter" idx="11"/>
          </p:nvPr>
        </p:nvSpPr>
        <p:spPr>
          <a:noFill/>
        </p:spPr>
        <p:txBody>
          <a:bodyPr/>
          <a:lstStyle/>
          <a:p>
            <a:r>
              <a:rPr lang="en-US" dirty="0">
                <a:latin typeface="Arial" pitchFamily="34" charset="0"/>
                <a:cs typeface="Arial" pitchFamily="34" charset="0"/>
              </a:rPr>
              <a:t>SKNCOE BE (E &amp; TC) </a:t>
            </a:r>
            <a:r>
              <a:rPr lang="en-US" dirty="0" smtClean="0">
                <a:latin typeface="Arial" pitchFamily="34" charset="0"/>
                <a:cs typeface="Arial" pitchFamily="34" charset="0"/>
              </a:rPr>
              <a:t>2022-23</a:t>
            </a:r>
            <a:endParaRPr lang="en-US" dirty="0">
              <a:latin typeface="Arial" pitchFamily="34" charset="0"/>
              <a:cs typeface="Arial" pitchFamily="34" charset="0"/>
            </a:endParaRPr>
          </a:p>
        </p:txBody>
      </p:sp>
      <p:sp>
        <p:nvSpPr>
          <p:cNvPr id="17450" name="Slide Number Placeholder 7"/>
          <p:cNvSpPr>
            <a:spLocks noGrp="1"/>
          </p:cNvSpPr>
          <p:nvPr>
            <p:ph type="sldNum" sz="quarter" idx="12"/>
          </p:nvPr>
        </p:nvSpPr>
        <p:spPr>
          <a:noFill/>
        </p:spPr>
        <p:txBody>
          <a:bodyPr/>
          <a:lstStyle/>
          <a:p>
            <a:fld id="{79B5B003-3353-4FBF-9C69-14C679DB17D1}" type="slidenum">
              <a:rPr lang="en-US" smtClean="0">
                <a:latin typeface="Arial" pitchFamily="34" charset="0"/>
                <a:cs typeface="Arial" pitchFamily="34" charset="0"/>
              </a:rPr>
              <a:pPr/>
              <a:t>33</a:t>
            </a:fld>
            <a:endParaRPr lang="en-US">
              <a:latin typeface="Arial" pitchFamily="34" charset="0"/>
              <a:cs typeface="Arial" pitchFamily="34" charset="0"/>
            </a:endParaRPr>
          </a:p>
        </p:txBody>
      </p:sp>
      <p:graphicFrame>
        <p:nvGraphicFramePr>
          <p:cNvPr id="7" name="Content Placeholder 5"/>
          <p:cNvGraphicFramePr>
            <a:graphicFrameLocks/>
          </p:cNvGraphicFramePr>
          <p:nvPr>
            <p:extLst>
              <p:ext uri="{D42A27DB-BD31-4B8C-83A1-F6EECF244321}">
                <p14:modId xmlns:p14="http://schemas.microsoft.com/office/powerpoint/2010/main" val="1487314965"/>
              </p:ext>
            </p:extLst>
          </p:nvPr>
        </p:nvGraphicFramePr>
        <p:xfrm>
          <a:off x="1524001" y="583608"/>
          <a:ext cx="9143649" cy="5740993"/>
        </p:xfrm>
        <a:graphic>
          <a:graphicData uri="http://schemas.openxmlformats.org/drawingml/2006/table">
            <a:tbl>
              <a:tblPr firstRow="1" bandRow="1">
                <a:tableStyleId>{5DA37D80-6434-44D0-A028-1B22A696006F}</a:tableStyleId>
              </a:tblPr>
              <a:tblGrid>
                <a:gridCol w="852812">
                  <a:extLst>
                    <a:ext uri="{9D8B030D-6E8A-4147-A177-3AD203B41FA5}">
                      <a16:colId xmlns:a16="http://schemas.microsoft.com/office/drawing/2014/main" val="20000"/>
                    </a:ext>
                  </a:extLst>
                </a:gridCol>
                <a:gridCol w="5251377">
                  <a:extLst>
                    <a:ext uri="{9D8B030D-6E8A-4147-A177-3AD203B41FA5}">
                      <a16:colId xmlns:a16="http://schemas.microsoft.com/office/drawing/2014/main" val="20001"/>
                    </a:ext>
                  </a:extLst>
                </a:gridCol>
                <a:gridCol w="1845419">
                  <a:extLst>
                    <a:ext uri="{9D8B030D-6E8A-4147-A177-3AD203B41FA5}">
                      <a16:colId xmlns:a16="http://schemas.microsoft.com/office/drawing/2014/main" val="20002"/>
                    </a:ext>
                  </a:extLst>
                </a:gridCol>
                <a:gridCol w="1194041">
                  <a:extLst>
                    <a:ext uri="{9D8B030D-6E8A-4147-A177-3AD203B41FA5}">
                      <a16:colId xmlns:a16="http://schemas.microsoft.com/office/drawing/2014/main" val="20003"/>
                    </a:ext>
                  </a:extLst>
                </a:gridCol>
              </a:tblGrid>
              <a:tr h="380593">
                <a:tc>
                  <a:txBody>
                    <a:bodyPr/>
                    <a:lstStyle/>
                    <a:p>
                      <a:pPr algn="just"/>
                      <a:r>
                        <a:rPr lang="en-US" sz="2000" dirty="0">
                          <a:latin typeface="Times New Roman" pitchFamily="18" charset="0"/>
                          <a:cs typeface="Times New Roman" pitchFamily="18" charset="0"/>
                        </a:rPr>
                        <a:t>Sr. No</a:t>
                      </a:r>
                    </a:p>
                  </a:txBody>
                  <a:tcPr/>
                </a:tc>
                <a:tc>
                  <a:txBody>
                    <a:bodyPr/>
                    <a:lstStyle/>
                    <a:p>
                      <a:pPr algn="just"/>
                      <a:r>
                        <a:rPr lang="en-US" sz="2000" dirty="0">
                          <a:latin typeface="Times New Roman" pitchFamily="18" charset="0"/>
                          <a:cs typeface="Times New Roman" pitchFamily="18" charset="0"/>
                        </a:rPr>
                        <a:t>Activity</a:t>
                      </a:r>
                    </a:p>
                  </a:txBody>
                  <a:tcPr/>
                </a:tc>
                <a:tc>
                  <a:txBody>
                    <a:bodyPr/>
                    <a:lstStyle/>
                    <a:p>
                      <a:pPr algn="just"/>
                      <a:r>
                        <a:rPr lang="en-US" sz="2000" dirty="0">
                          <a:latin typeface="Times New Roman" pitchFamily="18" charset="0"/>
                          <a:cs typeface="Times New Roman" pitchFamily="18" charset="0"/>
                        </a:rPr>
                        <a:t>Date</a:t>
                      </a:r>
                    </a:p>
                  </a:txBody>
                  <a:tcPr anchor="ctr"/>
                </a:tc>
                <a:tc>
                  <a:txBody>
                    <a:bodyPr/>
                    <a:lstStyle/>
                    <a:p>
                      <a:pPr algn="just"/>
                      <a:r>
                        <a:rPr lang="en-US" sz="2000" dirty="0">
                          <a:latin typeface="Times New Roman" pitchFamily="18" charset="0"/>
                          <a:cs typeface="Times New Roman" pitchFamily="18" charset="0"/>
                        </a:rPr>
                        <a:t>Remarks</a:t>
                      </a:r>
                    </a:p>
                  </a:txBody>
                  <a:tcPr/>
                </a:tc>
                <a:extLst>
                  <a:ext uri="{0D108BD9-81ED-4DB2-BD59-A6C34878D82A}">
                    <a16:rowId xmlns:a16="http://schemas.microsoft.com/office/drawing/2014/main" val="10000"/>
                  </a:ext>
                </a:extLst>
              </a:tr>
              <a:tr h="414486">
                <a:tc>
                  <a:txBody>
                    <a:bodyPr/>
                    <a:lstStyle/>
                    <a:p>
                      <a:pPr marL="342900" marR="0" indent="-342900" algn="just" defTabSz="914400" rtl="0" eaLnBrk="1" fontAlgn="auto" latinLnBrk="0" hangingPunct="1">
                        <a:lnSpc>
                          <a:spcPct val="100000"/>
                        </a:lnSpc>
                        <a:spcBef>
                          <a:spcPts val="0"/>
                        </a:spcBef>
                        <a:spcAft>
                          <a:spcPts val="0"/>
                        </a:spcAft>
                        <a:buClrTx/>
                        <a:buSzTx/>
                        <a:buFont typeface="+mj-lt"/>
                        <a:buNone/>
                        <a:tabLst/>
                        <a:defRPr/>
                      </a:pPr>
                      <a:r>
                        <a:rPr lang="en-US" sz="2000" dirty="0">
                          <a:latin typeface="Times New Roman" pitchFamily="18" charset="0"/>
                          <a:cs typeface="Times New Roman" pitchFamily="18" charset="0"/>
                        </a:rPr>
                        <a:t>  1.</a:t>
                      </a:r>
                    </a:p>
                  </a:txBody>
                  <a:tcPr anchor="ctr"/>
                </a:tc>
                <a:tc>
                  <a:txBody>
                    <a:bodyPr/>
                    <a:lstStyle/>
                    <a:p>
                      <a:pPr algn="just">
                        <a:lnSpc>
                          <a:spcPct val="150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Registration of Project Groups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r>
                        <a:rPr lang="en-US" sz="2000" dirty="0" smtClean="0">
                          <a:latin typeface="Times New Roman" pitchFamily="18" charset="0"/>
                          <a:cs typeface="Times New Roman" pitchFamily="18" charset="0"/>
                        </a:rPr>
                        <a:t>18</a:t>
                      </a:r>
                      <a:r>
                        <a:rPr lang="en-US" sz="2000" baseline="0" dirty="0" smtClean="0">
                          <a:latin typeface="Times New Roman" pitchFamily="18" charset="0"/>
                          <a:cs typeface="Times New Roman" pitchFamily="18" charset="0"/>
                        </a:rPr>
                        <a:t> July 2022</a:t>
                      </a:r>
                      <a:endParaRPr lang="en-US" sz="2000" dirty="0">
                        <a:latin typeface="Times New Roman" pitchFamily="18" charset="0"/>
                        <a:cs typeface="Times New Roman" pitchFamily="18" charset="0"/>
                      </a:endParaRPr>
                    </a:p>
                  </a:txBody>
                  <a:tcPr/>
                </a:tc>
                <a:tc>
                  <a:txBody>
                    <a:bodyPr/>
                    <a:lstStyle/>
                    <a:p>
                      <a:pPr algn="just"/>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414486">
                <a:tc>
                  <a:txBody>
                    <a:bodyPr/>
                    <a:lstStyle/>
                    <a:p>
                      <a:pPr marL="342900" marR="0" indent="-342900" algn="just" defTabSz="914400" rtl="0" eaLnBrk="1" fontAlgn="auto" latinLnBrk="0" hangingPunct="1">
                        <a:lnSpc>
                          <a:spcPct val="100000"/>
                        </a:lnSpc>
                        <a:spcBef>
                          <a:spcPts val="0"/>
                        </a:spcBef>
                        <a:spcAft>
                          <a:spcPts val="0"/>
                        </a:spcAft>
                        <a:buClrTx/>
                        <a:buSzTx/>
                        <a:buFont typeface="+mj-lt"/>
                        <a:buNone/>
                        <a:tabLst/>
                        <a:defRPr/>
                      </a:pPr>
                      <a:r>
                        <a:rPr lang="en-US" sz="2000" dirty="0">
                          <a:latin typeface="Times New Roman" pitchFamily="18" charset="0"/>
                          <a:cs typeface="Times New Roman" pitchFamily="18" charset="0"/>
                        </a:rPr>
                        <a:t>  2.</a:t>
                      </a:r>
                    </a:p>
                  </a:txBody>
                  <a:tcPr anchor="ctr"/>
                </a:tc>
                <a:tc>
                  <a:txBody>
                    <a:bodyPr/>
                    <a:lstStyle/>
                    <a:p>
                      <a:pPr marL="0" marR="0" lvl="0" indent="0" algn="just" defTabSz="685800" rtl="0" eaLnBrk="1" fontAlgn="auto" latinLnBrk="0" hangingPunct="1">
                        <a:lnSpc>
                          <a:spcPct val="150000"/>
                        </a:lnSpc>
                        <a:spcBef>
                          <a:spcPts val="0"/>
                        </a:spcBef>
                        <a:spcAft>
                          <a:spcPts val="1000"/>
                        </a:spcAft>
                        <a:buClrTx/>
                        <a:buSzTx/>
                        <a:buFontTx/>
                        <a:buNone/>
                        <a:tabLst/>
                        <a:defRP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Finalization of Project Guide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IN"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19 July 2022</a:t>
                      </a:r>
                    </a:p>
                  </a:txBody>
                  <a:tcPr/>
                </a:tc>
                <a:tc>
                  <a:txBody>
                    <a:bodyPr/>
                    <a:lstStyle/>
                    <a:p>
                      <a:pPr algn="just"/>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414486">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3.</a:t>
                      </a:r>
                    </a:p>
                  </a:txBody>
                  <a:tcPr anchor="ctr"/>
                </a:tc>
                <a:tc>
                  <a:txBody>
                    <a:bodyPr/>
                    <a:lstStyle/>
                    <a:p>
                      <a:pPr marL="0" marR="0" lvl="0" indent="0" algn="just" defTabSz="685800" rtl="0" eaLnBrk="1" fontAlgn="auto" latinLnBrk="0" hangingPunct="1">
                        <a:lnSpc>
                          <a:spcPct val="150000"/>
                        </a:lnSpc>
                        <a:spcBef>
                          <a:spcPts val="0"/>
                        </a:spcBef>
                        <a:spcAft>
                          <a:spcPts val="1000"/>
                        </a:spcAft>
                        <a:buClrTx/>
                        <a:buSzTx/>
                        <a:buFontTx/>
                        <a:buNone/>
                        <a:tabLst/>
                        <a:defRP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Reporting to Respective Project Guides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r>
                        <a:rPr lang="en-US" sz="2000" dirty="0" smtClean="0">
                          <a:latin typeface="Times New Roman" pitchFamily="18" charset="0"/>
                          <a:cs typeface="Times New Roman" pitchFamily="18" charset="0"/>
                        </a:rPr>
                        <a:t>22July 2022</a:t>
                      </a:r>
                      <a:endParaRPr lang="en-US" sz="2000" dirty="0">
                        <a:latin typeface="Times New Roman" pitchFamily="18" charset="0"/>
                        <a:cs typeface="Times New Roman" pitchFamily="18" charset="0"/>
                      </a:endParaRPr>
                    </a:p>
                  </a:txBody>
                  <a:tcPr/>
                </a:tc>
                <a:tc>
                  <a:txBody>
                    <a:bodyPr/>
                    <a:lstStyle/>
                    <a:p>
                      <a:pPr algn="just"/>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414486">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4.</a:t>
                      </a:r>
                    </a:p>
                  </a:txBody>
                  <a:tcPr anchor="ctr"/>
                </a:tc>
                <a:tc>
                  <a:txBody>
                    <a:bodyPr/>
                    <a:lstStyle/>
                    <a:p>
                      <a:pPr marL="0" marR="0" lvl="0" indent="0" algn="just" defTabSz="685800" rtl="0" eaLnBrk="1" fontAlgn="auto" latinLnBrk="0" hangingPunct="1">
                        <a:lnSpc>
                          <a:spcPct val="150000"/>
                        </a:lnSpc>
                        <a:spcBef>
                          <a:spcPts val="0"/>
                        </a:spcBef>
                        <a:spcAft>
                          <a:spcPts val="1000"/>
                        </a:spcAft>
                        <a:buClrTx/>
                        <a:buSzTx/>
                        <a:buFontTx/>
                        <a:buNone/>
                        <a:tabLst/>
                        <a:defRP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Discussion of Project idea /Topics  (At least 3)</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r>
                        <a:rPr lang="en-US" sz="2000" dirty="0" smtClean="0">
                          <a:latin typeface="Times New Roman" pitchFamily="18" charset="0"/>
                          <a:cs typeface="Times New Roman" pitchFamily="18" charset="0"/>
                        </a:rPr>
                        <a:t>25 July 2022</a:t>
                      </a:r>
                      <a:endParaRPr lang="en-US" sz="2000" dirty="0">
                        <a:latin typeface="Times New Roman" pitchFamily="18" charset="0"/>
                        <a:cs typeface="Times New Roman" pitchFamily="18" charset="0"/>
                      </a:endParaRPr>
                    </a:p>
                  </a:txBody>
                  <a:tcPr/>
                </a:tc>
                <a:tc>
                  <a:txBody>
                    <a:bodyPr/>
                    <a:lstStyle/>
                    <a:p>
                      <a:pPr algn="just"/>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966121">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5.</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Submission of Abstract and Synopsis to project Guides and Project Coordinator in Prescribed Format</a:t>
                      </a:r>
                      <a:endParaRPr lang="en-US"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23 September</a:t>
                      </a:r>
                    </a:p>
                    <a:p>
                      <a:pPr algn="just"/>
                      <a:r>
                        <a:rPr lang="en-US" sz="2000" dirty="0" smtClean="0">
                          <a:latin typeface="Times New Roman" pitchFamily="18" charset="0"/>
                          <a:cs typeface="Times New Roman" pitchFamily="18" charset="0"/>
                        </a:rPr>
                        <a:t>2022</a:t>
                      </a:r>
                      <a:endParaRPr lang="en-US" sz="2000" dirty="0">
                        <a:latin typeface="Times New Roman" pitchFamily="18" charset="0"/>
                        <a:cs typeface="Times New Roman" pitchFamily="18" charset="0"/>
                      </a:endParaRPr>
                    </a:p>
                  </a:txBody>
                  <a:tcPr/>
                </a:tc>
                <a:tc>
                  <a:txBody>
                    <a:bodyPr/>
                    <a:lstStyle/>
                    <a:p>
                      <a:pPr algn="just"/>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673357">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6.</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en-US" sz="2000" dirty="0">
                          <a:latin typeface="Times New Roman" pitchFamily="18" charset="0"/>
                          <a:cs typeface="Times New Roman" pitchFamily="18" charset="0"/>
                        </a:rPr>
                        <a:t>Literature Survey ( At least 10 IEEE or similar Papers)</a:t>
                      </a:r>
                    </a:p>
                  </a:txBody>
                  <a:tcPr/>
                </a:tc>
                <a:tc>
                  <a:txBody>
                    <a:bodyPr/>
                    <a:lstStyle/>
                    <a:p>
                      <a:pPr algn="just"/>
                      <a:r>
                        <a:rPr lang="en-US" sz="2000" dirty="0" smtClean="0">
                          <a:latin typeface="Times New Roman" pitchFamily="18" charset="0"/>
                          <a:cs typeface="Times New Roman" pitchFamily="18" charset="0"/>
                        </a:rPr>
                        <a:t>3</a:t>
                      </a:r>
                      <a:r>
                        <a:rPr lang="en-US" sz="2000" baseline="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October 2022</a:t>
                      </a:r>
                      <a:endParaRPr lang="en-US" sz="2000" dirty="0">
                        <a:latin typeface="Times New Roman" pitchFamily="18" charset="0"/>
                        <a:cs typeface="Times New Roman" pitchFamily="18" charset="0"/>
                      </a:endParaRPr>
                    </a:p>
                  </a:txBody>
                  <a:tcPr/>
                </a:tc>
                <a:tc>
                  <a:txBody>
                    <a:bodyPr/>
                    <a:lstStyle/>
                    <a:p>
                      <a:pPr algn="just"/>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4273963604"/>
                  </a:ext>
                </a:extLst>
              </a:tr>
              <a:tr h="858591">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7.</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Presentation on Selected Topic in front of committee members (</a:t>
                      </a:r>
                      <a:r>
                        <a:rPr lang="en-US" sz="2000" kern="1200" dirty="0" err="1" smtClean="0">
                          <a:solidFill>
                            <a:schemeClr val="tx1"/>
                          </a:solidFill>
                          <a:effectLst/>
                          <a:latin typeface="Times New Roman" panose="02020603050405020304" pitchFamily="18" charset="0"/>
                          <a:ea typeface="+mn-ea"/>
                          <a:cs typeface="Times New Roman" panose="02020603050405020304" pitchFamily="18" charset="0"/>
                        </a:rPr>
                        <a:t>I</a:t>
                      </a:r>
                      <a:r>
                        <a:rPr lang="en-US" sz="2000" kern="1200" baseline="30000" dirty="0" err="1" smtClean="0">
                          <a:solidFill>
                            <a:schemeClr val="tx1"/>
                          </a:solidFill>
                          <a:effectLst/>
                          <a:latin typeface="Times New Roman" panose="02020603050405020304" pitchFamily="18" charset="0"/>
                          <a:ea typeface="+mn-ea"/>
                          <a:cs typeface="Times New Roman" panose="02020603050405020304" pitchFamily="18" charset="0"/>
                        </a:rPr>
                        <a:t>st</a:t>
                      </a: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 Presentation)</a:t>
                      </a:r>
                      <a:endParaRPr lang="en-US" sz="2000" dirty="0" smtClean="0">
                        <a:latin typeface="Times New Roman" pitchFamily="18" charset="0"/>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 typeface="+mj-lt"/>
                        <a:buNone/>
                        <a:tabLst/>
                        <a:defRPr/>
                      </a:pPr>
                      <a:endParaRPr lang="en-US" sz="2000" dirty="0">
                        <a:latin typeface="Times New Roman" pitchFamily="18" charset="0"/>
                        <a:cs typeface="Times New Roman" pitchFamily="18" charset="0"/>
                      </a:endParaRPr>
                    </a:p>
                  </a:txBody>
                  <a:tcPr anchor="ctr"/>
                </a:tc>
                <a:tc>
                  <a:txBody>
                    <a:bodyPr/>
                    <a:lstStyle/>
                    <a:p>
                      <a:pPr algn="just"/>
                      <a:r>
                        <a:rPr lang="en-US" sz="2000" dirty="0" smtClean="0">
                          <a:latin typeface="Times New Roman" pitchFamily="18" charset="0"/>
                          <a:cs typeface="Times New Roman" pitchFamily="18" charset="0"/>
                        </a:rPr>
                        <a:t>17 October</a:t>
                      </a:r>
                    </a:p>
                    <a:p>
                      <a:pPr algn="just"/>
                      <a:r>
                        <a:rPr lang="en-US" sz="2000" dirty="0" smtClean="0">
                          <a:latin typeface="Times New Roman" pitchFamily="18" charset="0"/>
                          <a:cs typeface="Times New Roman" pitchFamily="18" charset="0"/>
                        </a:rPr>
                        <a:t>2022</a:t>
                      </a:r>
                      <a:endParaRPr lang="en-US" sz="2000" dirty="0">
                        <a:latin typeface="Times New Roman" pitchFamily="18" charset="0"/>
                        <a:cs typeface="Times New Roman" pitchFamily="18" charset="0"/>
                      </a:endParaRPr>
                    </a:p>
                  </a:txBody>
                  <a:tcPr/>
                </a:tc>
                <a:tc>
                  <a:txBody>
                    <a:bodyPr/>
                    <a:lstStyle/>
                    <a:p>
                      <a:pPr algn="just"/>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3040316801"/>
                  </a:ext>
                </a:extLst>
              </a:tr>
              <a:tr h="80323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8.</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Presentation on Selected Topic in front of committee members (Presentation-II)</a:t>
                      </a:r>
                      <a:endParaRPr lang="en-US" sz="2000" dirty="0" smtClean="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6 </a:t>
                      </a:r>
                      <a:r>
                        <a:rPr lang="en-US" sz="2000" baseline="0" dirty="0" smtClean="0">
                          <a:latin typeface="Times New Roman" pitchFamily="18" charset="0"/>
                          <a:cs typeface="Times New Roman" pitchFamily="18" charset="0"/>
                        </a:rPr>
                        <a:t>February </a:t>
                      </a:r>
                    </a:p>
                    <a:p>
                      <a:pPr algn="just"/>
                      <a:r>
                        <a:rPr lang="en-US" sz="2000" baseline="0" dirty="0" smtClean="0">
                          <a:latin typeface="Times New Roman" pitchFamily="18" charset="0"/>
                          <a:cs typeface="Times New Roman" pitchFamily="18" charset="0"/>
                        </a:rPr>
                        <a:t>2022</a:t>
                      </a:r>
                      <a:endParaRPr lang="en-US" sz="2000" dirty="0">
                        <a:latin typeface="Times New Roman" pitchFamily="18" charset="0"/>
                        <a:cs typeface="Times New Roman" pitchFamily="18" charset="0"/>
                      </a:endParaRPr>
                    </a:p>
                  </a:txBody>
                  <a:tcPr/>
                </a:tc>
                <a:tc>
                  <a:txBody>
                    <a:bodyPr/>
                    <a:lstStyle/>
                    <a:p>
                      <a:pPr algn="just"/>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3349670825"/>
                  </a:ext>
                </a:extLst>
              </a:tr>
            </a:tbl>
          </a:graphicData>
        </a:graphic>
      </p:graphicFrame>
    </p:spTree>
    <p:extLst>
      <p:ext uri="{BB962C8B-B14F-4D97-AF65-F5344CB8AC3E}">
        <p14:creationId xmlns:p14="http://schemas.microsoft.com/office/powerpoint/2010/main" val="18292506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981200" y="228600"/>
            <a:ext cx="8229600" cy="457200"/>
          </a:xfrm>
        </p:spPr>
        <p:txBody>
          <a:bodyPr>
            <a:normAutofit fontScale="90000"/>
          </a:bodyPr>
          <a:lstStyle/>
          <a:p>
            <a:pPr algn="ctr"/>
            <a:r>
              <a:rPr lang="en-US" sz="3200" b="1" dirty="0">
                <a:solidFill>
                  <a:srgbClr val="C00000"/>
                </a:solidFill>
                <a:latin typeface="Times New Roman" pitchFamily="18" charset="0"/>
                <a:cs typeface="Times New Roman" pitchFamily="18" charset="0"/>
              </a:rPr>
              <a:t>PHASE WISE PLAN</a:t>
            </a:r>
          </a:p>
        </p:txBody>
      </p:sp>
      <p:sp>
        <p:nvSpPr>
          <p:cNvPr id="17452" name="Date Placeholder 9"/>
          <p:cNvSpPr>
            <a:spLocks noGrp="1"/>
          </p:cNvSpPr>
          <p:nvPr>
            <p:ph type="dt" sz="half" idx="10"/>
          </p:nvPr>
        </p:nvSpPr>
        <p:spPr>
          <a:noFill/>
        </p:spPr>
        <p:txBody>
          <a:bodyPr/>
          <a:lstStyle/>
          <a:p>
            <a:fld id="{68CC72D4-7867-4F77-B332-AE5223A6EA91}" type="datetime5">
              <a:rPr lang="en-US" smtClean="0">
                <a:latin typeface="Arial" pitchFamily="34" charset="0"/>
                <a:cs typeface="Arial" pitchFamily="34" charset="0"/>
              </a:rPr>
              <a:t>2-Jun-23</a:t>
            </a:fld>
            <a:endParaRPr lang="en-US">
              <a:latin typeface="Arial" pitchFamily="34" charset="0"/>
              <a:cs typeface="Arial" pitchFamily="34" charset="0"/>
            </a:endParaRPr>
          </a:p>
        </p:txBody>
      </p:sp>
      <p:sp>
        <p:nvSpPr>
          <p:cNvPr id="17451" name="Footer Placeholder 8"/>
          <p:cNvSpPr>
            <a:spLocks noGrp="1"/>
          </p:cNvSpPr>
          <p:nvPr>
            <p:ph type="ftr" sz="quarter" idx="11"/>
          </p:nvPr>
        </p:nvSpPr>
        <p:spPr>
          <a:noFill/>
        </p:spPr>
        <p:txBody>
          <a:bodyPr/>
          <a:lstStyle/>
          <a:p>
            <a:r>
              <a:rPr lang="en-US" dirty="0">
                <a:latin typeface="Arial" pitchFamily="34" charset="0"/>
                <a:cs typeface="Arial" pitchFamily="34" charset="0"/>
              </a:rPr>
              <a:t>SKNCOE BE (E &amp; TC) </a:t>
            </a:r>
            <a:r>
              <a:rPr lang="en-US" dirty="0" smtClean="0">
                <a:latin typeface="Arial" pitchFamily="34" charset="0"/>
                <a:cs typeface="Arial" pitchFamily="34" charset="0"/>
              </a:rPr>
              <a:t>2022-23</a:t>
            </a:r>
            <a:endParaRPr lang="en-US" dirty="0">
              <a:latin typeface="Arial" pitchFamily="34" charset="0"/>
              <a:cs typeface="Arial" pitchFamily="34" charset="0"/>
            </a:endParaRPr>
          </a:p>
        </p:txBody>
      </p:sp>
      <p:sp>
        <p:nvSpPr>
          <p:cNvPr id="17450" name="Slide Number Placeholder 7"/>
          <p:cNvSpPr>
            <a:spLocks noGrp="1"/>
          </p:cNvSpPr>
          <p:nvPr>
            <p:ph type="sldNum" sz="quarter" idx="12"/>
          </p:nvPr>
        </p:nvSpPr>
        <p:spPr>
          <a:noFill/>
        </p:spPr>
        <p:txBody>
          <a:bodyPr/>
          <a:lstStyle/>
          <a:p>
            <a:fld id="{79B5B003-3353-4FBF-9C69-14C679DB17D1}" type="slidenum">
              <a:rPr lang="en-US" smtClean="0">
                <a:latin typeface="Arial" pitchFamily="34" charset="0"/>
                <a:cs typeface="Arial" pitchFamily="34" charset="0"/>
              </a:rPr>
              <a:pPr/>
              <a:t>34</a:t>
            </a:fld>
            <a:endParaRPr lang="en-US">
              <a:latin typeface="Arial" pitchFamily="34" charset="0"/>
              <a:cs typeface="Arial" pitchFamily="34" charset="0"/>
            </a:endParaRPr>
          </a:p>
        </p:txBody>
      </p:sp>
      <p:graphicFrame>
        <p:nvGraphicFramePr>
          <p:cNvPr id="7" name="Content Placeholder 5"/>
          <p:cNvGraphicFramePr>
            <a:graphicFrameLocks/>
          </p:cNvGraphicFramePr>
          <p:nvPr>
            <p:extLst>
              <p:ext uri="{D42A27DB-BD31-4B8C-83A1-F6EECF244321}">
                <p14:modId xmlns:p14="http://schemas.microsoft.com/office/powerpoint/2010/main" val="1516383490"/>
              </p:ext>
            </p:extLst>
          </p:nvPr>
        </p:nvGraphicFramePr>
        <p:xfrm>
          <a:off x="1752601" y="990601"/>
          <a:ext cx="8668231" cy="5218499"/>
        </p:xfrm>
        <a:graphic>
          <a:graphicData uri="http://schemas.openxmlformats.org/drawingml/2006/table">
            <a:tbl>
              <a:tblPr firstRow="1" bandRow="1">
                <a:tableStyleId>{5DA37D80-6434-44D0-A028-1B22A696006F}</a:tableStyleId>
              </a:tblPr>
              <a:tblGrid>
                <a:gridCol w="815233">
                  <a:extLst>
                    <a:ext uri="{9D8B030D-6E8A-4147-A177-3AD203B41FA5}">
                      <a16:colId xmlns:a16="http://schemas.microsoft.com/office/drawing/2014/main" val="20000"/>
                    </a:ext>
                  </a:extLst>
                </a:gridCol>
                <a:gridCol w="5209237">
                  <a:extLst>
                    <a:ext uri="{9D8B030D-6E8A-4147-A177-3AD203B41FA5}">
                      <a16:colId xmlns:a16="http://schemas.microsoft.com/office/drawing/2014/main" val="20001"/>
                    </a:ext>
                  </a:extLst>
                </a:gridCol>
                <a:gridCol w="1090482">
                  <a:extLst>
                    <a:ext uri="{9D8B030D-6E8A-4147-A177-3AD203B41FA5}">
                      <a16:colId xmlns:a16="http://schemas.microsoft.com/office/drawing/2014/main" val="20002"/>
                    </a:ext>
                  </a:extLst>
                </a:gridCol>
                <a:gridCol w="1553279">
                  <a:extLst>
                    <a:ext uri="{9D8B030D-6E8A-4147-A177-3AD203B41FA5}">
                      <a16:colId xmlns:a16="http://schemas.microsoft.com/office/drawing/2014/main" val="20003"/>
                    </a:ext>
                  </a:extLst>
                </a:gridCol>
              </a:tblGrid>
              <a:tr h="743507">
                <a:tc>
                  <a:txBody>
                    <a:bodyPr/>
                    <a:lstStyle/>
                    <a:p>
                      <a:pPr algn="just"/>
                      <a:r>
                        <a:rPr lang="en-US" sz="2000" dirty="0">
                          <a:latin typeface="Times New Roman" pitchFamily="18" charset="0"/>
                          <a:cs typeface="Times New Roman" pitchFamily="18" charset="0"/>
                        </a:rPr>
                        <a:t>Sr. No</a:t>
                      </a:r>
                    </a:p>
                  </a:txBody>
                  <a:tcPr/>
                </a:tc>
                <a:tc>
                  <a:txBody>
                    <a:bodyPr/>
                    <a:lstStyle/>
                    <a:p>
                      <a:pPr algn="just"/>
                      <a:r>
                        <a:rPr lang="en-US" sz="2000" dirty="0">
                          <a:latin typeface="Times New Roman" pitchFamily="18" charset="0"/>
                          <a:cs typeface="Times New Roman" pitchFamily="18" charset="0"/>
                        </a:rPr>
                        <a:t>Activity</a:t>
                      </a:r>
                    </a:p>
                  </a:txBody>
                  <a:tcPr/>
                </a:tc>
                <a:tc>
                  <a:txBody>
                    <a:bodyPr/>
                    <a:lstStyle/>
                    <a:p>
                      <a:pPr algn="just"/>
                      <a:r>
                        <a:rPr lang="en-US" sz="2000" dirty="0">
                          <a:latin typeface="Times New Roman" pitchFamily="18" charset="0"/>
                          <a:cs typeface="Times New Roman" pitchFamily="18" charset="0"/>
                        </a:rPr>
                        <a:t>Date</a:t>
                      </a:r>
                    </a:p>
                  </a:txBody>
                  <a:tcPr anchor="ctr"/>
                </a:tc>
                <a:tc>
                  <a:txBody>
                    <a:bodyPr/>
                    <a:lstStyle/>
                    <a:p>
                      <a:pPr algn="just"/>
                      <a:r>
                        <a:rPr lang="en-US" sz="2000" dirty="0">
                          <a:latin typeface="Times New Roman" pitchFamily="18" charset="0"/>
                          <a:cs typeface="Times New Roman" pitchFamily="18" charset="0"/>
                        </a:rPr>
                        <a:t>Remarks</a:t>
                      </a:r>
                    </a:p>
                  </a:txBody>
                  <a:tcPr/>
                </a:tc>
                <a:extLst>
                  <a:ext uri="{0D108BD9-81ED-4DB2-BD59-A6C34878D82A}">
                    <a16:rowId xmlns:a16="http://schemas.microsoft.com/office/drawing/2014/main" val="10000"/>
                  </a:ext>
                </a:extLst>
              </a:tr>
              <a:tr h="646528">
                <a:tc>
                  <a:txBody>
                    <a:bodyPr/>
                    <a:lstStyle/>
                    <a:p>
                      <a:pPr marL="342900" marR="0" indent="-342900" algn="just" defTabSz="914400" rtl="0" eaLnBrk="1" fontAlgn="auto" latinLnBrk="0" hangingPunct="1">
                        <a:lnSpc>
                          <a:spcPct val="100000"/>
                        </a:lnSpc>
                        <a:spcBef>
                          <a:spcPts val="0"/>
                        </a:spcBef>
                        <a:spcAft>
                          <a:spcPts val="0"/>
                        </a:spcAft>
                        <a:buClrTx/>
                        <a:buSzTx/>
                        <a:buFont typeface="+mj-lt"/>
                        <a:buNone/>
                        <a:tabLst/>
                        <a:defRP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9.</a:t>
                      </a:r>
                      <a:endParaRPr lang="en-US" sz="2000" dirty="0">
                        <a:latin typeface="Times New Roman" pitchFamily="18" charset="0"/>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Presentation on Project Topic in front of committee members (Presentation-III)</a:t>
                      </a:r>
                      <a:endParaRPr lang="en-US" sz="2000" dirty="0">
                        <a:latin typeface="Times New Roman" pitchFamily="18" charset="0"/>
                        <a:cs typeface="Times New Roman" pitchFamily="18" charset="0"/>
                      </a:endParaRPr>
                    </a:p>
                  </a:txBody>
                  <a:tcPr marL="68580" marR="68580" marT="0" marB="0" anchor="ctr"/>
                </a:tc>
                <a:tc>
                  <a:txBody>
                    <a:bodyPr/>
                    <a:lstStyle/>
                    <a:p>
                      <a:pPr algn="just"/>
                      <a:r>
                        <a:rPr lang="en-US" sz="2000" dirty="0" smtClean="0">
                          <a:latin typeface="Times New Roman" pitchFamily="18" charset="0"/>
                          <a:cs typeface="Times New Roman" pitchFamily="18" charset="0"/>
                        </a:rPr>
                        <a:t>24 April 2023</a:t>
                      </a:r>
                      <a:endParaRPr lang="en-US" sz="2000" dirty="0">
                        <a:latin typeface="Times New Roman" pitchFamily="18" charset="0"/>
                        <a:cs typeface="Times New Roman" pitchFamily="18" charset="0"/>
                      </a:endParaRPr>
                    </a:p>
                  </a:txBody>
                  <a:tcPr/>
                </a:tc>
                <a:tc>
                  <a:txBody>
                    <a:bodyPr/>
                    <a:lstStyle/>
                    <a:p>
                      <a:pPr algn="just"/>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646528">
                <a:tc>
                  <a:txBody>
                    <a:bodyPr/>
                    <a:lstStyle/>
                    <a:p>
                      <a:pPr marL="342900" marR="0" indent="-342900" algn="just" defTabSz="914400" rtl="0" eaLnBrk="1" fontAlgn="auto" latinLnBrk="0" hangingPunct="1">
                        <a:lnSpc>
                          <a:spcPct val="100000"/>
                        </a:lnSpc>
                        <a:spcBef>
                          <a:spcPts val="0"/>
                        </a:spcBef>
                        <a:spcAft>
                          <a:spcPts val="0"/>
                        </a:spcAft>
                        <a:buClrTx/>
                        <a:buSzTx/>
                        <a:buFont typeface="+mj-lt"/>
                        <a:buNone/>
                        <a:tabLst/>
                        <a:defRP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10.</a:t>
                      </a:r>
                      <a:endParaRPr lang="en-US" sz="2000" dirty="0">
                        <a:latin typeface="Times New Roman" pitchFamily="18" charset="0"/>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 typeface="+mj-lt"/>
                        <a:buNone/>
                        <a:tabLst/>
                        <a:defRPr/>
                      </a:pP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Presentation on Project Topic in front of committee members (Presentation-IV)</a:t>
                      </a:r>
                      <a:endParaRPr lang="en-US" sz="2000" dirty="0">
                        <a:latin typeface="Times New Roman" pitchFamily="18" charset="0"/>
                        <a:cs typeface="Times New Roman" pitchFamily="18" charset="0"/>
                      </a:endParaRPr>
                    </a:p>
                  </a:txBody>
                  <a:tcPr marL="68580" marR="68580" marT="0" marB="0" anchor="ct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3 May</a:t>
                      </a:r>
                      <a:r>
                        <a:rPr lang="en-IN" sz="200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2023</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algn="just"/>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96979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11.</a:t>
                      </a:r>
                      <a:endParaRPr lang="en-US" sz="2000" dirty="0">
                        <a:latin typeface="Times New Roman" pitchFamily="18" charset="0"/>
                        <a:cs typeface="Times New Roman" pitchFamily="18" charset="0"/>
                      </a:endParaRPr>
                    </a:p>
                  </a:txBody>
                  <a:tcPr anchor="ctr"/>
                </a:tc>
                <a:tc>
                  <a:txBody>
                    <a:bodyPr/>
                    <a:lstStyle/>
                    <a:p>
                      <a:pPr marL="0" marR="0"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Submission of Draft Copy of Project Report to Project Guide.</a:t>
                      </a:r>
                    </a:p>
                  </a:txBody>
                  <a:tcPr marL="68580" marR="68580" marT="0" marB="0"/>
                </a:tc>
                <a:tc>
                  <a:txBody>
                    <a:bodyPr/>
                    <a:lstStyle/>
                    <a:p>
                      <a:pPr algn="just"/>
                      <a:r>
                        <a:rPr lang="en-US" sz="2000" dirty="0" smtClean="0">
                          <a:latin typeface="Times New Roman" pitchFamily="18" charset="0"/>
                          <a:cs typeface="Times New Roman" pitchFamily="18" charset="0"/>
                        </a:rPr>
                        <a:t>23</a:t>
                      </a:r>
                      <a:r>
                        <a:rPr lang="en-US" sz="2000" baseline="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April 2023</a:t>
                      </a:r>
                      <a:endParaRPr lang="en-US" sz="2000" dirty="0">
                        <a:latin typeface="Times New Roman" pitchFamily="18" charset="0"/>
                        <a:cs typeface="Times New Roman" pitchFamily="18" charset="0"/>
                      </a:endParaRPr>
                    </a:p>
                  </a:txBody>
                  <a:tcPr/>
                </a:tc>
                <a:tc>
                  <a:txBody>
                    <a:bodyPr/>
                    <a:lstStyle/>
                    <a:p>
                      <a:pPr algn="just"/>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646528">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12.</a:t>
                      </a:r>
                      <a:endParaRPr lang="en-US" sz="2000" dirty="0">
                        <a:latin typeface="Times New Roman" pitchFamily="18" charset="0"/>
                        <a:cs typeface="Times New Roman" pitchFamily="18" charset="0"/>
                      </a:endParaRPr>
                    </a:p>
                  </a:txBody>
                  <a:tcPr anchor="ctr"/>
                </a:tc>
                <a:tc>
                  <a:txBody>
                    <a:bodyPr/>
                    <a:lstStyle/>
                    <a:p>
                      <a:pPr algn="just"/>
                      <a:r>
                        <a:rPr lang="en-US" sz="2000" dirty="0" smtClean="0">
                          <a:latin typeface="Times New Roman" panose="02020603050405020304" pitchFamily="18" charset="0"/>
                          <a:cs typeface="Times New Roman" panose="02020603050405020304" pitchFamily="18" charset="0"/>
                        </a:rPr>
                        <a:t>Preparation of  survey paper based on project topic</a:t>
                      </a:r>
                      <a:endParaRPr lang="en-IN" sz="2000" dirty="0">
                        <a:latin typeface="Times New Roman" panose="02020603050405020304" pitchFamily="18" charset="0"/>
                        <a:cs typeface="Times New Roman" panose="02020603050405020304" pitchFamily="18" charset="0"/>
                      </a:endParaRPr>
                    </a:p>
                  </a:txBody>
                  <a:tcPr marL="68580" marR="68580" marT="0" marB="0" anchor="ctr"/>
                </a:tc>
                <a:tc>
                  <a:txBody>
                    <a:bodyPr/>
                    <a:lstStyle/>
                    <a:p>
                      <a:pPr algn="just"/>
                      <a:r>
                        <a:rPr lang="en-US" sz="2000" dirty="0" smtClean="0">
                          <a:latin typeface="Times New Roman" pitchFamily="18" charset="0"/>
                          <a:cs typeface="Times New Roman" pitchFamily="18" charset="0"/>
                        </a:rPr>
                        <a:t>20  April </a:t>
                      </a:r>
                    </a:p>
                    <a:p>
                      <a:pPr algn="just"/>
                      <a:r>
                        <a:rPr lang="en-US" sz="2000" dirty="0" smtClean="0">
                          <a:latin typeface="Times New Roman" pitchFamily="18" charset="0"/>
                          <a:cs typeface="Times New Roman" pitchFamily="18" charset="0"/>
                        </a:rPr>
                        <a:t>2023</a:t>
                      </a:r>
                      <a:endParaRPr lang="en-US" sz="2000" dirty="0">
                        <a:latin typeface="Times New Roman" pitchFamily="18" charset="0"/>
                        <a:cs typeface="Times New Roman" pitchFamily="18" charset="0"/>
                      </a:endParaRPr>
                    </a:p>
                  </a:txBody>
                  <a:tcPr/>
                </a:tc>
                <a:tc>
                  <a:txBody>
                    <a:bodyPr/>
                    <a:lstStyle/>
                    <a:p>
                      <a:pPr algn="just"/>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568796">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13.</a:t>
                      </a:r>
                      <a:endParaRPr lang="en-US" sz="2000" dirty="0">
                        <a:latin typeface="Times New Roman" pitchFamily="18" charset="0"/>
                        <a:cs typeface="Times New Roman" pitchFamily="18" charset="0"/>
                      </a:endParaRPr>
                    </a:p>
                  </a:txBody>
                  <a:tcPr anchor="ctr"/>
                </a:tc>
                <a:tc>
                  <a:txBody>
                    <a:bodyPr/>
                    <a:lstStyle/>
                    <a:p>
                      <a:pPr marL="0" marR="0"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Project Exhibition by all Groups and Evaluation</a:t>
                      </a:r>
                    </a:p>
                  </a:txBody>
                  <a:tcPr marL="68580" marR="68580" marT="0" marB="0"/>
                </a:tc>
                <a:tc>
                  <a:txBody>
                    <a:bodyPr/>
                    <a:lstStyle/>
                    <a:p>
                      <a:pPr algn="just"/>
                      <a:r>
                        <a:rPr lang="en-US" sz="2000" dirty="0" smtClean="0">
                          <a:latin typeface="Times New Roman" pitchFamily="18" charset="0"/>
                          <a:cs typeface="Times New Roman" pitchFamily="18" charset="0"/>
                        </a:rPr>
                        <a:t>27  April</a:t>
                      </a:r>
                    </a:p>
                    <a:p>
                      <a:pPr algn="just"/>
                      <a:r>
                        <a:rPr lang="en-US" sz="2000" dirty="0" smtClean="0">
                          <a:latin typeface="Times New Roman" pitchFamily="18" charset="0"/>
                          <a:cs typeface="Times New Roman" pitchFamily="18" charset="0"/>
                        </a:rPr>
                        <a:t>2023</a:t>
                      </a:r>
                      <a:endParaRPr lang="en-US" sz="2000" dirty="0">
                        <a:latin typeface="Times New Roman" pitchFamily="18" charset="0"/>
                        <a:cs typeface="Times New Roman" pitchFamily="18" charset="0"/>
                      </a:endParaRPr>
                    </a:p>
                  </a:txBody>
                  <a:tcPr/>
                </a:tc>
                <a:tc>
                  <a:txBody>
                    <a:bodyPr/>
                    <a:lstStyle/>
                    <a:p>
                      <a:pPr algn="just"/>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50272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14.</a:t>
                      </a:r>
                      <a:endParaRPr lang="en-US" sz="2000" dirty="0">
                        <a:latin typeface="Times New Roman" pitchFamily="18" charset="0"/>
                        <a:cs typeface="Times New Roman" pitchFamily="18" charset="0"/>
                      </a:endParaRPr>
                    </a:p>
                  </a:txBody>
                  <a:tcPr anchor="ctr"/>
                </a:tc>
                <a:tc>
                  <a:txBody>
                    <a:bodyPr/>
                    <a:lstStyle/>
                    <a:p>
                      <a:pPr marL="0" marR="0" algn="just">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Submission of Project Report and Project Book.</a:t>
                      </a:r>
                    </a:p>
                  </a:txBody>
                  <a:tcPr marL="68580" marR="68580" marT="0" marB="0"/>
                </a:tc>
                <a:tc>
                  <a:txBody>
                    <a:bodyPr/>
                    <a:lstStyle/>
                    <a:p>
                      <a:pPr algn="just"/>
                      <a:r>
                        <a:rPr lang="en-US" sz="2000" dirty="0" smtClean="0">
                          <a:latin typeface="Times New Roman" pitchFamily="18" charset="0"/>
                          <a:cs typeface="Times New Roman" pitchFamily="18" charset="0"/>
                        </a:rPr>
                        <a:t>26</a:t>
                      </a:r>
                      <a:r>
                        <a:rPr lang="en-US" sz="2000" baseline="0" dirty="0" smtClean="0">
                          <a:latin typeface="Times New Roman" pitchFamily="18" charset="0"/>
                          <a:cs typeface="Times New Roman" pitchFamily="18" charset="0"/>
                        </a:rPr>
                        <a:t> May 2023</a:t>
                      </a:r>
                      <a:endParaRPr lang="en-US" sz="2000" dirty="0">
                        <a:latin typeface="Times New Roman" pitchFamily="18" charset="0"/>
                        <a:cs typeface="Times New Roman" pitchFamily="18" charset="0"/>
                      </a:endParaRPr>
                    </a:p>
                  </a:txBody>
                  <a:tcPr/>
                </a:tc>
                <a:tc>
                  <a:txBody>
                    <a:bodyPr/>
                    <a:lstStyle/>
                    <a:p>
                      <a:pPr algn="just"/>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4273963604"/>
                  </a:ext>
                </a:extLst>
              </a:tr>
            </a:tbl>
          </a:graphicData>
        </a:graphic>
      </p:graphicFrame>
    </p:spTree>
    <p:extLst>
      <p:ext uri="{BB962C8B-B14F-4D97-AF65-F5344CB8AC3E}">
        <p14:creationId xmlns:p14="http://schemas.microsoft.com/office/powerpoint/2010/main" val="11811283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a:xfrm>
            <a:off x="1981200" y="2362200"/>
            <a:ext cx="8229600" cy="1997150"/>
          </a:xfrm>
        </p:spPr>
        <p:txBody>
          <a:bodyPr/>
          <a:lstStyle/>
          <a:p>
            <a:pPr algn="ctr" eaLnBrk="1" hangingPunct="1"/>
            <a:r>
              <a:rPr lang="en-US" b="1" dirty="0">
                <a:solidFill>
                  <a:srgbClr val="C00000"/>
                </a:solidFill>
                <a:latin typeface="Times New Roman" pitchFamily="18" charset="0"/>
                <a:cs typeface="Times New Roman" pitchFamily="18" charset="0"/>
              </a:rPr>
              <a:t>THANK  YOU</a:t>
            </a:r>
          </a:p>
        </p:txBody>
      </p:sp>
      <p:sp>
        <p:nvSpPr>
          <p:cNvPr id="18437" name="Date Placeholder 7"/>
          <p:cNvSpPr>
            <a:spLocks noGrp="1"/>
          </p:cNvSpPr>
          <p:nvPr>
            <p:ph type="dt" sz="half" idx="10"/>
          </p:nvPr>
        </p:nvSpPr>
        <p:spPr>
          <a:noFill/>
        </p:spPr>
        <p:txBody>
          <a:bodyPr/>
          <a:lstStyle/>
          <a:p>
            <a:fld id="{F5394EF6-4B30-4A68-8E6F-CB2CD33C59AC}" type="datetime5">
              <a:rPr lang="en-US" smtClean="0">
                <a:latin typeface="Arial" pitchFamily="34" charset="0"/>
                <a:cs typeface="Arial" pitchFamily="34" charset="0"/>
              </a:rPr>
              <a:t>2-Jun-23</a:t>
            </a:fld>
            <a:endParaRPr lang="en-US">
              <a:latin typeface="Arial" pitchFamily="34" charset="0"/>
              <a:cs typeface="Arial" pitchFamily="34" charset="0"/>
            </a:endParaRPr>
          </a:p>
        </p:txBody>
      </p:sp>
      <p:sp>
        <p:nvSpPr>
          <p:cNvPr id="18436" name="Footer Placeholder 6"/>
          <p:cNvSpPr>
            <a:spLocks noGrp="1"/>
          </p:cNvSpPr>
          <p:nvPr>
            <p:ph type="ftr" sz="quarter" idx="11"/>
          </p:nvPr>
        </p:nvSpPr>
        <p:spPr>
          <a:noFill/>
        </p:spPr>
        <p:txBody>
          <a:bodyPr/>
          <a:lstStyle/>
          <a:p>
            <a:r>
              <a:rPr lang="en-US">
                <a:latin typeface="Arial" pitchFamily="34" charset="0"/>
                <a:cs typeface="Arial" pitchFamily="34" charset="0"/>
              </a:rPr>
              <a:t>SKNCOE BE (E &amp; TC) 2021-22</a:t>
            </a:r>
          </a:p>
        </p:txBody>
      </p:sp>
      <p:sp>
        <p:nvSpPr>
          <p:cNvPr id="18435" name="Slide Number Placeholder 5"/>
          <p:cNvSpPr>
            <a:spLocks noGrp="1"/>
          </p:cNvSpPr>
          <p:nvPr>
            <p:ph type="sldNum" sz="quarter" idx="12"/>
          </p:nvPr>
        </p:nvSpPr>
        <p:spPr>
          <a:noFill/>
        </p:spPr>
        <p:txBody>
          <a:bodyPr/>
          <a:lstStyle/>
          <a:p>
            <a:fld id="{E6C42051-7AFE-4DE5-96AC-A70B7438EB9B}" type="slidenum">
              <a:rPr lang="en-US" smtClean="0">
                <a:latin typeface="Arial" pitchFamily="34" charset="0"/>
                <a:cs typeface="Arial" pitchFamily="34" charset="0"/>
              </a:rPr>
              <a:pPr/>
              <a:t>35</a:t>
            </a:fld>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981200" y="0"/>
            <a:ext cx="8229600" cy="549497"/>
          </a:xfrm>
        </p:spPr>
        <p:txBody>
          <a:bodyPr/>
          <a:lstStyle/>
          <a:p>
            <a:pPr algn="ctr"/>
            <a:r>
              <a:rPr lang="en-US" sz="3200" b="1" dirty="0">
                <a:solidFill>
                  <a:srgbClr val="C00000"/>
                </a:solidFill>
                <a:latin typeface="Times New Roman" pitchFamily="18" charset="0"/>
                <a:cs typeface="Times New Roman" pitchFamily="18" charset="0"/>
              </a:rPr>
              <a:t>CONTENTS</a:t>
            </a:r>
            <a:endParaRPr lang="en-US" sz="3200" b="1" dirty="0">
              <a:latin typeface="Times New Roman" pitchFamily="18" charset="0"/>
              <a:cs typeface="Times New Roman" pitchFamily="18" charset="0"/>
            </a:endParaRPr>
          </a:p>
        </p:txBody>
      </p:sp>
      <p:sp>
        <p:nvSpPr>
          <p:cNvPr id="6147" name="Content Placeholder 2"/>
          <p:cNvSpPr>
            <a:spLocks noGrp="1"/>
          </p:cNvSpPr>
          <p:nvPr>
            <p:ph idx="1"/>
          </p:nvPr>
        </p:nvSpPr>
        <p:spPr>
          <a:xfrm>
            <a:off x="1981200" y="467833"/>
            <a:ext cx="8229600" cy="5704367"/>
          </a:xfrm>
        </p:spPr>
        <p:txBody>
          <a:bodyPr>
            <a:noAutofit/>
          </a:bodyPr>
          <a:lstStyle/>
          <a:p>
            <a:pPr marL="514350" indent="-514350">
              <a:buFontTx/>
              <a:buAutoNum type="arabicPeriod"/>
            </a:pPr>
            <a:r>
              <a:rPr lang="en-US" dirty="0">
                <a:latin typeface="Times New Roman" pitchFamily="18" charset="0"/>
                <a:cs typeface="Times New Roman" pitchFamily="18" charset="0"/>
              </a:rPr>
              <a:t>Abstract</a:t>
            </a:r>
          </a:p>
          <a:p>
            <a:pPr marL="514350" indent="-514350">
              <a:buFontTx/>
              <a:buAutoNum type="arabicPeriod"/>
            </a:pPr>
            <a:r>
              <a:rPr lang="en-US" dirty="0">
                <a:latin typeface="Times New Roman" pitchFamily="18" charset="0"/>
                <a:cs typeface="Times New Roman" pitchFamily="18" charset="0"/>
              </a:rPr>
              <a:t>Introduction</a:t>
            </a:r>
          </a:p>
          <a:p>
            <a:pPr marL="514350" indent="-514350">
              <a:buFontTx/>
              <a:buAutoNum type="arabicPeriod"/>
            </a:pPr>
            <a:r>
              <a:rPr lang="en-US" dirty="0">
                <a:latin typeface="Times New Roman" pitchFamily="18" charset="0"/>
                <a:cs typeface="Times New Roman" pitchFamily="18" charset="0"/>
              </a:rPr>
              <a:t>Literature Survey</a:t>
            </a:r>
          </a:p>
          <a:p>
            <a:pPr marL="514350" indent="-514350">
              <a:buFontTx/>
              <a:buAutoNum type="arabicPeriod"/>
            </a:pPr>
            <a:r>
              <a:rPr lang="en-US" dirty="0">
                <a:latin typeface="Times New Roman" pitchFamily="18" charset="0"/>
                <a:cs typeface="Times New Roman" pitchFamily="18" charset="0"/>
              </a:rPr>
              <a:t>Block Diagram and Description</a:t>
            </a:r>
          </a:p>
          <a:p>
            <a:pPr marL="514350" indent="-514350">
              <a:buFontTx/>
              <a:buAutoNum type="arabicPeriod"/>
            </a:pPr>
            <a:r>
              <a:rPr lang="en-US" dirty="0">
                <a:latin typeface="Times New Roman" pitchFamily="18" charset="0"/>
                <a:cs typeface="Times New Roman" pitchFamily="18" charset="0"/>
              </a:rPr>
              <a:t>Hardware and Software Design  </a:t>
            </a:r>
          </a:p>
          <a:p>
            <a:pPr marL="514350" indent="-514350">
              <a:buFontTx/>
              <a:buAutoNum type="arabicPeriod"/>
            </a:pPr>
            <a:r>
              <a:rPr lang="en-US" dirty="0" smtClean="0">
                <a:latin typeface="Times New Roman" pitchFamily="18" charset="0"/>
                <a:cs typeface="Times New Roman" pitchFamily="18" charset="0"/>
              </a:rPr>
              <a:t>Simulation Result </a:t>
            </a:r>
            <a:endParaRPr lang="en-US" dirty="0">
              <a:latin typeface="Times New Roman" pitchFamily="18" charset="0"/>
              <a:cs typeface="Times New Roman" pitchFamily="18" charset="0"/>
            </a:endParaRPr>
          </a:p>
          <a:p>
            <a:pPr marL="514350" indent="-514350">
              <a:buFontTx/>
              <a:buAutoNum type="arabicPeriod"/>
            </a:pPr>
            <a:r>
              <a:rPr lang="en-US" dirty="0">
                <a:latin typeface="Times New Roman" pitchFamily="18" charset="0"/>
                <a:cs typeface="Times New Roman" pitchFamily="18" charset="0"/>
              </a:rPr>
              <a:t>Advantages, Disadvantages and Applications </a:t>
            </a:r>
          </a:p>
          <a:p>
            <a:pPr marL="514350" indent="-514350">
              <a:buFontTx/>
              <a:buAutoNum type="arabicPeriod"/>
            </a:pPr>
            <a:r>
              <a:rPr lang="en-US" dirty="0">
                <a:latin typeface="Times New Roman" pitchFamily="18" charset="0"/>
                <a:cs typeface="Times New Roman" pitchFamily="18" charset="0"/>
              </a:rPr>
              <a:t>Conclusions</a:t>
            </a:r>
          </a:p>
          <a:p>
            <a:pPr marL="0" indent="0">
              <a:buNone/>
            </a:pPr>
            <a:r>
              <a:rPr lang="en-US" dirty="0">
                <a:latin typeface="Times New Roman" pitchFamily="18" charset="0"/>
                <a:cs typeface="Times New Roman" pitchFamily="18" charset="0"/>
              </a:rPr>
              <a:t>9.   Future Scope</a:t>
            </a:r>
          </a:p>
          <a:p>
            <a:pPr marL="0" indent="0">
              <a:buNone/>
            </a:pPr>
            <a:r>
              <a:rPr lang="en-US" dirty="0">
                <a:latin typeface="Times New Roman" pitchFamily="18" charset="0"/>
                <a:cs typeface="Times New Roman" pitchFamily="18" charset="0"/>
              </a:rPr>
              <a:t>10. Phase Wise Plan</a:t>
            </a:r>
          </a:p>
          <a:p>
            <a:pPr marL="0" indent="0">
              <a:buNone/>
            </a:pPr>
            <a:r>
              <a:rPr lang="en-US" dirty="0">
                <a:latin typeface="Times New Roman" pitchFamily="18" charset="0"/>
                <a:cs typeface="Times New Roman" pitchFamily="18" charset="0"/>
              </a:rPr>
              <a:t>11. References</a:t>
            </a:r>
          </a:p>
        </p:txBody>
      </p:sp>
      <p:sp>
        <p:nvSpPr>
          <p:cNvPr id="6150" name="Date Placeholder 8"/>
          <p:cNvSpPr>
            <a:spLocks noGrp="1"/>
          </p:cNvSpPr>
          <p:nvPr>
            <p:ph type="dt" sz="half" idx="10"/>
          </p:nvPr>
        </p:nvSpPr>
        <p:spPr>
          <a:noFill/>
        </p:spPr>
        <p:txBody>
          <a:bodyPr/>
          <a:lstStyle/>
          <a:p>
            <a:fld id="{D85B15CE-5D9D-4570-89ED-EC971DB13FDB}" type="datetime5">
              <a:rPr lang="en-US" smtClean="0">
                <a:latin typeface="Arial" pitchFamily="34" charset="0"/>
                <a:cs typeface="Arial" pitchFamily="34" charset="0"/>
              </a:rPr>
              <a:t>2-Jun-23</a:t>
            </a:fld>
            <a:endParaRPr lang="en-US">
              <a:latin typeface="Arial" pitchFamily="34" charset="0"/>
              <a:cs typeface="Arial" pitchFamily="34" charset="0"/>
            </a:endParaRPr>
          </a:p>
        </p:txBody>
      </p:sp>
      <p:sp>
        <p:nvSpPr>
          <p:cNvPr id="6149" name="Footer Placeholder 7"/>
          <p:cNvSpPr>
            <a:spLocks noGrp="1"/>
          </p:cNvSpPr>
          <p:nvPr>
            <p:ph type="ftr" sz="quarter" idx="11"/>
          </p:nvPr>
        </p:nvSpPr>
        <p:spPr>
          <a:xfrm>
            <a:off x="4648200" y="6245225"/>
            <a:ext cx="3352800" cy="476250"/>
          </a:xfrm>
          <a:noFill/>
        </p:spPr>
        <p:txBody>
          <a:bodyPr/>
          <a:lstStyle/>
          <a:p>
            <a:r>
              <a:rPr lang="en-US" dirty="0">
                <a:latin typeface="Arial" pitchFamily="34" charset="0"/>
                <a:cs typeface="Arial" pitchFamily="34" charset="0"/>
              </a:rPr>
              <a:t>SKNCOE BE (E &amp; TC) 2021-22</a:t>
            </a:r>
          </a:p>
        </p:txBody>
      </p:sp>
      <p:sp>
        <p:nvSpPr>
          <p:cNvPr id="6148" name="Slide Number Placeholder 6"/>
          <p:cNvSpPr>
            <a:spLocks noGrp="1"/>
          </p:cNvSpPr>
          <p:nvPr>
            <p:ph type="sldNum" sz="quarter" idx="12"/>
          </p:nvPr>
        </p:nvSpPr>
        <p:spPr>
          <a:noFill/>
        </p:spPr>
        <p:txBody>
          <a:bodyPr/>
          <a:lstStyle/>
          <a:p>
            <a:fld id="{9F8D1439-7499-4023-B504-7B323526DB32}" type="slidenum">
              <a:rPr lang="en-US" smtClean="0">
                <a:latin typeface="Arial" pitchFamily="34" charset="0"/>
                <a:cs typeface="Arial" pitchFamily="34" charset="0"/>
              </a:rPr>
              <a:pPr/>
              <a:t>4</a:t>
            </a:fld>
            <a:endParaRPr lang="en-US">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981200" y="260350"/>
            <a:ext cx="8229600" cy="654050"/>
          </a:xfrm>
        </p:spPr>
        <p:txBody>
          <a:bodyPr/>
          <a:lstStyle/>
          <a:p>
            <a:pPr algn="ctr"/>
            <a:r>
              <a:rPr lang="en-US" sz="3200" b="1" dirty="0">
                <a:solidFill>
                  <a:srgbClr val="C00000"/>
                </a:solidFill>
                <a:latin typeface="Times New Roman" pitchFamily="18" charset="0"/>
                <a:cs typeface="Times New Roman" pitchFamily="18" charset="0"/>
              </a:rPr>
              <a:t>ABSTRACT</a:t>
            </a:r>
            <a:endParaRPr lang="en-IN" sz="3200" b="1" dirty="0">
              <a:solidFill>
                <a:srgbClr val="C00000"/>
              </a:solidFill>
              <a:latin typeface="Times New Roman" pitchFamily="18" charset="0"/>
              <a:cs typeface="Times New Roman" pitchFamily="18" charset="0"/>
            </a:endParaRPr>
          </a:p>
        </p:txBody>
      </p:sp>
      <p:sp>
        <p:nvSpPr>
          <p:cNvPr id="5123" name="Content Placeholder 2"/>
          <p:cNvSpPr>
            <a:spLocks noGrp="1"/>
          </p:cNvSpPr>
          <p:nvPr>
            <p:ph idx="1"/>
          </p:nvPr>
        </p:nvSpPr>
        <p:spPr>
          <a:xfrm>
            <a:off x="1981200" y="1710813"/>
            <a:ext cx="8229600" cy="3958151"/>
          </a:xfrm>
        </p:spPr>
        <p:txBody>
          <a:bodyPr>
            <a:normAutofit/>
          </a:bodyPr>
          <a:lstStyle/>
          <a:p>
            <a:pPr algn="just"/>
            <a:r>
              <a:rPr lang="en-US" sz="2000" dirty="0">
                <a:latin typeface="Times New Roman" pitchFamily="18" charset="0"/>
                <a:cs typeface="Times New Roman" pitchFamily="18" charset="0"/>
              </a:rPr>
              <a:t> </a:t>
            </a:r>
            <a:r>
              <a:rPr lang="en-US" dirty="0">
                <a:latin typeface="Times New Roman" pitchFamily="18" charset="0"/>
                <a:cs typeface="Times New Roman" pitchFamily="18" charset="0"/>
              </a:rPr>
              <a:t>Drowsiness and fatigue are one of the main causes leading to road accidents. A method is developed to detect driver’s eyes closure and yawning for drowsiness analysis by PI camera. </a:t>
            </a:r>
            <a:r>
              <a:rPr lang="en-IN" dirty="0">
                <a:latin typeface="Times New Roman" panose="02020603050405020304" pitchFamily="18" charset="0"/>
                <a:cs typeface="Times New Roman" panose="02020603050405020304" pitchFamily="18" charset="0"/>
              </a:rPr>
              <a:t>The driver face monitoring system is a real-time system that investigates the driver physical based on the processing of driver face images .</a:t>
            </a:r>
            <a:r>
              <a:rPr lang="en-US" dirty="0">
                <a:latin typeface="Times New Roman" panose="02020603050405020304" pitchFamily="18" charset="0"/>
                <a:cs typeface="Times New Roman" panose="02020603050405020304" pitchFamily="18" charset="0"/>
              </a:rPr>
              <a:t>This system analyses by the various techniques and procedures like Open CV and Deep Learning Algorithm is used in the system for detecting driver’s fatigue and yawning</a:t>
            </a:r>
            <a:r>
              <a:rPr lang="en-US" dirty="0"/>
              <a:t>. </a:t>
            </a:r>
            <a:endParaRPr lang="en-IN" dirty="0"/>
          </a:p>
          <a:p>
            <a:pPr algn="just">
              <a:lnSpc>
                <a:spcPct val="150000"/>
              </a:lnSpc>
              <a:buFontTx/>
              <a:buNone/>
            </a:pPr>
            <a:endParaRPr lang="en-IN" sz="2400" dirty="0">
              <a:latin typeface="Times New Roman" pitchFamily="18" charset="0"/>
              <a:cs typeface="Times New Roman" pitchFamily="18" charset="0"/>
            </a:endParaRPr>
          </a:p>
          <a:p>
            <a:pPr algn="just">
              <a:lnSpc>
                <a:spcPct val="150000"/>
              </a:lnSpc>
              <a:buFontTx/>
              <a:buNone/>
            </a:pPr>
            <a:endParaRPr lang="en-US" dirty="0">
              <a:latin typeface="Times New Roman" pitchFamily="18" charset="0"/>
              <a:cs typeface="Times New Roman" pitchFamily="18" charset="0"/>
            </a:endParaRPr>
          </a:p>
        </p:txBody>
      </p:sp>
      <p:sp>
        <p:nvSpPr>
          <p:cNvPr id="5126" name="Date Placeholder 8"/>
          <p:cNvSpPr>
            <a:spLocks noGrp="1"/>
          </p:cNvSpPr>
          <p:nvPr>
            <p:ph type="dt" sz="half" idx="10"/>
          </p:nvPr>
        </p:nvSpPr>
        <p:spPr>
          <a:noFill/>
        </p:spPr>
        <p:txBody>
          <a:bodyPr/>
          <a:lstStyle/>
          <a:p>
            <a:fld id="{AF056517-9CE3-4CD7-8B0A-5AE601D7BA34}" type="datetime5">
              <a:rPr lang="en-US" smtClean="0">
                <a:latin typeface="Arial" pitchFamily="34" charset="0"/>
                <a:cs typeface="Arial" pitchFamily="34" charset="0"/>
              </a:rPr>
              <a:t>2-Jun-23</a:t>
            </a:fld>
            <a:endParaRPr lang="en-US">
              <a:latin typeface="Arial" pitchFamily="34" charset="0"/>
              <a:cs typeface="Arial" pitchFamily="34" charset="0"/>
            </a:endParaRPr>
          </a:p>
        </p:txBody>
      </p:sp>
      <p:sp>
        <p:nvSpPr>
          <p:cNvPr id="5125" name="Footer Placeholder 7"/>
          <p:cNvSpPr>
            <a:spLocks noGrp="1"/>
          </p:cNvSpPr>
          <p:nvPr>
            <p:ph type="ftr" sz="quarter" idx="11"/>
          </p:nvPr>
        </p:nvSpPr>
        <p:spPr>
          <a:xfrm>
            <a:off x="4648200" y="6245225"/>
            <a:ext cx="3276600" cy="476250"/>
          </a:xfrm>
          <a:noFill/>
        </p:spPr>
        <p:txBody>
          <a:bodyPr/>
          <a:lstStyle/>
          <a:p>
            <a:r>
              <a:rPr lang="en-US">
                <a:latin typeface="Arial" pitchFamily="34" charset="0"/>
                <a:cs typeface="Arial" pitchFamily="34" charset="0"/>
              </a:rPr>
              <a:t>SKNCOE BE (E &amp; TC) 2021-22</a:t>
            </a:r>
          </a:p>
        </p:txBody>
      </p:sp>
      <p:sp>
        <p:nvSpPr>
          <p:cNvPr id="5124" name="Slide Number Placeholder 6"/>
          <p:cNvSpPr>
            <a:spLocks noGrp="1"/>
          </p:cNvSpPr>
          <p:nvPr>
            <p:ph type="sldNum" sz="quarter" idx="12"/>
          </p:nvPr>
        </p:nvSpPr>
        <p:spPr>
          <a:noFill/>
        </p:spPr>
        <p:txBody>
          <a:bodyPr/>
          <a:lstStyle/>
          <a:p>
            <a:fld id="{6EAD8CF2-4745-42BF-A114-4AA11816949F}" type="slidenum">
              <a:rPr lang="en-US" smtClean="0">
                <a:latin typeface="Arial" pitchFamily="34" charset="0"/>
                <a:cs typeface="Arial" pitchFamily="34" charset="0"/>
              </a:rPr>
              <a:pPr/>
              <a:t>5</a:t>
            </a:fld>
            <a:endParaRPr lang="en-US">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485"/>
            <a:ext cx="10515600" cy="707922"/>
          </a:xfrm>
        </p:spPr>
        <p:txBody>
          <a:bodyPr>
            <a:normAutofit/>
          </a:bodyPr>
          <a:lstStyle/>
          <a:p>
            <a:r>
              <a:rPr lang="en-US" sz="3200" b="1" dirty="0">
                <a:solidFill>
                  <a:srgbClr val="C00000"/>
                </a:solidFill>
                <a:latin typeface="Times New Roman" pitchFamily="18" charset="0"/>
                <a:cs typeface="Times New Roman" pitchFamily="18" charset="0"/>
              </a:rPr>
              <a:t>                                   INTRODUCTION</a:t>
            </a:r>
            <a:endParaRPr lang="en-IN" sz="3200" dirty="0"/>
          </a:p>
        </p:txBody>
      </p:sp>
      <p:sp>
        <p:nvSpPr>
          <p:cNvPr id="3" name="Content Placeholder 2"/>
          <p:cNvSpPr>
            <a:spLocks noGrp="1"/>
          </p:cNvSpPr>
          <p:nvPr>
            <p:ph idx="1"/>
          </p:nvPr>
        </p:nvSpPr>
        <p:spPr>
          <a:xfrm>
            <a:off x="1818167" y="855407"/>
            <a:ext cx="8995146" cy="5630453"/>
          </a:xfrm>
        </p:spPr>
        <p:txBody>
          <a:bodyPr>
            <a:noAutofit/>
          </a:bodyPr>
          <a:lstStyle/>
          <a:p>
            <a:pPr algn="just"/>
            <a:r>
              <a:rPr lang="en-US" dirty="0">
                <a:latin typeface="Times New Roman" panose="02020603050405020304" pitchFamily="18" charset="0"/>
                <a:cs typeface="Times New Roman" panose="02020603050405020304" pitchFamily="18" charset="0"/>
              </a:rPr>
              <a:t>Drowsy driving is a significant problem leading to fatal accidents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system to alert drivers when they are drowsy is necessary to prevent accidents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proposed system analyzes the driver's eyes and mouth to detect signs of drowsiness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system uses a camera to monitor the driver's eyes and mouth</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858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5210"/>
          </a:xfrm>
        </p:spPr>
        <p:txBody>
          <a:bodyPr>
            <a:normAutofit/>
          </a:bodyPr>
          <a:lstStyle/>
          <a:p>
            <a:r>
              <a:rPr lang="en-IN" sz="3200" b="1" dirty="0" smtClean="0">
                <a:solidFill>
                  <a:srgbClr val="C00000"/>
                </a:solidFill>
                <a:latin typeface="Times New Roman" panose="02020603050405020304" pitchFamily="18" charset="0"/>
                <a:cs typeface="Times New Roman" panose="02020603050405020304" pitchFamily="18" charset="0"/>
              </a:rPr>
              <a:t>                                     CONTINUED…..</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52353" y="1350336"/>
            <a:ext cx="8803759" cy="4826627"/>
          </a:xfrm>
        </p:spPr>
        <p:txBody>
          <a:bodyPr/>
          <a:lstStyle/>
          <a:p>
            <a:pPr algn="just">
              <a:buClr>
                <a:srgbClr val="002060"/>
              </a:buClr>
            </a:pPr>
            <a:r>
              <a:rPr lang="en-US" dirty="0">
                <a:latin typeface="Times New Roman" panose="02020603050405020304" pitchFamily="18" charset="0"/>
                <a:cs typeface="Times New Roman" panose="02020603050405020304" pitchFamily="18" charset="0"/>
              </a:rPr>
              <a:t>So this system will alert them if they fell asleep while driving. This system is independent of the subject so it can be employed in commercial systems. </a:t>
            </a:r>
            <a:endParaRPr lang="en-US" dirty="0" smtClean="0">
              <a:latin typeface="Times New Roman" panose="02020603050405020304" pitchFamily="18" charset="0"/>
              <a:cs typeface="Times New Roman" panose="02020603050405020304" pitchFamily="18" charset="0"/>
            </a:endParaRPr>
          </a:p>
          <a:p>
            <a:pPr marL="0" indent="0" algn="just">
              <a:buClr>
                <a:srgbClr val="002060"/>
              </a:buClr>
              <a:buNone/>
            </a:pPr>
            <a:endParaRPr lang="en-US" dirty="0" smtClean="0">
              <a:latin typeface="Times New Roman" panose="02020603050405020304" pitchFamily="18" charset="0"/>
              <a:cs typeface="Times New Roman" panose="02020603050405020304" pitchFamily="18" charset="0"/>
            </a:endParaRPr>
          </a:p>
          <a:p>
            <a:pPr algn="just">
              <a:buClr>
                <a:srgbClr val="002060"/>
              </a:buClr>
            </a:pPr>
            <a:r>
              <a:rPr lang="en-US" dirty="0">
                <a:latin typeface="Times New Roman" panose="02020603050405020304" pitchFamily="18" charset="0"/>
                <a:cs typeface="Times New Roman" panose="02020603050405020304" pitchFamily="18" charset="0"/>
              </a:rPr>
              <a:t>Machine learning algorithms analyze the data to determine if the driver is becoming drowsy</a:t>
            </a:r>
            <a:r>
              <a:rPr lang="en-US" dirty="0" smtClean="0">
                <a:latin typeface="Times New Roman" panose="02020603050405020304" pitchFamily="18" charset="0"/>
                <a:cs typeface="Times New Roman" panose="02020603050405020304" pitchFamily="18" charset="0"/>
              </a:rPr>
              <a:t>.</a:t>
            </a:r>
          </a:p>
          <a:p>
            <a:pPr algn="just">
              <a:buClr>
                <a:srgbClr val="002060"/>
              </a:buClr>
            </a:pPr>
            <a:endParaRPr lang="en-US" dirty="0">
              <a:latin typeface="Times New Roman" panose="02020603050405020304" pitchFamily="18" charset="0"/>
              <a:cs typeface="Times New Roman" panose="02020603050405020304" pitchFamily="18" charset="0"/>
            </a:endParaRPr>
          </a:p>
          <a:p>
            <a:pPr algn="just">
              <a:buClr>
                <a:srgbClr val="002060"/>
              </a:buClr>
            </a:pPr>
            <a:r>
              <a:rPr lang="en-US" dirty="0">
                <a:latin typeface="Times New Roman" panose="02020603050405020304" pitchFamily="18" charset="0"/>
                <a:cs typeface="Times New Roman" panose="02020603050405020304" pitchFamily="18" charset="0"/>
              </a:rPr>
              <a:t>It tracks changes in facial expressions, such as drooping eyelids and yawning.</a:t>
            </a:r>
          </a:p>
        </p:txBody>
      </p:sp>
    </p:spTree>
    <p:extLst>
      <p:ext uri="{BB962C8B-B14F-4D97-AF65-F5344CB8AC3E}">
        <p14:creationId xmlns:p14="http://schemas.microsoft.com/office/powerpoint/2010/main" val="361653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335"/>
          </a:xfrm>
        </p:spPr>
        <p:txBody>
          <a:bodyPr>
            <a:normAutofit/>
          </a:bodyPr>
          <a:lstStyle/>
          <a:p>
            <a:r>
              <a:rPr lang="en-IN" sz="3200" b="1" dirty="0" smtClean="0">
                <a:solidFill>
                  <a:srgbClr val="C00000"/>
                </a:solidFill>
                <a:latin typeface="Times New Roman" panose="02020603050405020304" pitchFamily="18" charset="0"/>
                <a:cs typeface="Times New Roman" panose="02020603050405020304" pitchFamily="18" charset="0"/>
              </a:rPr>
              <a:t>                                    CONTINUED...</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86269" y="999460"/>
            <a:ext cx="8782493" cy="4901056"/>
          </a:xfrm>
        </p:spPr>
        <p:txBody>
          <a:bodyPr>
            <a:noAutofit/>
          </a:bodyPr>
          <a:lstStyle/>
          <a:p>
            <a:pPr algn="just">
              <a:buClr>
                <a:srgbClr val="002060"/>
              </a:buClr>
            </a:pPr>
            <a:r>
              <a:rPr lang="en-US" dirty="0">
                <a:latin typeface="Times New Roman" panose="02020603050405020304" pitchFamily="18" charset="0"/>
                <a:cs typeface="Times New Roman" panose="02020603050405020304" pitchFamily="18" charset="0"/>
              </a:rPr>
              <a:t>Drowsiness detection technology is an essential component of safe </a:t>
            </a:r>
            <a:r>
              <a:rPr lang="en-US" dirty="0" smtClean="0">
                <a:latin typeface="Times New Roman" panose="02020603050405020304" pitchFamily="18" charset="0"/>
                <a:cs typeface="Times New Roman" panose="02020603050405020304" pitchFamily="18" charset="0"/>
              </a:rPr>
              <a:t>driving.</a:t>
            </a:r>
          </a:p>
          <a:p>
            <a:pPr algn="just">
              <a:buClr>
                <a:srgbClr val="002060"/>
              </a:buClr>
            </a:pPr>
            <a:endParaRPr lang="en-US" dirty="0">
              <a:latin typeface="Times New Roman" panose="02020603050405020304" pitchFamily="18" charset="0"/>
              <a:cs typeface="Times New Roman" panose="02020603050405020304" pitchFamily="18" charset="0"/>
            </a:endParaRPr>
          </a:p>
          <a:p>
            <a:pPr algn="just">
              <a:buClr>
                <a:srgbClr val="002060"/>
              </a:buClr>
            </a:pPr>
            <a:r>
              <a:rPr lang="en-US" dirty="0">
                <a:latin typeface="Times New Roman" panose="02020603050405020304" pitchFamily="18" charset="0"/>
                <a:cs typeface="Times New Roman" panose="02020603050405020304" pitchFamily="18" charset="0"/>
              </a:rPr>
              <a:t>The proposed system provides a reliable way to prevent accidents caused by drowsy driving.</a:t>
            </a:r>
            <a:endParaRPr lang="en-US" dirty="0" smtClean="0">
              <a:latin typeface="Times New Roman" panose="02020603050405020304" pitchFamily="18" charset="0"/>
              <a:cs typeface="Times New Roman" panose="02020603050405020304" pitchFamily="18" charset="0"/>
            </a:endParaRPr>
          </a:p>
          <a:p>
            <a:pPr marL="0" indent="0" algn="just">
              <a:buClr>
                <a:srgbClr val="002060"/>
              </a:buClr>
              <a:buNone/>
            </a:pPr>
            <a:endParaRPr lang="en-US" dirty="0" smtClean="0">
              <a:latin typeface="Times New Roman" panose="02020603050405020304" pitchFamily="18" charset="0"/>
              <a:cs typeface="Times New Roman" panose="02020603050405020304" pitchFamily="18" charset="0"/>
            </a:endParaRPr>
          </a:p>
          <a:p>
            <a:pPr algn="just">
              <a:buClr>
                <a:srgbClr val="002060"/>
              </a:buCl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eye closure can be detected by analyzing the eye aspect ratio and the yawing can be detected by analyzing the mouth aspect ratio (MAR). The EAR and MAR threshold is set. </a:t>
            </a:r>
          </a:p>
        </p:txBody>
      </p:sp>
    </p:spTree>
    <p:extLst>
      <p:ext uri="{BB962C8B-B14F-4D97-AF65-F5344CB8AC3E}">
        <p14:creationId xmlns:p14="http://schemas.microsoft.com/office/powerpoint/2010/main" val="3324834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981200" y="254973"/>
            <a:ext cx="8229600" cy="487362"/>
          </a:xfrm>
        </p:spPr>
        <p:txBody>
          <a:bodyPr>
            <a:normAutofit fontScale="90000"/>
          </a:bodyPr>
          <a:lstStyle/>
          <a:p>
            <a:pPr algn="ctr"/>
            <a:r>
              <a:rPr lang="en-US" sz="3600" b="1" dirty="0">
                <a:solidFill>
                  <a:srgbClr val="C00000"/>
                </a:solidFill>
                <a:latin typeface="Times New Roman" pitchFamily="18" charset="0"/>
                <a:cs typeface="Times New Roman" pitchFamily="18" charset="0"/>
              </a:rPr>
              <a:t>INTRODUCTION</a:t>
            </a:r>
            <a:endParaRPr lang="en-US" sz="3200" b="1" dirty="0">
              <a:latin typeface="Times New Roman" pitchFamily="18" charset="0"/>
              <a:cs typeface="Times New Roman" pitchFamily="18" charset="0"/>
            </a:endParaRPr>
          </a:p>
        </p:txBody>
      </p:sp>
      <p:sp>
        <p:nvSpPr>
          <p:cNvPr id="7171" name="Content Placeholder 2"/>
          <p:cNvSpPr>
            <a:spLocks noGrp="1"/>
          </p:cNvSpPr>
          <p:nvPr>
            <p:ph idx="1"/>
          </p:nvPr>
        </p:nvSpPr>
        <p:spPr>
          <a:xfrm>
            <a:off x="1531088" y="1403498"/>
            <a:ext cx="8586307" cy="4841728"/>
          </a:xfrm>
        </p:spPr>
        <p:txBody>
          <a:bodyPr>
            <a:normAutofit fontScale="55000" lnSpcReduction="20000"/>
          </a:bodyPr>
          <a:lstStyle/>
          <a:p>
            <a:pPr algn="just">
              <a:buClr>
                <a:srgbClr val="002060"/>
              </a:buClr>
            </a:pPr>
            <a:r>
              <a:rPr lang="en-US" sz="5100" dirty="0" smtClean="0">
                <a:latin typeface="Times New Roman" panose="02020603050405020304" pitchFamily="18" charset="0"/>
                <a:cs typeface="Times New Roman" panose="02020603050405020304" pitchFamily="18" charset="0"/>
              </a:rPr>
              <a:t>System </a:t>
            </a:r>
            <a:r>
              <a:rPr lang="en-US" sz="5100" dirty="0">
                <a:latin typeface="Times New Roman" panose="02020603050405020304" pitchFamily="18" charset="0"/>
                <a:cs typeface="Times New Roman" panose="02020603050405020304" pitchFamily="18" charset="0"/>
              </a:rPr>
              <a:t>detects the early signs of fatigue if there is any change in these values. </a:t>
            </a:r>
            <a:endParaRPr lang="en-US" sz="5100" dirty="0" smtClean="0">
              <a:latin typeface="Times New Roman" panose="02020603050405020304" pitchFamily="18" charset="0"/>
              <a:cs typeface="Times New Roman" panose="02020603050405020304" pitchFamily="18" charset="0"/>
            </a:endParaRPr>
          </a:p>
          <a:p>
            <a:pPr algn="just">
              <a:buClr>
                <a:srgbClr val="002060"/>
              </a:buClr>
            </a:pPr>
            <a:endParaRPr lang="en-US" sz="5100" dirty="0" smtClean="0">
              <a:latin typeface="Times New Roman" panose="02020603050405020304" pitchFamily="18" charset="0"/>
              <a:cs typeface="Times New Roman" panose="02020603050405020304" pitchFamily="18" charset="0"/>
            </a:endParaRPr>
          </a:p>
          <a:p>
            <a:pPr algn="just">
              <a:buClr>
                <a:srgbClr val="002060"/>
              </a:buClr>
            </a:pPr>
            <a:r>
              <a:rPr lang="en-US" sz="5100" dirty="0" smtClean="0">
                <a:latin typeface="Times New Roman" panose="02020603050405020304" pitchFamily="18" charset="0"/>
                <a:cs typeface="Times New Roman" panose="02020603050405020304" pitchFamily="18" charset="0"/>
              </a:rPr>
              <a:t>If </a:t>
            </a:r>
            <a:r>
              <a:rPr lang="en-US" sz="5100" dirty="0">
                <a:latin typeface="Times New Roman" panose="02020603050405020304" pitchFamily="18" charset="0"/>
                <a:cs typeface="Times New Roman" panose="02020603050405020304" pitchFamily="18" charset="0"/>
              </a:rPr>
              <a:t>the value of EAR keeps decreasing it means that the driver is closing his eyes and if the MAR value increases it means the driver is yawing</a:t>
            </a:r>
            <a:r>
              <a:rPr lang="en-US" sz="5100" dirty="0" smtClean="0">
                <a:latin typeface="Times New Roman" panose="02020603050405020304" pitchFamily="18" charset="0"/>
                <a:cs typeface="Times New Roman" panose="02020603050405020304" pitchFamily="18" charset="0"/>
              </a:rPr>
              <a:t>.</a:t>
            </a:r>
          </a:p>
          <a:p>
            <a:pPr algn="just">
              <a:buClr>
                <a:srgbClr val="002060"/>
              </a:buClr>
            </a:pPr>
            <a:endParaRPr lang="en-US" sz="5100" dirty="0" smtClean="0">
              <a:latin typeface="Times New Roman" panose="02020603050405020304" pitchFamily="18" charset="0"/>
              <a:cs typeface="Times New Roman" panose="02020603050405020304" pitchFamily="18" charset="0"/>
            </a:endParaRPr>
          </a:p>
          <a:p>
            <a:pPr algn="just">
              <a:buClr>
                <a:srgbClr val="002060"/>
              </a:buClr>
            </a:pPr>
            <a:r>
              <a:rPr lang="en-US" sz="5100" dirty="0" smtClean="0">
                <a:latin typeface="Times New Roman" panose="02020603050405020304" pitchFamily="18" charset="0"/>
                <a:cs typeface="Times New Roman" panose="02020603050405020304" pitchFamily="18" charset="0"/>
              </a:rPr>
              <a:t> </a:t>
            </a:r>
            <a:r>
              <a:rPr lang="en-US" sz="5100" dirty="0">
                <a:latin typeface="Times New Roman" panose="02020603050405020304" pitchFamily="18" charset="0"/>
                <a:cs typeface="Times New Roman" panose="02020603050405020304" pitchFamily="18" charset="0"/>
              </a:rPr>
              <a:t>Implement this logic to detect the driver’s fatigue in this system.</a:t>
            </a:r>
            <a:endParaRPr lang="en-IN" sz="5100" dirty="0">
              <a:latin typeface="Times New Roman" panose="02020603050405020304" pitchFamily="18" charset="0"/>
              <a:cs typeface="Times New Roman" panose="02020603050405020304" pitchFamily="18" charset="0"/>
            </a:endParaRPr>
          </a:p>
          <a:p>
            <a:pPr algn="just">
              <a:buClr>
                <a:srgbClr val="002060"/>
              </a:buClr>
            </a:pPr>
            <a:endParaRPr lang="en-US" sz="45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7174" name="Date Placeholder 8"/>
          <p:cNvSpPr>
            <a:spLocks noGrp="1"/>
          </p:cNvSpPr>
          <p:nvPr>
            <p:ph type="dt" sz="half" idx="10"/>
          </p:nvPr>
        </p:nvSpPr>
        <p:spPr>
          <a:noFill/>
        </p:spPr>
        <p:txBody>
          <a:bodyPr/>
          <a:lstStyle/>
          <a:p>
            <a:fld id="{C664F63A-2B22-4BCF-BF9B-E0C98FF6E12F}" type="datetime5">
              <a:rPr lang="en-US" smtClean="0">
                <a:latin typeface="Arial" pitchFamily="34" charset="0"/>
                <a:cs typeface="Arial" pitchFamily="34" charset="0"/>
              </a:rPr>
              <a:t>2-Jun-23</a:t>
            </a:fld>
            <a:endParaRPr lang="en-US">
              <a:latin typeface="Arial" pitchFamily="34" charset="0"/>
              <a:cs typeface="Arial" pitchFamily="34" charset="0"/>
            </a:endParaRPr>
          </a:p>
        </p:txBody>
      </p:sp>
      <p:sp>
        <p:nvSpPr>
          <p:cNvPr id="7173" name="Footer Placeholder 7"/>
          <p:cNvSpPr>
            <a:spLocks noGrp="1"/>
          </p:cNvSpPr>
          <p:nvPr>
            <p:ph type="ftr" sz="quarter" idx="11"/>
          </p:nvPr>
        </p:nvSpPr>
        <p:spPr>
          <a:xfrm>
            <a:off x="4648200" y="6245225"/>
            <a:ext cx="3200400" cy="476250"/>
          </a:xfrm>
          <a:noFill/>
        </p:spPr>
        <p:txBody>
          <a:bodyPr/>
          <a:lstStyle/>
          <a:p>
            <a:r>
              <a:rPr lang="en-US">
                <a:latin typeface="Arial" pitchFamily="34" charset="0"/>
                <a:cs typeface="Arial" pitchFamily="34" charset="0"/>
              </a:rPr>
              <a:t>SKNCOE BE (E &amp; TC) 2021-22</a:t>
            </a:r>
          </a:p>
        </p:txBody>
      </p:sp>
      <p:sp>
        <p:nvSpPr>
          <p:cNvPr id="7172" name="Slide Number Placeholder 6"/>
          <p:cNvSpPr>
            <a:spLocks noGrp="1"/>
          </p:cNvSpPr>
          <p:nvPr>
            <p:ph type="sldNum" sz="quarter" idx="12"/>
          </p:nvPr>
        </p:nvSpPr>
        <p:spPr>
          <a:noFill/>
        </p:spPr>
        <p:txBody>
          <a:bodyPr/>
          <a:lstStyle/>
          <a:p>
            <a:fld id="{C9BFE5D4-A0BE-400A-8F7D-6E8D3353055F}" type="slidenum">
              <a:rPr lang="en-US" smtClean="0">
                <a:latin typeface="Arial" pitchFamily="34" charset="0"/>
                <a:cs typeface="Arial" pitchFamily="34" charset="0"/>
              </a:rPr>
              <a:pPr/>
              <a:t>9</a:t>
            </a:fld>
            <a:endParaRPr lang="en-US">
              <a:latin typeface="Arial" pitchFamily="34" charset="0"/>
              <a:cs typeface="Arial" pitchFamily="34" charset="0"/>
            </a:endParaRPr>
          </a:p>
        </p:txBody>
      </p:sp>
      <p:pic>
        <p:nvPicPr>
          <p:cNvPr id="1028" name="Picture 4" descr="Eye blink detection with OpenCV, Python, and dlib - PyImageSearch">
            <a:extLst>
              <a:ext uri="{FF2B5EF4-FFF2-40B4-BE49-F238E27FC236}">
                <a16:creationId xmlns:a16="http://schemas.microsoft.com/office/drawing/2014/main" id="{B512C468-538A-C43E-B56C-05019B230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1670" y="4986671"/>
            <a:ext cx="2558101" cy="7823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1939</TotalTime>
  <Words>2602</Words>
  <Application>Microsoft Office PowerPoint</Application>
  <PresentationFormat>Widescreen</PresentationFormat>
  <Paragraphs>387</Paragraphs>
  <Slides>35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SimSun</vt:lpstr>
      <vt:lpstr>Arial</vt:lpstr>
      <vt:lpstr>Calibri</vt:lpstr>
      <vt:lpstr>Calibri Light</vt:lpstr>
      <vt:lpstr>Times New Roman</vt:lpstr>
      <vt:lpstr>Office Theme</vt:lpstr>
      <vt:lpstr>PowerPoint Presentation</vt:lpstr>
      <vt:lpstr>AIM</vt:lpstr>
      <vt:lpstr>OBJECTIVES</vt:lpstr>
      <vt:lpstr>CONTENTS</vt:lpstr>
      <vt:lpstr>ABSTRACT</vt:lpstr>
      <vt:lpstr>                                   INTRODUCTION</vt:lpstr>
      <vt:lpstr>                                     CONTINUED…..</vt:lpstr>
      <vt:lpstr>                                    CONTINUED...</vt:lpstr>
      <vt:lpstr>INTRODUCTION</vt:lpstr>
      <vt:lpstr>                                 BACKGROUND</vt:lpstr>
      <vt:lpstr>                       PROBLEM STATEMENT</vt:lpstr>
      <vt:lpstr>                              LITERATURE SURVEY</vt:lpstr>
      <vt:lpstr>                      LITERATURE SURVEY</vt:lpstr>
      <vt:lpstr>                              LITERATURE SURVEY</vt:lpstr>
      <vt:lpstr>BLOCK DIAGRAM</vt:lpstr>
      <vt:lpstr>BLOCK DIAGRAM DESCRIPTION</vt:lpstr>
      <vt:lpstr>                          CONTINUED…….</vt:lpstr>
      <vt:lpstr>                            CONTINUED…….</vt:lpstr>
      <vt:lpstr>                               CONTINUED…….</vt:lpstr>
      <vt:lpstr>TECHNICAL SPECIFICATION OF PROJECT</vt:lpstr>
      <vt:lpstr>                     IMPLEMENTATION</vt:lpstr>
      <vt:lpstr>                    CONTINUED…….</vt:lpstr>
      <vt:lpstr>                         CONTINUED…….</vt:lpstr>
      <vt:lpstr>                                     CONTINUED…….</vt:lpstr>
      <vt:lpstr>                                     RESULT</vt:lpstr>
      <vt:lpstr>PowerPoint Presentation</vt:lpstr>
      <vt:lpstr>ADVANTAGES</vt:lpstr>
      <vt:lpstr>              DISADVANTAGE &amp; APPLICATIONS</vt:lpstr>
      <vt:lpstr>CONCLUSIONS</vt:lpstr>
      <vt:lpstr>Future Scope</vt:lpstr>
      <vt:lpstr>REFERENCES</vt:lpstr>
      <vt:lpstr>                      REFERENCES</vt:lpstr>
      <vt:lpstr>PHASE WISE PLAN</vt:lpstr>
      <vt:lpstr>PHASE WISE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Parmeshwar Kokare</dc:creator>
  <cp:lastModifiedBy>SUVARNA</cp:lastModifiedBy>
  <cp:revision>127</cp:revision>
  <dcterms:created xsi:type="dcterms:W3CDTF">2022-10-14T11:28:06Z</dcterms:created>
  <dcterms:modified xsi:type="dcterms:W3CDTF">2023-06-02T13:53:27Z</dcterms:modified>
</cp:coreProperties>
</file>