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0"/>
  </p:notesMasterIdLst>
  <p:sldIdLst>
    <p:sldId id="256" r:id="rId2"/>
    <p:sldId id="257" r:id="rId3"/>
    <p:sldId id="258" r:id="rId4"/>
    <p:sldId id="260" r:id="rId5"/>
    <p:sldId id="261" r:id="rId6"/>
    <p:sldId id="276" r:id="rId7"/>
    <p:sldId id="275"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C5DE4-7CF6-414C-AC78-AE34D0572BF7}" v="73" dt="2022-05-13T13:50:40.966"/>
    <p1510:client id="{42E42CA7-FAA1-4817-96BE-9608B4CAE12F}" v="16" dt="2022-05-13T05:42:42.870"/>
    <p1510:client id="{B35CC61D-818A-401A-95BC-7C938474D0DE}" v="3" dt="2022-05-13T16:18:30.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5" autoAdjust="0"/>
    <p:restoredTop sz="95226" autoAdjust="0"/>
  </p:normalViewPr>
  <p:slideViewPr>
    <p:cSldViewPr snapToGrid="0">
      <p:cViewPr>
        <p:scale>
          <a:sx n="82" d="100"/>
          <a:sy n="82" d="100"/>
        </p:scale>
        <p:origin x="835"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2D9D0-8045-416F-A63F-C96451367DDF}"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16F74-58DE-47E6-BB01-A0CD9C3B33B4}" type="slidenum">
              <a:rPr lang="en-US" smtClean="0"/>
              <a:t>‹#›</a:t>
            </a:fld>
            <a:endParaRPr lang="en-US"/>
          </a:p>
        </p:txBody>
      </p:sp>
    </p:spTree>
    <p:extLst>
      <p:ext uri="{BB962C8B-B14F-4D97-AF65-F5344CB8AC3E}">
        <p14:creationId xmlns:p14="http://schemas.microsoft.com/office/powerpoint/2010/main" val="206802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D16F74-58DE-47E6-BB01-A0CD9C3B33B4}" type="slidenum">
              <a:rPr lang="en-US" smtClean="0"/>
              <a:t>2</a:t>
            </a:fld>
            <a:endParaRPr lang="en-US"/>
          </a:p>
        </p:txBody>
      </p:sp>
    </p:spTree>
    <p:extLst>
      <p:ext uri="{BB962C8B-B14F-4D97-AF65-F5344CB8AC3E}">
        <p14:creationId xmlns:p14="http://schemas.microsoft.com/office/powerpoint/2010/main" val="229094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5000"/>
              </a:lnSpc>
              <a:spcBef>
                <a:spcPts val="1000"/>
              </a:spcBef>
              <a:buFont typeface="Arial"/>
              <a:buChar char="•"/>
            </a:pPr>
            <a:r>
              <a:rPr lang="en-US" dirty="0"/>
              <a:t>Focus on ongoing hot issues</a:t>
            </a:r>
          </a:p>
          <a:p>
            <a:pPr marL="685800" lvl="1" indent="-457200">
              <a:buAutoNum type="arabicPeriod"/>
            </a:pPr>
            <a:r>
              <a:rPr lang="en-US" dirty="0"/>
              <a:t>Covid-19, in 2020 the unknowns of the virus allowed people speculate and spread false information </a:t>
            </a:r>
            <a:endParaRPr lang="en-US" dirty="0">
              <a:cs typeface="Calibri"/>
            </a:endParaRPr>
          </a:p>
          <a:p>
            <a:pPr marL="685800" lvl="1" indent="-457200">
              <a:buAutoNum type="arabicPeriod"/>
            </a:pPr>
            <a:r>
              <a:rPr lang="en-US" dirty="0"/>
              <a:t>Trump vs Hilary Clinton/Biden Campaign, these two political races were trending topics and easy target to falsify information for political gain   </a:t>
            </a:r>
            <a:endParaRPr lang="en-US" dirty="0">
              <a:cs typeface="Calibri"/>
            </a:endParaRPr>
          </a:p>
          <a:p>
            <a:pPr marL="685800" lvl="1" indent="-457200">
              <a:buAutoNum type="arabicPeriod"/>
            </a:pPr>
            <a:r>
              <a:rPr lang="en-US" dirty="0"/>
              <a:t>Russia vs Ukraine War </a:t>
            </a:r>
            <a:endParaRPr lang="en-US" dirty="0">
              <a:cs typeface="Calibri"/>
            </a:endParaRPr>
          </a:p>
          <a:p>
            <a:pPr marL="171450" indent="-171450">
              <a:lnSpc>
                <a:spcPct val="125000"/>
              </a:lnSpc>
              <a:spcBef>
                <a:spcPts val="1000"/>
              </a:spcBef>
              <a:buFont typeface="Arial"/>
              <a:buChar char="•"/>
            </a:pPr>
            <a:r>
              <a:rPr lang="en-US" dirty="0"/>
              <a:t>Focus on concepts that are important to specific populations or topics of interest</a:t>
            </a:r>
            <a:endParaRPr lang="en-US" dirty="0">
              <a:cs typeface="Calibri"/>
            </a:endParaRPr>
          </a:p>
          <a:p>
            <a:pPr marL="685800" lvl="1" indent="-457200">
              <a:lnSpc>
                <a:spcPct val="125000"/>
              </a:lnSpc>
              <a:spcBef>
                <a:spcPts val="500"/>
              </a:spcBef>
              <a:buAutoNum type="arabicPeriod"/>
            </a:pPr>
            <a:r>
              <a:rPr lang="en-US" dirty="0"/>
              <a:t>Political views, humans tend to believe point of views they align with for example if someone aligns with </a:t>
            </a:r>
            <a:r>
              <a:rPr lang="en-US"/>
              <a:t>the Republicans </a:t>
            </a:r>
            <a:r>
              <a:rPr lang="en-US" dirty="0"/>
              <a:t>they tend to believe there representatives vs a Democratic representative </a:t>
            </a:r>
            <a:endParaRPr lang="en-US" dirty="0">
              <a:cs typeface="Calibri"/>
            </a:endParaRPr>
          </a:p>
          <a:p>
            <a:pPr marL="685800" lvl="1" indent="-457200">
              <a:lnSpc>
                <a:spcPct val="125000"/>
              </a:lnSpc>
              <a:spcBef>
                <a:spcPts val="500"/>
              </a:spcBef>
              <a:buAutoNum type="arabicPeriod"/>
            </a:pPr>
            <a:r>
              <a:rPr lang="en-US" dirty="0"/>
              <a:t>Religious views, similarly to political views humans will believe information they have faith in, for example the text from the Bible, Quran, etc. </a:t>
            </a:r>
            <a:endParaRPr lang="en-US" dirty="0">
              <a:cs typeface="Calibri"/>
            </a:endParaRPr>
          </a:p>
          <a:p>
            <a:pPr marL="171450" indent="-171450">
              <a:lnSpc>
                <a:spcPct val="125000"/>
              </a:lnSpc>
              <a:spcBef>
                <a:spcPts val="1000"/>
              </a:spcBef>
              <a:buFont typeface="Arial"/>
              <a:buChar char="•"/>
            </a:pPr>
            <a:r>
              <a:rPr lang="en-US" dirty="0"/>
              <a:t>Lack of education or training on verifying sources, if</a:t>
            </a:r>
            <a:r>
              <a:rPr lang="en-US" dirty="0">
                <a:cs typeface="Calibri"/>
              </a:rPr>
              <a:t> people aren't informed to verify and practice verifying they will never validate information they receive </a:t>
            </a:r>
          </a:p>
        </p:txBody>
      </p:sp>
      <p:sp>
        <p:nvSpPr>
          <p:cNvPr id="4" name="Slide Number Placeholder 3"/>
          <p:cNvSpPr>
            <a:spLocks noGrp="1"/>
          </p:cNvSpPr>
          <p:nvPr>
            <p:ph type="sldNum" sz="quarter" idx="5"/>
          </p:nvPr>
        </p:nvSpPr>
        <p:spPr/>
        <p:txBody>
          <a:bodyPr/>
          <a:lstStyle/>
          <a:p>
            <a:fld id="{BAD16F74-58DE-47E6-BB01-A0CD9C3B33B4}" type="slidenum">
              <a:rPr lang="en-US" smtClean="0"/>
              <a:t>3</a:t>
            </a:fld>
            <a:endParaRPr lang="en-US"/>
          </a:p>
        </p:txBody>
      </p:sp>
    </p:spTree>
    <p:extLst>
      <p:ext uri="{BB962C8B-B14F-4D97-AF65-F5344CB8AC3E}">
        <p14:creationId xmlns:p14="http://schemas.microsoft.com/office/powerpoint/2010/main" val="366880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091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42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75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3521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376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3438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309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764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93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293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8/24/2022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427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8/24/2022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85280866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mediacause.org/5-less-prominent-social-media-platforms-for-nonprofits-to-understan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65A5CBD-5BDA-4345-915C-718F0E585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803918" y="2893442"/>
            <a:ext cx="6351638" cy="1524000"/>
          </a:xfrm>
        </p:spPr>
        <p:txBody>
          <a:bodyPr vert="horz" lIns="91440" tIns="45720" rIns="91440" bIns="45720" rtlCol="0" anchor="t">
            <a:normAutofit fontScale="70000" lnSpcReduction="20000"/>
          </a:bodyPr>
          <a:lstStyle/>
          <a:p>
            <a:pPr algn="l"/>
            <a:r>
              <a:rPr lang="en-US" sz="2200" b="1" dirty="0">
                <a:solidFill>
                  <a:schemeClr val="tx1"/>
                </a:solidFill>
                <a:ea typeface="+mn-lt"/>
                <a:cs typeface="+mn-lt"/>
              </a:rPr>
              <a:t>Contacts:</a:t>
            </a:r>
          </a:p>
          <a:p>
            <a:pPr marL="342900" indent="-342900" algn="l">
              <a:buFont typeface="Arial" panose="020B0604020202020204" pitchFamily="34" charset="0"/>
              <a:buChar char="•"/>
            </a:pPr>
            <a:r>
              <a:rPr lang="en-US" sz="2200" b="1" dirty="0">
                <a:solidFill>
                  <a:schemeClr val="tx1"/>
                </a:solidFill>
                <a:ea typeface="+mn-lt"/>
                <a:cs typeface="+mn-lt"/>
              </a:rPr>
              <a:t>Dr. Nasheen Nur, </a:t>
            </a:r>
            <a:r>
              <a:rPr lang="en-US" sz="2200" b="1" u="sng" dirty="0" err="1">
                <a:solidFill>
                  <a:srgbClr val="0070C0"/>
                </a:solidFill>
                <a:latin typeface="Arial" panose="020B0604020202020204" pitchFamily="34" charset="0"/>
                <a:ea typeface="+mn-lt"/>
                <a:cs typeface="Arial" panose="020B0604020202020204" pitchFamily="34" charset="0"/>
              </a:rPr>
              <a:t>nurn@fit.edu</a:t>
            </a:r>
            <a:endParaRPr lang="en-US" sz="2200" b="1" u="sng" dirty="0">
              <a:solidFill>
                <a:srgbClr val="0070C0"/>
              </a:solidFill>
              <a:latin typeface="Arial" panose="020B0604020202020204" pitchFamily="34" charset="0"/>
              <a:ea typeface="+mn-lt"/>
              <a:cs typeface="Arial" panose="020B0604020202020204" pitchFamily="34" charset="0"/>
            </a:endParaRPr>
          </a:p>
          <a:p>
            <a:pPr marL="342900" indent="-342900" algn="l">
              <a:buFont typeface="Arial" panose="020B0604020202020204" pitchFamily="34" charset="0"/>
              <a:buChar char="•"/>
            </a:pPr>
            <a:r>
              <a:rPr lang="en-US" sz="2200" b="1" dirty="0">
                <a:solidFill>
                  <a:schemeClr val="tx1"/>
                </a:solidFill>
                <a:ea typeface="+mn-lt"/>
                <a:cs typeface="+mn-lt"/>
              </a:rPr>
              <a:t>Dr. Siddhartha Bhattacharyya, </a:t>
            </a:r>
            <a:r>
              <a:rPr lang="en-US" sz="2200" b="1" u="sng" dirty="0" err="1">
                <a:solidFill>
                  <a:srgbClr val="0070C0"/>
                </a:solidFill>
                <a:ea typeface="+mn-lt"/>
                <a:cs typeface="+mn-lt"/>
              </a:rPr>
              <a:t>sbhattacharyya@fit.edu</a:t>
            </a:r>
            <a:endParaRPr lang="en-US" sz="2200" b="1" u="sng" dirty="0">
              <a:solidFill>
                <a:srgbClr val="0070C0"/>
              </a:solidFill>
              <a:ea typeface="+mn-lt"/>
              <a:cs typeface="+mn-lt"/>
            </a:endParaRPr>
          </a:p>
          <a:p>
            <a:pPr marL="342900" indent="-342900" algn="l">
              <a:buFont typeface="Arial" panose="020B0604020202020204" pitchFamily="34" charset="0"/>
              <a:buChar char="•"/>
            </a:pPr>
            <a:r>
              <a:rPr lang="en-US" sz="2200" b="1" dirty="0">
                <a:solidFill>
                  <a:schemeClr val="tx1"/>
                </a:solidFill>
                <a:ea typeface="+mn-lt"/>
                <a:cs typeface="+mn-lt"/>
              </a:rPr>
              <a:t>Candice </a:t>
            </a:r>
            <a:r>
              <a:rPr lang="en-US" sz="2200" b="1" dirty="0" err="1">
                <a:solidFill>
                  <a:schemeClr val="tx1"/>
                </a:solidFill>
                <a:ea typeface="+mn-lt"/>
                <a:cs typeface="+mn-lt"/>
              </a:rPr>
              <a:t>Normalee</a:t>
            </a:r>
            <a:r>
              <a:rPr lang="en-US" sz="2200" b="1" dirty="0">
                <a:solidFill>
                  <a:schemeClr val="tx1"/>
                </a:solidFill>
                <a:ea typeface="+mn-lt"/>
                <a:cs typeface="+mn-lt"/>
              </a:rPr>
              <a:t> Chambers, </a:t>
            </a:r>
            <a:r>
              <a:rPr lang="en-US" sz="2200" b="1" u="sng" dirty="0">
                <a:solidFill>
                  <a:srgbClr val="0070C0"/>
                </a:solidFill>
                <a:latin typeface="Arial" panose="020B0604020202020204" pitchFamily="34" charset="0"/>
                <a:cs typeface="Arial" panose="020B0604020202020204" pitchFamily="34" charset="0"/>
              </a:rPr>
              <a:t>chambersc2017@my.fit.edu</a:t>
            </a:r>
            <a:endParaRPr lang="en-US" sz="2200" b="1" dirty="0">
              <a:solidFill>
                <a:srgbClr val="0070C0"/>
              </a:solidFill>
              <a:latin typeface="Arial" panose="020B0604020202020204" pitchFamily="34" charset="0"/>
              <a:ea typeface="+mn-lt"/>
              <a:cs typeface="Arial" panose="020B0604020202020204" pitchFamily="34" charset="0"/>
            </a:endParaRPr>
          </a:p>
          <a:p>
            <a:pPr algn="l"/>
            <a:endParaRPr lang="en-US" dirty="0">
              <a:solidFill>
                <a:srgbClr val="FFFFFF">
                  <a:alpha val="70000"/>
                </a:srgbClr>
              </a:solidFill>
              <a:ea typeface="+mn-lt"/>
              <a:cs typeface="+mn-lt"/>
            </a:endParaRPr>
          </a:p>
          <a:p>
            <a:pPr algn="l"/>
            <a:endParaRPr lang="en-US" dirty="0">
              <a:solidFill>
                <a:srgbClr val="FFFFFF">
                  <a:alpha val="70000"/>
                </a:srgbClr>
              </a:solidFill>
            </a:endParaRPr>
          </a:p>
          <a:p>
            <a:pPr algn="l"/>
            <a:endParaRPr lang="en-US" dirty="0">
              <a:solidFill>
                <a:srgbClr val="FFFFFF">
                  <a:alpha val="70000"/>
                </a:srgbClr>
              </a:solidFill>
              <a:ea typeface="+mn-lt"/>
              <a:cs typeface="+mn-lt"/>
            </a:endParaRPr>
          </a:p>
          <a:p>
            <a:pPr algn="l"/>
            <a:endParaRPr lang="en-US" dirty="0">
              <a:solidFill>
                <a:srgbClr val="FFFFFF">
                  <a:alpha val="70000"/>
                </a:srgbClr>
              </a:solidFill>
            </a:endParaRPr>
          </a:p>
          <a:p>
            <a:pPr algn="l"/>
            <a:endParaRPr lang="en-US" dirty="0">
              <a:solidFill>
                <a:srgbClr val="FFFFFF">
                  <a:alpha val="70000"/>
                </a:srgbClr>
              </a:solidFill>
            </a:endParaRPr>
          </a:p>
        </p:txBody>
      </p:sp>
      <p:pic>
        <p:nvPicPr>
          <p:cNvPr id="4" name="Picture 3" descr="Abstract white technology background">
            <a:extLst>
              <a:ext uri="{FF2B5EF4-FFF2-40B4-BE49-F238E27FC236}">
                <a16:creationId xmlns:a16="http://schemas.microsoft.com/office/drawing/2014/main" id="{1B819233-0718-B84F-8B73-6C6BC938C233}"/>
              </a:ext>
            </a:extLst>
          </p:cNvPr>
          <p:cNvPicPr>
            <a:picLocks noChangeAspect="1"/>
          </p:cNvPicPr>
          <p:nvPr/>
        </p:nvPicPr>
        <p:blipFill rotWithShape="1">
          <a:blip r:embed="rId2"/>
          <a:srcRect l="46158" r="38421" b="-1"/>
          <a:stretch/>
        </p:blipFill>
        <p:spPr>
          <a:xfrm>
            <a:off x="20" y="10"/>
            <a:ext cx="1584282" cy="6857990"/>
          </a:xfrm>
          <a:custGeom>
            <a:avLst/>
            <a:gdLst/>
            <a:ahLst/>
            <a:cxnLst/>
            <a:rect l="l" t="t" r="r" b="b"/>
            <a:pathLst>
              <a:path w="1584302" h="6858000">
                <a:moveTo>
                  <a:pt x="0" y="0"/>
                </a:moveTo>
                <a:lnTo>
                  <a:pt x="1078402" y="0"/>
                </a:lnTo>
                <a:lnTo>
                  <a:pt x="1099056" y="52984"/>
                </a:lnTo>
                <a:cubicBezTo>
                  <a:pt x="1199012" y="327522"/>
                  <a:pt x="1265662" y="600964"/>
                  <a:pt x="1308492" y="803890"/>
                </a:cubicBezTo>
                <a:cubicBezTo>
                  <a:pt x="1455747" y="1501513"/>
                  <a:pt x="1562057" y="2211391"/>
                  <a:pt x="1575950" y="2925120"/>
                </a:cubicBezTo>
                <a:cubicBezTo>
                  <a:pt x="1584616" y="3349259"/>
                  <a:pt x="1593900" y="3729534"/>
                  <a:pt x="1562611" y="4099807"/>
                </a:cubicBezTo>
                <a:cubicBezTo>
                  <a:pt x="1524636" y="4550166"/>
                  <a:pt x="1426477" y="4985758"/>
                  <a:pt x="1193469" y="5467758"/>
                </a:cubicBezTo>
                <a:cubicBezTo>
                  <a:pt x="946259" y="5978959"/>
                  <a:pt x="613906" y="6441252"/>
                  <a:pt x="222462" y="6851639"/>
                </a:cubicBezTo>
                <a:lnTo>
                  <a:pt x="216054" y="6858000"/>
                </a:lnTo>
                <a:lnTo>
                  <a:pt x="0" y="6858000"/>
                </a:lnTo>
                <a:close/>
              </a:path>
            </a:pathLst>
          </a:custGeom>
        </p:spPr>
      </p:pic>
      <p:sp>
        <p:nvSpPr>
          <p:cNvPr id="29" name="Freeform: Shape 28">
            <a:extLst>
              <a:ext uri="{FF2B5EF4-FFF2-40B4-BE49-F238E27FC236}">
                <a16:creationId xmlns:a16="http://schemas.microsoft.com/office/drawing/2014/main" id="{9AB65AAD-D82E-40A6-A873-B332350A0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31194">
            <a:off x="-165813" y="102924"/>
            <a:ext cx="1872343" cy="673981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5" descr="A picture containing shape&#10;&#10;Description automatically generated">
            <a:extLst>
              <a:ext uri="{FF2B5EF4-FFF2-40B4-BE49-F238E27FC236}">
                <a16:creationId xmlns:a16="http://schemas.microsoft.com/office/drawing/2014/main" id="{F6CDB8EF-B56C-FC87-D5CD-2065FAC544D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7133" r="5380" b="-5"/>
          <a:stretch/>
        </p:blipFill>
        <p:spPr>
          <a:xfrm>
            <a:off x="7260418" y="2722960"/>
            <a:ext cx="4931582" cy="4135040"/>
          </a:xfrm>
          <a:custGeom>
            <a:avLst/>
            <a:gdLst/>
            <a:ahLst/>
            <a:cxnLst/>
            <a:rect l="l" t="t" r="r" b="b"/>
            <a:pathLst>
              <a:path w="4931582" h="4135040">
                <a:moveTo>
                  <a:pt x="2552210" y="121"/>
                </a:moveTo>
                <a:cubicBezTo>
                  <a:pt x="3195748" y="6760"/>
                  <a:pt x="3804442" y="287311"/>
                  <a:pt x="4267212" y="466681"/>
                </a:cubicBezTo>
                <a:cubicBezTo>
                  <a:pt x="4468996" y="544715"/>
                  <a:pt x="4670782" y="622865"/>
                  <a:pt x="4871902" y="702362"/>
                </a:cubicBezTo>
                <a:lnTo>
                  <a:pt x="4931582" y="726580"/>
                </a:lnTo>
                <a:lnTo>
                  <a:pt x="4931582" y="4135040"/>
                </a:lnTo>
                <a:lnTo>
                  <a:pt x="173982" y="4135040"/>
                </a:lnTo>
                <a:lnTo>
                  <a:pt x="155445" y="4095529"/>
                </a:lnTo>
                <a:cubicBezTo>
                  <a:pt x="134157" y="4045291"/>
                  <a:pt x="114485" y="3993575"/>
                  <a:pt x="96519" y="3940386"/>
                </a:cubicBezTo>
                <a:cubicBezTo>
                  <a:pt x="-149797" y="3212027"/>
                  <a:pt x="80616" y="1935543"/>
                  <a:pt x="727333" y="1034973"/>
                </a:cubicBezTo>
                <a:cubicBezTo>
                  <a:pt x="1162734" y="428187"/>
                  <a:pt x="1634777" y="143879"/>
                  <a:pt x="2102481" y="43895"/>
                </a:cubicBezTo>
                <a:cubicBezTo>
                  <a:pt x="2253336" y="11643"/>
                  <a:pt x="2403701" y="-1412"/>
                  <a:pt x="2552210" y="121"/>
                </a:cubicBezTo>
                <a:close/>
              </a:path>
            </a:pathLst>
          </a:custGeom>
        </p:spPr>
      </p:pic>
      <p:sp>
        <p:nvSpPr>
          <p:cNvPr id="2" name="Title 1"/>
          <p:cNvSpPr>
            <a:spLocks noGrp="1"/>
          </p:cNvSpPr>
          <p:nvPr>
            <p:ph type="ctrTitle"/>
          </p:nvPr>
        </p:nvSpPr>
        <p:spPr>
          <a:xfrm>
            <a:off x="1829004" y="571499"/>
            <a:ext cx="7796636" cy="2285999"/>
          </a:xfrm>
        </p:spPr>
        <p:txBody>
          <a:bodyPr>
            <a:normAutofit fontScale="90000"/>
          </a:bodyPr>
          <a:lstStyle/>
          <a:p>
            <a:pPr algn="l"/>
            <a:r>
              <a:rPr lang="en-US" sz="4400" dirty="0">
                <a:ea typeface="+mj-lt"/>
                <a:cs typeface="+mj-lt"/>
              </a:rPr>
              <a:t>Social Media vs. News Platforms: A Cross-analysis for Fake News</a:t>
            </a:r>
            <a:endParaRPr lang="en-US" dirty="0"/>
          </a:p>
          <a:p>
            <a:pPr algn="l"/>
            <a:r>
              <a:rPr lang="en-US" sz="4400" dirty="0">
                <a:ea typeface="+mj-lt"/>
                <a:cs typeface="+mj-lt"/>
              </a:rPr>
              <a:t>Detection Using Web Scraping and NLP</a:t>
            </a:r>
            <a:endParaRPr lang="en-US" dirty="0"/>
          </a:p>
        </p:txBody>
      </p:sp>
      <p:sp>
        <p:nvSpPr>
          <p:cNvPr id="6" name="TextBox 5">
            <a:extLst>
              <a:ext uri="{FF2B5EF4-FFF2-40B4-BE49-F238E27FC236}">
                <a16:creationId xmlns:a16="http://schemas.microsoft.com/office/drawing/2014/main" id="{23A681F6-7EAC-3E9A-8B5B-DCFC4490E47E}"/>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8" name="TextBox 7">
            <a:extLst>
              <a:ext uri="{FF2B5EF4-FFF2-40B4-BE49-F238E27FC236}">
                <a16:creationId xmlns:a16="http://schemas.microsoft.com/office/drawing/2014/main" id="{94750B7D-ED15-CD28-C2DF-5B261B08E1A3}"/>
              </a:ext>
            </a:extLst>
          </p:cNvPr>
          <p:cNvSpPr txBox="1"/>
          <p:nvPr/>
        </p:nvSpPr>
        <p:spPr>
          <a:xfrm>
            <a:off x="2122468" y="4727311"/>
            <a:ext cx="5057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Florida Institute of Technology</a:t>
            </a:r>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1296-2057-F53A-0306-7E7F273E1F3C}"/>
              </a:ext>
            </a:extLst>
          </p:cNvPr>
          <p:cNvSpPr>
            <a:spLocks noGrp="1"/>
          </p:cNvSpPr>
          <p:nvPr>
            <p:ph type="title"/>
          </p:nvPr>
        </p:nvSpPr>
        <p:spPr>
          <a:xfrm>
            <a:off x="762000" y="332792"/>
            <a:ext cx="10668000" cy="1524000"/>
          </a:xfrm>
        </p:spPr>
        <p:txBody>
          <a:bodyPr/>
          <a:lstStyle/>
          <a:p>
            <a:r>
              <a:rPr lang="en-US" dirty="0"/>
              <a:t>News distribution in the 21</a:t>
            </a:r>
            <a:r>
              <a:rPr lang="en-US" baseline="30000" dirty="0"/>
              <a:t>st</a:t>
            </a:r>
            <a:r>
              <a:rPr lang="en-US" dirty="0"/>
              <a:t> Century</a:t>
            </a:r>
          </a:p>
        </p:txBody>
      </p:sp>
      <p:sp>
        <p:nvSpPr>
          <p:cNvPr id="3" name="Content Placeholder 2">
            <a:extLst>
              <a:ext uri="{FF2B5EF4-FFF2-40B4-BE49-F238E27FC236}">
                <a16:creationId xmlns:a16="http://schemas.microsoft.com/office/drawing/2014/main" id="{0184D1D7-8C1F-C828-A8D2-DAF8A0B8F24F}"/>
              </a:ext>
            </a:extLst>
          </p:cNvPr>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The ease of gaining news through social media has been ever more convenient than reliable. Because humans value the convenience of distributed information, these news aren’t verified or challenged. Resulting, in people acting on fake news and further repeat this cycle of misinformation as they continue to spread false information. </a:t>
            </a:r>
            <a:endParaRPr lang="en-US" dirty="0"/>
          </a:p>
        </p:txBody>
      </p:sp>
    </p:spTree>
    <p:extLst>
      <p:ext uri="{BB962C8B-B14F-4D97-AF65-F5344CB8AC3E}">
        <p14:creationId xmlns:p14="http://schemas.microsoft.com/office/powerpoint/2010/main" val="91618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DB10-E59D-2566-0480-6A42FA80FE3C}"/>
              </a:ext>
            </a:extLst>
          </p:cNvPr>
          <p:cNvSpPr>
            <a:spLocks noGrp="1"/>
          </p:cNvSpPr>
          <p:nvPr>
            <p:ph type="title"/>
          </p:nvPr>
        </p:nvSpPr>
        <p:spPr>
          <a:xfrm>
            <a:off x="783566" y="208472"/>
            <a:ext cx="10668000" cy="1524000"/>
          </a:xfrm>
        </p:spPr>
        <p:txBody>
          <a:bodyPr/>
          <a:lstStyle/>
          <a:p>
            <a:r>
              <a:rPr lang="en-US" dirty="0"/>
              <a:t>Why we believe misinformation/fake news</a:t>
            </a:r>
          </a:p>
        </p:txBody>
      </p:sp>
      <p:sp>
        <p:nvSpPr>
          <p:cNvPr id="3" name="Content Placeholder 2">
            <a:extLst>
              <a:ext uri="{FF2B5EF4-FFF2-40B4-BE49-F238E27FC236}">
                <a16:creationId xmlns:a16="http://schemas.microsoft.com/office/drawing/2014/main" id="{AEA38F6D-C33C-9A7F-C117-1CC5DC927F5D}"/>
              </a:ext>
            </a:extLst>
          </p:cNvPr>
          <p:cNvSpPr>
            <a:spLocks noGrp="1"/>
          </p:cNvSpPr>
          <p:nvPr>
            <p:ph idx="1"/>
          </p:nvPr>
        </p:nvSpPr>
        <p:spPr>
          <a:xfrm>
            <a:off x="783566" y="1789981"/>
            <a:ext cx="10668000" cy="3818083"/>
          </a:xfrm>
        </p:spPr>
        <p:txBody>
          <a:bodyPr vert="horz" lIns="91440" tIns="45720" rIns="91440" bIns="45720" rtlCol="0" anchor="t">
            <a:normAutofit fontScale="85000" lnSpcReduction="10000"/>
          </a:bodyPr>
          <a:lstStyle/>
          <a:p>
            <a:pPr marL="514350" indent="-514350">
              <a:buFont typeface="+mj-lt"/>
              <a:buAutoNum type="arabicPeriod"/>
            </a:pPr>
            <a:r>
              <a:rPr lang="en-US" dirty="0">
                <a:solidFill>
                  <a:srgbClr val="FFFFFF">
                    <a:alpha val="70000"/>
                  </a:srgbClr>
                </a:solidFill>
              </a:rPr>
              <a:t>Hot Topics/Issues</a:t>
            </a:r>
          </a:p>
          <a:p>
            <a:pPr marL="971550" lvl="1" indent="-514350">
              <a:buFont typeface="+mj-lt"/>
              <a:buAutoNum type="alphaLcParenR"/>
            </a:pPr>
            <a:r>
              <a:rPr lang="en-US" dirty="0">
                <a:ea typeface="+mn-lt"/>
                <a:cs typeface="+mn-lt"/>
              </a:rPr>
              <a:t>Covid-19 [6]</a:t>
            </a:r>
          </a:p>
          <a:p>
            <a:pPr marL="971550" lvl="1" indent="-514350">
              <a:buFont typeface="+mj-lt"/>
              <a:buAutoNum type="alphaLcParenR"/>
            </a:pPr>
            <a:r>
              <a:rPr lang="en-US" dirty="0">
                <a:ea typeface="+mn-lt"/>
                <a:cs typeface="+mn-lt"/>
              </a:rPr>
              <a:t>Trump vs Hilary Clinton/Biden Campaign [3]</a:t>
            </a:r>
          </a:p>
          <a:p>
            <a:pPr marL="971550" lvl="1" indent="-514350">
              <a:buFont typeface="+mj-lt"/>
              <a:buAutoNum type="alphaLcParenR"/>
            </a:pPr>
            <a:r>
              <a:rPr lang="en-US" dirty="0">
                <a:ea typeface="+mn-lt"/>
                <a:cs typeface="+mn-lt"/>
              </a:rPr>
              <a:t>Russia vs Ukraine War</a:t>
            </a:r>
            <a:endParaRPr lang="en-US" dirty="0">
              <a:solidFill>
                <a:srgbClr val="FFFFFF">
                  <a:alpha val="70000"/>
                </a:srgbClr>
              </a:solidFill>
            </a:endParaRPr>
          </a:p>
          <a:p>
            <a:pPr marL="514350" indent="-514350">
              <a:buFont typeface="+mj-lt"/>
              <a:buAutoNum type="arabicPeriod"/>
            </a:pPr>
            <a:r>
              <a:rPr lang="en-US" dirty="0">
                <a:solidFill>
                  <a:srgbClr val="FFFFFF">
                    <a:alpha val="70000"/>
                  </a:srgbClr>
                </a:solidFill>
              </a:rPr>
              <a:t>Concepts that are important to specific populations or topics of interest</a:t>
            </a:r>
          </a:p>
          <a:p>
            <a:pPr marL="971550" lvl="1" indent="-514350">
              <a:buFont typeface="+mj-lt"/>
              <a:buAutoNum type="alphaLcParenR"/>
            </a:pPr>
            <a:r>
              <a:rPr lang="en-US" dirty="0">
                <a:solidFill>
                  <a:srgbClr val="FFFFFF">
                    <a:alpha val="70000"/>
                  </a:srgbClr>
                </a:solidFill>
              </a:rPr>
              <a:t>Political views</a:t>
            </a:r>
          </a:p>
          <a:p>
            <a:pPr marL="971550" lvl="1" indent="-514350">
              <a:buFont typeface="+mj-lt"/>
              <a:buAutoNum type="alphaLcParenR"/>
            </a:pPr>
            <a:r>
              <a:rPr lang="en-US" dirty="0">
                <a:solidFill>
                  <a:srgbClr val="FFFFFF">
                    <a:alpha val="70000"/>
                  </a:srgbClr>
                </a:solidFill>
              </a:rPr>
              <a:t>Religious views</a:t>
            </a:r>
            <a:endParaRPr lang="en-US" dirty="0"/>
          </a:p>
          <a:p>
            <a:pPr marL="514350" indent="-514350">
              <a:buFont typeface="+mj-lt"/>
              <a:buAutoNum type="arabicPeriod"/>
            </a:pPr>
            <a:r>
              <a:rPr lang="en-US" dirty="0">
                <a:solidFill>
                  <a:srgbClr val="FFFFFF">
                    <a:alpha val="70000"/>
                  </a:srgbClr>
                </a:solidFill>
              </a:rPr>
              <a:t>Uninformed on how to verifying sources</a:t>
            </a:r>
          </a:p>
        </p:txBody>
      </p:sp>
    </p:spTree>
    <p:extLst>
      <p:ext uri="{BB962C8B-B14F-4D97-AF65-F5344CB8AC3E}">
        <p14:creationId xmlns:p14="http://schemas.microsoft.com/office/powerpoint/2010/main" val="408332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FDD5-1BC5-9C7F-2639-50C1D6E9281F}"/>
              </a:ext>
            </a:extLst>
          </p:cNvPr>
          <p:cNvSpPr>
            <a:spLocks noGrp="1"/>
          </p:cNvSpPr>
          <p:nvPr>
            <p:ph type="title"/>
          </p:nvPr>
        </p:nvSpPr>
        <p:spPr>
          <a:xfrm>
            <a:off x="761999" y="258146"/>
            <a:ext cx="10668000" cy="1524000"/>
          </a:xfrm>
        </p:spPr>
        <p:txBody>
          <a:bodyPr/>
          <a:lstStyle/>
          <a:p>
            <a:r>
              <a:rPr lang="en-US" dirty="0"/>
              <a:t>Goal is to develop a false information detection pipeline</a:t>
            </a:r>
          </a:p>
        </p:txBody>
      </p:sp>
      <p:sp>
        <p:nvSpPr>
          <p:cNvPr id="3" name="Content Placeholder 2">
            <a:extLst>
              <a:ext uri="{FF2B5EF4-FFF2-40B4-BE49-F238E27FC236}">
                <a16:creationId xmlns:a16="http://schemas.microsoft.com/office/drawing/2014/main" id="{F0DD4CB9-868D-9606-1F98-94953D11676C}"/>
              </a:ext>
            </a:extLst>
          </p:cNvPr>
          <p:cNvSpPr>
            <a:spLocks noGrp="1"/>
          </p:cNvSpPr>
          <p:nvPr>
            <p:ph idx="1"/>
          </p:nvPr>
        </p:nvSpPr>
        <p:spPr>
          <a:xfrm>
            <a:off x="761999" y="1782146"/>
            <a:ext cx="10988467" cy="4140437"/>
          </a:xfrm>
        </p:spPr>
        <p:txBody>
          <a:bodyPr vert="horz" lIns="91440" tIns="45720" rIns="91440" bIns="45720" rtlCol="0" anchor="t">
            <a:normAutofit lnSpcReduction="10000"/>
          </a:bodyPr>
          <a:lstStyle/>
          <a:p>
            <a:pPr marL="514350" indent="-514350">
              <a:buAutoNum type="arabicPeriod"/>
            </a:pPr>
            <a:r>
              <a:rPr lang="en-US" dirty="0">
                <a:solidFill>
                  <a:srgbClr val="FFFFFF">
                    <a:alpha val="70000"/>
                  </a:srgbClr>
                </a:solidFill>
              </a:rPr>
              <a:t>Incorporating different political views </a:t>
            </a:r>
            <a:endParaRPr lang="en-US" dirty="0"/>
          </a:p>
          <a:p>
            <a:pPr lvl="1"/>
            <a:r>
              <a:rPr lang="en-US" dirty="0">
                <a:solidFill>
                  <a:srgbClr val="FFFFFF">
                    <a:alpha val="70000"/>
                  </a:srgbClr>
                </a:solidFill>
              </a:rPr>
              <a:t>Two reliable news sources: Fox News and CNN</a:t>
            </a:r>
          </a:p>
          <a:p>
            <a:pPr marL="514350" indent="-514350">
              <a:buAutoNum type="arabicPeriod"/>
            </a:pPr>
            <a:r>
              <a:rPr lang="en-US" dirty="0">
                <a:solidFill>
                  <a:srgbClr val="FFFFFF">
                    <a:alpha val="70000"/>
                  </a:srgbClr>
                </a:solidFill>
              </a:rPr>
              <a:t>Not depending on the pre-specified dataset for queries</a:t>
            </a:r>
          </a:p>
          <a:p>
            <a:pPr marL="514350" indent="-514350">
              <a:buAutoNum type="arabicPeriod"/>
            </a:pPr>
            <a:r>
              <a:rPr lang="en-US" dirty="0">
                <a:solidFill>
                  <a:srgbClr val="FFFFFF">
                    <a:alpha val="70000"/>
                  </a:srgbClr>
                </a:solidFill>
              </a:rPr>
              <a:t>Cross-examining shorter chunks of texts which improves accuracy</a:t>
            </a:r>
          </a:p>
          <a:p>
            <a:pPr marL="0" indent="0">
              <a:buNone/>
            </a:pPr>
            <a:r>
              <a:rPr lang="en-US" dirty="0">
                <a:solidFill>
                  <a:srgbClr val="FFFFFF">
                    <a:alpha val="70000"/>
                  </a:srgbClr>
                </a:solidFill>
              </a:rPr>
              <a:t>Overall, we want to develop a browser extension which will catch the fake news based on the NLP- based tool we will implement</a:t>
            </a:r>
          </a:p>
        </p:txBody>
      </p:sp>
    </p:spTree>
    <p:extLst>
      <p:ext uri="{BB962C8B-B14F-4D97-AF65-F5344CB8AC3E}">
        <p14:creationId xmlns:p14="http://schemas.microsoft.com/office/powerpoint/2010/main" val="108495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5A70-4B68-4662-9293-99A7B7B75379}"/>
              </a:ext>
            </a:extLst>
          </p:cNvPr>
          <p:cNvSpPr>
            <a:spLocks noGrp="1"/>
          </p:cNvSpPr>
          <p:nvPr>
            <p:ph type="title"/>
          </p:nvPr>
        </p:nvSpPr>
        <p:spPr>
          <a:xfrm>
            <a:off x="296166" y="-111740"/>
            <a:ext cx="10668000" cy="1524000"/>
          </a:xfrm>
        </p:spPr>
        <p:txBody>
          <a:bodyPr/>
          <a:lstStyle/>
          <a:p>
            <a:r>
              <a:rPr lang="en-US" dirty="0"/>
              <a:t>Overall Workflow</a:t>
            </a:r>
          </a:p>
        </p:txBody>
      </p:sp>
      <p:pic>
        <p:nvPicPr>
          <p:cNvPr id="4" name="Picture 4" descr="Diagram&#10;&#10;Description automatically generated">
            <a:extLst>
              <a:ext uri="{FF2B5EF4-FFF2-40B4-BE49-F238E27FC236}">
                <a16:creationId xmlns:a16="http://schemas.microsoft.com/office/drawing/2014/main" id="{81CAE89B-9C20-E8FE-3AB1-408B3B19E8B3}"/>
              </a:ext>
            </a:extLst>
          </p:cNvPr>
          <p:cNvPicPr>
            <a:picLocks noGrp="1" noChangeAspect="1"/>
          </p:cNvPicPr>
          <p:nvPr>
            <p:ph idx="1"/>
          </p:nvPr>
        </p:nvPicPr>
        <p:blipFill>
          <a:blip r:embed="rId2"/>
          <a:stretch>
            <a:fillRect/>
          </a:stretch>
        </p:blipFill>
        <p:spPr>
          <a:xfrm>
            <a:off x="706541" y="998664"/>
            <a:ext cx="5907816" cy="3818083"/>
          </a:xfrm>
        </p:spPr>
      </p:pic>
      <p:sp>
        <p:nvSpPr>
          <p:cNvPr id="5" name="TextBox 4">
            <a:extLst>
              <a:ext uri="{FF2B5EF4-FFF2-40B4-BE49-F238E27FC236}">
                <a16:creationId xmlns:a16="http://schemas.microsoft.com/office/drawing/2014/main" id="{FF158B7A-AAC6-0A5C-F6F5-088CCEFB939E}"/>
              </a:ext>
            </a:extLst>
          </p:cNvPr>
          <p:cNvSpPr txBox="1"/>
          <p:nvPr/>
        </p:nvSpPr>
        <p:spPr>
          <a:xfrm>
            <a:off x="6892051" y="1335348"/>
            <a:ext cx="4593408" cy="923330"/>
          </a:xfrm>
          <a:prstGeom prst="rect">
            <a:avLst/>
          </a:prstGeom>
          <a:noFill/>
          <a:ln w="28575">
            <a:solidFill>
              <a:schemeClr val="tx1"/>
            </a:solidFill>
          </a:ln>
        </p:spPr>
        <p:txBody>
          <a:bodyPr wrap="square" rtlCol="0">
            <a:spAutoFit/>
          </a:bodyPr>
          <a:lstStyle/>
          <a:p>
            <a:r>
              <a:rPr lang="en-US" dirty="0"/>
              <a:t>Check out our recent paper on fake news analysis. I am not going into details of the process we used for the time constraint.</a:t>
            </a:r>
          </a:p>
        </p:txBody>
      </p:sp>
      <p:sp>
        <p:nvSpPr>
          <p:cNvPr id="6" name="TextBox 5">
            <a:extLst>
              <a:ext uri="{FF2B5EF4-FFF2-40B4-BE49-F238E27FC236}">
                <a16:creationId xmlns:a16="http://schemas.microsoft.com/office/drawing/2014/main" id="{8B9083C7-F4EB-0F5E-80AE-F43C51DF4ED4}"/>
              </a:ext>
            </a:extLst>
          </p:cNvPr>
          <p:cNvSpPr txBox="1"/>
          <p:nvPr/>
        </p:nvSpPr>
        <p:spPr>
          <a:xfrm>
            <a:off x="200512" y="5136830"/>
            <a:ext cx="11991488" cy="1200329"/>
          </a:xfrm>
          <a:prstGeom prst="rect">
            <a:avLst/>
          </a:prstGeom>
        </p:spPr>
        <p:txBody>
          <a:bodyPr wrap="none" rtlCol="0">
            <a:spAutoFit/>
          </a:bodyPr>
          <a:lstStyle/>
          <a:p>
            <a:r>
              <a:rPr lang="en-US" dirty="0" err="1">
                <a:latin typeface="ArialMT"/>
              </a:rPr>
              <a:t>Alsuliman</a:t>
            </a:r>
            <a:r>
              <a:rPr lang="en-US" dirty="0">
                <a:latin typeface="ArialMT"/>
              </a:rPr>
              <a:t>, Fahad, Siddhartha Bhattacharyya, Khaled </a:t>
            </a:r>
            <a:r>
              <a:rPr lang="en-US" dirty="0" err="1">
                <a:latin typeface="ArialMT"/>
              </a:rPr>
              <a:t>Slhoub</a:t>
            </a:r>
            <a:r>
              <a:rPr lang="en-US" dirty="0">
                <a:latin typeface="ArialMT"/>
              </a:rPr>
              <a:t>, Nasheen Nur, and Candice </a:t>
            </a:r>
            <a:r>
              <a:rPr lang="en-US" dirty="0" err="1">
                <a:latin typeface="ArialMT"/>
              </a:rPr>
              <a:t>Normalee</a:t>
            </a:r>
            <a:r>
              <a:rPr lang="en-US" dirty="0">
                <a:latin typeface="ArialMT"/>
              </a:rPr>
              <a:t> Chambers. </a:t>
            </a:r>
          </a:p>
          <a:p>
            <a:r>
              <a:rPr lang="en-US" dirty="0">
                <a:latin typeface="ArialMT"/>
              </a:rPr>
              <a:t>"Social Media vs. News Platforms: A Cross-analysis for Fake News Detection Using Web Scraping and NLP." </a:t>
            </a:r>
          </a:p>
          <a:p>
            <a:r>
              <a:rPr lang="en-US" dirty="0">
                <a:latin typeface="ArialMT"/>
              </a:rPr>
              <a:t>In </a:t>
            </a:r>
            <a:r>
              <a:rPr lang="en-US" i="1" dirty="0">
                <a:latin typeface="Arial-ItalicMT"/>
              </a:rPr>
              <a:t>Proceedings of the 15th International Conference on </a:t>
            </a:r>
            <a:r>
              <a:rPr lang="en-US" i="1" dirty="0" err="1">
                <a:latin typeface="Arial-ItalicMT"/>
              </a:rPr>
              <a:t>PErvasive</a:t>
            </a:r>
            <a:r>
              <a:rPr lang="en-US" i="1" dirty="0">
                <a:latin typeface="Arial-ItalicMT"/>
              </a:rPr>
              <a:t> Technologies Related to Assistive Environments</a:t>
            </a:r>
            <a:r>
              <a:rPr lang="en-US" dirty="0">
                <a:latin typeface="ArialMT"/>
              </a:rPr>
              <a:t>, </a:t>
            </a:r>
          </a:p>
          <a:p>
            <a:r>
              <a:rPr lang="en-US" dirty="0">
                <a:latin typeface="ArialMT"/>
              </a:rPr>
              <a:t>pp. 190-196. 2022.</a:t>
            </a:r>
            <a:endParaRPr lang="en-US" dirty="0"/>
          </a:p>
        </p:txBody>
      </p:sp>
      <p:sp>
        <p:nvSpPr>
          <p:cNvPr id="7" name="Down Arrow 6">
            <a:extLst>
              <a:ext uri="{FF2B5EF4-FFF2-40B4-BE49-F238E27FC236}">
                <a16:creationId xmlns:a16="http://schemas.microsoft.com/office/drawing/2014/main" id="{D335E248-5CCB-DDD1-2DBB-434483F7696E}"/>
              </a:ext>
            </a:extLst>
          </p:cNvPr>
          <p:cNvSpPr/>
          <p:nvPr/>
        </p:nvSpPr>
        <p:spPr>
          <a:xfrm>
            <a:off x="8050138" y="2350093"/>
            <a:ext cx="1632247" cy="2546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07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6428-B08A-0C0E-F7D6-EB1B52C88F8A}"/>
              </a:ext>
            </a:extLst>
          </p:cNvPr>
          <p:cNvSpPr>
            <a:spLocks noGrp="1"/>
          </p:cNvSpPr>
          <p:nvPr>
            <p:ph type="title"/>
          </p:nvPr>
        </p:nvSpPr>
        <p:spPr>
          <a:xfrm>
            <a:off x="693632" y="0"/>
            <a:ext cx="10668000" cy="1524000"/>
          </a:xfrm>
        </p:spPr>
        <p:txBody>
          <a:bodyPr/>
          <a:lstStyle/>
          <a:p>
            <a:r>
              <a:rPr lang="en-US" dirty="0"/>
              <a:t>Milestones/Deliverables for the project</a:t>
            </a:r>
          </a:p>
        </p:txBody>
      </p:sp>
      <p:sp>
        <p:nvSpPr>
          <p:cNvPr id="3" name="Content Placeholder 2">
            <a:extLst>
              <a:ext uri="{FF2B5EF4-FFF2-40B4-BE49-F238E27FC236}">
                <a16:creationId xmlns:a16="http://schemas.microsoft.com/office/drawing/2014/main" id="{0AC6580F-2E73-EB38-963C-FC0E3807682F}"/>
              </a:ext>
            </a:extLst>
          </p:cNvPr>
          <p:cNvSpPr>
            <a:spLocks noGrp="1"/>
          </p:cNvSpPr>
          <p:nvPr>
            <p:ph idx="1"/>
          </p:nvPr>
        </p:nvSpPr>
        <p:spPr>
          <a:xfrm>
            <a:off x="460760" y="1123772"/>
            <a:ext cx="11270479" cy="5131749"/>
          </a:xfrm>
        </p:spPr>
        <p:txBody>
          <a:bodyPr>
            <a:normAutofit/>
          </a:bodyPr>
          <a:lstStyle/>
          <a:p>
            <a:pPr marL="0" indent="0">
              <a:buNone/>
            </a:pPr>
            <a:r>
              <a:rPr lang="en-US" sz="2200" dirty="0"/>
              <a:t>We want to meet every two weeks</a:t>
            </a:r>
          </a:p>
          <a:p>
            <a:pPr marL="514350" indent="-514350">
              <a:buFont typeface="+mj-lt"/>
              <a:buAutoNum type="arabicPeriod"/>
            </a:pPr>
            <a:r>
              <a:rPr lang="en-US" sz="2200" dirty="0"/>
              <a:t>Creating a repository of existing literature and ongoing research and submitting a short survey on that [3-4 pages] </a:t>
            </a:r>
          </a:p>
          <a:p>
            <a:pPr lvl="1">
              <a:buFont typeface="Wingdings" pitchFamily="2" charset="2"/>
              <a:buChar char="q"/>
            </a:pPr>
            <a:r>
              <a:rPr lang="en-US" sz="1900" i="1" dirty="0"/>
              <a:t>Due by the last week of </a:t>
            </a:r>
            <a:r>
              <a:rPr lang="en-US" sz="1900" b="1" i="1" dirty="0"/>
              <a:t>October 2022</a:t>
            </a:r>
          </a:p>
          <a:p>
            <a:pPr marL="514350" indent="-514350">
              <a:buFont typeface="+mj-lt"/>
              <a:buAutoNum type="arabicPeriod"/>
            </a:pPr>
            <a:r>
              <a:rPr lang="en-US" sz="2200" dirty="0"/>
              <a:t>Progressing on the system design or a prototype for the browser extension [we already have some codes implemented and documents]</a:t>
            </a:r>
          </a:p>
          <a:p>
            <a:pPr lvl="1">
              <a:buFont typeface="Wingdings" pitchFamily="2" charset="2"/>
              <a:buChar char="q"/>
            </a:pPr>
            <a:r>
              <a:rPr lang="en-US" sz="1900" i="1" dirty="0"/>
              <a:t>Report Due by the week of final, </a:t>
            </a:r>
            <a:r>
              <a:rPr lang="en-US" sz="1900" b="1" i="1" dirty="0"/>
              <a:t>December 2022</a:t>
            </a:r>
          </a:p>
          <a:p>
            <a:pPr marL="514350" indent="-514350">
              <a:buFont typeface="+mj-lt"/>
              <a:buAutoNum type="arabicPeriod"/>
            </a:pPr>
            <a:r>
              <a:rPr lang="en-US" sz="2200" dirty="0"/>
              <a:t>Being involved with the implementation team(our research group) directly and contributing to a small significant portion</a:t>
            </a:r>
          </a:p>
          <a:p>
            <a:pPr lvl="1">
              <a:buFont typeface="Wingdings" pitchFamily="2" charset="2"/>
              <a:buChar char="q"/>
            </a:pPr>
            <a:r>
              <a:rPr lang="en-US" sz="1900" i="1" dirty="0"/>
              <a:t>Codes and Report Due by the </a:t>
            </a:r>
            <a:r>
              <a:rPr lang="en-US" sz="1900" b="1" i="1" dirty="0"/>
              <a:t>2</a:t>
            </a:r>
            <a:r>
              <a:rPr lang="en-US" sz="1900" b="1" i="1" baseline="30000" dirty="0"/>
              <a:t>nd</a:t>
            </a:r>
            <a:r>
              <a:rPr lang="en-US" sz="1900" b="1" i="1" dirty="0"/>
              <a:t> week of March 2023</a:t>
            </a:r>
          </a:p>
          <a:p>
            <a:endParaRPr lang="en-US" b="1" i="1" dirty="0"/>
          </a:p>
          <a:p>
            <a:endParaRPr lang="en-US" dirty="0"/>
          </a:p>
        </p:txBody>
      </p:sp>
    </p:spTree>
    <p:extLst>
      <p:ext uri="{BB962C8B-B14F-4D97-AF65-F5344CB8AC3E}">
        <p14:creationId xmlns:p14="http://schemas.microsoft.com/office/powerpoint/2010/main" val="166035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604A-F0AB-50C2-AEE6-D2DB05248BA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64940195-A943-D778-AE01-D2DBA147D29B}"/>
              </a:ext>
            </a:extLst>
          </p:cNvPr>
          <p:cNvSpPr>
            <a:spLocks noGrp="1"/>
          </p:cNvSpPr>
          <p:nvPr>
            <p:ph idx="1"/>
          </p:nvPr>
        </p:nvSpPr>
        <p:spPr/>
        <p:txBody>
          <a:bodyPr>
            <a:normAutofit fontScale="40000" lnSpcReduction="20000"/>
          </a:bodyPr>
          <a:lstStyle/>
          <a:p>
            <a:pPr marL="514350" indent="-514350">
              <a:buFont typeface="+mj-lt"/>
              <a:buAutoNum type="arabicPeriod"/>
            </a:pPr>
            <a:r>
              <a:rPr lang="en-US" dirty="0"/>
              <a:t>Iftikhar Ahmad, Muhammad Yousaf, Suhail Yousaf, and Muhammad </a:t>
            </a:r>
            <a:r>
              <a:rPr lang="en-US" dirty="0" err="1"/>
              <a:t>Ovais</a:t>
            </a:r>
            <a:r>
              <a:rPr lang="en-US" dirty="0"/>
              <a:t> Ahmad. 2020. Fake news detection using machine learning ensemble methods. Complexity 2020 (2020). </a:t>
            </a:r>
          </a:p>
          <a:p>
            <a:pPr marL="514350" indent="-514350">
              <a:buFont typeface="+mj-lt"/>
              <a:buAutoNum type="arabicPeriod"/>
            </a:pPr>
            <a:r>
              <a:rPr lang="en-US" dirty="0"/>
              <a:t>Bashar Al Asaad and Madalina </a:t>
            </a:r>
            <a:r>
              <a:rPr lang="en-US" dirty="0" err="1"/>
              <a:t>Erascu</a:t>
            </a:r>
            <a:r>
              <a:rPr lang="en-US" dirty="0"/>
              <a:t>. 2018. A tool for fake news detection. In 2018 20th International Symposium on Symbolic and Numeric Algorithms for Scientific Computing (SYNASC). IEEE, 379–386.</a:t>
            </a:r>
          </a:p>
          <a:p>
            <a:pPr marL="514350" indent="-514350">
              <a:buFont typeface="+mj-lt"/>
              <a:buAutoNum type="arabicPeriod"/>
            </a:pPr>
            <a:r>
              <a:rPr lang="en-US" dirty="0"/>
              <a:t>Alessandro </a:t>
            </a:r>
            <a:r>
              <a:rPr lang="en-US" dirty="0" err="1"/>
              <a:t>Bessi</a:t>
            </a:r>
            <a:r>
              <a:rPr lang="en-US" dirty="0"/>
              <a:t> and Emilio Ferrara. 2016. Social bots distort the 2016 US Presidential election online discussion. First </a:t>
            </a:r>
            <a:r>
              <a:rPr lang="en-US" dirty="0" err="1"/>
              <a:t>monday</a:t>
            </a:r>
            <a:r>
              <a:rPr lang="en-US" dirty="0"/>
              <a:t> 21, 11-7 (2016).</a:t>
            </a:r>
          </a:p>
          <a:p>
            <a:pPr marL="514350" indent="-514350">
              <a:buFont typeface="+mj-lt"/>
              <a:buAutoNum type="arabicPeriod"/>
            </a:pPr>
            <a:r>
              <a:rPr lang="en-US" dirty="0"/>
              <a:t>William Ferreira and Andreas Vlachos. 2016. Emergent: a novel data-set for stance classification. In Proceedings of the 2016 conference of the North American chapter of the association for computational linguistics: Human language technologies. ACL.</a:t>
            </a:r>
          </a:p>
          <a:p>
            <a:pPr marL="514350" indent="-514350">
              <a:buFont typeface="+mj-lt"/>
              <a:buAutoNum type="arabicPeriod"/>
            </a:pPr>
            <a:r>
              <a:rPr lang="en-US" dirty="0"/>
              <a:t>Mayank Kumar Jain, Dinesh </a:t>
            </a:r>
            <a:r>
              <a:rPr lang="en-US" dirty="0" err="1"/>
              <a:t>Gopalani</a:t>
            </a:r>
            <a:r>
              <a:rPr lang="en-US" dirty="0"/>
              <a:t>, Yogesh Kumar Meena, and Rajesh Kumar. 2020. Machine Learning based Fake News Detection using linguistic features and word vector features. In 2020 IEEE 7th Uttar Pradesh Section International Conference on Electrical, Electronics and Computer Engineering (UPCON). IEEE, 1–6.</a:t>
            </a:r>
          </a:p>
          <a:p>
            <a:pPr marL="514350" indent="-514350">
              <a:buFont typeface="+mj-lt"/>
              <a:buAutoNum type="arabicPeriod"/>
            </a:pPr>
            <a:r>
              <a:rPr lang="en-US" dirty="0"/>
              <a:t>Wasim Ahmed Joseph Downing. 2020. COVID-19 and the 5G Conspiracy Theory: Social Network Analysis of Twitter Data. J Med Internet Res (2020).</a:t>
            </a:r>
          </a:p>
          <a:p>
            <a:pPr marL="514350" indent="-514350">
              <a:buFont typeface="+mj-lt"/>
              <a:buAutoNum type="arabicPeriod"/>
            </a:pPr>
            <a:r>
              <a:rPr lang="en-US" dirty="0"/>
              <a:t>Hannah </a:t>
            </a:r>
            <a:r>
              <a:rPr lang="en-US" dirty="0" err="1"/>
              <a:t>Rashkin</a:t>
            </a:r>
            <a:r>
              <a:rPr lang="en-US" dirty="0"/>
              <a:t>, </a:t>
            </a:r>
            <a:r>
              <a:rPr lang="en-US" dirty="0" err="1"/>
              <a:t>Eunsol</a:t>
            </a:r>
            <a:r>
              <a:rPr lang="en-US" dirty="0"/>
              <a:t> Choi, </a:t>
            </a:r>
            <a:r>
              <a:rPr lang="en-US" dirty="0" err="1"/>
              <a:t>Jin</a:t>
            </a:r>
            <a:r>
              <a:rPr lang="en-US" dirty="0"/>
              <a:t> Yea Jang, </a:t>
            </a:r>
            <a:r>
              <a:rPr lang="en-US" dirty="0" err="1"/>
              <a:t>Svitlana</a:t>
            </a:r>
            <a:r>
              <a:rPr lang="en-US" dirty="0"/>
              <a:t> Volkova, and </a:t>
            </a:r>
            <a:r>
              <a:rPr lang="en-US" dirty="0" err="1"/>
              <a:t>Yejin</a:t>
            </a:r>
            <a:r>
              <a:rPr lang="en-US" dirty="0"/>
              <a:t> Choi. 2017. Truth of varying shades: Analyzing language in fake news and political fact-checking. In Proceedings of the 2017 conference on empirical methods in natural language processing. 2931–2937.</a:t>
            </a:r>
          </a:p>
          <a:p>
            <a:pPr marL="514350" indent="-514350">
              <a:buFont typeface="+mj-lt"/>
              <a:buAutoNum type="arabicPeriod"/>
            </a:pPr>
            <a:endParaRPr lang="en-US" dirty="0"/>
          </a:p>
        </p:txBody>
      </p:sp>
    </p:spTree>
    <p:extLst>
      <p:ext uri="{BB962C8B-B14F-4D97-AF65-F5344CB8AC3E}">
        <p14:creationId xmlns:p14="http://schemas.microsoft.com/office/powerpoint/2010/main" val="12744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FBBD-03E3-8A86-258B-985E8F0B56F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00EF09A-5EED-B9B6-0BCF-395A397C89AF}"/>
              </a:ext>
            </a:extLst>
          </p:cNvPr>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Questions?</a:t>
            </a:r>
            <a:endParaRPr lang="en-US" dirty="0"/>
          </a:p>
        </p:txBody>
      </p:sp>
    </p:spTree>
    <p:extLst>
      <p:ext uri="{BB962C8B-B14F-4D97-AF65-F5344CB8AC3E}">
        <p14:creationId xmlns:p14="http://schemas.microsoft.com/office/powerpoint/2010/main" val="2372050715"/>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2379</TotalTime>
  <Words>847</Words>
  <Application>Microsoft Office PowerPoint</Application>
  <PresentationFormat>Widescreen</PresentationFormat>
  <Paragraphs>62</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Arial-ItalicMT</vt:lpstr>
      <vt:lpstr>ArialMT</vt:lpstr>
      <vt:lpstr>Avenir Next LT Pro</vt:lpstr>
      <vt:lpstr>Avenir Next LT Pro Light</vt:lpstr>
      <vt:lpstr>Calibri</vt:lpstr>
      <vt:lpstr>Sitka Subheading</vt:lpstr>
      <vt:lpstr>Wingdings</vt:lpstr>
      <vt:lpstr>PebbleVTI</vt:lpstr>
      <vt:lpstr>Social Media vs. News Platforms: A Cross-analysis for Fake News Detection Using Web Scraping and NLP</vt:lpstr>
      <vt:lpstr>News distribution in the 21st Century</vt:lpstr>
      <vt:lpstr>Why we believe misinformation/fake news</vt:lpstr>
      <vt:lpstr>Goal is to develop a false information detection pipeline</vt:lpstr>
      <vt:lpstr>Overall Workflow</vt:lpstr>
      <vt:lpstr>Milestones/Deliverables for the project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Candice Normalee Chambers</cp:lastModifiedBy>
  <cp:revision>261</cp:revision>
  <dcterms:created xsi:type="dcterms:W3CDTF">2022-05-10T16:17:10Z</dcterms:created>
  <dcterms:modified xsi:type="dcterms:W3CDTF">2022-08-24T13:56:58Z</dcterms:modified>
</cp:coreProperties>
</file>