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Bold" charset="1" panose="00000800000000000000"/>
      <p:regular r:id="rId14"/>
    </p:embeddedFont>
    <p:embeddedFont>
      <p:font typeface="Poppins Medium" charset="1" panose="00000600000000000000"/>
      <p:regular r:id="rId15"/>
    </p:embeddedFont>
    <p:embeddedFont>
      <p:font typeface="Poppins Semi-Bold" charset="1" panose="00000700000000000000"/>
      <p:regular r:id="rId16"/>
    </p:embeddedFont>
    <p:embeddedFont>
      <p:font typeface="Poppins"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jpe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jpe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03030"/>
        </a:solidFill>
      </p:bgPr>
    </p:bg>
    <p:spTree>
      <p:nvGrpSpPr>
        <p:cNvPr id="1" name=""/>
        <p:cNvGrpSpPr/>
        <p:nvPr/>
      </p:nvGrpSpPr>
      <p:grpSpPr>
        <a:xfrm>
          <a:off x="0" y="0"/>
          <a:ext cx="0" cy="0"/>
          <a:chOff x="0" y="0"/>
          <a:chExt cx="0" cy="0"/>
        </a:xfrm>
      </p:grpSpPr>
      <p:grpSp>
        <p:nvGrpSpPr>
          <p:cNvPr name="Group 2" id="2"/>
          <p:cNvGrpSpPr/>
          <p:nvPr/>
        </p:nvGrpSpPr>
        <p:grpSpPr>
          <a:xfrm rot="0">
            <a:off x="0" y="0"/>
            <a:ext cx="20574000" cy="12344400"/>
            <a:chOff x="0" y="0"/>
            <a:chExt cx="27432000" cy="16459200"/>
          </a:xfrm>
        </p:grpSpPr>
        <p:sp>
          <p:nvSpPr>
            <p:cNvPr name="Freeform 3" id="3"/>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9728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592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19456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864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728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4592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19456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4864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9728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4592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19456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sp>
        <p:nvSpPr>
          <p:cNvPr name="Freeform 18" id="18"/>
          <p:cNvSpPr/>
          <p:nvPr/>
        </p:nvSpPr>
        <p:spPr>
          <a:xfrm flipH="false" flipV="false" rot="-7934286">
            <a:off x="-468916" y="-538714"/>
            <a:ext cx="6031642" cy="1403728"/>
          </a:xfrm>
          <a:custGeom>
            <a:avLst/>
            <a:gdLst/>
            <a:ahLst/>
            <a:cxnLst/>
            <a:rect r="r" b="b" t="t" l="l"/>
            <a:pathLst>
              <a:path h="1403728" w="6031642">
                <a:moveTo>
                  <a:pt x="0" y="0"/>
                </a:moveTo>
                <a:lnTo>
                  <a:pt x="6031642" y="0"/>
                </a:lnTo>
                <a:lnTo>
                  <a:pt x="6031642" y="1403727"/>
                </a:lnTo>
                <a:lnTo>
                  <a:pt x="0" y="14037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228300" y="772803"/>
            <a:ext cx="8639430" cy="8639430"/>
          </a:xfrm>
          <a:custGeom>
            <a:avLst/>
            <a:gdLst/>
            <a:ahLst/>
            <a:cxnLst/>
            <a:rect r="r" b="b" t="t" l="l"/>
            <a:pathLst>
              <a:path h="8639430" w="8639430">
                <a:moveTo>
                  <a:pt x="0" y="0"/>
                </a:moveTo>
                <a:lnTo>
                  <a:pt x="8639430" y="0"/>
                </a:lnTo>
                <a:lnTo>
                  <a:pt x="8639430" y="8639430"/>
                </a:lnTo>
                <a:lnTo>
                  <a:pt x="0" y="86394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7934286">
            <a:off x="1206040" y="7597605"/>
            <a:ext cx="8150282" cy="1896793"/>
          </a:xfrm>
          <a:custGeom>
            <a:avLst/>
            <a:gdLst/>
            <a:ahLst/>
            <a:cxnLst/>
            <a:rect r="r" b="b" t="t" l="l"/>
            <a:pathLst>
              <a:path h="1896793" w="8150282">
                <a:moveTo>
                  <a:pt x="0" y="0"/>
                </a:moveTo>
                <a:lnTo>
                  <a:pt x="8150282" y="0"/>
                </a:lnTo>
                <a:lnTo>
                  <a:pt x="8150282" y="1896793"/>
                </a:lnTo>
                <a:lnTo>
                  <a:pt x="0" y="18967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5400000">
            <a:off x="970512" y="1515015"/>
            <a:ext cx="7155005" cy="7155005"/>
          </a:xfrm>
          <a:custGeom>
            <a:avLst/>
            <a:gdLst/>
            <a:ahLst/>
            <a:cxnLst/>
            <a:rect r="r" b="b" t="t" l="l"/>
            <a:pathLst>
              <a:path h="7155005" w="7155005">
                <a:moveTo>
                  <a:pt x="0" y="0"/>
                </a:moveTo>
                <a:lnTo>
                  <a:pt x="7155005" y="0"/>
                </a:lnTo>
                <a:lnTo>
                  <a:pt x="7155005" y="7155005"/>
                </a:lnTo>
                <a:lnTo>
                  <a:pt x="0" y="71550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2" id="22"/>
          <p:cNvGrpSpPr>
            <a:grpSpLocks noChangeAspect="true"/>
          </p:cNvGrpSpPr>
          <p:nvPr/>
        </p:nvGrpSpPr>
        <p:grpSpPr>
          <a:xfrm rot="0">
            <a:off x="1224069" y="1768586"/>
            <a:ext cx="6647891" cy="6647864"/>
            <a:chOff x="0" y="0"/>
            <a:chExt cx="6350000" cy="6349975"/>
          </a:xfrm>
        </p:grpSpPr>
        <p:sp>
          <p:nvSpPr>
            <p:cNvPr name="Freeform 23" id="2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88087" t="0" r="0" b="0"/>
              </a:stretch>
            </a:blipFill>
          </p:spPr>
        </p:sp>
      </p:grpSp>
      <p:sp>
        <p:nvSpPr>
          <p:cNvPr name="Freeform 24" id="24"/>
          <p:cNvSpPr/>
          <p:nvPr/>
        </p:nvSpPr>
        <p:spPr>
          <a:xfrm flipH="false" flipV="false" rot="-7934286">
            <a:off x="-978467" y="-298298"/>
            <a:ext cx="3210747" cy="747228"/>
          </a:xfrm>
          <a:custGeom>
            <a:avLst/>
            <a:gdLst/>
            <a:ahLst/>
            <a:cxnLst/>
            <a:rect r="r" b="b" t="t" l="l"/>
            <a:pathLst>
              <a:path h="747228" w="3210747">
                <a:moveTo>
                  <a:pt x="0" y="0"/>
                </a:moveTo>
                <a:lnTo>
                  <a:pt x="3210747" y="0"/>
                </a:lnTo>
                <a:lnTo>
                  <a:pt x="3210747" y="747228"/>
                </a:lnTo>
                <a:lnTo>
                  <a:pt x="0" y="7472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7934286">
            <a:off x="7421365" y="9821606"/>
            <a:ext cx="2602665" cy="605711"/>
          </a:xfrm>
          <a:custGeom>
            <a:avLst/>
            <a:gdLst/>
            <a:ahLst/>
            <a:cxnLst/>
            <a:rect r="r" b="b" t="t" l="l"/>
            <a:pathLst>
              <a:path h="605711" w="2602665">
                <a:moveTo>
                  <a:pt x="0" y="0"/>
                </a:moveTo>
                <a:lnTo>
                  <a:pt x="2602665" y="0"/>
                </a:lnTo>
                <a:lnTo>
                  <a:pt x="2602665" y="605711"/>
                </a:lnTo>
                <a:lnTo>
                  <a:pt x="0" y="6057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5400000">
            <a:off x="7843385" y="7832277"/>
            <a:ext cx="977845" cy="977845"/>
          </a:xfrm>
          <a:custGeom>
            <a:avLst/>
            <a:gdLst/>
            <a:ahLst/>
            <a:cxnLst/>
            <a:rect r="r" b="b" t="t" l="l"/>
            <a:pathLst>
              <a:path h="977845" w="977845">
                <a:moveTo>
                  <a:pt x="0" y="0"/>
                </a:moveTo>
                <a:lnTo>
                  <a:pt x="977845" y="0"/>
                </a:lnTo>
                <a:lnTo>
                  <a:pt x="977845" y="977845"/>
                </a:lnTo>
                <a:lnTo>
                  <a:pt x="0" y="9778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false" flipV="true" rot="-5400000">
            <a:off x="246224" y="1377348"/>
            <a:ext cx="782476" cy="782476"/>
          </a:xfrm>
          <a:custGeom>
            <a:avLst/>
            <a:gdLst/>
            <a:ahLst/>
            <a:cxnLst/>
            <a:rect r="r" b="b" t="t" l="l"/>
            <a:pathLst>
              <a:path h="782476" w="782476">
                <a:moveTo>
                  <a:pt x="0" y="782475"/>
                </a:moveTo>
                <a:lnTo>
                  <a:pt x="782476" y="782475"/>
                </a:lnTo>
                <a:lnTo>
                  <a:pt x="782476" y="0"/>
                </a:lnTo>
                <a:lnTo>
                  <a:pt x="0" y="0"/>
                </a:lnTo>
                <a:lnTo>
                  <a:pt x="0" y="782475"/>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8" id="28"/>
          <p:cNvGrpSpPr/>
          <p:nvPr/>
        </p:nvGrpSpPr>
        <p:grpSpPr>
          <a:xfrm rot="0">
            <a:off x="17512663" y="9304574"/>
            <a:ext cx="1413512" cy="766294"/>
            <a:chOff x="0" y="0"/>
            <a:chExt cx="372283" cy="201822"/>
          </a:xfrm>
        </p:grpSpPr>
        <p:sp>
          <p:nvSpPr>
            <p:cNvPr name="Freeform 29" id="29"/>
            <p:cNvSpPr/>
            <p:nvPr/>
          </p:nvSpPr>
          <p:spPr>
            <a:xfrm flipH="false" flipV="false" rot="0">
              <a:off x="0" y="0"/>
              <a:ext cx="372283" cy="201822"/>
            </a:xfrm>
            <a:custGeom>
              <a:avLst/>
              <a:gdLst/>
              <a:ahLst/>
              <a:cxnLst/>
              <a:rect r="r" b="b" t="t" l="l"/>
              <a:pathLst>
                <a:path h="201822" w="372283">
                  <a:moveTo>
                    <a:pt x="100911" y="0"/>
                  </a:moveTo>
                  <a:lnTo>
                    <a:pt x="271372" y="0"/>
                  </a:lnTo>
                  <a:cubicBezTo>
                    <a:pt x="298135" y="0"/>
                    <a:pt x="323802" y="10632"/>
                    <a:pt x="342727" y="29556"/>
                  </a:cubicBezTo>
                  <a:cubicBezTo>
                    <a:pt x="361651" y="48481"/>
                    <a:pt x="372283" y="74148"/>
                    <a:pt x="372283" y="100911"/>
                  </a:cubicBezTo>
                  <a:lnTo>
                    <a:pt x="372283" y="100911"/>
                  </a:lnTo>
                  <a:cubicBezTo>
                    <a:pt x="372283" y="127674"/>
                    <a:pt x="361651" y="153342"/>
                    <a:pt x="342727" y="172266"/>
                  </a:cubicBezTo>
                  <a:cubicBezTo>
                    <a:pt x="323802" y="191191"/>
                    <a:pt x="298135" y="201822"/>
                    <a:pt x="271372" y="201822"/>
                  </a:cubicBezTo>
                  <a:lnTo>
                    <a:pt x="100911" y="201822"/>
                  </a:lnTo>
                  <a:cubicBezTo>
                    <a:pt x="74148" y="201822"/>
                    <a:pt x="48481" y="191191"/>
                    <a:pt x="29556" y="172266"/>
                  </a:cubicBezTo>
                  <a:cubicBezTo>
                    <a:pt x="10632" y="153342"/>
                    <a:pt x="0" y="127674"/>
                    <a:pt x="0" y="100911"/>
                  </a:cubicBezTo>
                  <a:lnTo>
                    <a:pt x="0" y="100911"/>
                  </a:lnTo>
                  <a:cubicBezTo>
                    <a:pt x="0" y="74148"/>
                    <a:pt x="10632" y="48481"/>
                    <a:pt x="29556" y="29556"/>
                  </a:cubicBezTo>
                  <a:cubicBezTo>
                    <a:pt x="48481" y="10632"/>
                    <a:pt x="74148" y="0"/>
                    <a:pt x="100911" y="0"/>
                  </a:cubicBezTo>
                  <a:close/>
                </a:path>
              </a:pathLst>
            </a:custGeom>
            <a:solidFill>
              <a:srgbClr val="1B1B1B"/>
            </a:solidFill>
          </p:spPr>
        </p:sp>
        <p:sp>
          <p:nvSpPr>
            <p:cNvPr name="TextBox 30" id="30"/>
            <p:cNvSpPr txBox="true"/>
            <p:nvPr/>
          </p:nvSpPr>
          <p:spPr>
            <a:xfrm>
              <a:off x="0" y="-95250"/>
              <a:ext cx="372283" cy="297072"/>
            </a:xfrm>
            <a:prstGeom prst="rect">
              <a:avLst/>
            </a:prstGeom>
          </p:spPr>
          <p:txBody>
            <a:bodyPr anchor="ctr" rtlCol="false" tIns="50800" lIns="50800" bIns="50800" rIns="50800"/>
            <a:lstStyle/>
            <a:p>
              <a:pPr algn="ctr">
                <a:lnSpc>
                  <a:spcPts val="3749"/>
                </a:lnSpc>
              </a:pPr>
            </a:p>
          </p:txBody>
        </p:sp>
      </p:grpSp>
      <p:grpSp>
        <p:nvGrpSpPr>
          <p:cNvPr name="Group 31" id="31"/>
          <p:cNvGrpSpPr/>
          <p:nvPr/>
        </p:nvGrpSpPr>
        <p:grpSpPr>
          <a:xfrm rot="0">
            <a:off x="8985738" y="3471862"/>
            <a:ext cx="8747187" cy="3343275"/>
            <a:chOff x="0" y="0"/>
            <a:chExt cx="11662916" cy="4457700"/>
          </a:xfrm>
        </p:grpSpPr>
        <p:sp>
          <p:nvSpPr>
            <p:cNvPr name="TextBox 32" id="32"/>
            <p:cNvSpPr txBox="true"/>
            <p:nvPr/>
          </p:nvSpPr>
          <p:spPr>
            <a:xfrm rot="0">
              <a:off x="0" y="-38100"/>
              <a:ext cx="11662916" cy="2425700"/>
            </a:xfrm>
            <a:prstGeom prst="rect">
              <a:avLst/>
            </a:prstGeom>
          </p:spPr>
          <p:txBody>
            <a:bodyPr anchor="t" rtlCol="false" tIns="0" lIns="0" bIns="0" rIns="0">
              <a:spAutoFit/>
            </a:bodyPr>
            <a:lstStyle/>
            <a:p>
              <a:pPr algn="r">
                <a:lnSpc>
                  <a:spcPts val="6900"/>
                </a:lnSpc>
              </a:pPr>
              <a:r>
                <a:rPr lang="en-US" b="true" sz="6000" spc="-179">
                  <a:solidFill>
                    <a:srgbClr val="FFFFFF"/>
                  </a:solidFill>
                  <a:latin typeface="Poppins Bold"/>
                  <a:ea typeface="Poppins Bold"/>
                  <a:cs typeface="Poppins Bold"/>
                  <a:sym typeface="Poppins Bold"/>
                </a:rPr>
                <a:t>Predictive Analytics for Product Re-Stocking</a:t>
              </a:r>
            </a:p>
          </p:txBody>
        </p:sp>
        <p:sp>
          <p:nvSpPr>
            <p:cNvPr name="TextBox 33" id="33"/>
            <p:cNvSpPr txBox="true"/>
            <p:nvPr/>
          </p:nvSpPr>
          <p:spPr>
            <a:xfrm rot="0">
              <a:off x="1778096" y="2647950"/>
              <a:ext cx="9884820" cy="1809750"/>
            </a:xfrm>
            <a:prstGeom prst="rect">
              <a:avLst/>
            </a:prstGeom>
          </p:spPr>
          <p:txBody>
            <a:bodyPr anchor="t" rtlCol="false" tIns="0" lIns="0" bIns="0" rIns="0">
              <a:spAutoFit/>
            </a:bodyPr>
            <a:lstStyle/>
            <a:p>
              <a:pPr algn="r">
                <a:lnSpc>
                  <a:spcPts val="5175"/>
                </a:lnSpc>
              </a:pPr>
              <a:r>
                <a:rPr lang="en-US" b="true" sz="4500" spc="-135">
                  <a:solidFill>
                    <a:srgbClr val="FFD200"/>
                  </a:solidFill>
                  <a:latin typeface="Poppins Bold"/>
                  <a:ea typeface="Poppins Bold"/>
                  <a:cs typeface="Poppins Bold"/>
                  <a:sym typeface="Poppins Bold"/>
                </a:rPr>
                <a:t>Forecasting Feb 2019 Based on Jan 2019 Sales </a:t>
              </a:r>
            </a:p>
          </p:txBody>
        </p:sp>
      </p:grpSp>
      <p:sp>
        <p:nvSpPr>
          <p:cNvPr name="TextBox 34" id="34"/>
          <p:cNvSpPr txBox="true"/>
          <p:nvPr/>
        </p:nvSpPr>
        <p:spPr>
          <a:xfrm rot="0">
            <a:off x="14980706" y="7949724"/>
            <a:ext cx="2752219" cy="466725"/>
          </a:xfrm>
          <a:prstGeom prst="rect">
            <a:avLst/>
          </a:prstGeom>
        </p:spPr>
        <p:txBody>
          <a:bodyPr anchor="t" rtlCol="false" tIns="0" lIns="0" bIns="0" rIns="0">
            <a:spAutoFit/>
          </a:bodyPr>
          <a:lstStyle/>
          <a:p>
            <a:pPr algn="r">
              <a:lnSpc>
                <a:spcPts val="3749"/>
              </a:lnSpc>
            </a:pPr>
            <a:r>
              <a:rPr lang="en-US" b="true" sz="2499">
                <a:solidFill>
                  <a:srgbClr val="FFFFFF"/>
                </a:solidFill>
                <a:latin typeface="Poppins Medium"/>
                <a:ea typeface="Poppins Medium"/>
                <a:cs typeface="Poppins Medium"/>
                <a:sym typeface="Poppins Medium"/>
              </a:rPr>
              <a:t>By Neha S Soni</a:t>
            </a:r>
          </a:p>
        </p:txBody>
      </p:sp>
      <p:sp>
        <p:nvSpPr>
          <p:cNvPr name="TextBox 35" id="35"/>
          <p:cNvSpPr txBox="true"/>
          <p:nvPr/>
        </p:nvSpPr>
        <p:spPr>
          <a:xfrm rot="0">
            <a:off x="17736720" y="9373396"/>
            <a:ext cx="384125" cy="5429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Semi-Bold"/>
                <a:ea typeface="Poppins Semi-Bold"/>
                <a:cs typeface="Poppins Semi-Bold"/>
                <a:sym typeface="Poppins Semi-Bold"/>
              </a:rPr>
              <a:t>01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03030"/>
        </a:solidFill>
      </p:bgPr>
    </p:bg>
    <p:spTree>
      <p:nvGrpSpPr>
        <p:cNvPr id="1" name=""/>
        <p:cNvGrpSpPr/>
        <p:nvPr/>
      </p:nvGrpSpPr>
      <p:grpSpPr>
        <a:xfrm>
          <a:off x="0" y="0"/>
          <a:ext cx="0" cy="0"/>
          <a:chOff x="0" y="0"/>
          <a:chExt cx="0" cy="0"/>
        </a:xfrm>
      </p:grpSpPr>
      <p:grpSp>
        <p:nvGrpSpPr>
          <p:cNvPr name="Group 2" id="2"/>
          <p:cNvGrpSpPr/>
          <p:nvPr/>
        </p:nvGrpSpPr>
        <p:grpSpPr>
          <a:xfrm rot="0">
            <a:off x="0" y="0"/>
            <a:ext cx="20574000" cy="12344400"/>
            <a:chOff x="0" y="0"/>
            <a:chExt cx="27432000" cy="16459200"/>
          </a:xfrm>
        </p:grpSpPr>
        <p:sp>
          <p:nvSpPr>
            <p:cNvPr name="Freeform 3" id="3"/>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9728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592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19456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864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728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4592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19456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4864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9728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4592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19456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sp>
        <p:nvSpPr>
          <p:cNvPr name="Freeform 18" id="18"/>
          <p:cNvSpPr/>
          <p:nvPr/>
        </p:nvSpPr>
        <p:spPr>
          <a:xfrm flipH="false" flipV="false" rot="-2945077">
            <a:off x="13514708" y="326836"/>
            <a:ext cx="6031642" cy="1403728"/>
          </a:xfrm>
          <a:custGeom>
            <a:avLst/>
            <a:gdLst/>
            <a:ahLst/>
            <a:cxnLst/>
            <a:rect r="r" b="b" t="t" l="l"/>
            <a:pathLst>
              <a:path h="1403728" w="6031642">
                <a:moveTo>
                  <a:pt x="0" y="0"/>
                </a:moveTo>
                <a:lnTo>
                  <a:pt x="6031642" y="0"/>
                </a:lnTo>
                <a:lnTo>
                  <a:pt x="6031642" y="1403728"/>
                </a:lnTo>
                <a:lnTo>
                  <a:pt x="0" y="1403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2908307">
            <a:off x="7026965" y="8356178"/>
            <a:ext cx="8150282" cy="1896793"/>
          </a:xfrm>
          <a:custGeom>
            <a:avLst/>
            <a:gdLst/>
            <a:ahLst/>
            <a:cxnLst/>
            <a:rect r="r" b="b" t="t" l="l"/>
            <a:pathLst>
              <a:path h="1896793" w="8150282">
                <a:moveTo>
                  <a:pt x="0" y="0"/>
                </a:moveTo>
                <a:lnTo>
                  <a:pt x="8150282" y="0"/>
                </a:lnTo>
                <a:lnTo>
                  <a:pt x="8150282" y="1896793"/>
                </a:lnTo>
                <a:lnTo>
                  <a:pt x="0" y="18967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9512297" y="823785"/>
            <a:ext cx="8639430" cy="8639430"/>
            <a:chOff x="0" y="0"/>
            <a:chExt cx="11519240" cy="11519240"/>
          </a:xfrm>
        </p:grpSpPr>
        <p:sp>
          <p:nvSpPr>
            <p:cNvPr name="Freeform 21" id="21"/>
            <p:cNvSpPr/>
            <p:nvPr/>
          </p:nvSpPr>
          <p:spPr>
            <a:xfrm flipH="false" flipV="false" rot="-5400000">
              <a:off x="0" y="0"/>
              <a:ext cx="11519240" cy="11519240"/>
            </a:xfrm>
            <a:custGeom>
              <a:avLst/>
              <a:gdLst/>
              <a:ahLst/>
              <a:cxnLst/>
              <a:rect r="r" b="b" t="t" l="l"/>
              <a:pathLst>
                <a:path h="11519240" w="11519240">
                  <a:moveTo>
                    <a:pt x="0" y="0"/>
                  </a:moveTo>
                  <a:lnTo>
                    <a:pt x="11519240" y="0"/>
                  </a:lnTo>
                  <a:lnTo>
                    <a:pt x="11519240" y="11519240"/>
                  </a:lnTo>
                  <a:lnTo>
                    <a:pt x="0" y="115192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345334" y="1433458"/>
              <a:ext cx="9540007" cy="9540007"/>
            </a:xfrm>
            <a:custGeom>
              <a:avLst/>
              <a:gdLst/>
              <a:ahLst/>
              <a:cxnLst/>
              <a:rect r="r" b="b" t="t" l="l"/>
              <a:pathLst>
                <a:path h="9540007" w="9540007">
                  <a:moveTo>
                    <a:pt x="0" y="0"/>
                  </a:moveTo>
                  <a:lnTo>
                    <a:pt x="9540007" y="0"/>
                  </a:lnTo>
                  <a:lnTo>
                    <a:pt x="9540007" y="9540006"/>
                  </a:lnTo>
                  <a:lnTo>
                    <a:pt x="0" y="9540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a:grpSpLocks noChangeAspect="true"/>
            </p:cNvGrpSpPr>
            <p:nvPr/>
          </p:nvGrpSpPr>
          <p:grpSpPr>
            <a:xfrm rot="0">
              <a:off x="1327693" y="1327711"/>
              <a:ext cx="8863854" cy="8863819"/>
              <a:chOff x="0" y="0"/>
              <a:chExt cx="6350000" cy="6349975"/>
            </a:xfrm>
          </p:grpSpPr>
          <p:sp>
            <p:nvSpPr>
              <p:cNvPr name="Freeform 24" id="24"/>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61914" t="0" r="0" b="-7673"/>
                </a:stretch>
              </a:blipFill>
            </p:spPr>
          </p:sp>
        </p:grpSp>
      </p:grpSp>
      <p:sp>
        <p:nvSpPr>
          <p:cNvPr name="Freeform 25" id="25"/>
          <p:cNvSpPr/>
          <p:nvPr/>
        </p:nvSpPr>
        <p:spPr>
          <a:xfrm flipH="false" flipV="false" rot="-2841534">
            <a:off x="14627442" y="-778933"/>
            <a:ext cx="3210747" cy="747228"/>
          </a:xfrm>
          <a:custGeom>
            <a:avLst/>
            <a:gdLst/>
            <a:ahLst/>
            <a:cxnLst/>
            <a:rect r="r" b="b" t="t" l="l"/>
            <a:pathLst>
              <a:path h="747228" w="3210747">
                <a:moveTo>
                  <a:pt x="0" y="0"/>
                </a:moveTo>
                <a:lnTo>
                  <a:pt x="3210747" y="0"/>
                </a:lnTo>
                <a:lnTo>
                  <a:pt x="3210747" y="747228"/>
                </a:lnTo>
                <a:lnTo>
                  <a:pt x="0" y="7472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2839455">
            <a:off x="10731168" y="10271705"/>
            <a:ext cx="2602665" cy="605711"/>
          </a:xfrm>
          <a:custGeom>
            <a:avLst/>
            <a:gdLst/>
            <a:ahLst/>
            <a:cxnLst/>
            <a:rect r="r" b="b" t="t" l="l"/>
            <a:pathLst>
              <a:path h="605711" w="2602665">
                <a:moveTo>
                  <a:pt x="0" y="0"/>
                </a:moveTo>
                <a:lnTo>
                  <a:pt x="2602665" y="0"/>
                </a:lnTo>
                <a:lnTo>
                  <a:pt x="2602665" y="605711"/>
                </a:lnTo>
                <a:lnTo>
                  <a:pt x="0" y="6057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5400000">
            <a:off x="13235159" y="9798078"/>
            <a:ext cx="977845" cy="977845"/>
          </a:xfrm>
          <a:custGeom>
            <a:avLst/>
            <a:gdLst/>
            <a:ahLst/>
            <a:cxnLst/>
            <a:rect r="r" b="b" t="t" l="l"/>
            <a:pathLst>
              <a:path h="977845" w="977845">
                <a:moveTo>
                  <a:pt x="0" y="0"/>
                </a:moveTo>
                <a:lnTo>
                  <a:pt x="977844" y="0"/>
                </a:lnTo>
                <a:lnTo>
                  <a:pt x="977844" y="977844"/>
                </a:lnTo>
                <a:lnTo>
                  <a:pt x="0" y="9778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5400000">
            <a:off x="14024953" y="-488922"/>
            <a:ext cx="977845" cy="977845"/>
          </a:xfrm>
          <a:custGeom>
            <a:avLst/>
            <a:gdLst/>
            <a:ahLst/>
            <a:cxnLst/>
            <a:rect r="r" b="b" t="t" l="l"/>
            <a:pathLst>
              <a:path h="977845" w="977845">
                <a:moveTo>
                  <a:pt x="0" y="0"/>
                </a:moveTo>
                <a:lnTo>
                  <a:pt x="977845" y="0"/>
                </a:lnTo>
                <a:lnTo>
                  <a:pt x="977845" y="977844"/>
                </a:lnTo>
                <a:lnTo>
                  <a:pt x="0" y="9778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9" id="29"/>
          <p:cNvGrpSpPr/>
          <p:nvPr/>
        </p:nvGrpSpPr>
        <p:grpSpPr>
          <a:xfrm rot="0">
            <a:off x="17512663" y="9304574"/>
            <a:ext cx="1413512" cy="766294"/>
            <a:chOff x="0" y="0"/>
            <a:chExt cx="372283" cy="201822"/>
          </a:xfrm>
        </p:grpSpPr>
        <p:sp>
          <p:nvSpPr>
            <p:cNvPr name="Freeform 30" id="30"/>
            <p:cNvSpPr/>
            <p:nvPr/>
          </p:nvSpPr>
          <p:spPr>
            <a:xfrm flipH="false" flipV="false" rot="0">
              <a:off x="0" y="0"/>
              <a:ext cx="372283" cy="201822"/>
            </a:xfrm>
            <a:custGeom>
              <a:avLst/>
              <a:gdLst/>
              <a:ahLst/>
              <a:cxnLst/>
              <a:rect r="r" b="b" t="t" l="l"/>
              <a:pathLst>
                <a:path h="201822" w="372283">
                  <a:moveTo>
                    <a:pt x="100911" y="0"/>
                  </a:moveTo>
                  <a:lnTo>
                    <a:pt x="271372" y="0"/>
                  </a:lnTo>
                  <a:cubicBezTo>
                    <a:pt x="298135" y="0"/>
                    <a:pt x="323802" y="10632"/>
                    <a:pt x="342727" y="29556"/>
                  </a:cubicBezTo>
                  <a:cubicBezTo>
                    <a:pt x="361651" y="48481"/>
                    <a:pt x="372283" y="74148"/>
                    <a:pt x="372283" y="100911"/>
                  </a:cubicBezTo>
                  <a:lnTo>
                    <a:pt x="372283" y="100911"/>
                  </a:lnTo>
                  <a:cubicBezTo>
                    <a:pt x="372283" y="127674"/>
                    <a:pt x="361651" y="153342"/>
                    <a:pt x="342727" y="172266"/>
                  </a:cubicBezTo>
                  <a:cubicBezTo>
                    <a:pt x="323802" y="191191"/>
                    <a:pt x="298135" y="201822"/>
                    <a:pt x="271372" y="201822"/>
                  </a:cubicBezTo>
                  <a:lnTo>
                    <a:pt x="100911" y="201822"/>
                  </a:lnTo>
                  <a:cubicBezTo>
                    <a:pt x="74148" y="201822"/>
                    <a:pt x="48481" y="191191"/>
                    <a:pt x="29556" y="172266"/>
                  </a:cubicBezTo>
                  <a:cubicBezTo>
                    <a:pt x="10632" y="153342"/>
                    <a:pt x="0" y="127674"/>
                    <a:pt x="0" y="100911"/>
                  </a:cubicBezTo>
                  <a:lnTo>
                    <a:pt x="0" y="100911"/>
                  </a:lnTo>
                  <a:cubicBezTo>
                    <a:pt x="0" y="74148"/>
                    <a:pt x="10632" y="48481"/>
                    <a:pt x="29556" y="29556"/>
                  </a:cubicBezTo>
                  <a:cubicBezTo>
                    <a:pt x="48481" y="10632"/>
                    <a:pt x="74148" y="0"/>
                    <a:pt x="100911" y="0"/>
                  </a:cubicBezTo>
                  <a:close/>
                </a:path>
              </a:pathLst>
            </a:custGeom>
            <a:solidFill>
              <a:srgbClr val="1B1B1B"/>
            </a:solidFill>
          </p:spPr>
        </p:sp>
        <p:sp>
          <p:nvSpPr>
            <p:cNvPr name="TextBox 31" id="31"/>
            <p:cNvSpPr txBox="true"/>
            <p:nvPr/>
          </p:nvSpPr>
          <p:spPr>
            <a:xfrm>
              <a:off x="0" y="-95250"/>
              <a:ext cx="372283" cy="297072"/>
            </a:xfrm>
            <a:prstGeom prst="rect">
              <a:avLst/>
            </a:prstGeom>
          </p:spPr>
          <p:txBody>
            <a:bodyPr anchor="ctr" rtlCol="false" tIns="50800" lIns="50800" bIns="50800" rIns="50800"/>
            <a:lstStyle/>
            <a:p>
              <a:pPr algn="ctr">
                <a:lnSpc>
                  <a:spcPts val="3749"/>
                </a:lnSpc>
              </a:pPr>
            </a:p>
          </p:txBody>
        </p:sp>
      </p:grpSp>
      <p:sp>
        <p:nvSpPr>
          <p:cNvPr name="TextBox 32" id="32"/>
          <p:cNvSpPr txBox="true"/>
          <p:nvPr/>
        </p:nvSpPr>
        <p:spPr>
          <a:xfrm rot="0">
            <a:off x="1200150" y="1771943"/>
            <a:ext cx="8115300" cy="6962775"/>
          </a:xfrm>
          <a:prstGeom prst="rect">
            <a:avLst/>
          </a:prstGeom>
        </p:spPr>
        <p:txBody>
          <a:bodyPr anchor="t" rtlCol="false" tIns="0" lIns="0" bIns="0" rIns="0">
            <a:spAutoFit/>
          </a:bodyPr>
          <a:lstStyle/>
          <a:p>
            <a:pPr algn="just">
              <a:lnSpc>
                <a:spcPts val="5074"/>
              </a:lnSpc>
            </a:pPr>
            <a:r>
              <a:rPr lang="en-US" b="true" sz="3499" spc="17">
                <a:solidFill>
                  <a:srgbClr val="FFFFFF"/>
                </a:solidFill>
                <a:latin typeface="Poppins Bold"/>
                <a:ea typeface="Poppins Bold"/>
                <a:cs typeface="Poppins Bold"/>
                <a:sym typeface="Poppins Bold"/>
              </a:rPr>
              <a:t>Problem:</a:t>
            </a:r>
            <a:r>
              <a:rPr lang="en-US" sz="3499" spc="17">
                <a:solidFill>
                  <a:srgbClr val="FFFFFF"/>
                </a:solidFill>
                <a:latin typeface="Poppins"/>
                <a:ea typeface="Poppins"/>
                <a:cs typeface="Poppins"/>
                <a:sym typeface="Poppins"/>
              </a:rPr>
              <a:t> </a:t>
            </a:r>
          </a:p>
          <a:p>
            <a:pPr algn="just">
              <a:lnSpc>
                <a:spcPts val="3624"/>
              </a:lnSpc>
            </a:pPr>
            <a:r>
              <a:rPr lang="en-US" sz="2499" spc="12">
                <a:solidFill>
                  <a:srgbClr val="FFFFFF"/>
                </a:solidFill>
                <a:latin typeface="Poppins"/>
                <a:ea typeface="Poppins"/>
                <a:cs typeface="Poppins"/>
                <a:sym typeface="Poppins"/>
              </a:rPr>
              <a:t>The shop owner provided January 2019 sales data but faces difficulty planning product re-stocking for February. The goal is to prioritize products for restocking based on January trends, despite having only one month's data and no seasonal patterns for reference.</a:t>
            </a:r>
          </a:p>
          <a:p>
            <a:pPr algn="just">
              <a:lnSpc>
                <a:spcPts val="5074"/>
              </a:lnSpc>
            </a:pPr>
          </a:p>
          <a:p>
            <a:pPr algn="just">
              <a:lnSpc>
                <a:spcPts val="5074"/>
              </a:lnSpc>
            </a:pPr>
            <a:r>
              <a:rPr lang="en-US" b="true" sz="3499" spc="17">
                <a:solidFill>
                  <a:srgbClr val="FFFFFF"/>
                </a:solidFill>
                <a:latin typeface="Poppins Bold"/>
                <a:ea typeface="Poppins Bold"/>
                <a:cs typeface="Poppins Bold"/>
                <a:sym typeface="Poppins Bold"/>
              </a:rPr>
              <a:t>Need for Solution: </a:t>
            </a:r>
          </a:p>
          <a:p>
            <a:pPr algn="just">
              <a:lnSpc>
                <a:spcPts val="3624"/>
              </a:lnSpc>
            </a:pPr>
            <a:r>
              <a:rPr lang="en-US" sz="2499" spc="12">
                <a:solidFill>
                  <a:srgbClr val="FFFFFF"/>
                </a:solidFill>
                <a:latin typeface="Poppins"/>
                <a:ea typeface="Poppins"/>
                <a:cs typeface="Poppins"/>
                <a:sym typeface="Poppins"/>
              </a:rPr>
              <a:t>A data-driven approach is crucial to optimize inventory levels, prevent stockouts, and avoid overstocking. Predictive analytics helps forecast demand, balancing inventory needs with efficient capital and storage use.</a:t>
            </a:r>
          </a:p>
        </p:txBody>
      </p:sp>
      <p:sp>
        <p:nvSpPr>
          <p:cNvPr name="TextBox 33" id="33"/>
          <p:cNvSpPr txBox="true"/>
          <p:nvPr/>
        </p:nvSpPr>
        <p:spPr>
          <a:xfrm rot="0">
            <a:off x="17696313" y="9373396"/>
            <a:ext cx="464939" cy="5429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Semi-Bold"/>
                <a:ea typeface="Poppins Semi-Bold"/>
                <a:cs typeface="Poppins Semi-Bold"/>
                <a:sym typeface="Poppins Semi-Bold"/>
              </a:rPr>
              <a:t>02</a:t>
            </a:r>
          </a:p>
        </p:txBody>
      </p:sp>
      <p:grpSp>
        <p:nvGrpSpPr>
          <p:cNvPr name="Group 34" id="34"/>
          <p:cNvGrpSpPr/>
          <p:nvPr/>
        </p:nvGrpSpPr>
        <p:grpSpPr>
          <a:xfrm rot="0">
            <a:off x="1200150" y="1028700"/>
            <a:ext cx="5266134" cy="644526"/>
            <a:chOff x="0" y="0"/>
            <a:chExt cx="7021512" cy="859368"/>
          </a:xfrm>
        </p:grpSpPr>
        <p:sp>
          <p:nvSpPr>
            <p:cNvPr name="TextBox 35" id="35"/>
            <p:cNvSpPr txBox="true"/>
            <p:nvPr/>
          </p:nvSpPr>
          <p:spPr>
            <a:xfrm rot="0">
              <a:off x="0" y="-133350"/>
              <a:ext cx="7021512" cy="941918"/>
            </a:xfrm>
            <a:prstGeom prst="rect">
              <a:avLst/>
            </a:prstGeom>
          </p:spPr>
          <p:txBody>
            <a:bodyPr anchor="t" rtlCol="false" tIns="0" lIns="0" bIns="0" rIns="0">
              <a:spAutoFit/>
            </a:bodyPr>
            <a:lstStyle/>
            <a:p>
              <a:pPr algn="just">
                <a:lnSpc>
                  <a:spcPts val="5799"/>
                </a:lnSpc>
              </a:pPr>
              <a:r>
                <a:rPr lang="en-US" b="true" sz="3999" spc="79">
                  <a:solidFill>
                    <a:srgbClr val="FFFFFF"/>
                  </a:solidFill>
                  <a:latin typeface="Poppins Bold"/>
                  <a:ea typeface="Poppins Bold"/>
                  <a:cs typeface="Poppins Bold"/>
                  <a:sym typeface="Poppins Bold"/>
                </a:rPr>
                <a:t>Problem Statement</a:t>
              </a:r>
            </a:p>
          </p:txBody>
        </p:sp>
        <p:sp>
          <p:nvSpPr>
            <p:cNvPr name="AutoShape 36" id="36"/>
            <p:cNvSpPr/>
            <p:nvPr/>
          </p:nvSpPr>
          <p:spPr>
            <a:xfrm flipV="true">
              <a:off x="0" y="833968"/>
              <a:ext cx="7021512" cy="0"/>
            </a:xfrm>
            <a:prstGeom prst="line">
              <a:avLst/>
            </a:prstGeom>
            <a:ln cap="flat" w="50800">
              <a:solidFill>
                <a:srgbClr val="FFFFFF"/>
              </a:solidFill>
              <a:prstDash val="solid"/>
              <a:headEnd type="none" len="sm" w="sm"/>
              <a:tailEnd type="none" len="sm" w="sm"/>
            </a:ln>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03030"/>
        </a:solidFill>
      </p:bgPr>
    </p:bg>
    <p:spTree>
      <p:nvGrpSpPr>
        <p:cNvPr id="1" name=""/>
        <p:cNvGrpSpPr/>
        <p:nvPr/>
      </p:nvGrpSpPr>
      <p:grpSpPr>
        <a:xfrm>
          <a:off x="0" y="0"/>
          <a:ext cx="0" cy="0"/>
          <a:chOff x="0" y="0"/>
          <a:chExt cx="0" cy="0"/>
        </a:xfrm>
      </p:grpSpPr>
      <p:grpSp>
        <p:nvGrpSpPr>
          <p:cNvPr name="Group 2" id="2"/>
          <p:cNvGrpSpPr/>
          <p:nvPr/>
        </p:nvGrpSpPr>
        <p:grpSpPr>
          <a:xfrm rot="0">
            <a:off x="0" y="0"/>
            <a:ext cx="20574000" cy="12344400"/>
            <a:chOff x="0" y="0"/>
            <a:chExt cx="27432000" cy="16459200"/>
          </a:xfrm>
        </p:grpSpPr>
        <p:sp>
          <p:nvSpPr>
            <p:cNvPr name="Freeform 3" id="3"/>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9728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592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19456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864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728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4592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19456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4864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9728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4592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19456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grpSp>
        <p:nvGrpSpPr>
          <p:cNvPr name="Group 18" id="18"/>
          <p:cNvGrpSpPr/>
          <p:nvPr/>
        </p:nvGrpSpPr>
        <p:grpSpPr>
          <a:xfrm rot="0">
            <a:off x="17512663" y="9304574"/>
            <a:ext cx="1413512" cy="766294"/>
            <a:chOff x="0" y="0"/>
            <a:chExt cx="372283" cy="201822"/>
          </a:xfrm>
        </p:grpSpPr>
        <p:sp>
          <p:nvSpPr>
            <p:cNvPr name="Freeform 19" id="19"/>
            <p:cNvSpPr/>
            <p:nvPr/>
          </p:nvSpPr>
          <p:spPr>
            <a:xfrm flipH="false" flipV="false" rot="0">
              <a:off x="0" y="0"/>
              <a:ext cx="372283" cy="201822"/>
            </a:xfrm>
            <a:custGeom>
              <a:avLst/>
              <a:gdLst/>
              <a:ahLst/>
              <a:cxnLst/>
              <a:rect r="r" b="b" t="t" l="l"/>
              <a:pathLst>
                <a:path h="201822" w="372283">
                  <a:moveTo>
                    <a:pt x="100911" y="0"/>
                  </a:moveTo>
                  <a:lnTo>
                    <a:pt x="271372" y="0"/>
                  </a:lnTo>
                  <a:cubicBezTo>
                    <a:pt x="298135" y="0"/>
                    <a:pt x="323802" y="10632"/>
                    <a:pt x="342727" y="29556"/>
                  </a:cubicBezTo>
                  <a:cubicBezTo>
                    <a:pt x="361651" y="48481"/>
                    <a:pt x="372283" y="74148"/>
                    <a:pt x="372283" y="100911"/>
                  </a:cubicBezTo>
                  <a:lnTo>
                    <a:pt x="372283" y="100911"/>
                  </a:lnTo>
                  <a:cubicBezTo>
                    <a:pt x="372283" y="127674"/>
                    <a:pt x="361651" y="153342"/>
                    <a:pt x="342727" y="172266"/>
                  </a:cubicBezTo>
                  <a:cubicBezTo>
                    <a:pt x="323802" y="191191"/>
                    <a:pt x="298135" y="201822"/>
                    <a:pt x="271372" y="201822"/>
                  </a:cubicBezTo>
                  <a:lnTo>
                    <a:pt x="100911" y="201822"/>
                  </a:lnTo>
                  <a:cubicBezTo>
                    <a:pt x="74148" y="201822"/>
                    <a:pt x="48481" y="191191"/>
                    <a:pt x="29556" y="172266"/>
                  </a:cubicBezTo>
                  <a:cubicBezTo>
                    <a:pt x="10632" y="153342"/>
                    <a:pt x="0" y="127674"/>
                    <a:pt x="0" y="100911"/>
                  </a:cubicBezTo>
                  <a:lnTo>
                    <a:pt x="0" y="100911"/>
                  </a:lnTo>
                  <a:cubicBezTo>
                    <a:pt x="0" y="74148"/>
                    <a:pt x="10632" y="48481"/>
                    <a:pt x="29556" y="29556"/>
                  </a:cubicBezTo>
                  <a:cubicBezTo>
                    <a:pt x="48481" y="10632"/>
                    <a:pt x="74148" y="0"/>
                    <a:pt x="100911" y="0"/>
                  </a:cubicBezTo>
                  <a:close/>
                </a:path>
              </a:pathLst>
            </a:custGeom>
            <a:solidFill>
              <a:srgbClr val="1B1B1B"/>
            </a:solidFill>
          </p:spPr>
        </p:sp>
        <p:sp>
          <p:nvSpPr>
            <p:cNvPr name="TextBox 20" id="20"/>
            <p:cNvSpPr txBox="true"/>
            <p:nvPr/>
          </p:nvSpPr>
          <p:spPr>
            <a:xfrm>
              <a:off x="0" y="-95250"/>
              <a:ext cx="372283" cy="297072"/>
            </a:xfrm>
            <a:prstGeom prst="rect">
              <a:avLst/>
            </a:prstGeom>
          </p:spPr>
          <p:txBody>
            <a:bodyPr anchor="ctr" rtlCol="false" tIns="50800" lIns="50800" bIns="50800" rIns="50800"/>
            <a:lstStyle/>
            <a:p>
              <a:pPr algn="ctr">
                <a:lnSpc>
                  <a:spcPts val="3749"/>
                </a:lnSpc>
              </a:pPr>
            </a:p>
          </p:txBody>
        </p:sp>
      </p:grpSp>
      <p:sp>
        <p:nvSpPr>
          <p:cNvPr name="TextBox 21" id="21"/>
          <p:cNvSpPr txBox="true"/>
          <p:nvPr/>
        </p:nvSpPr>
        <p:spPr>
          <a:xfrm rot="0">
            <a:off x="1200150" y="1800518"/>
            <a:ext cx="14700333" cy="7778750"/>
          </a:xfrm>
          <a:prstGeom prst="rect">
            <a:avLst/>
          </a:prstGeom>
        </p:spPr>
        <p:txBody>
          <a:bodyPr anchor="t" rtlCol="false" tIns="0" lIns="0" bIns="0" rIns="0">
            <a:spAutoFit/>
          </a:bodyPr>
          <a:lstStyle/>
          <a:p>
            <a:pPr algn="just">
              <a:lnSpc>
                <a:spcPts val="3624"/>
              </a:lnSpc>
            </a:pPr>
            <a:r>
              <a:rPr lang="en-US" b="true" sz="2499" spc="12">
                <a:solidFill>
                  <a:srgbClr val="FFFFFF"/>
                </a:solidFill>
                <a:latin typeface="Poppins Bold"/>
                <a:ea typeface="Poppins Bold"/>
                <a:cs typeface="Poppins Bold"/>
                <a:sym typeface="Poppins Bold"/>
              </a:rPr>
              <a:t>Microsoft Excel:</a:t>
            </a:r>
            <a:r>
              <a:rPr lang="en-US" sz="2499" spc="12">
                <a:solidFill>
                  <a:srgbClr val="FFFFFF"/>
                </a:solidFill>
                <a:latin typeface="Poppins"/>
                <a:ea typeface="Poppins"/>
                <a:cs typeface="Poppins"/>
                <a:sym typeface="Poppins"/>
              </a:rPr>
              <a:t> </a:t>
            </a:r>
          </a:p>
          <a:p>
            <a:pPr algn="just">
              <a:lnSpc>
                <a:spcPts val="3624"/>
              </a:lnSpc>
            </a:pPr>
            <a:r>
              <a:rPr lang="en-US" sz="2499" spc="12">
                <a:solidFill>
                  <a:srgbClr val="FFFFFF"/>
                </a:solidFill>
                <a:latin typeface="Poppins"/>
                <a:ea typeface="Poppins"/>
                <a:cs typeface="Poppins"/>
                <a:sym typeface="Poppins"/>
              </a:rPr>
              <a:t>Used for data cleaning, removing duplicates, and calculating the sales price. It also helped with handling date and time formatting for accurate analysis.</a:t>
            </a:r>
          </a:p>
          <a:p>
            <a:pPr algn="just">
              <a:lnSpc>
                <a:spcPts val="3624"/>
              </a:lnSpc>
            </a:pPr>
          </a:p>
          <a:p>
            <a:pPr algn="just">
              <a:lnSpc>
                <a:spcPts val="3624"/>
              </a:lnSpc>
            </a:pPr>
            <a:r>
              <a:rPr lang="en-US" b="true" sz="2499" spc="12">
                <a:solidFill>
                  <a:srgbClr val="FFFFFF"/>
                </a:solidFill>
                <a:latin typeface="Poppins Bold"/>
                <a:ea typeface="Poppins Bold"/>
                <a:cs typeface="Poppins Bold"/>
                <a:sym typeface="Poppins Bold"/>
              </a:rPr>
              <a:t>My</a:t>
            </a:r>
            <a:r>
              <a:rPr lang="en-US" b="true" sz="2499" spc="12">
                <a:solidFill>
                  <a:srgbClr val="FFFFFF"/>
                </a:solidFill>
                <a:latin typeface="Poppins Bold"/>
                <a:ea typeface="Poppins Bold"/>
                <a:cs typeface="Poppins Bold"/>
                <a:sym typeface="Poppins Bold"/>
              </a:rPr>
              <a:t>SQL: </a:t>
            </a:r>
          </a:p>
          <a:p>
            <a:pPr algn="just">
              <a:lnSpc>
                <a:spcPts val="3624"/>
              </a:lnSpc>
            </a:pPr>
            <a:r>
              <a:rPr lang="en-US" sz="2499" spc="12">
                <a:solidFill>
                  <a:srgbClr val="FFFFFF"/>
                </a:solidFill>
                <a:latin typeface="Poppins"/>
                <a:ea typeface="Poppins"/>
                <a:cs typeface="Poppins"/>
                <a:sym typeface="Poppins"/>
              </a:rPr>
              <a:t>Performed advanced analysis like calculating total sales, identifying weekly trends, and determining reorder points. SQL was essential for querying the data efficiently and gaining deeper insights.</a:t>
            </a:r>
          </a:p>
          <a:p>
            <a:pPr algn="just">
              <a:lnSpc>
                <a:spcPts val="3624"/>
              </a:lnSpc>
            </a:pPr>
          </a:p>
          <a:p>
            <a:pPr algn="just">
              <a:lnSpc>
                <a:spcPts val="3624"/>
              </a:lnSpc>
            </a:pPr>
            <a:r>
              <a:rPr lang="en-US" b="true" sz="2499" spc="12">
                <a:solidFill>
                  <a:srgbClr val="FFFFFF"/>
                </a:solidFill>
                <a:latin typeface="Poppins Bold"/>
                <a:ea typeface="Poppins Bold"/>
                <a:cs typeface="Poppins Bold"/>
                <a:sym typeface="Poppins Bold"/>
              </a:rPr>
              <a:t>Microsoft </a:t>
            </a:r>
            <a:r>
              <a:rPr lang="en-US" b="true" sz="2499" spc="12">
                <a:solidFill>
                  <a:srgbClr val="FFFFFF"/>
                </a:solidFill>
                <a:latin typeface="Poppins Bold"/>
                <a:ea typeface="Poppins Bold"/>
                <a:cs typeface="Poppins Bold"/>
                <a:sym typeface="Poppins Bold"/>
              </a:rPr>
              <a:t>Power BI: </a:t>
            </a:r>
          </a:p>
          <a:p>
            <a:pPr algn="just">
              <a:lnSpc>
                <a:spcPts val="3624"/>
              </a:lnSpc>
            </a:pPr>
            <a:r>
              <a:rPr lang="en-US" sz="2499" spc="12">
                <a:solidFill>
                  <a:srgbClr val="FFFFFF"/>
                </a:solidFill>
                <a:latin typeface="Poppins"/>
                <a:ea typeface="Poppins"/>
                <a:cs typeface="Poppins"/>
                <a:sym typeface="Poppins"/>
              </a:rPr>
              <a:t>Created visualizations such as charts and graphs to highlight sales trends and product performance. It helped visualize demand forecasts clearly and concisely, making it easier for the shop owner to take action.</a:t>
            </a:r>
          </a:p>
          <a:p>
            <a:pPr algn="just">
              <a:lnSpc>
                <a:spcPts val="3624"/>
              </a:lnSpc>
            </a:pPr>
          </a:p>
          <a:p>
            <a:pPr algn="just">
              <a:lnSpc>
                <a:spcPts val="3624"/>
              </a:lnSpc>
            </a:pPr>
            <a:r>
              <a:rPr lang="en-US" b="true" sz="2499" spc="12">
                <a:solidFill>
                  <a:srgbClr val="FFFFFF"/>
                </a:solidFill>
                <a:latin typeface="Poppins Bold"/>
                <a:ea typeface="Poppins Bold"/>
                <a:cs typeface="Poppins Bold"/>
                <a:sym typeface="Poppins Bold"/>
              </a:rPr>
              <a:t>Microsoft </a:t>
            </a:r>
            <a:r>
              <a:rPr lang="en-US" b="true" sz="2499" spc="12">
                <a:solidFill>
                  <a:srgbClr val="FFFFFF"/>
                </a:solidFill>
                <a:latin typeface="Poppins Bold"/>
                <a:ea typeface="Poppins Bold"/>
                <a:cs typeface="Poppins Bold"/>
                <a:sym typeface="Poppins Bold"/>
              </a:rPr>
              <a:t>PowerPoint: </a:t>
            </a:r>
          </a:p>
          <a:p>
            <a:pPr algn="just">
              <a:lnSpc>
                <a:spcPts val="3624"/>
              </a:lnSpc>
            </a:pPr>
            <a:r>
              <a:rPr lang="en-US" sz="2499" spc="12">
                <a:solidFill>
                  <a:srgbClr val="FFFFFF"/>
                </a:solidFill>
                <a:latin typeface="Poppins"/>
                <a:ea typeface="Poppins"/>
                <a:cs typeface="Poppins"/>
                <a:sym typeface="Poppins"/>
              </a:rPr>
              <a:t>Used to structure and present this analysis in a professional manner, ensuring the findings are clear and actionable.</a:t>
            </a:r>
          </a:p>
        </p:txBody>
      </p:sp>
      <p:grpSp>
        <p:nvGrpSpPr>
          <p:cNvPr name="Group 22" id="22"/>
          <p:cNvGrpSpPr/>
          <p:nvPr/>
        </p:nvGrpSpPr>
        <p:grpSpPr>
          <a:xfrm rot="0">
            <a:off x="1200150" y="1028700"/>
            <a:ext cx="5266134" cy="644526"/>
            <a:chOff x="0" y="0"/>
            <a:chExt cx="7021512" cy="859368"/>
          </a:xfrm>
        </p:grpSpPr>
        <p:sp>
          <p:nvSpPr>
            <p:cNvPr name="TextBox 23" id="23"/>
            <p:cNvSpPr txBox="true"/>
            <p:nvPr/>
          </p:nvSpPr>
          <p:spPr>
            <a:xfrm rot="0">
              <a:off x="0" y="-133350"/>
              <a:ext cx="7021512" cy="941918"/>
            </a:xfrm>
            <a:prstGeom prst="rect">
              <a:avLst/>
            </a:prstGeom>
          </p:spPr>
          <p:txBody>
            <a:bodyPr anchor="t" rtlCol="false" tIns="0" lIns="0" bIns="0" rIns="0">
              <a:spAutoFit/>
            </a:bodyPr>
            <a:lstStyle/>
            <a:p>
              <a:pPr algn="just">
                <a:lnSpc>
                  <a:spcPts val="5799"/>
                </a:lnSpc>
              </a:pPr>
              <a:r>
                <a:rPr lang="en-US" b="true" sz="3999" spc="79">
                  <a:solidFill>
                    <a:srgbClr val="FFFFFF"/>
                  </a:solidFill>
                  <a:latin typeface="Poppins Bold"/>
                  <a:ea typeface="Poppins Bold"/>
                  <a:cs typeface="Poppins Bold"/>
                  <a:sym typeface="Poppins Bold"/>
                </a:rPr>
                <a:t>Technology used -</a:t>
              </a:r>
            </a:p>
          </p:txBody>
        </p:sp>
        <p:sp>
          <p:nvSpPr>
            <p:cNvPr name="AutoShape 24" id="24"/>
            <p:cNvSpPr/>
            <p:nvPr/>
          </p:nvSpPr>
          <p:spPr>
            <a:xfrm flipV="true">
              <a:off x="0" y="833968"/>
              <a:ext cx="7021512" cy="0"/>
            </a:xfrm>
            <a:prstGeom prst="line">
              <a:avLst/>
            </a:prstGeom>
            <a:ln cap="flat" w="50800">
              <a:solidFill>
                <a:srgbClr val="FFFFFF"/>
              </a:solidFill>
              <a:prstDash val="solid"/>
              <a:headEnd type="none" len="sm" w="sm"/>
              <a:tailEnd type="none" len="sm" w="sm"/>
            </a:ln>
          </p:spPr>
        </p:sp>
      </p:grpSp>
      <p:sp>
        <p:nvSpPr>
          <p:cNvPr name="TextBox 25" id="25"/>
          <p:cNvSpPr txBox="true"/>
          <p:nvPr/>
        </p:nvSpPr>
        <p:spPr>
          <a:xfrm rot="0">
            <a:off x="17691551" y="9373396"/>
            <a:ext cx="474464" cy="5429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Semi-Bold"/>
                <a:ea typeface="Poppins Semi-Bold"/>
                <a:cs typeface="Poppins Semi-Bold"/>
                <a:sym typeface="Poppins Semi-Bold"/>
              </a:rPr>
              <a:t>03</a:t>
            </a:r>
          </a:p>
        </p:txBody>
      </p:sp>
      <p:grpSp>
        <p:nvGrpSpPr>
          <p:cNvPr name="Group 26" id="26"/>
          <p:cNvGrpSpPr/>
          <p:nvPr/>
        </p:nvGrpSpPr>
        <p:grpSpPr>
          <a:xfrm rot="0">
            <a:off x="13379779" y="9153525"/>
            <a:ext cx="3352399" cy="3153536"/>
            <a:chOff x="0" y="0"/>
            <a:chExt cx="4469865" cy="4204714"/>
          </a:xfrm>
        </p:grpSpPr>
        <p:sp>
          <p:nvSpPr>
            <p:cNvPr name="Freeform 27" id="27"/>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30" id="30"/>
          <p:cNvGrpSpPr/>
          <p:nvPr/>
        </p:nvGrpSpPr>
        <p:grpSpPr>
          <a:xfrm rot="-10800000">
            <a:off x="15326126" y="-1897822"/>
            <a:ext cx="3352399" cy="3153536"/>
            <a:chOff x="0" y="0"/>
            <a:chExt cx="4469865" cy="4204714"/>
          </a:xfrm>
        </p:grpSpPr>
        <p:sp>
          <p:nvSpPr>
            <p:cNvPr name="Freeform 31" id="31"/>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03030"/>
        </a:solidFill>
      </p:bgPr>
    </p:bg>
    <p:spTree>
      <p:nvGrpSpPr>
        <p:cNvPr id="1" name=""/>
        <p:cNvGrpSpPr/>
        <p:nvPr/>
      </p:nvGrpSpPr>
      <p:grpSpPr>
        <a:xfrm>
          <a:off x="0" y="0"/>
          <a:ext cx="0" cy="0"/>
          <a:chOff x="0" y="0"/>
          <a:chExt cx="0" cy="0"/>
        </a:xfrm>
      </p:grpSpPr>
      <p:grpSp>
        <p:nvGrpSpPr>
          <p:cNvPr name="Group 2" id="2"/>
          <p:cNvGrpSpPr/>
          <p:nvPr/>
        </p:nvGrpSpPr>
        <p:grpSpPr>
          <a:xfrm rot="0">
            <a:off x="0" y="0"/>
            <a:ext cx="20574000" cy="12344400"/>
            <a:chOff x="0" y="0"/>
            <a:chExt cx="27432000" cy="16459200"/>
          </a:xfrm>
        </p:grpSpPr>
        <p:sp>
          <p:nvSpPr>
            <p:cNvPr name="Freeform 3" id="3"/>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9728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592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19456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864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728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4592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19456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4864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9728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4592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19456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grpSp>
        <p:nvGrpSpPr>
          <p:cNvPr name="Group 18" id="18"/>
          <p:cNvGrpSpPr/>
          <p:nvPr/>
        </p:nvGrpSpPr>
        <p:grpSpPr>
          <a:xfrm rot="0">
            <a:off x="17512663" y="9304574"/>
            <a:ext cx="1413512" cy="766294"/>
            <a:chOff x="0" y="0"/>
            <a:chExt cx="372283" cy="201822"/>
          </a:xfrm>
        </p:grpSpPr>
        <p:sp>
          <p:nvSpPr>
            <p:cNvPr name="Freeform 19" id="19"/>
            <p:cNvSpPr/>
            <p:nvPr/>
          </p:nvSpPr>
          <p:spPr>
            <a:xfrm flipH="false" flipV="false" rot="0">
              <a:off x="0" y="0"/>
              <a:ext cx="372283" cy="201822"/>
            </a:xfrm>
            <a:custGeom>
              <a:avLst/>
              <a:gdLst/>
              <a:ahLst/>
              <a:cxnLst/>
              <a:rect r="r" b="b" t="t" l="l"/>
              <a:pathLst>
                <a:path h="201822" w="372283">
                  <a:moveTo>
                    <a:pt x="100911" y="0"/>
                  </a:moveTo>
                  <a:lnTo>
                    <a:pt x="271372" y="0"/>
                  </a:lnTo>
                  <a:cubicBezTo>
                    <a:pt x="298135" y="0"/>
                    <a:pt x="323802" y="10632"/>
                    <a:pt x="342727" y="29556"/>
                  </a:cubicBezTo>
                  <a:cubicBezTo>
                    <a:pt x="361651" y="48481"/>
                    <a:pt x="372283" y="74148"/>
                    <a:pt x="372283" y="100911"/>
                  </a:cubicBezTo>
                  <a:lnTo>
                    <a:pt x="372283" y="100911"/>
                  </a:lnTo>
                  <a:cubicBezTo>
                    <a:pt x="372283" y="127674"/>
                    <a:pt x="361651" y="153342"/>
                    <a:pt x="342727" y="172266"/>
                  </a:cubicBezTo>
                  <a:cubicBezTo>
                    <a:pt x="323802" y="191191"/>
                    <a:pt x="298135" y="201822"/>
                    <a:pt x="271372" y="201822"/>
                  </a:cubicBezTo>
                  <a:lnTo>
                    <a:pt x="100911" y="201822"/>
                  </a:lnTo>
                  <a:cubicBezTo>
                    <a:pt x="74148" y="201822"/>
                    <a:pt x="48481" y="191191"/>
                    <a:pt x="29556" y="172266"/>
                  </a:cubicBezTo>
                  <a:cubicBezTo>
                    <a:pt x="10632" y="153342"/>
                    <a:pt x="0" y="127674"/>
                    <a:pt x="0" y="100911"/>
                  </a:cubicBezTo>
                  <a:lnTo>
                    <a:pt x="0" y="100911"/>
                  </a:lnTo>
                  <a:cubicBezTo>
                    <a:pt x="0" y="74148"/>
                    <a:pt x="10632" y="48481"/>
                    <a:pt x="29556" y="29556"/>
                  </a:cubicBezTo>
                  <a:cubicBezTo>
                    <a:pt x="48481" y="10632"/>
                    <a:pt x="74148" y="0"/>
                    <a:pt x="100911" y="0"/>
                  </a:cubicBezTo>
                  <a:close/>
                </a:path>
              </a:pathLst>
            </a:custGeom>
            <a:solidFill>
              <a:srgbClr val="1B1B1B"/>
            </a:solidFill>
          </p:spPr>
        </p:sp>
        <p:sp>
          <p:nvSpPr>
            <p:cNvPr name="TextBox 20" id="20"/>
            <p:cNvSpPr txBox="true"/>
            <p:nvPr/>
          </p:nvSpPr>
          <p:spPr>
            <a:xfrm>
              <a:off x="0" y="-95250"/>
              <a:ext cx="372283" cy="297072"/>
            </a:xfrm>
            <a:prstGeom prst="rect">
              <a:avLst/>
            </a:prstGeom>
          </p:spPr>
          <p:txBody>
            <a:bodyPr anchor="ctr" rtlCol="false" tIns="50800" lIns="50800" bIns="50800" rIns="50800"/>
            <a:lstStyle/>
            <a:p>
              <a:pPr algn="ctr">
                <a:lnSpc>
                  <a:spcPts val="3749"/>
                </a:lnSpc>
              </a:pPr>
            </a:p>
          </p:txBody>
        </p:sp>
      </p:grpSp>
      <p:sp>
        <p:nvSpPr>
          <p:cNvPr name="TextBox 21" id="21"/>
          <p:cNvSpPr txBox="true"/>
          <p:nvPr/>
        </p:nvSpPr>
        <p:spPr>
          <a:xfrm rot="0">
            <a:off x="1200150" y="1771943"/>
            <a:ext cx="14700333" cy="4495800"/>
          </a:xfrm>
          <a:prstGeom prst="rect">
            <a:avLst/>
          </a:prstGeom>
        </p:spPr>
        <p:txBody>
          <a:bodyPr anchor="t" rtlCol="false" tIns="0" lIns="0" bIns="0" rIns="0">
            <a:spAutoFit/>
          </a:bodyPr>
          <a:lstStyle/>
          <a:p>
            <a:pPr algn="just">
              <a:lnSpc>
                <a:spcPts val="5075"/>
              </a:lnSpc>
            </a:pPr>
            <a:r>
              <a:rPr lang="en-US" b="true" sz="3500" spc="17">
                <a:solidFill>
                  <a:srgbClr val="FFFFFF"/>
                </a:solidFill>
                <a:latin typeface="Poppins Bold"/>
                <a:ea typeface="Poppins Bold"/>
                <a:cs typeface="Poppins Bold"/>
                <a:sym typeface="Poppins Bold"/>
              </a:rPr>
              <a:t>Source of Data: </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The sales data for January 2019, including information on products, quantities</a:t>
            </a:r>
            <a:r>
              <a:rPr lang="en-US" sz="2499" spc="12">
                <a:solidFill>
                  <a:srgbClr val="FFFFFF"/>
                </a:solidFill>
                <a:latin typeface="Poppins"/>
                <a:ea typeface="Poppins"/>
                <a:cs typeface="Poppins"/>
                <a:sym typeface="Poppins"/>
              </a:rPr>
              <a:t> ordered, sales price, order dates, and customer addresses, was collected from Kaggle.</a:t>
            </a:r>
          </a:p>
          <a:p>
            <a:pPr algn="just">
              <a:lnSpc>
                <a:spcPts val="3624"/>
              </a:lnSpc>
            </a:pPr>
          </a:p>
          <a:p>
            <a:pPr algn="just">
              <a:lnSpc>
                <a:spcPts val="5075"/>
              </a:lnSpc>
            </a:pPr>
            <a:r>
              <a:rPr lang="en-US" b="true" sz="3500" spc="17">
                <a:solidFill>
                  <a:srgbClr val="FFFFFF"/>
                </a:solidFill>
                <a:latin typeface="Poppins Bold"/>
                <a:ea typeface="Poppins Bold"/>
                <a:cs typeface="Poppins Bold"/>
                <a:sym typeface="Poppins Bold"/>
              </a:rPr>
              <a:t>Data Cleaning P</a:t>
            </a:r>
            <a:r>
              <a:rPr lang="en-US" b="true" sz="3500" spc="17">
                <a:solidFill>
                  <a:srgbClr val="FFFFFF"/>
                </a:solidFill>
                <a:latin typeface="Poppins Bold"/>
                <a:ea typeface="Poppins Bold"/>
                <a:cs typeface="Poppins Bold"/>
                <a:sym typeface="Poppins Bold"/>
              </a:rPr>
              <a:t>rocess</a:t>
            </a:r>
            <a:r>
              <a:rPr lang="en-US" b="true" sz="3500" spc="17">
                <a:solidFill>
                  <a:srgbClr val="FFFFFF"/>
                </a:solidFill>
                <a:latin typeface="Poppins Bold"/>
                <a:ea typeface="Poppins Bold"/>
                <a:cs typeface="Poppins Bold"/>
                <a:sym typeface="Poppins Bold"/>
              </a:rPr>
              <a:t>:</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R</a:t>
            </a:r>
            <a:r>
              <a:rPr lang="en-US" sz="2499" spc="12">
                <a:solidFill>
                  <a:srgbClr val="FFFFFF"/>
                </a:solidFill>
                <a:latin typeface="Poppins"/>
                <a:ea typeface="Poppins"/>
                <a:cs typeface="Poppins"/>
                <a:sym typeface="Poppins"/>
              </a:rPr>
              <a:t>emoved duplicates and blank entries.</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Calculated sales price based on price per item and quantity sold.</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Handled date and time formats, ensuring that sale</a:t>
            </a:r>
            <a:r>
              <a:rPr lang="en-US" sz="2499" spc="12">
                <a:solidFill>
                  <a:srgbClr val="FFFFFF"/>
                </a:solidFill>
                <a:latin typeface="Poppins"/>
                <a:ea typeface="Poppins"/>
                <a:cs typeface="Poppins"/>
                <a:sym typeface="Poppins"/>
              </a:rPr>
              <a:t>s </a:t>
            </a:r>
            <a:r>
              <a:rPr lang="en-US" sz="2499" spc="12">
                <a:solidFill>
                  <a:srgbClr val="FFFFFF"/>
                </a:solidFill>
                <a:latin typeface="Poppins"/>
                <a:ea typeface="Poppins"/>
                <a:cs typeface="Poppins"/>
                <a:sym typeface="Poppins"/>
              </a:rPr>
              <a:t>were categorized correctly by day, which is crucial for weekly trend analysis.</a:t>
            </a:r>
          </a:p>
        </p:txBody>
      </p:sp>
      <p:grpSp>
        <p:nvGrpSpPr>
          <p:cNvPr name="Group 22" id="22"/>
          <p:cNvGrpSpPr/>
          <p:nvPr/>
        </p:nvGrpSpPr>
        <p:grpSpPr>
          <a:xfrm rot="0">
            <a:off x="1200150" y="1028700"/>
            <a:ext cx="7943850" cy="644526"/>
            <a:chOff x="0" y="0"/>
            <a:chExt cx="10591800" cy="859368"/>
          </a:xfrm>
        </p:grpSpPr>
        <p:sp>
          <p:nvSpPr>
            <p:cNvPr name="TextBox 23" id="23"/>
            <p:cNvSpPr txBox="true"/>
            <p:nvPr/>
          </p:nvSpPr>
          <p:spPr>
            <a:xfrm rot="0">
              <a:off x="0" y="-133350"/>
              <a:ext cx="10591800" cy="941918"/>
            </a:xfrm>
            <a:prstGeom prst="rect">
              <a:avLst/>
            </a:prstGeom>
          </p:spPr>
          <p:txBody>
            <a:bodyPr anchor="t" rtlCol="false" tIns="0" lIns="0" bIns="0" rIns="0">
              <a:spAutoFit/>
            </a:bodyPr>
            <a:lstStyle/>
            <a:p>
              <a:pPr algn="just">
                <a:lnSpc>
                  <a:spcPts val="5799"/>
                </a:lnSpc>
              </a:pPr>
              <a:r>
                <a:rPr lang="en-US" b="true" sz="3999" spc="79">
                  <a:solidFill>
                    <a:srgbClr val="FFFFFF"/>
                  </a:solidFill>
                  <a:latin typeface="Poppins Bold"/>
                  <a:ea typeface="Poppins Bold"/>
                  <a:cs typeface="Poppins Bold"/>
                  <a:sym typeface="Poppins Bold"/>
                </a:rPr>
                <a:t>Data Collection and Cleaning</a:t>
              </a:r>
            </a:p>
          </p:txBody>
        </p:sp>
        <p:sp>
          <p:nvSpPr>
            <p:cNvPr name="AutoShape 24" id="24"/>
            <p:cNvSpPr/>
            <p:nvPr/>
          </p:nvSpPr>
          <p:spPr>
            <a:xfrm flipV="true">
              <a:off x="0" y="833968"/>
              <a:ext cx="10591800" cy="0"/>
            </a:xfrm>
            <a:prstGeom prst="line">
              <a:avLst/>
            </a:prstGeom>
            <a:ln cap="flat" w="50800">
              <a:solidFill>
                <a:srgbClr val="FFFFFF"/>
              </a:solidFill>
              <a:prstDash val="solid"/>
              <a:headEnd type="none" len="sm" w="sm"/>
              <a:tailEnd type="none" len="sm" w="sm"/>
            </a:ln>
          </p:spPr>
        </p:sp>
      </p:grpSp>
      <p:sp>
        <p:nvSpPr>
          <p:cNvPr name="TextBox 25" id="25"/>
          <p:cNvSpPr txBox="true"/>
          <p:nvPr/>
        </p:nvSpPr>
        <p:spPr>
          <a:xfrm rot="0">
            <a:off x="17679793" y="9373396"/>
            <a:ext cx="497979" cy="5429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Semi-Bold"/>
                <a:ea typeface="Poppins Semi-Bold"/>
                <a:cs typeface="Poppins Semi-Bold"/>
                <a:sym typeface="Poppins Semi-Bold"/>
              </a:rPr>
              <a:t>04</a:t>
            </a:r>
          </a:p>
        </p:txBody>
      </p:sp>
      <p:grpSp>
        <p:nvGrpSpPr>
          <p:cNvPr name="Group 26" id="26"/>
          <p:cNvGrpSpPr/>
          <p:nvPr/>
        </p:nvGrpSpPr>
        <p:grpSpPr>
          <a:xfrm rot="0">
            <a:off x="13379779" y="9153525"/>
            <a:ext cx="3352399" cy="3153536"/>
            <a:chOff x="0" y="0"/>
            <a:chExt cx="4469865" cy="4204714"/>
          </a:xfrm>
        </p:grpSpPr>
        <p:sp>
          <p:nvSpPr>
            <p:cNvPr name="Freeform 27" id="27"/>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30" id="30"/>
          <p:cNvGrpSpPr/>
          <p:nvPr/>
        </p:nvGrpSpPr>
        <p:grpSpPr>
          <a:xfrm rot="-10800000">
            <a:off x="15326126" y="-1897822"/>
            <a:ext cx="3352399" cy="3153536"/>
            <a:chOff x="0" y="0"/>
            <a:chExt cx="4469865" cy="4204714"/>
          </a:xfrm>
        </p:grpSpPr>
        <p:sp>
          <p:nvSpPr>
            <p:cNvPr name="Freeform 31" id="31"/>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03030"/>
        </a:solidFill>
      </p:bgPr>
    </p:bg>
    <p:spTree>
      <p:nvGrpSpPr>
        <p:cNvPr id="1" name=""/>
        <p:cNvGrpSpPr/>
        <p:nvPr/>
      </p:nvGrpSpPr>
      <p:grpSpPr>
        <a:xfrm>
          <a:off x="0" y="0"/>
          <a:ext cx="0" cy="0"/>
          <a:chOff x="0" y="0"/>
          <a:chExt cx="0" cy="0"/>
        </a:xfrm>
      </p:grpSpPr>
      <p:grpSp>
        <p:nvGrpSpPr>
          <p:cNvPr name="Group 2" id="2"/>
          <p:cNvGrpSpPr/>
          <p:nvPr/>
        </p:nvGrpSpPr>
        <p:grpSpPr>
          <a:xfrm rot="0">
            <a:off x="0" y="0"/>
            <a:ext cx="20574000" cy="12344400"/>
            <a:chOff x="0" y="0"/>
            <a:chExt cx="27432000" cy="16459200"/>
          </a:xfrm>
        </p:grpSpPr>
        <p:sp>
          <p:nvSpPr>
            <p:cNvPr name="Freeform 3" id="3"/>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9728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592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19456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864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728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4592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19456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4864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9728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4592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19456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grpSp>
        <p:nvGrpSpPr>
          <p:cNvPr name="Group 18" id="18"/>
          <p:cNvGrpSpPr/>
          <p:nvPr/>
        </p:nvGrpSpPr>
        <p:grpSpPr>
          <a:xfrm rot="0">
            <a:off x="17512663" y="9304574"/>
            <a:ext cx="1413512" cy="766294"/>
            <a:chOff x="0" y="0"/>
            <a:chExt cx="372283" cy="201822"/>
          </a:xfrm>
        </p:grpSpPr>
        <p:sp>
          <p:nvSpPr>
            <p:cNvPr name="Freeform 19" id="19"/>
            <p:cNvSpPr/>
            <p:nvPr/>
          </p:nvSpPr>
          <p:spPr>
            <a:xfrm flipH="false" flipV="false" rot="0">
              <a:off x="0" y="0"/>
              <a:ext cx="372283" cy="201822"/>
            </a:xfrm>
            <a:custGeom>
              <a:avLst/>
              <a:gdLst/>
              <a:ahLst/>
              <a:cxnLst/>
              <a:rect r="r" b="b" t="t" l="l"/>
              <a:pathLst>
                <a:path h="201822" w="372283">
                  <a:moveTo>
                    <a:pt x="100911" y="0"/>
                  </a:moveTo>
                  <a:lnTo>
                    <a:pt x="271372" y="0"/>
                  </a:lnTo>
                  <a:cubicBezTo>
                    <a:pt x="298135" y="0"/>
                    <a:pt x="323802" y="10632"/>
                    <a:pt x="342727" y="29556"/>
                  </a:cubicBezTo>
                  <a:cubicBezTo>
                    <a:pt x="361651" y="48481"/>
                    <a:pt x="372283" y="74148"/>
                    <a:pt x="372283" y="100911"/>
                  </a:cubicBezTo>
                  <a:lnTo>
                    <a:pt x="372283" y="100911"/>
                  </a:lnTo>
                  <a:cubicBezTo>
                    <a:pt x="372283" y="127674"/>
                    <a:pt x="361651" y="153342"/>
                    <a:pt x="342727" y="172266"/>
                  </a:cubicBezTo>
                  <a:cubicBezTo>
                    <a:pt x="323802" y="191191"/>
                    <a:pt x="298135" y="201822"/>
                    <a:pt x="271372" y="201822"/>
                  </a:cubicBezTo>
                  <a:lnTo>
                    <a:pt x="100911" y="201822"/>
                  </a:lnTo>
                  <a:cubicBezTo>
                    <a:pt x="74148" y="201822"/>
                    <a:pt x="48481" y="191191"/>
                    <a:pt x="29556" y="172266"/>
                  </a:cubicBezTo>
                  <a:cubicBezTo>
                    <a:pt x="10632" y="153342"/>
                    <a:pt x="0" y="127674"/>
                    <a:pt x="0" y="100911"/>
                  </a:cubicBezTo>
                  <a:lnTo>
                    <a:pt x="0" y="100911"/>
                  </a:lnTo>
                  <a:cubicBezTo>
                    <a:pt x="0" y="74148"/>
                    <a:pt x="10632" y="48481"/>
                    <a:pt x="29556" y="29556"/>
                  </a:cubicBezTo>
                  <a:cubicBezTo>
                    <a:pt x="48481" y="10632"/>
                    <a:pt x="74148" y="0"/>
                    <a:pt x="100911" y="0"/>
                  </a:cubicBezTo>
                  <a:close/>
                </a:path>
              </a:pathLst>
            </a:custGeom>
            <a:solidFill>
              <a:srgbClr val="1B1B1B"/>
            </a:solidFill>
          </p:spPr>
        </p:sp>
        <p:sp>
          <p:nvSpPr>
            <p:cNvPr name="TextBox 20" id="20"/>
            <p:cNvSpPr txBox="true"/>
            <p:nvPr/>
          </p:nvSpPr>
          <p:spPr>
            <a:xfrm>
              <a:off x="0" y="-95250"/>
              <a:ext cx="372283" cy="297072"/>
            </a:xfrm>
            <a:prstGeom prst="rect">
              <a:avLst/>
            </a:prstGeom>
          </p:spPr>
          <p:txBody>
            <a:bodyPr anchor="ctr" rtlCol="false" tIns="50800" lIns="50800" bIns="50800" rIns="50800"/>
            <a:lstStyle/>
            <a:p>
              <a:pPr algn="ctr">
                <a:lnSpc>
                  <a:spcPts val="3749"/>
                </a:lnSpc>
              </a:pPr>
            </a:p>
          </p:txBody>
        </p:sp>
      </p:grpSp>
      <p:sp>
        <p:nvSpPr>
          <p:cNvPr name="TextBox 21" id="21"/>
          <p:cNvSpPr txBox="true"/>
          <p:nvPr/>
        </p:nvSpPr>
        <p:spPr>
          <a:xfrm rot="0">
            <a:off x="1200150" y="1771943"/>
            <a:ext cx="14990706" cy="6781800"/>
          </a:xfrm>
          <a:prstGeom prst="rect">
            <a:avLst/>
          </a:prstGeom>
        </p:spPr>
        <p:txBody>
          <a:bodyPr anchor="t" rtlCol="false" tIns="0" lIns="0" bIns="0" rIns="0">
            <a:spAutoFit/>
          </a:bodyPr>
          <a:lstStyle/>
          <a:p>
            <a:pPr algn="just">
              <a:lnSpc>
                <a:spcPts val="5075"/>
              </a:lnSpc>
            </a:pPr>
            <a:r>
              <a:rPr lang="en-US" b="true" sz="3500" spc="17">
                <a:solidFill>
                  <a:srgbClr val="FFFFFF"/>
                </a:solidFill>
                <a:latin typeface="Poppins Bold"/>
                <a:ea typeface="Poppins Bold"/>
                <a:cs typeface="Poppins Bold"/>
                <a:sym typeface="Poppins Bold"/>
              </a:rPr>
              <a:t>Key SQL Queries Performed:</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Total Sales and Quantity Sold: Identified the total sales value and the number of units sold for each product in January. This helps in understanding the top-performing products.</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Weekly Sales</a:t>
            </a:r>
            <a:r>
              <a:rPr lang="en-US" sz="2499" spc="12">
                <a:solidFill>
                  <a:srgbClr val="FFFFFF"/>
                </a:solidFill>
                <a:latin typeface="Poppins"/>
                <a:ea typeface="Poppins"/>
                <a:cs typeface="Poppins"/>
                <a:sym typeface="Poppins"/>
              </a:rPr>
              <a:t> Trends: Calculated weekly sales for each product, identifying which products performed best during each week of January.</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Forecast for February: Estimated the expected demand for February based on the weekly average sales for January, assuming that the sales t</a:t>
            </a:r>
            <a:r>
              <a:rPr lang="en-US" sz="2499" spc="12">
                <a:solidFill>
                  <a:srgbClr val="FFFFFF"/>
                </a:solidFill>
                <a:latin typeface="Poppins"/>
                <a:ea typeface="Poppins"/>
                <a:cs typeface="Poppins"/>
                <a:sym typeface="Poppins"/>
              </a:rPr>
              <a:t>rend continues similarly.</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R</a:t>
            </a:r>
            <a:r>
              <a:rPr lang="en-US" sz="2499" spc="12">
                <a:solidFill>
                  <a:srgbClr val="FFFFFF"/>
                </a:solidFill>
                <a:latin typeface="Poppins"/>
                <a:ea typeface="Poppins"/>
                <a:cs typeface="Poppins"/>
                <a:sym typeface="Poppins"/>
              </a:rPr>
              <a:t>eorder Points: Calculated reorder points for each product, factoring in the lead time for restocking, and adjusted based on each product’s contribution to total revenue.</a:t>
            </a:r>
          </a:p>
          <a:p>
            <a:pPr algn="just">
              <a:lnSpc>
                <a:spcPts val="3624"/>
              </a:lnSpc>
            </a:pPr>
          </a:p>
          <a:p>
            <a:pPr algn="just">
              <a:lnSpc>
                <a:spcPts val="5075"/>
              </a:lnSpc>
            </a:pPr>
            <a:r>
              <a:rPr lang="en-US" b="true" sz="3500" spc="17">
                <a:solidFill>
                  <a:srgbClr val="FFFFFF"/>
                </a:solidFill>
                <a:latin typeface="Poppins Bold"/>
                <a:ea typeface="Poppins Bold"/>
                <a:cs typeface="Poppins Bold"/>
                <a:sym typeface="Poppins Bold"/>
              </a:rPr>
              <a:t>R</a:t>
            </a:r>
            <a:r>
              <a:rPr lang="en-US" b="true" sz="3500" spc="17">
                <a:solidFill>
                  <a:srgbClr val="FFFFFF"/>
                </a:solidFill>
                <a:latin typeface="Poppins Bold"/>
                <a:ea typeface="Poppins Bold"/>
                <a:cs typeface="Poppins Bold"/>
                <a:sym typeface="Poppins Bold"/>
              </a:rPr>
              <a:t>esults:</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MacBook Pro Laptops had the highest revenue contribution and sale</a:t>
            </a:r>
            <a:r>
              <a:rPr lang="en-US" sz="2499" spc="12">
                <a:solidFill>
                  <a:srgbClr val="FFFFFF"/>
                </a:solidFill>
                <a:latin typeface="Poppins"/>
                <a:ea typeface="Poppins"/>
                <a:cs typeface="Poppins"/>
                <a:sym typeface="Poppins"/>
              </a:rPr>
              <a:t>s volume in </a:t>
            </a:r>
            <a:r>
              <a:rPr lang="en-US" sz="2499" spc="12">
                <a:solidFill>
                  <a:srgbClr val="FFFFFF"/>
                </a:solidFill>
                <a:latin typeface="Poppins"/>
                <a:ea typeface="Poppins"/>
                <a:cs typeface="Poppins"/>
                <a:sym typeface="Poppins"/>
              </a:rPr>
              <a:t>week 4.</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AAA Batteries had the highest units sold but contributed the least to overall revenue, highlighting the need for strategic reordering.</a:t>
            </a:r>
          </a:p>
        </p:txBody>
      </p:sp>
      <p:grpSp>
        <p:nvGrpSpPr>
          <p:cNvPr name="Group 22" id="22"/>
          <p:cNvGrpSpPr/>
          <p:nvPr/>
        </p:nvGrpSpPr>
        <p:grpSpPr>
          <a:xfrm rot="0">
            <a:off x="1200150" y="1028700"/>
            <a:ext cx="8363279" cy="644526"/>
            <a:chOff x="0" y="0"/>
            <a:chExt cx="11151038" cy="859368"/>
          </a:xfrm>
        </p:grpSpPr>
        <p:sp>
          <p:nvSpPr>
            <p:cNvPr name="TextBox 23" id="23"/>
            <p:cNvSpPr txBox="true"/>
            <p:nvPr/>
          </p:nvSpPr>
          <p:spPr>
            <a:xfrm rot="0">
              <a:off x="0" y="-133350"/>
              <a:ext cx="11151038" cy="941918"/>
            </a:xfrm>
            <a:prstGeom prst="rect">
              <a:avLst/>
            </a:prstGeom>
          </p:spPr>
          <p:txBody>
            <a:bodyPr anchor="t" rtlCol="false" tIns="0" lIns="0" bIns="0" rIns="0">
              <a:spAutoFit/>
            </a:bodyPr>
            <a:lstStyle/>
            <a:p>
              <a:pPr algn="just">
                <a:lnSpc>
                  <a:spcPts val="5799"/>
                </a:lnSpc>
              </a:pPr>
              <a:r>
                <a:rPr lang="en-US" b="true" sz="3999" spc="79">
                  <a:solidFill>
                    <a:srgbClr val="FFFFFF"/>
                  </a:solidFill>
                  <a:latin typeface="Poppins Bold"/>
                  <a:ea typeface="Poppins Bold"/>
                  <a:cs typeface="Poppins Bold"/>
                  <a:sym typeface="Poppins Bold"/>
                </a:rPr>
                <a:t>Data Insights from SQL Queries</a:t>
              </a:r>
            </a:p>
          </p:txBody>
        </p:sp>
        <p:sp>
          <p:nvSpPr>
            <p:cNvPr name="AutoShape 24" id="24"/>
            <p:cNvSpPr/>
            <p:nvPr/>
          </p:nvSpPr>
          <p:spPr>
            <a:xfrm flipV="true">
              <a:off x="0" y="833968"/>
              <a:ext cx="11151038" cy="0"/>
            </a:xfrm>
            <a:prstGeom prst="line">
              <a:avLst/>
            </a:prstGeom>
            <a:ln cap="flat" w="50800">
              <a:solidFill>
                <a:srgbClr val="FFFFFF"/>
              </a:solidFill>
              <a:prstDash val="solid"/>
              <a:headEnd type="none" len="sm" w="sm"/>
              <a:tailEnd type="none" len="sm" w="sm"/>
            </a:ln>
          </p:spPr>
        </p:sp>
      </p:grpSp>
      <p:sp>
        <p:nvSpPr>
          <p:cNvPr name="TextBox 25" id="25"/>
          <p:cNvSpPr txBox="true"/>
          <p:nvPr/>
        </p:nvSpPr>
        <p:spPr>
          <a:xfrm rot="0">
            <a:off x="17682993" y="9373396"/>
            <a:ext cx="491579" cy="5429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Semi-Bold"/>
                <a:ea typeface="Poppins Semi-Bold"/>
                <a:cs typeface="Poppins Semi-Bold"/>
                <a:sym typeface="Poppins Semi-Bold"/>
              </a:rPr>
              <a:t>05</a:t>
            </a:r>
          </a:p>
        </p:txBody>
      </p:sp>
      <p:grpSp>
        <p:nvGrpSpPr>
          <p:cNvPr name="Group 26" id="26"/>
          <p:cNvGrpSpPr/>
          <p:nvPr/>
        </p:nvGrpSpPr>
        <p:grpSpPr>
          <a:xfrm rot="0">
            <a:off x="13379779" y="9153525"/>
            <a:ext cx="3352399" cy="3153536"/>
            <a:chOff x="0" y="0"/>
            <a:chExt cx="4469865" cy="4204714"/>
          </a:xfrm>
        </p:grpSpPr>
        <p:sp>
          <p:nvSpPr>
            <p:cNvPr name="Freeform 27" id="27"/>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30" id="30"/>
          <p:cNvGrpSpPr/>
          <p:nvPr/>
        </p:nvGrpSpPr>
        <p:grpSpPr>
          <a:xfrm rot="-10800000">
            <a:off x="15326126" y="-1897822"/>
            <a:ext cx="3352399" cy="3153536"/>
            <a:chOff x="0" y="0"/>
            <a:chExt cx="4469865" cy="4204714"/>
          </a:xfrm>
        </p:grpSpPr>
        <p:sp>
          <p:nvSpPr>
            <p:cNvPr name="Freeform 31" id="31"/>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03030"/>
        </a:solidFill>
      </p:bgPr>
    </p:bg>
    <p:spTree>
      <p:nvGrpSpPr>
        <p:cNvPr id="1" name=""/>
        <p:cNvGrpSpPr/>
        <p:nvPr/>
      </p:nvGrpSpPr>
      <p:grpSpPr>
        <a:xfrm>
          <a:off x="0" y="0"/>
          <a:ext cx="0" cy="0"/>
          <a:chOff x="0" y="0"/>
          <a:chExt cx="0" cy="0"/>
        </a:xfrm>
      </p:grpSpPr>
      <p:grpSp>
        <p:nvGrpSpPr>
          <p:cNvPr name="Group 2" id="2"/>
          <p:cNvGrpSpPr/>
          <p:nvPr/>
        </p:nvGrpSpPr>
        <p:grpSpPr>
          <a:xfrm rot="0">
            <a:off x="0" y="0"/>
            <a:ext cx="20574000" cy="12344400"/>
            <a:chOff x="0" y="0"/>
            <a:chExt cx="27432000" cy="16459200"/>
          </a:xfrm>
        </p:grpSpPr>
        <p:sp>
          <p:nvSpPr>
            <p:cNvPr name="Freeform 3" id="3"/>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9728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592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19456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864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728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4592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19456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4864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9728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4592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19456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grpSp>
        <p:nvGrpSpPr>
          <p:cNvPr name="Group 18" id="18"/>
          <p:cNvGrpSpPr/>
          <p:nvPr/>
        </p:nvGrpSpPr>
        <p:grpSpPr>
          <a:xfrm rot="0">
            <a:off x="17512663" y="9304574"/>
            <a:ext cx="1413512" cy="766294"/>
            <a:chOff x="0" y="0"/>
            <a:chExt cx="372283" cy="201822"/>
          </a:xfrm>
        </p:grpSpPr>
        <p:sp>
          <p:nvSpPr>
            <p:cNvPr name="Freeform 19" id="19"/>
            <p:cNvSpPr/>
            <p:nvPr/>
          </p:nvSpPr>
          <p:spPr>
            <a:xfrm flipH="false" flipV="false" rot="0">
              <a:off x="0" y="0"/>
              <a:ext cx="372283" cy="201822"/>
            </a:xfrm>
            <a:custGeom>
              <a:avLst/>
              <a:gdLst/>
              <a:ahLst/>
              <a:cxnLst/>
              <a:rect r="r" b="b" t="t" l="l"/>
              <a:pathLst>
                <a:path h="201822" w="372283">
                  <a:moveTo>
                    <a:pt x="100911" y="0"/>
                  </a:moveTo>
                  <a:lnTo>
                    <a:pt x="271372" y="0"/>
                  </a:lnTo>
                  <a:cubicBezTo>
                    <a:pt x="298135" y="0"/>
                    <a:pt x="323802" y="10632"/>
                    <a:pt x="342727" y="29556"/>
                  </a:cubicBezTo>
                  <a:cubicBezTo>
                    <a:pt x="361651" y="48481"/>
                    <a:pt x="372283" y="74148"/>
                    <a:pt x="372283" y="100911"/>
                  </a:cubicBezTo>
                  <a:lnTo>
                    <a:pt x="372283" y="100911"/>
                  </a:lnTo>
                  <a:cubicBezTo>
                    <a:pt x="372283" y="127674"/>
                    <a:pt x="361651" y="153342"/>
                    <a:pt x="342727" y="172266"/>
                  </a:cubicBezTo>
                  <a:cubicBezTo>
                    <a:pt x="323802" y="191191"/>
                    <a:pt x="298135" y="201822"/>
                    <a:pt x="271372" y="201822"/>
                  </a:cubicBezTo>
                  <a:lnTo>
                    <a:pt x="100911" y="201822"/>
                  </a:lnTo>
                  <a:cubicBezTo>
                    <a:pt x="74148" y="201822"/>
                    <a:pt x="48481" y="191191"/>
                    <a:pt x="29556" y="172266"/>
                  </a:cubicBezTo>
                  <a:cubicBezTo>
                    <a:pt x="10632" y="153342"/>
                    <a:pt x="0" y="127674"/>
                    <a:pt x="0" y="100911"/>
                  </a:cubicBezTo>
                  <a:lnTo>
                    <a:pt x="0" y="100911"/>
                  </a:lnTo>
                  <a:cubicBezTo>
                    <a:pt x="0" y="74148"/>
                    <a:pt x="10632" y="48481"/>
                    <a:pt x="29556" y="29556"/>
                  </a:cubicBezTo>
                  <a:cubicBezTo>
                    <a:pt x="48481" y="10632"/>
                    <a:pt x="74148" y="0"/>
                    <a:pt x="100911" y="0"/>
                  </a:cubicBezTo>
                  <a:close/>
                </a:path>
              </a:pathLst>
            </a:custGeom>
            <a:solidFill>
              <a:srgbClr val="1B1B1B"/>
            </a:solidFill>
          </p:spPr>
        </p:sp>
        <p:sp>
          <p:nvSpPr>
            <p:cNvPr name="TextBox 20" id="20"/>
            <p:cNvSpPr txBox="true"/>
            <p:nvPr/>
          </p:nvSpPr>
          <p:spPr>
            <a:xfrm>
              <a:off x="0" y="-95250"/>
              <a:ext cx="372283" cy="297072"/>
            </a:xfrm>
            <a:prstGeom prst="rect">
              <a:avLst/>
            </a:prstGeom>
          </p:spPr>
          <p:txBody>
            <a:bodyPr anchor="ctr" rtlCol="false" tIns="50800" lIns="50800" bIns="50800" rIns="50800"/>
            <a:lstStyle/>
            <a:p>
              <a:pPr algn="ctr">
                <a:lnSpc>
                  <a:spcPts val="3749"/>
                </a:lnSpc>
              </a:pPr>
            </a:p>
          </p:txBody>
        </p:sp>
      </p:grpSp>
      <p:grpSp>
        <p:nvGrpSpPr>
          <p:cNvPr name="Group 21" id="21"/>
          <p:cNvGrpSpPr/>
          <p:nvPr/>
        </p:nvGrpSpPr>
        <p:grpSpPr>
          <a:xfrm rot="0">
            <a:off x="1200150" y="1028700"/>
            <a:ext cx="6298399" cy="644526"/>
            <a:chOff x="0" y="0"/>
            <a:chExt cx="8397865" cy="859368"/>
          </a:xfrm>
        </p:grpSpPr>
        <p:sp>
          <p:nvSpPr>
            <p:cNvPr name="TextBox 22" id="22"/>
            <p:cNvSpPr txBox="true"/>
            <p:nvPr/>
          </p:nvSpPr>
          <p:spPr>
            <a:xfrm rot="0">
              <a:off x="0" y="-133350"/>
              <a:ext cx="8397865" cy="941918"/>
            </a:xfrm>
            <a:prstGeom prst="rect">
              <a:avLst/>
            </a:prstGeom>
          </p:spPr>
          <p:txBody>
            <a:bodyPr anchor="t" rtlCol="false" tIns="0" lIns="0" bIns="0" rIns="0">
              <a:spAutoFit/>
            </a:bodyPr>
            <a:lstStyle/>
            <a:p>
              <a:pPr algn="just">
                <a:lnSpc>
                  <a:spcPts val="5799"/>
                </a:lnSpc>
              </a:pPr>
              <a:r>
                <a:rPr lang="en-US" b="true" sz="3999" spc="79">
                  <a:solidFill>
                    <a:srgbClr val="FFFFFF"/>
                  </a:solidFill>
                  <a:latin typeface="Poppins Bold"/>
                  <a:ea typeface="Poppins Bold"/>
                  <a:cs typeface="Poppins Bold"/>
                  <a:sym typeface="Poppins Bold"/>
                </a:rPr>
                <a:t>Power BI Visualizations</a:t>
              </a:r>
            </a:p>
          </p:txBody>
        </p:sp>
        <p:sp>
          <p:nvSpPr>
            <p:cNvPr name="AutoShape 23" id="23"/>
            <p:cNvSpPr/>
            <p:nvPr/>
          </p:nvSpPr>
          <p:spPr>
            <a:xfrm flipV="true">
              <a:off x="0" y="833968"/>
              <a:ext cx="8397865" cy="0"/>
            </a:xfrm>
            <a:prstGeom prst="line">
              <a:avLst/>
            </a:prstGeom>
            <a:ln cap="flat" w="50800">
              <a:solidFill>
                <a:srgbClr val="FFFFFF"/>
              </a:solidFill>
              <a:prstDash val="solid"/>
              <a:headEnd type="none" len="sm" w="sm"/>
              <a:tailEnd type="none" len="sm" w="sm"/>
            </a:ln>
          </p:spPr>
        </p:sp>
      </p:grpSp>
      <p:grpSp>
        <p:nvGrpSpPr>
          <p:cNvPr name="Group 24" id="24"/>
          <p:cNvGrpSpPr/>
          <p:nvPr/>
        </p:nvGrpSpPr>
        <p:grpSpPr>
          <a:xfrm rot="0">
            <a:off x="13379779" y="9153525"/>
            <a:ext cx="3352399" cy="3153536"/>
            <a:chOff x="0" y="0"/>
            <a:chExt cx="4469865" cy="4204714"/>
          </a:xfrm>
        </p:grpSpPr>
        <p:sp>
          <p:nvSpPr>
            <p:cNvPr name="Freeform 25" id="25"/>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8" id="28"/>
          <p:cNvGrpSpPr/>
          <p:nvPr/>
        </p:nvGrpSpPr>
        <p:grpSpPr>
          <a:xfrm rot="-10800000">
            <a:off x="15326126" y="-1897822"/>
            <a:ext cx="3352399" cy="3153536"/>
            <a:chOff x="0" y="0"/>
            <a:chExt cx="4469865" cy="4204714"/>
          </a:xfrm>
        </p:grpSpPr>
        <p:sp>
          <p:nvSpPr>
            <p:cNvPr name="Freeform 29" id="29"/>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32" id="32"/>
          <p:cNvSpPr/>
          <p:nvPr/>
        </p:nvSpPr>
        <p:spPr>
          <a:xfrm flipH="false" flipV="false" rot="0">
            <a:off x="7920757" y="2169397"/>
            <a:ext cx="10612261" cy="6088785"/>
          </a:xfrm>
          <a:custGeom>
            <a:avLst/>
            <a:gdLst/>
            <a:ahLst/>
            <a:cxnLst/>
            <a:rect r="r" b="b" t="t" l="l"/>
            <a:pathLst>
              <a:path h="6088785" w="10612261">
                <a:moveTo>
                  <a:pt x="0" y="0"/>
                </a:moveTo>
                <a:lnTo>
                  <a:pt x="10612261" y="0"/>
                </a:lnTo>
                <a:lnTo>
                  <a:pt x="10612261" y="6088785"/>
                </a:lnTo>
                <a:lnTo>
                  <a:pt x="0" y="6088785"/>
                </a:lnTo>
                <a:lnTo>
                  <a:pt x="0" y="0"/>
                </a:lnTo>
                <a:close/>
              </a:path>
            </a:pathLst>
          </a:custGeom>
          <a:blipFill>
            <a:blip r:embed="rId6"/>
            <a:stretch>
              <a:fillRect l="0" t="0" r="0" b="0"/>
            </a:stretch>
          </a:blipFill>
        </p:spPr>
      </p:sp>
      <p:sp>
        <p:nvSpPr>
          <p:cNvPr name="TextBox 33" id="33"/>
          <p:cNvSpPr txBox="true"/>
          <p:nvPr/>
        </p:nvSpPr>
        <p:spPr>
          <a:xfrm rot="0">
            <a:off x="1200150" y="1771943"/>
            <a:ext cx="6505341" cy="7058025"/>
          </a:xfrm>
          <a:prstGeom prst="rect">
            <a:avLst/>
          </a:prstGeom>
        </p:spPr>
        <p:txBody>
          <a:bodyPr anchor="t" rtlCol="false" tIns="0" lIns="0" bIns="0" rIns="0">
            <a:spAutoFit/>
          </a:bodyPr>
          <a:lstStyle/>
          <a:p>
            <a:pPr algn="just">
              <a:lnSpc>
                <a:spcPts val="5075"/>
              </a:lnSpc>
            </a:pPr>
            <a:r>
              <a:rPr lang="en-US" b="true" sz="3500" spc="17">
                <a:solidFill>
                  <a:srgbClr val="FFFFFF"/>
                </a:solidFill>
                <a:latin typeface="Poppins Bold"/>
                <a:ea typeface="Poppins Bold"/>
                <a:cs typeface="Poppins Bold"/>
                <a:sym typeface="Poppins Bold"/>
              </a:rPr>
              <a:t>Key Visualizations:</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Weekly Sales Trends: A line chart showing the weekly performance of top-selling products, helping identify peak sales periods.</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Reorder Points: A bar chart showing reorder points for each product, ensuring stock levels are sufficient for February based on lead times.</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Contribution to Revenue: A pie chart illustrating the percentage contribution of each product to the total sales revenue of January, helping prioritize which products need to be restocked first.</a:t>
            </a:r>
          </a:p>
        </p:txBody>
      </p:sp>
      <p:sp>
        <p:nvSpPr>
          <p:cNvPr name="TextBox 34" id="34"/>
          <p:cNvSpPr txBox="true"/>
          <p:nvPr/>
        </p:nvSpPr>
        <p:spPr>
          <a:xfrm rot="0">
            <a:off x="17683737" y="9373396"/>
            <a:ext cx="490091" cy="5429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Semi-Bold"/>
                <a:ea typeface="Poppins Semi-Bold"/>
                <a:cs typeface="Poppins Semi-Bold"/>
                <a:sym typeface="Poppins Semi-Bold"/>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03030"/>
        </a:solidFill>
      </p:bgPr>
    </p:bg>
    <p:spTree>
      <p:nvGrpSpPr>
        <p:cNvPr id="1" name=""/>
        <p:cNvGrpSpPr/>
        <p:nvPr/>
      </p:nvGrpSpPr>
      <p:grpSpPr>
        <a:xfrm>
          <a:off x="0" y="0"/>
          <a:ext cx="0" cy="0"/>
          <a:chOff x="0" y="0"/>
          <a:chExt cx="0" cy="0"/>
        </a:xfrm>
      </p:grpSpPr>
      <p:grpSp>
        <p:nvGrpSpPr>
          <p:cNvPr name="Group 2" id="2"/>
          <p:cNvGrpSpPr/>
          <p:nvPr/>
        </p:nvGrpSpPr>
        <p:grpSpPr>
          <a:xfrm rot="0">
            <a:off x="0" y="0"/>
            <a:ext cx="20574000" cy="12344400"/>
            <a:chOff x="0" y="0"/>
            <a:chExt cx="27432000" cy="16459200"/>
          </a:xfrm>
        </p:grpSpPr>
        <p:sp>
          <p:nvSpPr>
            <p:cNvPr name="Freeform 3" id="3"/>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9728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592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19456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864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728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4592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19456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4864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9728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4592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19456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grpSp>
        <p:nvGrpSpPr>
          <p:cNvPr name="Group 18" id="18"/>
          <p:cNvGrpSpPr/>
          <p:nvPr/>
        </p:nvGrpSpPr>
        <p:grpSpPr>
          <a:xfrm rot="0">
            <a:off x="17512663" y="9304574"/>
            <a:ext cx="1413512" cy="766294"/>
            <a:chOff x="0" y="0"/>
            <a:chExt cx="372283" cy="201822"/>
          </a:xfrm>
        </p:grpSpPr>
        <p:sp>
          <p:nvSpPr>
            <p:cNvPr name="Freeform 19" id="19"/>
            <p:cNvSpPr/>
            <p:nvPr/>
          </p:nvSpPr>
          <p:spPr>
            <a:xfrm flipH="false" flipV="false" rot="0">
              <a:off x="0" y="0"/>
              <a:ext cx="372283" cy="201822"/>
            </a:xfrm>
            <a:custGeom>
              <a:avLst/>
              <a:gdLst/>
              <a:ahLst/>
              <a:cxnLst/>
              <a:rect r="r" b="b" t="t" l="l"/>
              <a:pathLst>
                <a:path h="201822" w="372283">
                  <a:moveTo>
                    <a:pt x="100911" y="0"/>
                  </a:moveTo>
                  <a:lnTo>
                    <a:pt x="271372" y="0"/>
                  </a:lnTo>
                  <a:cubicBezTo>
                    <a:pt x="298135" y="0"/>
                    <a:pt x="323802" y="10632"/>
                    <a:pt x="342727" y="29556"/>
                  </a:cubicBezTo>
                  <a:cubicBezTo>
                    <a:pt x="361651" y="48481"/>
                    <a:pt x="372283" y="74148"/>
                    <a:pt x="372283" y="100911"/>
                  </a:cubicBezTo>
                  <a:lnTo>
                    <a:pt x="372283" y="100911"/>
                  </a:lnTo>
                  <a:cubicBezTo>
                    <a:pt x="372283" y="127674"/>
                    <a:pt x="361651" y="153342"/>
                    <a:pt x="342727" y="172266"/>
                  </a:cubicBezTo>
                  <a:cubicBezTo>
                    <a:pt x="323802" y="191191"/>
                    <a:pt x="298135" y="201822"/>
                    <a:pt x="271372" y="201822"/>
                  </a:cubicBezTo>
                  <a:lnTo>
                    <a:pt x="100911" y="201822"/>
                  </a:lnTo>
                  <a:cubicBezTo>
                    <a:pt x="74148" y="201822"/>
                    <a:pt x="48481" y="191191"/>
                    <a:pt x="29556" y="172266"/>
                  </a:cubicBezTo>
                  <a:cubicBezTo>
                    <a:pt x="10632" y="153342"/>
                    <a:pt x="0" y="127674"/>
                    <a:pt x="0" y="100911"/>
                  </a:cubicBezTo>
                  <a:lnTo>
                    <a:pt x="0" y="100911"/>
                  </a:lnTo>
                  <a:cubicBezTo>
                    <a:pt x="0" y="74148"/>
                    <a:pt x="10632" y="48481"/>
                    <a:pt x="29556" y="29556"/>
                  </a:cubicBezTo>
                  <a:cubicBezTo>
                    <a:pt x="48481" y="10632"/>
                    <a:pt x="74148" y="0"/>
                    <a:pt x="100911" y="0"/>
                  </a:cubicBezTo>
                  <a:close/>
                </a:path>
              </a:pathLst>
            </a:custGeom>
            <a:solidFill>
              <a:srgbClr val="1B1B1B"/>
            </a:solidFill>
          </p:spPr>
        </p:sp>
        <p:sp>
          <p:nvSpPr>
            <p:cNvPr name="TextBox 20" id="20"/>
            <p:cNvSpPr txBox="true"/>
            <p:nvPr/>
          </p:nvSpPr>
          <p:spPr>
            <a:xfrm>
              <a:off x="0" y="-95250"/>
              <a:ext cx="372283" cy="297072"/>
            </a:xfrm>
            <a:prstGeom prst="rect">
              <a:avLst/>
            </a:prstGeom>
          </p:spPr>
          <p:txBody>
            <a:bodyPr anchor="ctr" rtlCol="false" tIns="50800" lIns="50800" bIns="50800" rIns="50800"/>
            <a:lstStyle/>
            <a:p>
              <a:pPr algn="ctr">
                <a:lnSpc>
                  <a:spcPts val="3749"/>
                </a:lnSpc>
              </a:pPr>
            </a:p>
          </p:txBody>
        </p:sp>
      </p:grpSp>
      <p:sp>
        <p:nvSpPr>
          <p:cNvPr name="TextBox 21" id="21"/>
          <p:cNvSpPr txBox="true"/>
          <p:nvPr/>
        </p:nvSpPr>
        <p:spPr>
          <a:xfrm rot="0">
            <a:off x="1200150" y="1771943"/>
            <a:ext cx="14958443" cy="4953000"/>
          </a:xfrm>
          <a:prstGeom prst="rect">
            <a:avLst/>
          </a:prstGeom>
        </p:spPr>
        <p:txBody>
          <a:bodyPr anchor="t" rtlCol="false" tIns="0" lIns="0" bIns="0" rIns="0">
            <a:spAutoFit/>
          </a:bodyPr>
          <a:lstStyle/>
          <a:p>
            <a:pPr algn="just">
              <a:lnSpc>
                <a:spcPts val="5075"/>
              </a:lnSpc>
            </a:pPr>
            <a:r>
              <a:rPr lang="en-US" b="true" sz="3500" spc="17">
                <a:solidFill>
                  <a:srgbClr val="FFFFFF"/>
                </a:solidFill>
                <a:latin typeface="Poppins Bold"/>
                <a:ea typeface="Poppins Bold"/>
                <a:cs typeface="Poppins Bold"/>
                <a:sym typeface="Poppins Bold"/>
              </a:rPr>
              <a:t>Key findings:</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The MacBook Pro Laptop had the highest sales in week 4 and was responsible for over 21% of total revenue, making it a priority for restocking.</a:t>
            </a:r>
          </a:p>
          <a:p>
            <a:pPr algn="just" marL="539749" indent="-269875" lvl="1">
              <a:lnSpc>
                <a:spcPts val="3624"/>
              </a:lnSpc>
              <a:buFont typeface="Arial"/>
              <a:buChar char="•"/>
            </a:pPr>
            <a:r>
              <a:rPr lang="en-US" sz="2499" spc="12">
                <a:solidFill>
                  <a:srgbClr val="FFFFFF"/>
                </a:solidFill>
                <a:latin typeface="Poppins"/>
                <a:ea typeface="Poppins"/>
                <a:cs typeface="Poppins"/>
                <a:sym typeface="Poppins"/>
              </a:rPr>
              <a:t>AAA Batteries, despite being sold in high quantities, contributed only a fraction of the revenue, suggesting that stock decisions should consider revenue contribution rather than just unit sales.</a:t>
            </a:r>
          </a:p>
          <a:p>
            <a:pPr algn="just">
              <a:lnSpc>
                <a:spcPts val="3624"/>
              </a:lnSpc>
            </a:pPr>
          </a:p>
          <a:p>
            <a:pPr algn="just">
              <a:lnSpc>
                <a:spcPts val="5075"/>
              </a:lnSpc>
            </a:pPr>
            <a:r>
              <a:rPr lang="en-US" b="true" sz="3500" spc="17">
                <a:solidFill>
                  <a:srgbClr val="FFFFFF"/>
                </a:solidFill>
                <a:latin typeface="Poppins Bold"/>
                <a:ea typeface="Poppins Bold"/>
                <a:cs typeface="Poppins Bold"/>
                <a:sym typeface="Poppins Bold"/>
              </a:rPr>
              <a:t>Significance:</a:t>
            </a:r>
          </a:p>
          <a:p>
            <a:pPr algn="just">
              <a:lnSpc>
                <a:spcPts val="3624"/>
              </a:lnSpc>
            </a:pPr>
            <a:r>
              <a:rPr lang="en-US" sz="2499" spc="12">
                <a:solidFill>
                  <a:srgbClr val="FFFFFF"/>
                </a:solidFill>
                <a:latin typeface="Poppins"/>
                <a:ea typeface="Poppins"/>
                <a:cs typeface="Poppins"/>
                <a:sym typeface="Poppins"/>
              </a:rPr>
              <a:t>The analysis provides a clear understanding of which products to prioritize for re-stocking, ensuring that high-revenue items are available for sale and preventing stockouts.</a:t>
            </a:r>
          </a:p>
        </p:txBody>
      </p:sp>
      <p:grpSp>
        <p:nvGrpSpPr>
          <p:cNvPr name="Group 22" id="22"/>
          <p:cNvGrpSpPr/>
          <p:nvPr/>
        </p:nvGrpSpPr>
        <p:grpSpPr>
          <a:xfrm rot="0">
            <a:off x="1200150" y="1028700"/>
            <a:ext cx="3072024" cy="644526"/>
            <a:chOff x="0" y="0"/>
            <a:chExt cx="4096032" cy="859368"/>
          </a:xfrm>
        </p:grpSpPr>
        <p:sp>
          <p:nvSpPr>
            <p:cNvPr name="TextBox 23" id="23"/>
            <p:cNvSpPr txBox="true"/>
            <p:nvPr/>
          </p:nvSpPr>
          <p:spPr>
            <a:xfrm rot="0">
              <a:off x="0" y="-133350"/>
              <a:ext cx="4096032" cy="941918"/>
            </a:xfrm>
            <a:prstGeom prst="rect">
              <a:avLst/>
            </a:prstGeom>
          </p:spPr>
          <p:txBody>
            <a:bodyPr anchor="t" rtlCol="false" tIns="0" lIns="0" bIns="0" rIns="0">
              <a:spAutoFit/>
            </a:bodyPr>
            <a:lstStyle/>
            <a:p>
              <a:pPr algn="just">
                <a:lnSpc>
                  <a:spcPts val="5799"/>
                </a:lnSpc>
              </a:pPr>
              <a:r>
                <a:rPr lang="en-US" b="true" sz="3999" spc="79">
                  <a:solidFill>
                    <a:srgbClr val="FFFFFF"/>
                  </a:solidFill>
                  <a:latin typeface="Poppins Bold"/>
                  <a:ea typeface="Poppins Bold"/>
                  <a:cs typeface="Poppins Bold"/>
                  <a:sym typeface="Poppins Bold"/>
                </a:rPr>
                <a:t>Conclusion</a:t>
              </a:r>
            </a:p>
          </p:txBody>
        </p:sp>
        <p:sp>
          <p:nvSpPr>
            <p:cNvPr name="AutoShape 24" id="24"/>
            <p:cNvSpPr/>
            <p:nvPr/>
          </p:nvSpPr>
          <p:spPr>
            <a:xfrm flipV="true">
              <a:off x="0" y="833968"/>
              <a:ext cx="4096032" cy="0"/>
            </a:xfrm>
            <a:prstGeom prst="line">
              <a:avLst/>
            </a:prstGeom>
            <a:ln cap="flat" w="50800">
              <a:solidFill>
                <a:srgbClr val="FFFFFF"/>
              </a:solidFill>
              <a:prstDash val="solid"/>
              <a:headEnd type="none" len="sm" w="sm"/>
              <a:tailEnd type="none" len="sm" w="sm"/>
            </a:ln>
          </p:spPr>
        </p:sp>
      </p:grpSp>
      <p:sp>
        <p:nvSpPr>
          <p:cNvPr name="TextBox 25" id="25"/>
          <p:cNvSpPr txBox="true"/>
          <p:nvPr/>
        </p:nvSpPr>
        <p:spPr>
          <a:xfrm rot="0">
            <a:off x="17701299" y="9373396"/>
            <a:ext cx="454968" cy="5429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Semi-Bold"/>
                <a:ea typeface="Poppins Semi-Bold"/>
                <a:cs typeface="Poppins Semi-Bold"/>
                <a:sym typeface="Poppins Semi-Bold"/>
              </a:rPr>
              <a:t>07</a:t>
            </a:r>
          </a:p>
        </p:txBody>
      </p:sp>
      <p:grpSp>
        <p:nvGrpSpPr>
          <p:cNvPr name="Group 26" id="26"/>
          <p:cNvGrpSpPr/>
          <p:nvPr/>
        </p:nvGrpSpPr>
        <p:grpSpPr>
          <a:xfrm rot="0">
            <a:off x="13379779" y="9153525"/>
            <a:ext cx="3352399" cy="3153536"/>
            <a:chOff x="0" y="0"/>
            <a:chExt cx="4469865" cy="4204714"/>
          </a:xfrm>
        </p:grpSpPr>
        <p:sp>
          <p:nvSpPr>
            <p:cNvPr name="Freeform 27" id="27"/>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30" id="30"/>
          <p:cNvGrpSpPr/>
          <p:nvPr/>
        </p:nvGrpSpPr>
        <p:grpSpPr>
          <a:xfrm rot="-10800000">
            <a:off x="15326126" y="-1897822"/>
            <a:ext cx="3352399" cy="3153536"/>
            <a:chOff x="0" y="0"/>
            <a:chExt cx="4469865" cy="4204714"/>
          </a:xfrm>
        </p:grpSpPr>
        <p:sp>
          <p:nvSpPr>
            <p:cNvPr name="Freeform 31" id="31"/>
            <p:cNvSpPr/>
            <p:nvPr/>
          </p:nvSpPr>
          <p:spPr>
            <a:xfrm flipH="false" flipV="false" rot="-2839455">
              <a:off x="-262089" y="1145569"/>
              <a:ext cx="3470220" cy="807615"/>
            </a:xfrm>
            <a:custGeom>
              <a:avLst/>
              <a:gdLst/>
              <a:ahLst/>
              <a:cxnLst/>
              <a:rect r="r" b="b" t="t" l="l"/>
              <a:pathLst>
                <a:path h="807615" w="3470220">
                  <a:moveTo>
                    <a:pt x="0" y="0"/>
                  </a:moveTo>
                  <a:lnTo>
                    <a:pt x="3470221" y="0"/>
                  </a:lnTo>
                  <a:lnTo>
                    <a:pt x="3470221" y="807615"/>
                  </a:lnTo>
                  <a:lnTo>
                    <a:pt x="0" y="807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2839455">
              <a:off x="500350" y="17308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2839455">
              <a:off x="1261733" y="2251531"/>
              <a:ext cx="3470220" cy="807615"/>
            </a:xfrm>
            <a:custGeom>
              <a:avLst/>
              <a:gdLst/>
              <a:ahLst/>
              <a:cxnLst/>
              <a:rect r="r" b="b" t="t" l="l"/>
              <a:pathLst>
                <a:path h="807615" w="3470220">
                  <a:moveTo>
                    <a:pt x="0" y="0"/>
                  </a:moveTo>
                  <a:lnTo>
                    <a:pt x="3470220" y="0"/>
                  </a:lnTo>
                  <a:lnTo>
                    <a:pt x="3470220" y="807614"/>
                  </a:lnTo>
                  <a:lnTo>
                    <a:pt x="0" y="807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03030"/>
        </a:solidFill>
      </p:bgPr>
    </p:bg>
    <p:spTree>
      <p:nvGrpSpPr>
        <p:cNvPr id="1" name=""/>
        <p:cNvGrpSpPr/>
        <p:nvPr/>
      </p:nvGrpSpPr>
      <p:grpSpPr>
        <a:xfrm>
          <a:off x="0" y="0"/>
          <a:ext cx="0" cy="0"/>
          <a:chOff x="0" y="0"/>
          <a:chExt cx="0" cy="0"/>
        </a:xfrm>
      </p:grpSpPr>
      <p:grpSp>
        <p:nvGrpSpPr>
          <p:cNvPr name="Group 2" id="2"/>
          <p:cNvGrpSpPr/>
          <p:nvPr/>
        </p:nvGrpSpPr>
        <p:grpSpPr>
          <a:xfrm rot="0">
            <a:off x="0" y="0"/>
            <a:ext cx="20574000" cy="12344400"/>
            <a:chOff x="0" y="0"/>
            <a:chExt cx="27432000" cy="16459200"/>
          </a:xfrm>
        </p:grpSpPr>
        <p:sp>
          <p:nvSpPr>
            <p:cNvPr name="Freeform 3" id="3"/>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9728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592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194560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864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728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4592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1945600" y="54864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4864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9728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4592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1945600" y="1097280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grpSp>
        <p:nvGrpSpPr>
          <p:cNvPr name="Group 18" id="18"/>
          <p:cNvGrpSpPr/>
          <p:nvPr/>
        </p:nvGrpSpPr>
        <p:grpSpPr>
          <a:xfrm rot="0">
            <a:off x="17512663" y="9304574"/>
            <a:ext cx="1413512" cy="766294"/>
            <a:chOff x="0" y="0"/>
            <a:chExt cx="372283" cy="201822"/>
          </a:xfrm>
        </p:grpSpPr>
        <p:sp>
          <p:nvSpPr>
            <p:cNvPr name="Freeform 19" id="19"/>
            <p:cNvSpPr/>
            <p:nvPr/>
          </p:nvSpPr>
          <p:spPr>
            <a:xfrm flipH="false" flipV="false" rot="0">
              <a:off x="0" y="0"/>
              <a:ext cx="372283" cy="201822"/>
            </a:xfrm>
            <a:custGeom>
              <a:avLst/>
              <a:gdLst/>
              <a:ahLst/>
              <a:cxnLst/>
              <a:rect r="r" b="b" t="t" l="l"/>
              <a:pathLst>
                <a:path h="201822" w="372283">
                  <a:moveTo>
                    <a:pt x="100911" y="0"/>
                  </a:moveTo>
                  <a:lnTo>
                    <a:pt x="271372" y="0"/>
                  </a:lnTo>
                  <a:cubicBezTo>
                    <a:pt x="298135" y="0"/>
                    <a:pt x="323802" y="10632"/>
                    <a:pt x="342727" y="29556"/>
                  </a:cubicBezTo>
                  <a:cubicBezTo>
                    <a:pt x="361651" y="48481"/>
                    <a:pt x="372283" y="74148"/>
                    <a:pt x="372283" y="100911"/>
                  </a:cubicBezTo>
                  <a:lnTo>
                    <a:pt x="372283" y="100911"/>
                  </a:lnTo>
                  <a:cubicBezTo>
                    <a:pt x="372283" y="127674"/>
                    <a:pt x="361651" y="153342"/>
                    <a:pt x="342727" y="172266"/>
                  </a:cubicBezTo>
                  <a:cubicBezTo>
                    <a:pt x="323802" y="191191"/>
                    <a:pt x="298135" y="201822"/>
                    <a:pt x="271372" y="201822"/>
                  </a:cubicBezTo>
                  <a:lnTo>
                    <a:pt x="100911" y="201822"/>
                  </a:lnTo>
                  <a:cubicBezTo>
                    <a:pt x="74148" y="201822"/>
                    <a:pt x="48481" y="191191"/>
                    <a:pt x="29556" y="172266"/>
                  </a:cubicBezTo>
                  <a:cubicBezTo>
                    <a:pt x="10632" y="153342"/>
                    <a:pt x="0" y="127674"/>
                    <a:pt x="0" y="100911"/>
                  </a:cubicBezTo>
                  <a:lnTo>
                    <a:pt x="0" y="100911"/>
                  </a:lnTo>
                  <a:cubicBezTo>
                    <a:pt x="0" y="74148"/>
                    <a:pt x="10632" y="48481"/>
                    <a:pt x="29556" y="29556"/>
                  </a:cubicBezTo>
                  <a:cubicBezTo>
                    <a:pt x="48481" y="10632"/>
                    <a:pt x="74148" y="0"/>
                    <a:pt x="100911" y="0"/>
                  </a:cubicBezTo>
                  <a:close/>
                </a:path>
              </a:pathLst>
            </a:custGeom>
            <a:solidFill>
              <a:srgbClr val="1B1B1B"/>
            </a:solidFill>
          </p:spPr>
        </p:sp>
        <p:sp>
          <p:nvSpPr>
            <p:cNvPr name="TextBox 20" id="20"/>
            <p:cNvSpPr txBox="true"/>
            <p:nvPr/>
          </p:nvSpPr>
          <p:spPr>
            <a:xfrm>
              <a:off x="0" y="-95250"/>
              <a:ext cx="372283" cy="297072"/>
            </a:xfrm>
            <a:prstGeom prst="rect">
              <a:avLst/>
            </a:prstGeom>
          </p:spPr>
          <p:txBody>
            <a:bodyPr anchor="ctr" rtlCol="false" tIns="50800" lIns="50800" bIns="50800" rIns="50800"/>
            <a:lstStyle/>
            <a:p>
              <a:pPr algn="ctr">
                <a:lnSpc>
                  <a:spcPts val="3749"/>
                </a:lnSpc>
              </a:pPr>
            </a:p>
          </p:txBody>
        </p:sp>
      </p:grpSp>
      <p:grpSp>
        <p:nvGrpSpPr>
          <p:cNvPr name="Group 21" id="21"/>
          <p:cNvGrpSpPr/>
          <p:nvPr/>
        </p:nvGrpSpPr>
        <p:grpSpPr>
          <a:xfrm rot="0">
            <a:off x="1200150" y="1028700"/>
            <a:ext cx="4136728" cy="644526"/>
            <a:chOff x="0" y="0"/>
            <a:chExt cx="5515637" cy="859368"/>
          </a:xfrm>
        </p:grpSpPr>
        <p:sp>
          <p:nvSpPr>
            <p:cNvPr name="TextBox 22" id="22"/>
            <p:cNvSpPr txBox="true"/>
            <p:nvPr/>
          </p:nvSpPr>
          <p:spPr>
            <a:xfrm rot="0">
              <a:off x="0" y="-133350"/>
              <a:ext cx="5515637" cy="941918"/>
            </a:xfrm>
            <a:prstGeom prst="rect">
              <a:avLst/>
            </a:prstGeom>
          </p:spPr>
          <p:txBody>
            <a:bodyPr anchor="t" rtlCol="false" tIns="0" lIns="0" bIns="0" rIns="0">
              <a:spAutoFit/>
            </a:bodyPr>
            <a:lstStyle/>
            <a:p>
              <a:pPr algn="just">
                <a:lnSpc>
                  <a:spcPts val="5799"/>
                </a:lnSpc>
              </a:pPr>
              <a:r>
                <a:rPr lang="en-US" b="true" sz="3999" spc="79">
                  <a:solidFill>
                    <a:srgbClr val="FFFFFF"/>
                  </a:solidFill>
                  <a:latin typeface="Poppins Bold"/>
                  <a:ea typeface="Poppins Bold"/>
                  <a:cs typeface="Poppins Bold"/>
                  <a:sym typeface="Poppins Bold"/>
                </a:rPr>
                <a:t>Result Analysis</a:t>
              </a:r>
            </a:p>
          </p:txBody>
        </p:sp>
        <p:sp>
          <p:nvSpPr>
            <p:cNvPr name="AutoShape 23" id="23"/>
            <p:cNvSpPr/>
            <p:nvPr/>
          </p:nvSpPr>
          <p:spPr>
            <a:xfrm flipV="true">
              <a:off x="0" y="833968"/>
              <a:ext cx="5515637" cy="0"/>
            </a:xfrm>
            <a:prstGeom prst="line">
              <a:avLst/>
            </a:prstGeom>
            <a:ln cap="flat" w="50800">
              <a:solidFill>
                <a:srgbClr val="FFFFFF"/>
              </a:solidFill>
              <a:prstDash val="solid"/>
              <a:headEnd type="none" len="sm" w="sm"/>
              <a:tailEnd type="none" len="sm" w="sm"/>
            </a:ln>
          </p:spPr>
        </p:sp>
      </p:grpSp>
      <p:sp>
        <p:nvSpPr>
          <p:cNvPr name="TextBox 24" id="24"/>
          <p:cNvSpPr txBox="true"/>
          <p:nvPr/>
        </p:nvSpPr>
        <p:spPr>
          <a:xfrm rot="0">
            <a:off x="17701299" y="9373396"/>
            <a:ext cx="454968" cy="5429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Semi-Bold"/>
                <a:ea typeface="Poppins Semi-Bold"/>
                <a:cs typeface="Poppins Semi-Bold"/>
                <a:sym typeface="Poppins Semi-Bold"/>
              </a:rPr>
              <a:t>07</a:t>
            </a:r>
          </a:p>
        </p:txBody>
      </p:sp>
      <p:sp>
        <p:nvSpPr>
          <p:cNvPr name="Freeform 25" id="25"/>
          <p:cNvSpPr/>
          <p:nvPr/>
        </p:nvSpPr>
        <p:spPr>
          <a:xfrm flipH="false" flipV="false" rot="-2945077">
            <a:off x="13543283" y="326836"/>
            <a:ext cx="6031642" cy="1403728"/>
          </a:xfrm>
          <a:custGeom>
            <a:avLst/>
            <a:gdLst/>
            <a:ahLst/>
            <a:cxnLst/>
            <a:rect r="r" b="b" t="t" l="l"/>
            <a:pathLst>
              <a:path h="1403728" w="6031642">
                <a:moveTo>
                  <a:pt x="0" y="0"/>
                </a:moveTo>
                <a:lnTo>
                  <a:pt x="6031642" y="0"/>
                </a:lnTo>
                <a:lnTo>
                  <a:pt x="6031642" y="1403728"/>
                </a:lnTo>
                <a:lnTo>
                  <a:pt x="0" y="1403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2908307">
            <a:off x="7026965" y="8356178"/>
            <a:ext cx="8150282" cy="1896793"/>
          </a:xfrm>
          <a:custGeom>
            <a:avLst/>
            <a:gdLst/>
            <a:ahLst/>
            <a:cxnLst/>
            <a:rect r="r" b="b" t="t" l="l"/>
            <a:pathLst>
              <a:path h="1896793" w="8150282">
                <a:moveTo>
                  <a:pt x="0" y="0"/>
                </a:moveTo>
                <a:lnTo>
                  <a:pt x="8150282" y="0"/>
                </a:lnTo>
                <a:lnTo>
                  <a:pt x="8150282" y="1896793"/>
                </a:lnTo>
                <a:lnTo>
                  <a:pt x="0" y="18967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7" id="27"/>
          <p:cNvGrpSpPr/>
          <p:nvPr/>
        </p:nvGrpSpPr>
        <p:grpSpPr>
          <a:xfrm rot="0">
            <a:off x="9512297" y="823785"/>
            <a:ext cx="8639430" cy="8639430"/>
            <a:chOff x="0" y="0"/>
            <a:chExt cx="11519240" cy="11519240"/>
          </a:xfrm>
        </p:grpSpPr>
        <p:sp>
          <p:nvSpPr>
            <p:cNvPr name="Freeform 28" id="28"/>
            <p:cNvSpPr/>
            <p:nvPr/>
          </p:nvSpPr>
          <p:spPr>
            <a:xfrm flipH="false" flipV="false" rot="-5400000">
              <a:off x="0" y="0"/>
              <a:ext cx="11519240" cy="11519240"/>
            </a:xfrm>
            <a:custGeom>
              <a:avLst/>
              <a:gdLst/>
              <a:ahLst/>
              <a:cxnLst/>
              <a:rect r="r" b="b" t="t" l="l"/>
              <a:pathLst>
                <a:path h="11519240" w="11519240">
                  <a:moveTo>
                    <a:pt x="0" y="0"/>
                  </a:moveTo>
                  <a:lnTo>
                    <a:pt x="11519240" y="0"/>
                  </a:lnTo>
                  <a:lnTo>
                    <a:pt x="11519240" y="11519240"/>
                  </a:lnTo>
                  <a:lnTo>
                    <a:pt x="0" y="115192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5400000">
              <a:off x="345334" y="1433458"/>
              <a:ext cx="9540007" cy="9540007"/>
            </a:xfrm>
            <a:custGeom>
              <a:avLst/>
              <a:gdLst/>
              <a:ahLst/>
              <a:cxnLst/>
              <a:rect r="r" b="b" t="t" l="l"/>
              <a:pathLst>
                <a:path h="9540007" w="9540007">
                  <a:moveTo>
                    <a:pt x="0" y="0"/>
                  </a:moveTo>
                  <a:lnTo>
                    <a:pt x="9540007" y="0"/>
                  </a:lnTo>
                  <a:lnTo>
                    <a:pt x="9540007" y="9540006"/>
                  </a:lnTo>
                  <a:lnTo>
                    <a:pt x="0" y="9540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0" id="30"/>
            <p:cNvGrpSpPr>
              <a:grpSpLocks noChangeAspect="true"/>
            </p:cNvGrpSpPr>
            <p:nvPr/>
          </p:nvGrpSpPr>
          <p:grpSpPr>
            <a:xfrm rot="0">
              <a:off x="1327693" y="1327711"/>
              <a:ext cx="8863854" cy="8863819"/>
              <a:chOff x="0" y="0"/>
              <a:chExt cx="6350000" cy="6349975"/>
            </a:xfrm>
          </p:grpSpPr>
          <p:sp>
            <p:nvSpPr>
              <p:cNvPr name="Freeform 31" id="31"/>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28636" t="0" r="-51254" b="-19852"/>
                </a:stretch>
              </a:blipFill>
            </p:spPr>
          </p:sp>
        </p:grpSp>
      </p:grpSp>
      <p:sp>
        <p:nvSpPr>
          <p:cNvPr name="Freeform 32" id="32"/>
          <p:cNvSpPr/>
          <p:nvPr/>
        </p:nvSpPr>
        <p:spPr>
          <a:xfrm flipH="false" flipV="false" rot="-2841534">
            <a:off x="14627442" y="-778933"/>
            <a:ext cx="3210747" cy="747228"/>
          </a:xfrm>
          <a:custGeom>
            <a:avLst/>
            <a:gdLst/>
            <a:ahLst/>
            <a:cxnLst/>
            <a:rect r="r" b="b" t="t" l="l"/>
            <a:pathLst>
              <a:path h="747228" w="3210747">
                <a:moveTo>
                  <a:pt x="0" y="0"/>
                </a:moveTo>
                <a:lnTo>
                  <a:pt x="3210747" y="0"/>
                </a:lnTo>
                <a:lnTo>
                  <a:pt x="3210747" y="747228"/>
                </a:lnTo>
                <a:lnTo>
                  <a:pt x="0" y="7472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2839455">
            <a:off x="10731168" y="10271705"/>
            <a:ext cx="2602665" cy="605711"/>
          </a:xfrm>
          <a:custGeom>
            <a:avLst/>
            <a:gdLst/>
            <a:ahLst/>
            <a:cxnLst/>
            <a:rect r="r" b="b" t="t" l="l"/>
            <a:pathLst>
              <a:path h="605711" w="2602665">
                <a:moveTo>
                  <a:pt x="0" y="0"/>
                </a:moveTo>
                <a:lnTo>
                  <a:pt x="2602665" y="0"/>
                </a:lnTo>
                <a:lnTo>
                  <a:pt x="2602665" y="605711"/>
                </a:lnTo>
                <a:lnTo>
                  <a:pt x="0" y="6057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5400000">
            <a:off x="13066159" y="9798078"/>
            <a:ext cx="977845" cy="977845"/>
          </a:xfrm>
          <a:custGeom>
            <a:avLst/>
            <a:gdLst/>
            <a:ahLst/>
            <a:cxnLst/>
            <a:rect r="r" b="b" t="t" l="l"/>
            <a:pathLst>
              <a:path h="977845" w="977845">
                <a:moveTo>
                  <a:pt x="0" y="0"/>
                </a:moveTo>
                <a:lnTo>
                  <a:pt x="977844" y="0"/>
                </a:lnTo>
                <a:lnTo>
                  <a:pt x="977844" y="977844"/>
                </a:lnTo>
                <a:lnTo>
                  <a:pt x="0" y="9778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5" id="35"/>
          <p:cNvSpPr/>
          <p:nvPr/>
        </p:nvSpPr>
        <p:spPr>
          <a:xfrm flipH="false" flipV="false" rot="-5400000">
            <a:off x="14072578" y="-488922"/>
            <a:ext cx="977845" cy="977845"/>
          </a:xfrm>
          <a:custGeom>
            <a:avLst/>
            <a:gdLst/>
            <a:ahLst/>
            <a:cxnLst/>
            <a:rect r="r" b="b" t="t" l="l"/>
            <a:pathLst>
              <a:path h="977845" w="977845">
                <a:moveTo>
                  <a:pt x="0" y="0"/>
                </a:moveTo>
                <a:lnTo>
                  <a:pt x="977845" y="0"/>
                </a:lnTo>
                <a:lnTo>
                  <a:pt x="977845" y="977844"/>
                </a:lnTo>
                <a:lnTo>
                  <a:pt x="0" y="9778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6" id="36"/>
          <p:cNvSpPr txBox="true"/>
          <p:nvPr/>
        </p:nvSpPr>
        <p:spPr>
          <a:xfrm rot="0">
            <a:off x="1200150" y="1771943"/>
            <a:ext cx="7943850" cy="5410200"/>
          </a:xfrm>
          <a:prstGeom prst="rect">
            <a:avLst/>
          </a:prstGeom>
        </p:spPr>
        <p:txBody>
          <a:bodyPr anchor="t" rtlCol="false" tIns="0" lIns="0" bIns="0" rIns="0">
            <a:spAutoFit/>
          </a:bodyPr>
          <a:lstStyle/>
          <a:p>
            <a:pPr algn="just">
              <a:lnSpc>
                <a:spcPts val="5075"/>
              </a:lnSpc>
            </a:pPr>
            <a:r>
              <a:rPr lang="en-US" b="true" sz="3500" spc="17">
                <a:solidFill>
                  <a:srgbClr val="FFFFFF"/>
                </a:solidFill>
                <a:latin typeface="Poppins Bold"/>
                <a:ea typeface="Poppins Bold"/>
                <a:cs typeface="Poppins Bold"/>
                <a:sym typeface="Poppins Bold"/>
              </a:rPr>
              <a:t>Predicted Demand: </a:t>
            </a:r>
          </a:p>
          <a:p>
            <a:pPr algn="just">
              <a:lnSpc>
                <a:spcPts val="3624"/>
              </a:lnSpc>
            </a:pPr>
            <a:r>
              <a:rPr lang="en-US" sz="2499" spc="12">
                <a:solidFill>
                  <a:srgbClr val="FFFFFF"/>
                </a:solidFill>
                <a:latin typeface="Poppins"/>
                <a:ea typeface="Poppins"/>
                <a:cs typeface="Poppins"/>
                <a:sym typeface="Poppins"/>
              </a:rPr>
              <a:t>The forecast for February suggests maintaining a similar sales trend as January, with products like MacBook Pro Laptops needing priority reordering based on their high contribution to revenue.</a:t>
            </a:r>
          </a:p>
          <a:p>
            <a:pPr algn="just">
              <a:lnSpc>
                <a:spcPts val="3624"/>
              </a:lnSpc>
            </a:pPr>
          </a:p>
          <a:p>
            <a:pPr algn="just">
              <a:lnSpc>
                <a:spcPts val="5075"/>
              </a:lnSpc>
            </a:pPr>
            <a:r>
              <a:rPr lang="en-US" b="true" sz="3500" spc="17">
                <a:solidFill>
                  <a:srgbClr val="FFFFFF"/>
                </a:solidFill>
                <a:latin typeface="Poppins Bold"/>
                <a:ea typeface="Poppins Bold"/>
                <a:cs typeface="Poppins Bold"/>
                <a:sym typeface="Poppins Bold"/>
              </a:rPr>
              <a:t>Benefits: </a:t>
            </a:r>
          </a:p>
          <a:p>
            <a:pPr algn="just">
              <a:lnSpc>
                <a:spcPts val="3624"/>
              </a:lnSpc>
            </a:pPr>
            <a:r>
              <a:rPr lang="en-US" sz="2499" spc="12">
                <a:solidFill>
                  <a:srgbClr val="FFFFFF"/>
                </a:solidFill>
                <a:latin typeface="Poppins"/>
                <a:ea typeface="Poppins"/>
                <a:cs typeface="Poppins"/>
                <a:sym typeface="Poppins"/>
              </a:rPr>
              <a:t>Predictive analytics helps in better stock management, reduced overstocking, improved cash flow, and better customer satisfaction by ensuring popular products are readily available.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DAGTEN1Yl00</dc:identifier>
  <dcterms:modified xsi:type="dcterms:W3CDTF">2011-08-01T06:04:30Z</dcterms:modified>
  <cp:revision>1</cp:revision>
  <dc:title>Dark Purple And Orange Modern Professional Predictive Analytics Presentation</dc:title>
</cp:coreProperties>
</file>