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8640" cy="3899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432" y="0"/>
            <a:ext cx="4358640" cy="3899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480" y="971550"/>
            <a:ext cx="4663440" cy="262318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5840" y="3740468"/>
            <a:ext cx="8046720" cy="306038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2431"/>
            <a:ext cx="4358640" cy="389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432" y="7382431"/>
            <a:ext cx="4358640" cy="389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0089" y="2027847"/>
            <a:ext cx="9118221" cy="438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75737" y="441325"/>
            <a:ext cx="798512" cy="320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5136" y="115442"/>
            <a:ext cx="5688126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359" y="1230236"/>
            <a:ext cx="9605680" cy="344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6.png"/><Relationship Id="rId2" Type="http://schemas.openxmlformats.org/officeDocument/2006/relationships/image" Target="../media/image18.png"/><Relationship Id="rId19" Type="http://schemas.openxmlformats.org/officeDocument/2006/relationships/image" Target="../media/image35.png"/><Relationship Id="rId18" Type="http://schemas.openxmlformats.org/officeDocument/2006/relationships/image" Target="../media/image34.jpe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csie.ntpu.edu.tw/" TargetMode="External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0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://www.csie.ntpu.edu.tw/%7Eyschen/" TargetMode="External"/><Relationship Id="rId1" Type="http://schemas.openxmlformats.org/officeDocument/2006/relationships/image" Target="../media/image6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4.png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jpe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0.png"/><Relationship Id="rId1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7.png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9.png"/><Relationship Id="rId1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25558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Unit</a:t>
            </a:r>
            <a:r>
              <a:rPr spc="-5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106" y="1230236"/>
            <a:ext cx="7090409" cy="313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Arial" charset="0"/>
                <a:cs typeface="Arial" charset="0"/>
              </a:rPr>
              <a:t>After </a:t>
            </a:r>
            <a:r>
              <a:rPr sz="2000" b="1" spc="-5" dirty="0">
                <a:latin typeface="Arial" charset="0"/>
                <a:cs typeface="Arial" charset="0"/>
              </a:rPr>
              <a:t>completing this unit, </a:t>
            </a:r>
            <a:r>
              <a:rPr sz="2000" b="1" spc="-15" dirty="0">
                <a:latin typeface="Arial" charset="0"/>
                <a:cs typeface="Arial" charset="0"/>
              </a:rPr>
              <a:t>you </a:t>
            </a:r>
            <a:r>
              <a:rPr sz="2000" b="1" spc="-5" dirty="0">
                <a:latin typeface="Arial" charset="0"/>
                <a:cs typeface="Arial" charset="0"/>
              </a:rPr>
              <a:t>should be </a:t>
            </a:r>
            <a:r>
              <a:rPr sz="2000" b="1" spc="-10" dirty="0">
                <a:latin typeface="Arial" charset="0"/>
                <a:cs typeface="Arial" charset="0"/>
              </a:rPr>
              <a:t>able</a:t>
            </a:r>
            <a:r>
              <a:rPr sz="2000" b="1" spc="125" dirty="0">
                <a:latin typeface="Arial" charset="0"/>
                <a:cs typeface="Arial" charset="0"/>
              </a:rPr>
              <a:t> </a:t>
            </a:r>
            <a:r>
              <a:rPr sz="2000" b="1" dirty="0">
                <a:latin typeface="Arial" charset="0"/>
                <a:cs typeface="Arial" charset="0"/>
              </a:rPr>
              <a:t>to:</a:t>
            </a:r>
            <a:endParaRPr sz="20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469900" indent="-457200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b="1" spc="-20" dirty="0">
                <a:latin typeface="Arial" charset="0"/>
                <a:cs typeface="Arial" charset="0"/>
              </a:rPr>
              <a:t>Analyze </a:t>
            </a:r>
            <a:r>
              <a:rPr sz="2000" b="1" spc="-5" dirty="0">
                <a:latin typeface="Arial" charset="0"/>
                <a:cs typeface="Arial" charset="0"/>
              </a:rPr>
              <a:t>the </a:t>
            </a:r>
            <a:r>
              <a:rPr sz="2000" b="1" spc="-10" dirty="0">
                <a:latin typeface="Arial" charset="0"/>
                <a:cs typeface="Arial" charset="0"/>
              </a:rPr>
              <a:t>features </a:t>
            </a:r>
            <a:r>
              <a:rPr sz="2000" b="1" spc="-5" dirty="0">
                <a:latin typeface="Arial" charset="0"/>
                <a:cs typeface="Arial" charset="0"/>
              </a:rPr>
              <a:t>of</a:t>
            </a:r>
            <a:r>
              <a:rPr sz="2000" b="1" spc="130" dirty="0">
                <a:latin typeface="Arial" charset="0"/>
                <a:cs typeface="Arial" charset="0"/>
              </a:rPr>
              <a:t> </a:t>
            </a:r>
            <a:r>
              <a:rPr sz="2000" b="1" spc="-10" dirty="0">
                <a:latin typeface="Arial" charset="0"/>
                <a:cs typeface="Arial" charset="0"/>
              </a:rPr>
              <a:t>2G/2.5G/3G/4G</a:t>
            </a:r>
            <a:endParaRPr sz="20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" charset="0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indent="-457200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b="1" spc="-10" dirty="0">
                <a:latin typeface="Arial" charset="0"/>
                <a:cs typeface="Arial" charset="0"/>
              </a:rPr>
              <a:t>Describe </a:t>
            </a:r>
            <a:r>
              <a:rPr sz="2000" b="1" spc="-20" dirty="0">
                <a:latin typeface="Arial" charset="0"/>
                <a:cs typeface="Arial" charset="0"/>
              </a:rPr>
              <a:t>WLAN </a:t>
            </a:r>
            <a:r>
              <a:rPr sz="2000" b="1" spc="-5" dirty="0">
                <a:latin typeface="Arial" charset="0"/>
                <a:cs typeface="Arial" charset="0"/>
              </a:rPr>
              <a:t>and </a:t>
            </a:r>
            <a:r>
              <a:rPr sz="2000" b="1" spc="-30" dirty="0">
                <a:latin typeface="Arial" charset="0"/>
                <a:cs typeface="Arial" charset="0"/>
              </a:rPr>
              <a:t>802.11</a:t>
            </a:r>
            <a:r>
              <a:rPr sz="2000" b="1" spc="190" dirty="0">
                <a:latin typeface="Arial" charset="0"/>
                <a:cs typeface="Arial" charset="0"/>
              </a:rPr>
              <a:t> </a:t>
            </a:r>
            <a:r>
              <a:rPr sz="2000" b="1" spc="-5" dirty="0">
                <a:latin typeface="Arial" charset="0"/>
                <a:cs typeface="Arial" charset="0"/>
              </a:rPr>
              <a:t>standards</a:t>
            </a:r>
            <a:endParaRPr sz="20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 charset="0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indent="-457200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b="1" spc="-10" dirty="0">
                <a:latin typeface="Arial" charset="0"/>
                <a:cs typeface="Arial" charset="0"/>
              </a:rPr>
              <a:t>Describe </a:t>
            </a:r>
            <a:r>
              <a:rPr sz="2000" b="1" spc="-5" dirty="0">
                <a:latin typeface="Arial" charset="0"/>
                <a:cs typeface="Arial" charset="0"/>
              </a:rPr>
              <a:t>the </a:t>
            </a:r>
            <a:r>
              <a:rPr sz="2000" b="1" spc="-10" dirty="0">
                <a:latin typeface="Arial" charset="0"/>
                <a:cs typeface="Arial" charset="0"/>
              </a:rPr>
              <a:t>features </a:t>
            </a:r>
            <a:r>
              <a:rPr sz="2000" b="1" spc="-5" dirty="0">
                <a:latin typeface="Arial" charset="0"/>
                <a:cs typeface="Arial" charset="0"/>
              </a:rPr>
              <a:t>of </a:t>
            </a:r>
            <a:r>
              <a:rPr sz="2000" b="1" spc="-10" dirty="0">
                <a:latin typeface="Arial" charset="0"/>
                <a:cs typeface="Arial" charset="0"/>
              </a:rPr>
              <a:t>all IP </a:t>
            </a:r>
            <a:r>
              <a:rPr sz="2000" b="1" spc="-5" dirty="0">
                <a:latin typeface="Arial" charset="0"/>
                <a:cs typeface="Arial" charset="0"/>
              </a:rPr>
              <a:t>network and </a:t>
            </a:r>
            <a:r>
              <a:rPr sz="2000" b="1" spc="-10" dirty="0">
                <a:latin typeface="Arial" charset="0"/>
                <a:cs typeface="Arial" charset="0"/>
              </a:rPr>
              <a:t>4G</a:t>
            </a:r>
            <a:r>
              <a:rPr sz="2000" b="1" spc="65" dirty="0">
                <a:latin typeface="Arial" charset="0"/>
                <a:cs typeface="Arial" charset="0"/>
              </a:rPr>
              <a:t> </a:t>
            </a:r>
            <a:r>
              <a:rPr sz="2000" b="1" dirty="0">
                <a:latin typeface="Arial" charset="0"/>
                <a:cs typeface="Arial" charset="0"/>
              </a:rPr>
              <a:t>netwoks</a:t>
            </a:r>
            <a:endParaRPr sz="20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 charset="0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265" indent="-456565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Arial" charset="0"/>
                <a:cs typeface="Arial" charset="0"/>
              </a:rPr>
              <a:t>Explain </a:t>
            </a:r>
            <a:r>
              <a:rPr sz="2000" b="1" spc="-5" dirty="0">
                <a:latin typeface="Arial" charset="0"/>
                <a:cs typeface="Arial" charset="0"/>
              </a:rPr>
              <a:t>the </a:t>
            </a:r>
            <a:r>
              <a:rPr sz="2000" b="1" spc="-10" dirty="0">
                <a:latin typeface="Arial" charset="0"/>
                <a:cs typeface="Arial" charset="0"/>
              </a:rPr>
              <a:t>significance </a:t>
            </a:r>
            <a:r>
              <a:rPr sz="2000" b="1" spc="-5" dirty="0">
                <a:latin typeface="Arial" charset="0"/>
                <a:cs typeface="Arial" charset="0"/>
              </a:rPr>
              <a:t>of</a:t>
            </a:r>
            <a:r>
              <a:rPr sz="2000" b="1" spc="55" dirty="0">
                <a:latin typeface="Arial" charset="0"/>
                <a:cs typeface="Arial" charset="0"/>
              </a:rPr>
              <a:t> </a:t>
            </a:r>
            <a:r>
              <a:rPr sz="2000" b="1" spc="-10" dirty="0">
                <a:latin typeface="Arial" charset="0"/>
                <a:cs typeface="Arial" charset="0"/>
              </a:rPr>
              <a:t>OSS/BSS</a:t>
            </a:r>
            <a:endParaRPr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0" y="538988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772" y="1135139"/>
            <a:ext cx="5612130" cy="44208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900" b="1" spc="-10" dirty="0">
                <a:latin typeface="Arial" charset="0"/>
                <a:cs typeface="Arial" charset="0"/>
              </a:rPr>
              <a:t>Advantages of</a:t>
            </a:r>
            <a:r>
              <a:rPr sz="1900" b="1" spc="114" dirty="0">
                <a:latin typeface="Arial" charset="0"/>
                <a:cs typeface="Arial" charset="0"/>
              </a:rPr>
              <a:t> </a:t>
            </a:r>
            <a:r>
              <a:rPr sz="1900" b="1" spc="-5" dirty="0">
                <a:latin typeface="Arial" charset="0"/>
                <a:cs typeface="Arial" charset="0"/>
              </a:rPr>
              <a:t>2G</a:t>
            </a:r>
            <a:endParaRPr sz="19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259715" algn="l"/>
                <a:tab pos="1313815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Effective	spectrum </a:t>
            </a:r>
            <a:r>
              <a:rPr sz="1900" dirty="0">
                <a:latin typeface="Arial" charset="0"/>
                <a:cs typeface="Arial" charset="0"/>
              </a:rPr>
              <a:t>utilization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Support large system</a:t>
            </a:r>
            <a:r>
              <a:rPr sz="1900" spc="55" dirty="0">
                <a:latin typeface="Arial" charset="0"/>
                <a:cs typeface="Arial" charset="0"/>
              </a:rPr>
              <a:t> </a:t>
            </a:r>
            <a:r>
              <a:rPr sz="1900" spc="-20" dirty="0">
                <a:latin typeface="Arial" charset="0"/>
                <a:cs typeface="Arial" charset="0"/>
              </a:rPr>
              <a:t>capacity.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326390" indent="-313690" defTabSz="-63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z="1900" spc="-25" dirty="0">
                <a:latin typeface="Arial" charset="0"/>
                <a:cs typeface="Arial" charset="0"/>
              </a:rPr>
              <a:t>Variety </a:t>
            </a:r>
            <a:r>
              <a:rPr sz="1900" spc="-5" dirty="0">
                <a:latin typeface="Arial" charset="0"/>
                <a:cs typeface="Arial" charset="0"/>
              </a:rPr>
              <a:t>of services </a:t>
            </a:r>
            <a:r>
              <a:rPr sz="1900" dirty="0">
                <a:latin typeface="Arial" charset="0"/>
                <a:cs typeface="Arial" charset="0"/>
              </a:rPr>
              <a:t>such </a:t>
            </a:r>
            <a:r>
              <a:rPr sz="1900" spc="-5" dirty="0">
                <a:latin typeface="Arial" charset="0"/>
                <a:cs typeface="Arial" charset="0"/>
              </a:rPr>
              <a:t>as voice, data, SMS,</a:t>
            </a:r>
            <a:r>
              <a:rPr sz="1900" spc="90" dirty="0">
                <a:latin typeface="Arial" charset="0"/>
                <a:cs typeface="Arial" charset="0"/>
              </a:rPr>
              <a:t> </a:t>
            </a:r>
            <a:r>
              <a:rPr sz="1900" dirty="0">
                <a:latin typeface="Arial" charset="0"/>
                <a:cs typeface="Arial" charset="0"/>
              </a:rPr>
              <a:t>etc.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International </a:t>
            </a:r>
            <a:r>
              <a:rPr sz="1900" spc="-10" dirty="0">
                <a:latin typeface="Arial" charset="0"/>
                <a:cs typeface="Arial" charset="0"/>
              </a:rPr>
              <a:t>roaming</a:t>
            </a:r>
            <a:r>
              <a:rPr sz="1900" spc="100" dirty="0">
                <a:latin typeface="Arial" charset="0"/>
                <a:cs typeface="Arial" charset="0"/>
              </a:rPr>
              <a:t> </a:t>
            </a:r>
            <a:r>
              <a:rPr sz="1900" dirty="0">
                <a:latin typeface="Arial" charset="0"/>
                <a:cs typeface="Arial" charset="0"/>
              </a:rPr>
              <a:t>options.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1900" spc="-10" dirty="0">
                <a:latin typeface="Arial" charset="0"/>
                <a:cs typeface="Arial" charset="0"/>
              </a:rPr>
              <a:t>Improved </a:t>
            </a:r>
            <a:r>
              <a:rPr sz="1900" spc="-5" dirty="0">
                <a:latin typeface="Arial" charset="0"/>
                <a:cs typeface="Arial" charset="0"/>
              </a:rPr>
              <a:t>voice </a:t>
            </a:r>
            <a:r>
              <a:rPr sz="1900" dirty="0">
                <a:latin typeface="Arial" charset="0"/>
                <a:cs typeface="Arial" charset="0"/>
              </a:rPr>
              <a:t>quality </a:t>
            </a:r>
            <a:r>
              <a:rPr sz="1900" spc="-5" dirty="0">
                <a:latin typeface="Arial" charset="0"/>
                <a:cs typeface="Arial" charset="0"/>
              </a:rPr>
              <a:t>and good </a:t>
            </a:r>
            <a:r>
              <a:rPr sz="1900" dirty="0">
                <a:latin typeface="Arial" charset="0"/>
                <a:cs typeface="Arial" charset="0"/>
              </a:rPr>
              <a:t>security</a:t>
            </a:r>
            <a:r>
              <a:rPr sz="1900" spc="14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features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Interconnection with ISDN and</a:t>
            </a:r>
            <a:r>
              <a:rPr sz="1900" spc="6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PSTN.</a:t>
            </a:r>
            <a:endParaRPr sz="19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7799" y="1315580"/>
            <a:ext cx="961263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charset="0"/>
                <a:cs typeface="Arial" charset="0"/>
              </a:rPr>
              <a:t>2G</a:t>
            </a:r>
            <a:r>
              <a:rPr sz="1800" b="1" spc="-15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Disadvantage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584835" marR="2676525" indent="-572770" defTabSz="-635">
              <a:lnSpc>
                <a:spcPct val="150000"/>
              </a:lnSpc>
              <a:tabLst>
                <a:tab pos="585470" algn="l"/>
              </a:tabLst>
            </a:pPr>
            <a:r>
              <a:rPr sz="1800" dirty="0">
                <a:latin typeface="Arial" charset="0"/>
                <a:cs typeface="Arial" charset="0"/>
              </a:rPr>
              <a:t>1.		</a:t>
            </a:r>
            <a:r>
              <a:rPr sz="1800" spc="-5" dirty="0">
                <a:latin typeface="Arial" charset="0"/>
                <a:cs typeface="Arial" charset="0"/>
              </a:rPr>
              <a:t>low-rate </a:t>
            </a:r>
            <a:r>
              <a:rPr sz="1800" dirty="0">
                <a:latin typeface="Arial" charset="0"/>
                <a:cs typeface="Arial" charset="0"/>
              </a:rPr>
              <a:t>data services and donot support multi-media</a:t>
            </a:r>
            <a:r>
              <a:rPr sz="1800" spc="-1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services.  </a:t>
            </a:r>
            <a:r>
              <a:rPr sz="1800" spc="-15" dirty="0">
                <a:latin typeface="Arial" charset="0"/>
                <a:cs typeface="Arial" charset="0"/>
              </a:rPr>
              <a:t>Ex: </a:t>
            </a:r>
            <a:r>
              <a:rPr sz="1800" dirty="0">
                <a:latin typeface="Arial" charset="0"/>
                <a:cs typeface="Arial" charset="0"/>
              </a:rPr>
              <a:t>Internet speed of </a:t>
            </a:r>
            <a:r>
              <a:rPr sz="1800" spc="-5" dirty="0">
                <a:latin typeface="Arial" charset="0"/>
                <a:cs typeface="Arial" charset="0"/>
              </a:rPr>
              <a:t>GSM </a:t>
            </a:r>
            <a:r>
              <a:rPr sz="1800" dirty="0">
                <a:latin typeface="Arial" charset="0"/>
                <a:cs typeface="Arial" charset="0"/>
              </a:rPr>
              <a:t>is</a:t>
            </a:r>
            <a:r>
              <a:rPr sz="1800" spc="-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9.6kbps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586105" marR="5080" indent="-573405" algn="just" defTabSz="-635">
              <a:lnSpc>
                <a:spcPct val="150000"/>
              </a:lnSpc>
              <a:buAutoNum type="arabicPeriod"/>
              <a:tabLst>
                <a:tab pos="586105" algn="l"/>
              </a:tabLst>
            </a:pPr>
            <a:r>
              <a:rPr sz="1800" dirty="0">
                <a:latin typeface="Arial" charset="0"/>
                <a:cs typeface="Arial" charset="0"/>
              </a:rPr>
              <a:t>Some of </a:t>
            </a: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advancement technologies such </a:t>
            </a:r>
            <a:r>
              <a:rPr sz="1800" spc="-15" dirty="0">
                <a:latin typeface="Arial" charset="0"/>
                <a:cs typeface="Arial" charset="0"/>
              </a:rPr>
              <a:t>as </a:t>
            </a:r>
            <a:r>
              <a:rPr sz="1800" spc="-5" dirty="0">
                <a:latin typeface="Arial" charset="0"/>
                <a:cs typeface="Arial" charset="0"/>
              </a:rPr>
              <a:t>E-commerce </a:t>
            </a:r>
            <a:r>
              <a:rPr sz="1800" spc="-1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M-commerce </a:t>
            </a:r>
            <a:r>
              <a:rPr sz="1800" dirty="0">
                <a:latin typeface="Arial" charset="0"/>
                <a:cs typeface="Arial" charset="0"/>
              </a:rPr>
              <a:t>are  </a:t>
            </a:r>
            <a:r>
              <a:rPr sz="1800" spc="-5" dirty="0">
                <a:latin typeface="Arial" charset="0"/>
                <a:cs typeface="Arial" charset="0"/>
              </a:rPr>
              <a:t>getting popular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demand a </a:t>
            </a:r>
            <a:r>
              <a:rPr sz="1800" dirty="0">
                <a:latin typeface="Arial" charset="0"/>
                <a:cs typeface="Arial" charset="0"/>
              </a:rPr>
              <a:t>huge </a:t>
            </a:r>
            <a:r>
              <a:rPr sz="1800" spc="-5" dirty="0">
                <a:latin typeface="Arial" charset="0"/>
                <a:cs typeface="Arial" charset="0"/>
              </a:rPr>
              <a:t>support from mobile communication which </a:t>
            </a:r>
            <a:r>
              <a:rPr sz="1800" spc="-10" dirty="0">
                <a:latin typeface="Arial" charset="0"/>
                <a:cs typeface="Arial" charset="0"/>
              </a:rPr>
              <a:t>was </a:t>
            </a:r>
            <a:r>
              <a:rPr sz="1800" spc="5" dirty="0">
                <a:latin typeface="Arial" charset="0"/>
                <a:cs typeface="Arial" charset="0"/>
              </a:rPr>
              <a:t>not  </a:t>
            </a:r>
            <a:r>
              <a:rPr sz="1800" dirty="0">
                <a:latin typeface="Arial" charset="0"/>
                <a:cs typeface="Arial" charset="0"/>
              </a:rPr>
              <a:t>satisfied by 2G</a:t>
            </a:r>
            <a:r>
              <a:rPr sz="1800" spc="-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standards.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585470" marR="6350" indent="-572770" defTabSz="-635">
              <a:lnSpc>
                <a:spcPct val="150000"/>
              </a:lnSpc>
              <a:buAutoNum type="arabicPeriod"/>
              <a:tabLst>
                <a:tab pos="585470" algn="l"/>
                <a:tab pos="586105" algn="l"/>
                <a:tab pos="6065520" algn="l"/>
              </a:tabLst>
            </a:pPr>
            <a:r>
              <a:rPr sz="1800" dirty="0">
                <a:latin typeface="Arial" charset="0"/>
                <a:cs typeface="Arial" charset="0"/>
              </a:rPr>
              <a:t>High demand for </a:t>
            </a:r>
            <a:r>
              <a:rPr sz="1800" spc="-5" dirty="0">
                <a:latin typeface="Arial" charset="0"/>
                <a:cs typeface="Arial" charset="0"/>
              </a:rPr>
              <a:t>higher data through </a:t>
            </a:r>
            <a:r>
              <a:rPr sz="1800" spc="-10" dirty="0">
                <a:latin typeface="Arial" charset="0"/>
                <a:cs typeface="Arial" charset="0"/>
              </a:rPr>
              <a:t>put</a:t>
            </a:r>
            <a:r>
              <a:rPr sz="1800" spc="34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because</a:t>
            </a:r>
            <a:r>
              <a:rPr sz="1800" spc="4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of	</a:t>
            </a:r>
            <a:r>
              <a:rPr sz="1800" spc="-5" dirty="0">
                <a:latin typeface="Arial" charset="0"/>
                <a:cs typeface="Arial" charset="0"/>
              </a:rPr>
              <a:t>varieties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application </a:t>
            </a:r>
            <a:r>
              <a:rPr sz="1800" spc="-10" dirty="0">
                <a:latin typeface="Arial" charset="0"/>
                <a:cs typeface="Arial" charset="0"/>
              </a:rPr>
              <a:t>used </a:t>
            </a:r>
            <a:r>
              <a:rPr sz="1800" dirty="0">
                <a:latin typeface="Arial" charset="0"/>
                <a:cs typeface="Arial" charset="0"/>
              </a:rPr>
              <a:t>by </a:t>
            </a:r>
            <a:r>
              <a:rPr sz="1800" spc="-10" dirty="0">
                <a:latin typeface="Arial" charset="0"/>
                <a:cs typeface="Arial" charset="0"/>
              </a:rPr>
              <a:t>the  </a:t>
            </a:r>
            <a:r>
              <a:rPr sz="1800" spc="-5" dirty="0">
                <a:latin typeface="Arial" charset="0"/>
                <a:cs typeface="Arial" charset="0"/>
              </a:rPr>
              <a:t>subscriber.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600" y="54216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777" y="1539110"/>
            <a:ext cx="8656319" cy="518591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7292" y="4995348"/>
            <a:ext cx="468630" cy="1670050"/>
          </a:xfrm>
          <a:custGeom>
            <a:avLst/>
            <a:gdLst/>
            <a:ahLst/>
            <a:cxnLst/>
            <a:rect l="l" t="t" r="r" b="b"/>
            <a:pathLst>
              <a:path w="468630" h="1670050">
                <a:moveTo>
                  <a:pt x="0" y="1669961"/>
                </a:moveTo>
                <a:lnTo>
                  <a:pt x="410527" y="1669961"/>
                </a:lnTo>
                <a:lnTo>
                  <a:pt x="468464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5787" y="6535737"/>
            <a:ext cx="684530" cy="55245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solidFill>
              <a:srgbClr val="008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solidFill>
                  <a:srgbClr val="0000FF"/>
                </a:solidFill>
                <a:latin typeface="Arial" charset="0"/>
                <a:cs typeface="Arial" charset="0"/>
              </a:rPr>
              <a:t>9.6K</a:t>
            </a:r>
            <a:endParaRPr sz="22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041" y="3506800"/>
            <a:ext cx="333375" cy="2258695"/>
          </a:xfrm>
          <a:custGeom>
            <a:avLst/>
            <a:gdLst/>
            <a:ahLst/>
            <a:cxnLst/>
            <a:rect l="l" t="t" r="r" b="b"/>
            <a:pathLst>
              <a:path w="333375" h="2258695">
                <a:moveTo>
                  <a:pt x="0" y="2258402"/>
                </a:moveTo>
                <a:lnTo>
                  <a:pt x="70802" y="2258402"/>
                </a:lnTo>
                <a:lnTo>
                  <a:pt x="333095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4837" y="5635625"/>
            <a:ext cx="942975" cy="55245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solidFill>
              <a:srgbClr val="008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solidFill>
                  <a:srgbClr val="0000FF"/>
                </a:solidFill>
                <a:latin typeface="Arial" charset="0"/>
                <a:cs typeface="Arial" charset="0"/>
              </a:rPr>
              <a:t>57.6K</a:t>
            </a:r>
            <a:endParaRPr sz="22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4760" y="3756952"/>
            <a:ext cx="213360" cy="953769"/>
          </a:xfrm>
          <a:custGeom>
            <a:avLst/>
            <a:gdLst/>
            <a:ahLst/>
            <a:cxnLst/>
            <a:rect l="l" t="t" r="r" b="b"/>
            <a:pathLst>
              <a:path w="213360" h="953770">
                <a:moveTo>
                  <a:pt x="83908" y="0"/>
                </a:moveTo>
                <a:lnTo>
                  <a:pt x="0" y="143916"/>
                </a:lnTo>
                <a:lnTo>
                  <a:pt x="212979" y="953376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2725" y="3627437"/>
            <a:ext cx="898525" cy="52705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solidFill>
              <a:srgbClr val="008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690"/>
              </a:spcBef>
            </a:pPr>
            <a:r>
              <a:rPr sz="2200" spc="-5" dirty="0">
                <a:solidFill>
                  <a:srgbClr val="0000FF"/>
                </a:solidFill>
                <a:latin typeface="Arial" charset="0"/>
                <a:cs typeface="Arial" charset="0"/>
              </a:rPr>
              <a:t>171</a:t>
            </a:r>
            <a:r>
              <a:rPr sz="2200" spc="10" dirty="0">
                <a:solidFill>
                  <a:srgbClr val="0000FF"/>
                </a:solidFill>
                <a:latin typeface="Arial" charset="0"/>
                <a:cs typeface="Arial" charset="0"/>
              </a:rPr>
              <a:t>.</a:t>
            </a:r>
            <a:r>
              <a:rPr sz="2200" spc="-5" dirty="0">
                <a:solidFill>
                  <a:srgbClr val="0000FF"/>
                </a:solidFill>
                <a:latin typeface="Arial" charset="0"/>
                <a:cs typeface="Arial" charset="0"/>
              </a:rPr>
              <a:t>2</a:t>
            </a:r>
            <a:r>
              <a:rPr sz="2200" spc="5" dirty="0">
                <a:solidFill>
                  <a:srgbClr val="0000FF"/>
                </a:solidFill>
                <a:latin typeface="Arial" charset="0"/>
                <a:cs typeface="Arial" charset="0"/>
              </a:rPr>
              <a:t>K</a:t>
            </a:r>
            <a:endParaRPr sz="22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6904" y="2723489"/>
            <a:ext cx="647700" cy="788035"/>
          </a:xfrm>
          <a:custGeom>
            <a:avLst/>
            <a:gdLst/>
            <a:ahLst/>
            <a:cxnLst/>
            <a:rect l="l" t="t" r="r" b="b"/>
            <a:pathLst>
              <a:path w="647700" h="788035">
                <a:moveTo>
                  <a:pt x="0" y="0"/>
                </a:moveTo>
                <a:lnTo>
                  <a:pt x="138480" y="0"/>
                </a:lnTo>
                <a:lnTo>
                  <a:pt x="647369" y="787869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92687" y="2593975"/>
            <a:ext cx="897255" cy="52705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solidFill>
              <a:srgbClr val="008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690"/>
              </a:spcBef>
            </a:pPr>
            <a:r>
              <a:rPr sz="2200" dirty="0">
                <a:solidFill>
                  <a:srgbClr val="0000FF"/>
                </a:solidFill>
                <a:latin typeface="Arial" charset="0"/>
                <a:cs typeface="Arial" charset="0"/>
              </a:rPr>
              <a:t>384K</a:t>
            </a:r>
            <a:endParaRPr sz="2200">
              <a:latin typeface="Arial" charset="0"/>
              <a:cs typeface="Arial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25919" y="1321727"/>
            <a:ext cx="1366520" cy="1099185"/>
          </a:xfrm>
          <a:custGeom>
            <a:avLst/>
            <a:gdLst/>
            <a:ahLst/>
            <a:cxnLst/>
            <a:rect l="l" t="t" r="r" b="b"/>
            <a:pathLst>
              <a:path w="1366520" h="1099185">
                <a:moveTo>
                  <a:pt x="0" y="0"/>
                </a:moveTo>
                <a:lnTo>
                  <a:pt x="790448" y="0"/>
                </a:lnTo>
                <a:lnTo>
                  <a:pt x="1366342" y="109907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49975" y="1192212"/>
            <a:ext cx="898525" cy="52705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solidFill>
              <a:srgbClr val="008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690"/>
              </a:spcBef>
            </a:pPr>
            <a:r>
              <a:rPr sz="2200" dirty="0">
                <a:solidFill>
                  <a:srgbClr val="0000FF"/>
                </a:solidFill>
                <a:latin typeface="Arial" charset="0"/>
                <a:cs typeface="Arial" charset="0"/>
              </a:rPr>
              <a:t>2M</a:t>
            </a:r>
            <a:endParaRPr sz="2200">
              <a:latin typeface="Arial" charset="0"/>
              <a:cs typeface="Arial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2937" y="1985962"/>
            <a:ext cx="1428750" cy="3519804"/>
          </a:xfrm>
          <a:custGeom>
            <a:avLst/>
            <a:gdLst/>
            <a:ahLst/>
            <a:cxnLst/>
            <a:rect l="l" t="t" r="r" b="b"/>
            <a:pathLst>
              <a:path w="1428750" h="3519804">
                <a:moveTo>
                  <a:pt x="0" y="1759750"/>
                </a:moveTo>
                <a:lnTo>
                  <a:pt x="492" y="1693777"/>
                </a:lnTo>
                <a:lnTo>
                  <a:pt x="1959" y="1628418"/>
                </a:lnTo>
                <a:lnTo>
                  <a:pt x="4382" y="1563714"/>
                </a:lnTo>
                <a:lnTo>
                  <a:pt x="7745" y="1499707"/>
                </a:lnTo>
                <a:lnTo>
                  <a:pt x="12030" y="1436441"/>
                </a:lnTo>
                <a:lnTo>
                  <a:pt x="17220" y="1373958"/>
                </a:lnTo>
                <a:lnTo>
                  <a:pt x="23298" y="1312301"/>
                </a:lnTo>
                <a:lnTo>
                  <a:pt x="30245" y="1251512"/>
                </a:lnTo>
                <a:lnTo>
                  <a:pt x="38046" y="1191633"/>
                </a:lnTo>
                <a:lnTo>
                  <a:pt x="46683" y="1132707"/>
                </a:lnTo>
                <a:lnTo>
                  <a:pt x="56139" y="1074777"/>
                </a:lnTo>
                <a:lnTo>
                  <a:pt x="66395" y="1017885"/>
                </a:lnTo>
                <a:lnTo>
                  <a:pt x="77436" y="962073"/>
                </a:lnTo>
                <a:lnTo>
                  <a:pt x="89244" y="907385"/>
                </a:lnTo>
                <a:lnTo>
                  <a:pt x="101801" y="853863"/>
                </a:lnTo>
                <a:lnTo>
                  <a:pt x="115090" y="801549"/>
                </a:lnTo>
                <a:lnTo>
                  <a:pt x="129094" y="750485"/>
                </a:lnTo>
                <a:lnTo>
                  <a:pt x="143796" y="700715"/>
                </a:lnTo>
                <a:lnTo>
                  <a:pt x="159178" y="652281"/>
                </a:lnTo>
                <a:lnTo>
                  <a:pt x="175224" y="605225"/>
                </a:lnTo>
                <a:lnTo>
                  <a:pt x="191915" y="559591"/>
                </a:lnTo>
                <a:lnTo>
                  <a:pt x="209235" y="515419"/>
                </a:lnTo>
                <a:lnTo>
                  <a:pt x="227167" y="472754"/>
                </a:lnTo>
                <a:lnTo>
                  <a:pt x="245692" y="431638"/>
                </a:lnTo>
                <a:lnTo>
                  <a:pt x="264794" y="392112"/>
                </a:lnTo>
                <a:lnTo>
                  <a:pt x="284456" y="354220"/>
                </a:lnTo>
                <a:lnTo>
                  <a:pt x="304661" y="318004"/>
                </a:lnTo>
                <a:lnTo>
                  <a:pt x="325390" y="283507"/>
                </a:lnTo>
                <a:lnTo>
                  <a:pt x="346627" y="250771"/>
                </a:lnTo>
                <a:lnTo>
                  <a:pt x="390555" y="190753"/>
                </a:lnTo>
                <a:lnTo>
                  <a:pt x="436308" y="138290"/>
                </a:lnTo>
                <a:lnTo>
                  <a:pt x="483746" y="93722"/>
                </a:lnTo>
                <a:lnTo>
                  <a:pt x="532731" y="57391"/>
                </a:lnTo>
                <a:lnTo>
                  <a:pt x="583126" y="29635"/>
                </a:lnTo>
                <a:lnTo>
                  <a:pt x="634793" y="10796"/>
                </a:lnTo>
                <a:lnTo>
                  <a:pt x="687593" y="1213"/>
                </a:lnTo>
                <a:lnTo>
                  <a:pt x="714375" y="0"/>
                </a:lnTo>
                <a:lnTo>
                  <a:pt x="741156" y="1213"/>
                </a:lnTo>
                <a:lnTo>
                  <a:pt x="793956" y="10796"/>
                </a:lnTo>
                <a:lnTo>
                  <a:pt x="845623" y="29635"/>
                </a:lnTo>
                <a:lnTo>
                  <a:pt x="896018" y="57391"/>
                </a:lnTo>
                <a:lnTo>
                  <a:pt x="945003" y="93722"/>
                </a:lnTo>
                <a:lnTo>
                  <a:pt x="992441" y="138290"/>
                </a:lnTo>
                <a:lnTo>
                  <a:pt x="1038194" y="190753"/>
                </a:lnTo>
                <a:lnTo>
                  <a:pt x="1082122" y="250771"/>
                </a:lnTo>
                <a:lnTo>
                  <a:pt x="1103359" y="283507"/>
                </a:lnTo>
                <a:lnTo>
                  <a:pt x="1124088" y="318004"/>
                </a:lnTo>
                <a:lnTo>
                  <a:pt x="1144293" y="354220"/>
                </a:lnTo>
                <a:lnTo>
                  <a:pt x="1163955" y="392112"/>
                </a:lnTo>
                <a:lnTo>
                  <a:pt x="1183057" y="431638"/>
                </a:lnTo>
                <a:lnTo>
                  <a:pt x="1201582" y="472754"/>
                </a:lnTo>
                <a:lnTo>
                  <a:pt x="1219514" y="515419"/>
                </a:lnTo>
                <a:lnTo>
                  <a:pt x="1236834" y="559591"/>
                </a:lnTo>
                <a:lnTo>
                  <a:pt x="1253525" y="605225"/>
                </a:lnTo>
                <a:lnTo>
                  <a:pt x="1269571" y="652281"/>
                </a:lnTo>
                <a:lnTo>
                  <a:pt x="1284953" y="700715"/>
                </a:lnTo>
                <a:lnTo>
                  <a:pt x="1299655" y="750485"/>
                </a:lnTo>
                <a:lnTo>
                  <a:pt x="1313659" y="801549"/>
                </a:lnTo>
                <a:lnTo>
                  <a:pt x="1326948" y="853863"/>
                </a:lnTo>
                <a:lnTo>
                  <a:pt x="1339505" y="907385"/>
                </a:lnTo>
                <a:lnTo>
                  <a:pt x="1351313" y="962073"/>
                </a:lnTo>
                <a:lnTo>
                  <a:pt x="1362354" y="1017885"/>
                </a:lnTo>
                <a:lnTo>
                  <a:pt x="1372610" y="1074777"/>
                </a:lnTo>
                <a:lnTo>
                  <a:pt x="1382066" y="1132707"/>
                </a:lnTo>
                <a:lnTo>
                  <a:pt x="1390703" y="1191633"/>
                </a:lnTo>
                <a:lnTo>
                  <a:pt x="1398504" y="1251512"/>
                </a:lnTo>
                <a:lnTo>
                  <a:pt x="1405451" y="1312301"/>
                </a:lnTo>
                <a:lnTo>
                  <a:pt x="1411529" y="1373958"/>
                </a:lnTo>
                <a:lnTo>
                  <a:pt x="1416719" y="1436441"/>
                </a:lnTo>
                <a:lnTo>
                  <a:pt x="1421004" y="1499707"/>
                </a:lnTo>
                <a:lnTo>
                  <a:pt x="1424367" y="1563714"/>
                </a:lnTo>
                <a:lnTo>
                  <a:pt x="1426790" y="1628418"/>
                </a:lnTo>
                <a:lnTo>
                  <a:pt x="1428257" y="1693777"/>
                </a:lnTo>
                <a:lnTo>
                  <a:pt x="1428750" y="1759750"/>
                </a:lnTo>
                <a:lnTo>
                  <a:pt x="1428257" y="1825722"/>
                </a:lnTo>
                <a:lnTo>
                  <a:pt x="1426790" y="1891081"/>
                </a:lnTo>
                <a:lnTo>
                  <a:pt x="1424367" y="1955786"/>
                </a:lnTo>
                <a:lnTo>
                  <a:pt x="1421004" y="2019792"/>
                </a:lnTo>
                <a:lnTo>
                  <a:pt x="1416719" y="2083058"/>
                </a:lnTo>
                <a:lnTo>
                  <a:pt x="1411529" y="2145541"/>
                </a:lnTo>
                <a:lnTo>
                  <a:pt x="1405451" y="2207198"/>
                </a:lnTo>
                <a:lnTo>
                  <a:pt x="1398504" y="2267988"/>
                </a:lnTo>
                <a:lnTo>
                  <a:pt x="1390703" y="2327867"/>
                </a:lnTo>
                <a:lnTo>
                  <a:pt x="1382066" y="2386792"/>
                </a:lnTo>
                <a:lnTo>
                  <a:pt x="1372610" y="2444723"/>
                </a:lnTo>
                <a:lnTo>
                  <a:pt x="1362354" y="2501615"/>
                </a:lnTo>
                <a:lnTo>
                  <a:pt x="1351313" y="2557426"/>
                </a:lnTo>
                <a:lnTo>
                  <a:pt x="1339505" y="2612114"/>
                </a:lnTo>
                <a:lnTo>
                  <a:pt x="1326948" y="2665637"/>
                </a:lnTo>
                <a:lnTo>
                  <a:pt x="1313659" y="2717951"/>
                </a:lnTo>
                <a:lnTo>
                  <a:pt x="1299655" y="2769014"/>
                </a:lnTo>
                <a:lnTo>
                  <a:pt x="1284953" y="2818784"/>
                </a:lnTo>
                <a:lnTo>
                  <a:pt x="1269571" y="2867218"/>
                </a:lnTo>
                <a:lnTo>
                  <a:pt x="1253525" y="2914274"/>
                </a:lnTo>
                <a:lnTo>
                  <a:pt x="1236834" y="2959908"/>
                </a:lnTo>
                <a:lnTo>
                  <a:pt x="1219514" y="3004080"/>
                </a:lnTo>
                <a:lnTo>
                  <a:pt x="1201582" y="3046745"/>
                </a:lnTo>
                <a:lnTo>
                  <a:pt x="1183057" y="3087862"/>
                </a:lnTo>
                <a:lnTo>
                  <a:pt x="1163955" y="3127387"/>
                </a:lnTo>
                <a:lnTo>
                  <a:pt x="1144293" y="3165279"/>
                </a:lnTo>
                <a:lnTo>
                  <a:pt x="1124088" y="3201495"/>
                </a:lnTo>
                <a:lnTo>
                  <a:pt x="1103359" y="3235992"/>
                </a:lnTo>
                <a:lnTo>
                  <a:pt x="1082122" y="3268728"/>
                </a:lnTo>
                <a:lnTo>
                  <a:pt x="1038194" y="3328746"/>
                </a:lnTo>
                <a:lnTo>
                  <a:pt x="992441" y="3381209"/>
                </a:lnTo>
                <a:lnTo>
                  <a:pt x="945003" y="3425777"/>
                </a:lnTo>
                <a:lnTo>
                  <a:pt x="896018" y="3462108"/>
                </a:lnTo>
                <a:lnTo>
                  <a:pt x="845623" y="3489864"/>
                </a:lnTo>
                <a:lnTo>
                  <a:pt x="793956" y="3508703"/>
                </a:lnTo>
                <a:lnTo>
                  <a:pt x="741156" y="3518286"/>
                </a:lnTo>
                <a:lnTo>
                  <a:pt x="714375" y="3519500"/>
                </a:lnTo>
                <a:lnTo>
                  <a:pt x="687593" y="3518286"/>
                </a:lnTo>
                <a:lnTo>
                  <a:pt x="634793" y="3508703"/>
                </a:lnTo>
                <a:lnTo>
                  <a:pt x="583126" y="3489864"/>
                </a:lnTo>
                <a:lnTo>
                  <a:pt x="532731" y="3462108"/>
                </a:lnTo>
                <a:lnTo>
                  <a:pt x="483746" y="3425777"/>
                </a:lnTo>
                <a:lnTo>
                  <a:pt x="436308" y="3381209"/>
                </a:lnTo>
                <a:lnTo>
                  <a:pt x="390555" y="3328746"/>
                </a:lnTo>
                <a:lnTo>
                  <a:pt x="346627" y="3268728"/>
                </a:lnTo>
                <a:lnTo>
                  <a:pt x="325390" y="3235992"/>
                </a:lnTo>
                <a:lnTo>
                  <a:pt x="304661" y="3201495"/>
                </a:lnTo>
                <a:lnTo>
                  <a:pt x="284456" y="3165279"/>
                </a:lnTo>
                <a:lnTo>
                  <a:pt x="264794" y="3127387"/>
                </a:lnTo>
                <a:lnTo>
                  <a:pt x="245692" y="3087862"/>
                </a:lnTo>
                <a:lnTo>
                  <a:pt x="227167" y="3046745"/>
                </a:lnTo>
                <a:lnTo>
                  <a:pt x="209235" y="3004080"/>
                </a:lnTo>
                <a:lnTo>
                  <a:pt x="191915" y="2959908"/>
                </a:lnTo>
                <a:lnTo>
                  <a:pt x="175224" y="2914274"/>
                </a:lnTo>
                <a:lnTo>
                  <a:pt x="159178" y="2867218"/>
                </a:lnTo>
                <a:lnTo>
                  <a:pt x="143796" y="2818784"/>
                </a:lnTo>
                <a:lnTo>
                  <a:pt x="129094" y="2769014"/>
                </a:lnTo>
                <a:lnTo>
                  <a:pt x="115090" y="2717951"/>
                </a:lnTo>
                <a:lnTo>
                  <a:pt x="101801" y="2665637"/>
                </a:lnTo>
                <a:lnTo>
                  <a:pt x="89244" y="2612114"/>
                </a:lnTo>
                <a:lnTo>
                  <a:pt x="77436" y="2557426"/>
                </a:lnTo>
                <a:lnTo>
                  <a:pt x="66395" y="2501615"/>
                </a:lnTo>
                <a:lnTo>
                  <a:pt x="56139" y="2444723"/>
                </a:lnTo>
                <a:lnTo>
                  <a:pt x="46683" y="2386792"/>
                </a:lnTo>
                <a:lnTo>
                  <a:pt x="38046" y="2327867"/>
                </a:lnTo>
                <a:lnTo>
                  <a:pt x="30245" y="2267988"/>
                </a:lnTo>
                <a:lnTo>
                  <a:pt x="23298" y="2207198"/>
                </a:lnTo>
                <a:lnTo>
                  <a:pt x="17220" y="2145541"/>
                </a:lnTo>
                <a:lnTo>
                  <a:pt x="12030" y="2083058"/>
                </a:lnTo>
                <a:lnTo>
                  <a:pt x="7745" y="2019792"/>
                </a:lnTo>
                <a:lnTo>
                  <a:pt x="4382" y="1955786"/>
                </a:lnTo>
                <a:lnTo>
                  <a:pt x="1959" y="1891081"/>
                </a:lnTo>
                <a:lnTo>
                  <a:pt x="492" y="1825722"/>
                </a:lnTo>
                <a:lnTo>
                  <a:pt x="0" y="1759750"/>
                </a:lnTo>
                <a:close/>
              </a:path>
            </a:pathLst>
          </a:custGeom>
          <a:ln w="76200">
            <a:solidFill>
              <a:srgbClr val="FF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46500" y="4484687"/>
            <a:ext cx="1958975" cy="767080"/>
          </a:xfrm>
          <a:custGeom>
            <a:avLst/>
            <a:gdLst/>
            <a:ahLst/>
            <a:cxnLst/>
            <a:rect l="l" t="t" r="r" b="b"/>
            <a:pathLst>
              <a:path w="1958975" h="767079">
                <a:moveTo>
                  <a:pt x="0" y="383374"/>
                </a:moveTo>
                <a:lnTo>
                  <a:pt x="8941" y="331352"/>
                </a:lnTo>
                <a:lnTo>
                  <a:pt x="34988" y="281457"/>
                </a:lnTo>
                <a:lnTo>
                  <a:pt x="76972" y="234147"/>
                </a:lnTo>
                <a:lnTo>
                  <a:pt x="133728" y="189877"/>
                </a:lnTo>
                <a:lnTo>
                  <a:pt x="167280" y="169025"/>
                </a:lnTo>
                <a:lnTo>
                  <a:pt x="204088" y="149104"/>
                </a:lnTo>
                <a:lnTo>
                  <a:pt x="244005" y="130173"/>
                </a:lnTo>
                <a:lnTo>
                  <a:pt x="286885" y="112287"/>
                </a:lnTo>
                <a:lnTo>
                  <a:pt x="332582" y="95503"/>
                </a:lnTo>
                <a:lnTo>
                  <a:pt x="380951" y="79880"/>
                </a:lnTo>
                <a:lnTo>
                  <a:pt x="431846" y="65473"/>
                </a:lnTo>
                <a:lnTo>
                  <a:pt x="485121" y="52341"/>
                </a:lnTo>
                <a:lnTo>
                  <a:pt x="540629" y="40540"/>
                </a:lnTo>
                <a:lnTo>
                  <a:pt x="598226" y="30127"/>
                </a:lnTo>
                <a:lnTo>
                  <a:pt x="657765" y="21159"/>
                </a:lnTo>
                <a:lnTo>
                  <a:pt x="719100" y="13694"/>
                </a:lnTo>
                <a:lnTo>
                  <a:pt x="782086" y="7788"/>
                </a:lnTo>
                <a:lnTo>
                  <a:pt x="846576" y="3499"/>
                </a:lnTo>
                <a:lnTo>
                  <a:pt x="912425" y="884"/>
                </a:lnTo>
                <a:lnTo>
                  <a:pt x="979487" y="0"/>
                </a:lnTo>
                <a:lnTo>
                  <a:pt x="1046549" y="884"/>
                </a:lnTo>
                <a:lnTo>
                  <a:pt x="1112398" y="3499"/>
                </a:lnTo>
                <a:lnTo>
                  <a:pt x="1176888" y="7788"/>
                </a:lnTo>
                <a:lnTo>
                  <a:pt x="1239874" y="13694"/>
                </a:lnTo>
                <a:lnTo>
                  <a:pt x="1301209" y="21159"/>
                </a:lnTo>
                <a:lnTo>
                  <a:pt x="1360748" y="30127"/>
                </a:lnTo>
                <a:lnTo>
                  <a:pt x="1418345" y="40540"/>
                </a:lnTo>
                <a:lnTo>
                  <a:pt x="1473853" y="52341"/>
                </a:lnTo>
                <a:lnTo>
                  <a:pt x="1527128" y="65473"/>
                </a:lnTo>
                <a:lnTo>
                  <a:pt x="1578023" y="79880"/>
                </a:lnTo>
                <a:lnTo>
                  <a:pt x="1626392" y="95503"/>
                </a:lnTo>
                <a:lnTo>
                  <a:pt x="1672089" y="112287"/>
                </a:lnTo>
                <a:lnTo>
                  <a:pt x="1714969" y="130173"/>
                </a:lnTo>
                <a:lnTo>
                  <a:pt x="1754886" y="149104"/>
                </a:lnTo>
                <a:lnTo>
                  <a:pt x="1791694" y="169025"/>
                </a:lnTo>
                <a:lnTo>
                  <a:pt x="1825246" y="189877"/>
                </a:lnTo>
                <a:lnTo>
                  <a:pt x="1882002" y="234147"/>
                </a:lnTo>
                <a:lnTo>
                  <a:pt x="1923986" y="281457"/>
                </a:lnTo>
                <a:lnTo>
                  <a:pt x="1950033" y="331352"/>
                </a:lnTo>
                <a:lnTo>
                  <a:pt x="1958975" y="383374"/>
                </a:lnTo>
                <a:lnTo>
                  <a:pt x="1956715" y="409623"/>
                </a:lnTo>
                <a:lnTo>
                  <a:pt x="1939075" y="460638"/>
                </a:lnTo>
                <a:lnTo>
                  <a:pt x="1904913" y="509298"/>
                </a:lnTo>
                <a:lnTo>
                  <a:pt x="1855397" y="555146"/>
                </a:lnTo>
                <a:lnTo>
                  <a:pt x="1791694" y="597724"/>
                </a:lnTo>
                <a:lnTo>
                  <a:pt x="1754886" y="617644"/>
                </a:lnTo>
                <a:lnTo>
                  <a:pt x="1714969" y="636576"/>
                </a:lnTo>
                <a:lnTo>
                  <a:pt x="1672089" y="654462"/>
                </a:lnTo>
                <a:lnTo>
                  <a:pt x="1626392" y="671246"/>
                </a:lnTo>
                <a:lnTo>
                  <a:pt x="1578023" y="686869"/>
                </a:lnTo>
                <a:lnTo>
                  <a:pt x="1527128" y="701275"/>
                </a:lnTo>
                <a:lnTo>
                  <a:pt x="1473853" y="714408"/>
                </a:lnTo>
                <a:lnTo>
                  <a:pt x="1418345" y="726209"/>
                </a:lnTo>
                <a:lnTo>
                  <a:pt x="1360748" y="736622"/>
                </a:lnTo>
                <a:lnTo>
                  <a:pt x="1301209" y="745590"/>
                </a:lnTo>
                <a:lnTo>
                  <a:pt x="1239874" y="753055"/>
                </a:lnTo>
                <a:lnTo>
                  <a:pt x="1176888" y="758961"/>
                </a:lnTo>
                <a:lnTo>
                  <a:pt x="1112398" y="763250"/>
                </a:lnTo>
                <a:lnTo>
                  <a:pt x="1046549" y="765865"/>
                </a:lnTo>
                <a:lnTo>
                  <a:pt x="979487" y="766749"/>
                </a:lnTo>
                <a:lnTo>
                  <a:pt x="912425" y="765865"/>
                </a:lnTo>
                <a:lnTo>
                  <a:pt x="846576" y="763250"/>
                </a:lnTo>
                <a:lnTo>
                  <a:pt x="782086" y="758961"/>
                </a:lnTo>
                <a:lnTo>
                  <a:pt x="719100" y="753055"/>
                </a:lnTo>
                <a:lnTo>
                  <a:pt x="657765" y="745590"/>
                </a:lnTo>
                <a:lnTo>
                  <a:pt x="598226" y="736622"/>
                </a:lnTo>
                <a:lnTo>
                  <a:pt x="540629" y="726209"/>
                </a:lnTo>
                <a:lnTo>
                  <a:pt x="485121" y="714408"/>
                </a:lnTo>
                <a:lnTo>
                  <a:pt x="431846" y="701275"/>
                </a:lnTo>
                <a:lnTo>
                  <a:pt x="380951" y="686869"/>
                </a:lnTo>
                <a:lnTo>
                  <a:pt x="332582" y="671246"/>
                </a:lnTo>
                <a:lnTo>
                  <a:pt x="286885" y="654462"/>
                </a:lnTo>
                <a:lnTo>
                  <a:pt x="244005" y="636576"/>
                </a:lnTo>
                <a:lnTo>
                  <a:pt x="204088" y="617644"/>
                </a:lnTo>
                <a:lnTo>
                  <a:pt x="167280" y="597724"/>
                </a:lnTo>
                <a:lnTo>
                  <a:pt x="133728" y="576872"/>
                </a:lnTo>
                <a:lnTo>
                  <a:pt x="76972" y="532602"/>
                </a:lnTo>
                <a:lnTo>
                  <a:pt x="34988" y="485291"/>
                </a:lnTo>
                <a:lnTo>
                  <a:pt x="8941" y="435397"/>
                </a:lnTo>
                <a:lnTo>
                  <a:pt x="0" y="383374"/>
                </a:lnTo>
                <a:close/>
              </a:path>
            </a:pathLst>
          </a:custGeom>
          <a:ln w="76200">
            <a:solidFill>
              <a:srgbClr val="FF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45425" y="2162175"/>
            <a:ext cx="1462405" cy="2618105"/>
          </a:xfrm>
          <a:custGeom>
            <a:avLst/>
            <a:gdLst/>
            <a:ahLst/>
            <a:cxnLst/>
            <a:rect l="l" t="t" r="r" b="b"/>
            <a:pathLst>
              <a:path w="1462404" h="2618104">
                <a:moveTo>
                  <a:pt x="0" y="1308900"/>
                </a:moveTo>
                <a:lnTo>
                  <a:pt x="795" y="1247284"/>
                </a:lnTo>
                <a:lnTo>
                  <a:pt x="3159" y="1186401"/>
                </a:lnTo>
                <a:lnTo>
                  <a:pt x="7056" y="1126315"/>
                </a:lnTo>
                <a:lnTo>
                  <a:pt x="12450" y="1067087"/>
                </a:lnTo>
                <a:lnTo>
                  <a:pt x="19307" y="1008781"/>
                </a:lnTo>
                <a:lnTo>
                  <a:pt x="27592" y="951460"/>
                </a:lnTo>
                <a:lnTo>
                  <a:pt x="37269" y="895187"/>
                </a:lnTo>
                <a:lnTo>
                  <a:pt x="48304" y="840023"/>
                </a:lnTo>
                <a:lnTo>
                  <a:pt x="60661" y="786033"/>
                </a:lnTo>
                <a:lnTo>
                  <a:pt x="74305" y="733279"/>
                </a:lnTo>
                <a:lnTo>
                  <a:pt x="89201" y="681824"/>
                </a:lnTo>
                <a:lnTo>
                  <a:pt x="105314" y="631731"/>
                </a:lnTo>
                <a:lnTo>
                  <a:pt x="122609" y="583062"/>
                </a:lnTo>
                <a:lnTo>
                  <a:pt x="141050" y="535881"/>
                </a:lnTo>
                <a:lnTo>
                  <a:pt x="160604" y="490250"/>
                </a:lnTo>
                <a:lnTo>
                  <a:pt x="181233" y="446232"/>
                </a:lnTo>
                <a:lnTo>
                  <a:pt x="202905" y="403891"/>
                </a:lnTo>
                <a:lnTo>
                  <a:pt x="225582" y="363288"/>
                </a:lnTo>
                <a:lnTo>
                  <a:pt x="249231" y="324487"/>
                </a:lnTo>
                <a:lnTo>
                  <a:pt x="273816" y="287551"/>
                </a:lnTo>
                <a:lnTo>
                  <a:pt x="299302" y="252542"/>
                </a:lnTo>
                <a:lnTo>
                  <a:pt x="325654" y="219523"/>
                </a:lnTo>
                <a:lnTo>
                  <a:pt x="352836" y="188558"/>
                </a:lnTo>
                <a:lnTo>
                  <a:pt x="380814" y="159708"/>
                </a:lnTo>
                <a:lnTo>
                  <a:pt x="409553" y="133038"/>
                </a:lnTo>
                <a:lnTo>
                  <a:pt x="439017" y="108609"/>
                </a:lnTo>
                <a:lnTo>
                  <a:pt x="499982" y="66728"/>
                </a:lnTo>
                <a:lnTo>
                  <a:pt x="563427" y="34569"/>
                </a:lnTo>
                <a:lnTo>
                  <a:pt x="629072" y="12633"/>
                </a:lnTo>
                <a:lnTo>
                  <a:pt x="696636" y="1424"/>
                </a:lnTo>
                <a:lnTo>
                  <a:pt x="731050" y="0"/>
                </a:lnTo>
                <a:lnTo>
                  <a:pt x="765462" y="1424"/>
                </a:lnTo>
                <a:lnTo>
                  <a:pt x="833024" y="12633"/>
                </a:lnTo>
                <a:lnTo>
                  <a:pt x="898667" y="34569"/>
                </a:lnTo>
                <a:lnTo>
                  <a:pt x="962111" y="66728"/>
                </a:lnTo>
                <a:lnTo>
                  <a:pt x="1023074" y="108609"/>
                </a:lnTo>
                <a:lnTo>
                  <a:pt x="1052538" y="133038"/>
                </a:lnTo>
                <a:lnTo>
                  <a:pt x="1081276" y="159708"/>
                </a:lnTo>
                <a:lnTo>
                  <a:pt x="1109254" y="188558"/>
                </a:lnTo>
                <a:lnTo>
                  <a:pt x="1136436" y="219523"/>
                </a:lnTo>
                <a:lnTo>
                  <a:pt x="1162787" y="252542"/>
                </a:lnTo>
                <a:lnTo>
                  <a:pt x="1188273" y="287551"/>
                </a:lnTo>
                <a:lnTo>
                  <a:pt x="1212857" y="324487"/>
                </a:lnTo>
                <a:lnTo>
                  <a:pt x="1236506" y="363288"/>
                </a:lnTo>
                <a:lnTo>
                  <a:pt x="1259183" y="403891"/>
                </a:lnTo>
                <a:lnTo>
                  <a:pt x="1280854" y="446232"/>
                </a:lnTo>
                <a:lnTo>
                  <a:pt x="1301484" y="490250"/>
                </a:lnTo>
                <a:lnTo>
                  <a:pt x="1321037" y="535881"/>
                </a:lnTo>
                <a:lnTo>
                  <a:pt x="1339478" y="583062"/>
                </a:lnTo>
                <a:lnTo>
                  <a:pt x="1356773" y="631731"/>
                </a:lnTo>
                <a:lnTo>
                  <a:pt x="1372886" y="681824"/>
                </a:lnTo>
                <a:lnTo>
                  <a:pt x="1387782" y="733279"/>
                </a:lnTo>
                <a:lnTo>
                  <a:pt x="1401426" y="786033"/>
                </a:lnTo>
                <a:lnTo>
                  <a:pt x="1413783" y="840023"/>
                </a:lnTo>
                <a:lnTo>
                  <a:pt x="1424817" y="895187"/>
                </a:lnTo>
                <a:lnTo>
                  <a:pt x="1434495" y="951460"/>
                </a:lnTo>
                <a:lnTo>
                  <a:pt x="1442779" y="1008781"/>
                </a:lnTo>
                <a:lnTo>
                  <a:pt x="1449636" y="1067087"/>
                </a:lnTo>
                <a:lnTo>
                  <a:pt x="1455031" y="1126315"/>
                </a:lnTo>
                <a:lnTo>
                  <a:pt x="1458928" y="1186401"/>
                </a:lnTo>
                <a:lnTo>
                  <a:pt x="1461291" y="1247284"/>
                </a:lnTo>
                <a:lnTo>
                  <a:pt x="1462087" y="1308900"/>
                </a:lnTo>
                <a:lnTo>
                  <a:pt x="1461291" y="1370515"/>
                </a:lnTo>
                <a:lnTo>
                  <a:pt x="1458928" y="1431398"/>
                </a:lnTo>
                <a:lnTo>
                  <a:pt x="1455031" y="1491485"/>
                </a:lnTo>
                <a:lnTo>
                  <a:pt x="1449636" y="1550712"/>
                </a:lnTo>
                <a:lnTo>
                  <a:pt x="1442779" y="1609018"/>
                </a:lnTo>
                <a:lnTo>
                  <a:pt x="1434495" y="1666339"/>
                </a:lnTo>
                <a:lnTo>
                  <a:pt x="1424817" y="1722613"/>
                </a:lnTo>
                <a:lnTo>
                  <a:pt x="1413783" y="1777776"/>
                </a:lnTo>
                <a:lnTo>
                  <a:pt x="1401426" y="1831766"/>
                </a:lnTo>
                <a:lnTo>
                  <a:pt x="1387782" y="1884520"/>
                </a:lnTo>
                <a:lnTo>
                  <a:pt x="1372886" y="1935975"/>
                </a:lnTo>
                <a:lnTo>
                  <a:pt x="1356773" y="1986068"/>
                </a:lnTo>
                <a:lnTo>
                  <a:pt x="1339478" y="2034737"/>
                </a:lnTo>
                <a:lnTo>
                  <a:pt x="1321037" y="2081918"/>
                </a:lnTo>
                <a:lnTo>
                  <a:pt x="1301484" y="2127549"/>
                </a:lnTo>
                <a:lnTo>
                  <a:pt x="1280854" y="2171567"/>
                </a:lnTo>
                <a:lnTo>
                  <a:pt x="1259183" y="2213908"/>
                </a:lnTo>
                <a:lnTo>
                  <a:pt x="1236506" y="2254511"/>
                </a:lnTo>
                <a:lnTo>
                  <a:pt x="1212857" y="2293312"/>
                </a:lnTo>
                <a:lnTo>
                  <a:pt x="1188273" y="2330249"/>
                </a:lnTo>
                <a:lnTo>
                  <a:pt x="1162787" y="2365257"/>
                </a:lnTo>
                <a:lnTo>
                  <a:pt x="1136436" y="2398276"/>
                </a:lnTo>
                <a:lnTo>
                  <a:pt x="1109254" y="2429241"/>
                </a:lnTo>
                <a:lnTo>
                  <a:pt x="1081276" y="2458091"/>
                </a:lnTo>
                <a:lnTo>
                  <a:pt x="1052538" y="2484761"/>
                </a:lnTo>
                <a:lnTo>
                  <a:pt x="1023074" y="2509190"/>
                </a:lnTo>
                <a:lnTo>
                  <a:pt x="962111" y="2551071"/>
                </a:lnTo>
                <a:lnTo>
                  <a:pt x="898667" y="2583231"/>
                </a:lnTo>
                <a:lnTo>
                  <a:pt x="833024" y="2605166"/>
                </a:lnTo>
                <a:lnTo>
                  <a:pt x="765462" y="2616375"/>
                </a:lnTo>
                <a:lnTo>
                  <a:pt x="731050" y="2617800"/>
                </a:lnTo>
                <a:lnTo>
                  <a:pt x="696636" y="2616375"/>
                </a:lnTo>
                <a:lnTo>
                  <a:pt x="629072" y="2605166"/>
                </a:lnTo>
                <a:lnTo>
                  <a:pt x="563427" y="2583231"/>
                </a:lnTo>
                <a:lnTo>
                  <a:pt x="499982" y="2551071"/>
                </a:lnTo>
                <a:lnTo>
                  <a:pt x="439017" y="2509190"/>
                </a:lnTo>
                <a:lnTo>
                  <a:pt x="409553" y="2484761"/>
                </a:lnTo>
                <a:lnTo>
                  <a:pt x="380814" y="2458091"/>
                </a:lnTo>
                <a:lnTo>
                  <a:pt x="352836" y="2429241"/>
                </a:lnTo>
                <a:lnTo>
                  <a:pt x="325654" y="2398276"/>
                </a:lnTo>
                <a:lnTo>
                  <a:pt x="299302" y="2365257"/>
                </a:lnTo>
                <a:lnTo>
                  <a:pt x="273816" y="2330249"/>
                </a:lnTo>
                <a:lnTo>
                  <a:pt x="249231" y="2293312"/>
                </a:lnTo>
                <a:lnTo>
                  <a:pt x="225582" y="2254511"/>
                </a:lnTo>
                <a:lnTo>
                  <a:pt x="202905" y="2213908"/>
                </a:lnTo>
                <a:lnTo>
                  <a:pt x="181233" y="2171567"/>
                </a:lnTo>
                <a:lnTo>
                  <a:pt x="160604" y="2127549"/>
                </a:lnTo>
                <a:lnTo>
                  <a:pt x="141050" y="2081918"/>
                </a:lnTo>
                <a:lnTo>
                  <a:pt x="122609" y="2034737"/>
                </a:lnTo>
                <a:lnTo>
                  <a:pt x="105314" y="1986068"/>
                </a:lnTo>
                <a:lnTo>
                  <a:pt x="89201" y="1935975"/>
                </a:lnTo>
                <a:lnTo>
                  <a:pt x="74305" y="1884520"/>
                </a:lnTo>
                <a:lnTo>
                  <a:pt x="60661" y="1831766"/>
                </a:lnTo>
                <a:lnTo>
                  <a:pt x="48304" y="1777776"/>
                </a:lnTo>
                <a:lnTo>
                  <a:pt x="37269" y="1722613"/>
                </a:lnTo>
                <a:lnTo>
                  <a:pt x="27592" y="1666339"/>
                </a:lnTo>
                <a:lnTo>
                  <a:pt x="19307" y="1609018"/>
                </a:lnTo>
                <a:lnTo>
                  <a:pt x="12450" y="1550712"/>
                </a:lnTo>
                <a:lnTo>
                  <a:pt x="7056" y="1491485"/>
                </a:lnTo>
                <a:lnTo>
                  <a:pt x="3159" y="1431398"/>
                </a:lnTo>
                <a:lnTo>
                  <a:pt x="795" y="1370515"/>
                </a:lnTo>
                <a:lnTo>
                  <a:pt x="0" y="1308900"/>
                </a:lnTo>
                <a:close/>
              </a:path>
            </a:pathLst>
          </a:custGeom>
          <a:ln w="76200">
            <a:solidFill>
              <a:srgbClr val="FF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22462" y="4781550"/>
            <a:ext cx="1681480" cy="0"/>
          </a:xfrm>
          <a:custGeom>
            <a:avLst/>
            <a:gdLst/>
            <a:ahLst/>
            <a:cxnLst/>
            <a:rect l="l" t="t" r="r" b="b"/>
            <a:pathLst>
              <a:path w="1681479">
                <a:moveTo>
                  <a:pt x="0" y="0"/>
                </a:moveTo>
                <a:lnTo>
                  <a:pt x="1681162" y="0"/>
                </a:lnTo>
              </a:path>
            </a:pathLst>
          </a:custGeom>
          <a:ln w="76200">
            <a:solidFill>
              <a:srgbClr val="FF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65512" y="4667237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12" y="0"/>
                </a:moveTo>
                <a:lnTo>
                  <a:pt x="0" y="228599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76709" y="4299127"/>
            <a:ext cx="2301875" cy="566420"/>
          </a:xfrm>
          <a:custGeom>
            <a:avLst/>
            <a:gdLst/>
            <a:ahLst/>
            <a:cxnLst/>
            <a:rect l="l" t="t" r="r" b="b"/>
            <a:pathLst>
              <a:path w="2301875" h="566420">
                <a:moveTo>
                  <a:pt x="0" y="565835"/>
                </a:moveTo>
                <a:lnTo>
                  <a:pt x="2301430" y="0"/>
                </a:lnTo>
              </a:path>
            </a:pathLst>
          </a:custGeom>
          <a:ln w="76199">
            <a:solidFill>
              <a:srgbClr val="FF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13840" y="4197235"/>
            <a:ext cx="249554" cy="222250"/>
          </a:xfrm>
          <a:custGeom>
            <a:avLst/>
            <a:gdLst/>
            <a:ahLst/>
            <a:cxnLst/>
            <a:rect l="l" t="t" r="r" b="b"/>
            <a:pathLst>
              <a:path w="249554" h="222250">
                <a:moveTo>
                  <a:pt x="0" y="0"/>
                </a:moveTo>
                <a:lnTo>
                  <a:pt x="54584" y="221983"/>
                </a:lnTo>
                <a:lnTo>
                  <a:pt x="249275" y="5640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7781" y="409448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435184" y="6772861"/>
            <a:ext cx="4585970" cy="7600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11455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FF0000"/>
                </a:solidFill>
                <a:latin typeface="Arial" charset="0"/>
                <a:cs typeface="Arial" charset="0"/>
              </a:rPr>
              <a:t>Frequency = </a:t>
            </a:r>
            <a:r>
              <a:rPr sz="2000" spc="-10" dirty="0">
                <a:solidFill>
                  <a:srgbClr val="FF0000"/>
                </a:solidFill>
                <a:latin typeface="Arial" charset="0"/>
                <a:cs typeface="Arial" charset="0"/>
              </a:rPr>
              <a:t>200</a:t>
            </a:r>
            <a:r>
              <a:rPr sz="2000" spc="-5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 charset="0"/>
                <a:cs typeface="Arial" charset="0"/>
              </a:rPr>
              <a:t>KHz</a:t>
            </a:r>
            <a:endParaRPr sz="20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Arial" charset="0"/>
                <a:cs typeface="Arial" charset="0"/>
              </a:rPr>
              <a:t>Fig.1 </a:t>
            </a:r>
            <a:r>
              <a:rPr sz="1800" b="1" spc="-5" dirty="0">
                <a:latin typeface="Arial" charset="0"/>
                <a:cs typeface="Arial" charset="0"/>
              </a:rPr>
              <a:t>Evolution </a:t>
            </a:r>
            <a:r>
              <a:rPr sz="1800" b="1" dirty="0">
                <a:latin typeface="Arial" charset="0"/>
                <a:cs typeface="Arial" charset="0"/>
              </a:rPr>
              <a:t>of </a:t>
            </a:r>
            <a:r>
              <a:rPr sz="1800" b="1" spc="-5" dirty="0">
                <a:latin typeface="Arial" charset="0"/>
                <a:cs typeface="Arial" charset="0"/>
              </a:rPr>
              <a:t>GSM Data</a:t>
            </a:r>
            <a:r>
              <a:rPr sz="1800" b="1" spc="-40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Service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7740" y="898334"/>
            <a:ext cx="2573020" cy="18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latin typeface="Arial" charset="0"/>
                <a:cs typeface="Arial" charset="0"/>
              </a:rPr>
              <a:t>I</a:t>
            </a:r>
            <a:endParaRPr sz="1050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7455" y="7339583"/>
            <a:ext cx="4693907" cy="4328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8288" y="7339583"/>
            <a:ext cx="387083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17785" y="7400543"/>
            <a:ext cx="439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</a:t>
            </a:r>
            <a:r>
              <a:rPr sz="1800" spc="-5" dirty="0">
                <a:latin typeface="Arial" charset="0"/>
                <a:cs typeface="Arial" charset="0"/>
              </a:rPr>
              <a:t>2 3GPP UMTS/WCDMA</a:t>
            </a:r>
            <a:r>
              <a:rPr sz="1800" spc="-18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Development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875" y="4152900"/>
            <a:ext cx="2200275" cy="854075"/>
          </a:xfrm>
          <a:prstGeom prst="rect">
            <a:avLst/>
          </a:prstGeom>
          <a:solidFill>
            <a:srgbClr val="CCFF99"/>
          </a:solidFill>
          <a:ln w="9525">
            <a:solidFill>
              <a:srgbClr val="FFCC00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55"/>
              </a:spcBef>
            </a:pPr>
            <a:r>
              <a:rPr sz="2700" b="1" spc="5" dirty="0">
                <a:solidFill>
                  <a:srgbClr val="0033CC"/>
                </a:solidFill>
                <a:latin typeface="Arial" charset="0"/>
                <a:cs typeface="Arial" charset="0"/>
              </a:rPr>
              <a:t>3GPP</a:t>
            </a:r>
            <a:r>
              <a:rPr sz="2700" b="1" spc="-110" dirty="0">
                <a:solidFill>
                  <a:srgbClr val="0033CC"/>
                </a:solidFill>
                <a:latin typeface="Arial" charset="0"/>
                <a:cs typeface="Arial" charset="0"/>
              </a:rPr>
              <a:t> </a:t>
            </a:r>
            <a:r>
              <a:rPr sz="2700" b="1" spc="5" dirty="0">
                <a:solidFill>
                  <a:srgbClr val="0033CC"/>
                </a:solidFill>
                <a:latin typeface="Arial" charset="0"/>
                <a:cs typeface="Arial" charset="0"/>
              </a:rPr>
              <a:t>R4</a:t>
            </a:r>
            <a:endParaRPr sz="27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0925" y="2762250"/>
            <a:ext cx="2200275" cy="854075"/>
          </a:xfrm>
          <a:prstGeom prst="rect">
            <a:avLst/>
          </a:prstGeom>
          <a:solidFill>
            <a:srgbClr val="CCFF66"/>
          </a:solidFill>
          <a:ln w="9525">
            <a:solidFill>
              <a:srgbClr val="FFCC00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655"/>
              </a:spcBef>
            </a:pPr>
            <a:r>
              <a:rPr sz="2700" b="1" spc="5" dirty="0">
                <a:solidFill>
                  <a:srgbClr val="0033CC"/>
                </a:solidFill>
                <a:latin typeface="Arial" charset="0"/>
                <a:cs typeface="Arial" charset="0"/>
              </a:rPr>
              <a:t>3GPP</a:t>
            </a:r>
            <a:r>
              <a:rPr sz="2700" b="1" spc="-114" dirty="0">
                <a:solidFill>
                  <a:srgbClr val="0033CC"/>
                </a:solidFill>
                <a:latin typeface="Arial" charset="0"/>
                <a:cs typeface="Arial" charset="0"/>
              </a:rPr>
              <a:t> </a:t>
            </a:r>
            <a:r>
              <a:rPr sz="2700" b="1" spc="5" dirty="0">
                <a:solidFill>
                  <a:srgbClr val="0033CC"/>
                </a:solidFill>
                <a:latin typeface="Arial" charset="0"/>
                <a:cs typeface="Arial" charset="0"/>
              </a:rPr>
              <a:t>R5</a:t>
            </a:r>
            <a:endParaRPr sz="27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59612" y="1468437"/>
            <a:ext cx="2200275" cy="854075"/>
          </a:xfrm>
          <a:custGeom>
            <a:avLst/>
            <a:gdLst/>
            <a:ahLst/>
            <a:cxnLst/>
            <a:rect l="l" t="t" r="r" b="b"/>
            <a:pathLst>
              <a:path w="2200275" h="854075">
                <a:moveTo>
                  <a:pt x="0" y="0"/>
                </a:moveTo>
                <a:lnTo>
                  <a:pt x="2200275" y="0"/>
                </a:lnTo>
                <a:lnTo>
                  <a:pt x="2200275" y="854075"/>
                </a:lnTo>
                <a:lnTo>
                  <a:pt x="0" y="854075"/>
                </a:lnTo>
                <a:lnTo>
                  <a:pt x="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59612" y="1468437"/>
            <a:ext cx="2200275" cy="854075"/>
          </a:xfrm>
          <a:custGeom>
            <a:avLst/>
            <a:gdLst/>
            <a:ahLst/>
            <a:cxnLst/>
            <a:rect l="l" t="t" r="r" b="b"/>
            <a:pathLst>
              <a:path w="2200275" h="854075">
                <a:moveTo>
                  <a:pt x="0" y="0"/>
                </a:moveTo>
                <a:lnTo>
                  <a:pt x="2200275" y="0"/>
                </a:lnTo>
                <a:lnTo>
                  <a:pt x="2200275" y="854075"/>
                </a:lnTo>
                <a:lnTo>
                  <a:pt x="0" y="854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66772" y="1664842"/>
            <a:ext cx="147002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1" spc="5" dirty="0">
                <a:solidFill>
                  <a:srgbClr val="0033CC"/>
                </a:solidFill>
                <a:latin typeface="Arial" charset="0"/>
                <a:cs typeface="Arial" charset="0"/>
              </a:rPr>
              <a:t>3GPP</a:t>
            </a:r>
            <a:r>
              <a:rPr sz="2700" b="1" spc="-165" dirty="0">
                <a:solidFill>
                  <a:srgbClr val="0033CC"/>
                </a:solidFill>
                <a:latin typeface="Arial" charset="0"/>
                <a:cs typeface="Arial" charset="0"/>
              </a:rPr>
              <a:t> </a:t>
            </a:r>
            <a:r>
              <a:rPr sz="2700" b="1" spc="5" dirty="0">
                <a:solidFill>
                  <a:srgbClr val="0033CC"/>
                </a:solidFill>
                <a:latin typeface="Arial" charset="0"/>
                <a:cs typeface="Arial" charset="0"/>
              </a:rPr>
              <a:t>R6</a:t>
            </a:r>
            <a:endParaRPr sz="2700">
              <a:latin typeface="Arial" charset="0"/>
              <a:cs typeface="Arial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6675" y="45418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83012" y="3189287"/>
            <a:ext cx="1014730" cy="963930"/>
          </a:xfrm>
          <a:custGeom>
            <a:avLst/>
            <a:gdLst/>
            <a:ahLst/>
            <a:cxnLst/>
            <a:rect l="l" t="t" r="r" b="b"/>
            <a:pathLst>
              <a:path w="1014729" h="963929">
                <a:moveTo>
                  <a:pt x="0" y="963612"/>
                </a:moveTo>
                <a:lnTo>
                  <a:pt x="0" y="0"/>
                </a:lnTo>
                <a:lnTo>
                  <a:pt x="1014412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84725" y="315118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1062" y="1898650"/>
            <a:ext cx="1035050" cy="865505"/>
          </a:xfrm>
          <a:custGeom>
            <a:avLst/>
            <a:gdLst/>
            <a:ahLst/>
            <a:cxnLst/>
            <a:rect l="l" t="t" r="r" b="b"/>
            <a:pathLst>
              <a:path w="1035050" h="865505">
                <a:moveTo>
                  <a:pt x="0" y="865187"/>
                </a:moveTo>
                <a:lnTo>
                  <a:pt x="0" y="0"/>
                </a:lnTo>
                <a:lnTo>
                  <a:pt x="103505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83412" y="18605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275" y="6735764"/>
            <a:ext cx="9671050" cy="0"/>
          </a:xfrm>
          <a:custGeom>
            <a:avLst/>
            <a:gdLst/>
            <a:ahLst/>
            <a:cxnLst/>
            <a:rect l="l" t="t" r="r" b="b"/>
            <a:pathLst>
              <a:path w="9671050">
                <a:moveTo>
                  <a:pt x="0" y="0"/>
                </a:moveTo>
                <a:lnTo>
                  <a:pt x="9671050" y="0"/>
                </a:lnTo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3925" y="66976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12900" y="630396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92537" y="5095875"/>
            <a:ext cx="0" cy="1554480"/>
          </a:xfrm>
          <a:custGeom>
            <a:avLst/>
            <a:gdLst/>
            <a:ahLst/>
            <a:cxnLst/>
            <a:rect l="l" t="t" r="r" b="b"/>
            <a:pathLst>
              <a:path h="1554479">
                <a:moveTo>
                  <a:pt x="0" y="0"/>
                </a:moveTo>
                <a:lnTo>
                  <a:pt x="0" y="1554162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72175" y="3627437"/>
            <a:ext cx="0" cy="3022600"/>
          </a:xfrm>
          <a:custGeom>
            <a:avLst/>
            <a:gdLst/>
            <a:ahLst/>
            <a:cxnLst/>
            <a:rect l="l" t="t" r="r" b="b"/>
            <a:pathLst>
              <a:path h="3022600">
                <a:moveTo>
                  <a:pt x="0" y="0"/>
                </a:moveTo>
                <a:lnTo>
                  <a:pt x="0" y="30226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51812" y="2332037"/>
            <a:ext cx="0" cy="4403725"/>
          </a:xfrm>
          <a:custGeom>
            <a:avLst/>
            <a:gdLst/>
            <a:ahLst/>
            <a:cxnLst/>
            <a:rect l="l" t="t" r="r" b="b"/>
            <a:pathLst>
              <a:path h="4403725">
                <a:moveTo>
                  <a:pt x="0" y="0"/>
                </a:moveTo>
                <a:lnTo>
                  <a:pt x="0" y="44037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185429" y="6182118"/>
            <a:ext cx="16008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latin typeface="Arial" charset="0"/>
                <a:cs typeface="Arial" charset="0"/>
              </a:rPr>
              <a:t>Terminal</a:t>
            </a:r>
            <a:r>
              <a:rPr sz="2000" spc="-80" dirty="0">
                <a:latin typeface="Arial" charset="0"/>
                <a:cs typeface="Arial" charset="0"/>
              </a:rPr>
              <a:t> </a:t>
            </a:r>
            <a:r>
              <a:rPr sz="2000" spc="-15" dirty="0">
                <a:latin typeface="Arial" charset="0"/>
                <a:cs typeface="Arial" charset="0"/>
              </a:rPr>
              <a:t>point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8278" y="6870993"/>
            <a:ext cx="936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C1C1C"/>
                </a:solidFill>
                <a:latin typeface="Arial" charset="0"/>
                <a:cs typeface="Arial" charset="0"/>
              </a:rPr>
              <a:t>2000/03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7988" y="6855055"/>
            <a:ext cx="936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C1C1C"/>
                </a:solidFill>
                <a:latin typeface="Arial" charset="0"/>
                <a:cs typeface="Arial" charset="0"/>
              </a:rPr>
              <a:t>2001/03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1198" y="6870993"/>
            <a:ext cx="936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C1C1C"/>
                </a:solidFill>
                <a:latin typeface="Arial" charset="0"/>
                <a:cs typeface="Arial" charset="0"/>
              </a:rPr>
              <a:t>2002/03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01399" y="6870993"/>
            <a:ext cx="5861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C1C1C"/>
                </a:solidFill>
                <a:latin typeface="Arial" charset="0"/>
                <a:cs typeface="Arial" charset="0"/>
              </a:rPr>
              <a:t>2006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6512" y="1844960"/>
            <a:ext cx="22428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0000"/>
                </a:solidFill>
                <a:latin typeface="Arial" charset="0"/>
                <a:cs typeface="Arial" charset="0"/>
              </a:rPr>
              <a:t>Frequency = 5</a:t>
            </a:r>
            <a:r>
              <a:rPr sz="2000" spc="-75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 charset="0"/>
                <a:cs typeface="Arial" charset="0"/>
              </a:rPr>
              <a:t>MHz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142" y="4781852"/>
            <a:ext cx="166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C00000"/>
                </a:solidFill>
                <a:latin typeface="Arial" charset="0"/>
                <a:cs typeface="Arial" charset="0"/>
              </a:rPr>
              <a:t>2</a:t>
            </a:r>
            <a:endParaRPr sz="2000">
              <a:latin typeface="Arial" charset="0"/>
              <a:cs typeface="Arial" charset="0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98475" y="4570412"/>
          <a:ext cx="2224405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/>
                <a:gridCol w="1100455"/>
              </a:tblGrid>
              <a:tr h="78105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000" b="1" spc="5" dirty="0">
                          <a:solidFill>
                            <a:srgbClr val="C00000"/>
                          </a:solidFill>
                          <a:latin typeface="Arial" charset="0"/>
                          <a:cs typeface="Arial" charset="0"/>
                        </a:rPr>
                        <a:t>Mbps</a:t>
                      </a:r>
                      <a:endParaRPr sz="2000">
                        <a:latin typeface="Arial" charset="0"/>
                        <a:cs typeface="Arial" charset="0"/>
                      </a:endParaRPr>
                    </a:p>
                  </a:txBody>
                  <a:tcPr marL="0" marR="0" marT="21336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</a:tr>
              <a:tr h="855344">
                <a:tc gridSpan="2"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665"/>
                        </a:spcBef>
                      </a:pPr>
                      <a:r>
                        <a:rPr sz="2700" b="1" spc="5" dirty="0">
                          <a:solidFill>
                            <a:srgbClr val="0033CC"/>
                          </a:solidFill>
                          <a:latin typeface="Arial" charset="0"/>
                          <a:cs typeface="Arial" charset="0"/>
                        </a:rPr>
                        <a:t>3GPP</a:t>
                      </a:r>
                      <a:r>
                        <a:rPr sz="2700" b="1" spc="-110" dirty="0">
                          <a:solidFill>
                            <a:srgbClr val="0033CC"/>
                          </a:solidFill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0033CC"/>
                          </a:solidFill>
                          <a:latin typeface="Arial" charset="0"/>
                          <a:cs typeface="Arial" charset="0"/>
                        </a:rPr>
                        <a:t>R99</a:t>
                      </a:r>
                      <a:endParaRPr sz="2700">
                        <a:latin typeface="Arial" charset="0"/>
                        <a:cs typeface="Arial" charset="0"/>
                      </a:endParaRPr>
                    </a:p>
                  </a:txBody>
                  <a:tcPr marL="0" marR="0" marT="211455" marB="0">
                    <a:lnL w="9525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CC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681716" y="3659614"/>
            <a:ext cx="904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C00000"/>
                </a:solidFill>
                <a:latin typeface="Arial" charset="0"/>
                <a:cs typeface="Arial" charset="0"/>
              </a:rPr>
              <a:t>2</a:t>
            </a:r>
            <a:r>
              <a:rPr sz="2000" b="1" spc="-85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sz="2000" b="1" spc="5" dirty="0">
                <a:solidFill>
                  <a:srgbClr val="C00000"/>
                </a:solidFill>
                <a:latin typeface="Arial" charset="0"/>
                <a:cs typeface="Arial" charset="0"/>
              </a:rPr>
              <a:t>Mbps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58241" y="2276804"/>
            <a:ext cx="19831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C00000"/>
                </a:solidFill>
                <a:latin typeface="Arial" charset="0"/>
                <a:cs typeface="Arial" charset="0"/>
              </a:rPr>
              <a:t>H</a:t>
            </a:r>
            <a:r>
              <a:rPr sz="2000" b="1" spc="-2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sz="2000" b="1" spc="-10" dirty="0">
                <a:solidFill>
                  <a:srgbClr val="C00000"/>
                </a:solidFill>
                <a:latin typeface="Arial" charset="0"/>
                <a:cs typeface="Arial" charset="0"/>
              </a:rPr>
              <a:t>D</a:t>
            </a:r>
            <a:r>
              <a:rPr sz="2000" b="1" spc="-140" dirty="0">
                <a:solidFill>
                  <a:srgbClr val="C00000"/>
                </a:solidFill>
                <a:latin typeface="Arial" charset="0"/>
                <a:cs typeface="Arial" charset="0"/>
              </a:rPr>
              <a:t>P</a:t>
            </a:r>
            <a:r>
              <a:rPr sz="2000" b="1" spc="-85" dirty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sz="2000" b="1" spc="-20" dirty="0">
                <a:solidFill>
                  <a:srgbClr val="C00000"/>
                </a:solidFill>
                <a:latin typeface="Arial" charset="0"/>
                <a:cs typeface="Arial" charset="0"/>
              </a:rPr>
              <a:t>=</a:t>
            </a:r>
            <a:r>
              <a:rPr sz="2000" b="1" spc="15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  <a:r>
              <a:rPr sz="2000" b="1" spc="-10" dirty="0">
                <a:solidFill>
                  <a:srgbClr val="C00000"/>
                </a:solidFill>
                <a:latin typeface="Arial" charset="0"/>
                <a:cs typeface="Arial" charset="0"/>
              </a:rPr>
              <a:t>4</a:t>
            </a:r>
            <a:r>
              <a:rPr sz="2000" b="1" spc="30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  <a:r>
              <a:rPr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bp</a:t>
            </a:r>
            <a:r>
              <a:rPr sz="2000" b="1" spc="-5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15567" y="313956"/>
            <a:ext cx="6187439" cy="807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346479" y="409448"/>
            <a:ext cx="57251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 charset="0"/>
                <a:cs typeface="Arial" charset="0"/>
              </a:rPr>
              <a:t>Third </a:t>
            </a:r>
            <a:r>
              <a:rPr b="0" dirty="0">
                <a:latin typeface="Arial" charset="0"/>
                <a:cs typeface="Arial" charset="0"/>
              </a:rPr>
              <a:t>Generation </a:t>
            </a:r>
            <a:r>
              <a:rPr b="0" spc="5" dirty="0">
                <a:latin typeface="Arial" charset="0"/>
                <a:cs typeface="Arial" charset="0"/>
              </a:rPr>
              <a:t>Wireless</a:t>
            </a:r>
            <a:r>
              <a:rPr b="0" spc="-80" dirty="0">
                <a:latin typeface="Arial" charset="0"/>
                <a:cs typeface="Arial" charset="0"/>
              </a:rPr>
              <a:t> </a:t>
            </a:r>
            <a:r>
              <a:rPr b="0" spc="-5" dirty="0">
                <a:latin typeface="Arial" charset="0"/>
                <a:cs typeface="Arial" charset="0"/>
              </a:rPr>
              <a:t>Evolution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31692" y="7479283"/>
            <a:ext cx="474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charset="0"/>
                <a:cs typeface="Arial" charset="0"/>
              </a:rPr>
              <a:t>Fig. </a:t>
            </a:r>
            <a:r>
              <a:rPr sz="1800" b="1" spc="-5" dirty="0">
                <a:latin typeface="Arial" charset="0"/>
                <a:cs typeface="Arial" charset="0"/>
              </a:rPr>
              <a:t>3 </a:t>
            </a:r>
            <a:r>
              <a:rPr sz="1800" b="1" dirty="0">
                <a:latin typeface="Arial" charset="0"/>
                <a:cs typeface="Arial" charset="0"/>
              </a:rPr>
              <a:t>Standardization of</a:t>
            </a:r>
            <a:r>
              <a:rPr sz="1800" b="1" spc="-120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cdma2000--3GPP2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037" y="6152178"/>
            <a:ext cx="6906895" cy="0"/>
          </a:xfrm>
          <a:custGeom>
            <a:avLst/>
            <a:gdLst/>
            <a:ahLst/>
            <a:cxnLst/>
            <a:rect l="l" t="t" r="r" b="b"/>
            <a:pathLst>
              <a:path w="6906895">
                <a:moveTo>
                  <a:pt x="0" y="0"/>
                </a:moveTo>
                <a:lnTo>
                  <a:pt x="6906463" y="0"/>
                </a:lnTo>
              </a:path>
            </a:pathLst>
          </a:custGeom>
          <a:ln w="36969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43671" y="6032500"/>
            <a:ext cx="243204" cy="241300"/>
          </a:xfrm>
          <a:custGeom>
            <a:avLst/>
            <a:gdLst/>
            <a:ahLst/>
            <a:cxnLst/>
            <a:rect l="l" t="t" r="r" b="b"/>
            <a:pathLst>
              <a:path w="243204" h="241300">
                <a:moveTo>
                  <a:pt x="0" y="0"/>
                </a:moveTo>
                <a:lnTo>
                  <a:pt x="0" y="241300"/>
                </a:lnTo>
                <a:lnTo>
                  <a:pt x="243116" y="122593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3962" y="4749800"/>
            <a:ext cx="1573530" cy="657225"/>
          </a:xfrm>
          <a:prstGeom prst="rect">
            <a:avLst/>
          </a:prstGeom>
          <a:solidFill>
            <a:srgbClr val="FF99CC"/>
          </a:solidFill>
          <a:ln w="14287">
            <a:solidFill>
              <a:srgbClr val="FF99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10"/>
              </a:spcBef>
            </a:pPr>
            <a:r>
              <a:rPr sz="1900" spc="-5" dirty="0">
                <a:latin typeface="Arial" charset="0"/>
                <a:cs typeface="Arial" charset="0"/>
              </a:rPr>
              <a:t>1X Release</a:t>
            </a:r>
            <a:r>
              <a:rPr sz="1900" spc="-4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0</a:t>
            </a:r>
            <a:endParaRPr sz="19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6300" y="4127500"/>
            <a:ext cx="1529080" cy="654050"/>
          </a:xfrm>
          <a:prstGeom prst="rect">
            <a:avLst/>
          </a:prstGeom>
          <a:solidFill>
            <a:srgbClr val="99CC00"/>
          </a:solidFill>
          <a:ln w="14287">
            <a:solidFill>
              <a:srgbClr val="FF99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510"/>
              </a:spcBef>
            </a:pPr>
            <a:r>
              <a:rPr sz="1900" spc="-5" dirty="0">
                <a:latin typeface="Arial" charset="0"/>
                <a:cs typeface="Arial" charset="0"/>
              </a:rPr>
              <a:t>1X Release</a:t>
            </a:r>
            <a:r>
              <a:rPr sz="1900" spc="-135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A</a:t>
            </a:r>
            <a:endParaRPr sz="1900">
              <a:latin typeface="Arial" charset="0"/>
              <a:cs typeface="Arial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5125" y="3535362"/>
            <a:ext cx="1336675" cy="652780"/>
          </a:xfrm>
          <a:prstGeom prst="rect">
            <a:avLst/>
          </a:prstGeom>
          <a:solidFill>
            <a:srgbClr val="FFCC00"/>
          </a:solidFill>
          <a:ln w="14287">
            <a:solidFill>
              <a:srgbClr val="FF99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570"/>
              </a:spcBef>
            </a:pPr>
            <a:r>
              <a:rPr sz="1900" spc="-10" dirty="0">
                <a:latin typeface="Arial" charset="0"/>
                <a:cs typeface="Arial" charset="0"/>
              </a:rPr>
              <a:t>1X-EV</a:t>
            </a:r>
            <a:r>
              <a:rPr sz="1900" spc="-160" dirty="0">
                <a:latin typeface="Arial" charset="0"/>
                <a:cs typeface="Arial" charset="0"/>
              </a:rPr>
              <a:t> </a:t>
            </a:r>
            <a:r>
              <a:rPr sz="1900" spc="-10" dirty="0">
                <a:latin typeface="Arial" charset="0"/>
                <a:cs typeface="Arial" charset="0"/>
              </a:rPr>
              <a:t>DO</a:t>
            </a:r>
            <a:endParaRPr sz="19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0912" y="2703512"/>
            <a:ext cx="1400175" cy="655955"/>
          </a:xfrm>
          <a:prstGeom prst="rect">
            <a:avLst/>
          </a:prstGeom>
          <a:solidFill>
            <a:srgbClr val="33CCCC"/>
          </a:solidFill>
          <a:ln w="14287">
            <a:solidFill>
              <a:srgbClr val="FF99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510"/>
              </a:spcBef>
            </a:pPr>
            <a:r>
              <a:rPr sz="1900" spc="-10" dirty="0">
                <a:latin typeface="Arial" charset="0"/>
                <a:cs typeface="Arial" charset="0"/>
              </a:rPr>
              <a:t>1X-EV</a:t>
            </a:r>
            <a:r>
              <a:rPr sz="1900" spc="-110" dirty="0">
                <a:latin typeface="Arial" charset="0"/>
                <a:cs typeface="Arial" charset="0"/>
              </a:rPr>
              <a:t> </a:t>
            </a:r>
            <a:r>
              <a:rPr sz="1900" spc="-10" dirty="0">
                <a:latin typeface="Arial" charset="0"/>
                <a:cs typeface="Arial" charset="0"/>
              </a:rPr>
              <a:t>DV</a:t>
            </a:r>
            <a:endParaRPr sz="1900">
              <a:latin typeface="Arial" charset="0"/>
              <a:cs typeface="Arial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0425" y="3579031"/>
            <a:ext cx="1148080" cy="7588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7325" indent="-174625" defTabSz="-635">
              <a:lnSpc>
                <a:spcPct val="100000"/>
              </a:lnSpc>
              <a:spcBef>
                <a:spcPts val="465"/>
              </a:spcBef>
              <a:buFont typeface="Wingdings" charset="2"/>
              <a:buChar char=""/>
              <a:tabLst>
                <a:tab pos="187960" algn="l"/>
              </a:tabLst>
            </a:pPr>
            <a:r>
              <a:rPr sz="1300" spc="-5" dirty="0">
                <a:latin typeface="Noto Sans Mono CJK JP Regular"/>
                <a:cs typeface="Noto Sans Mono CJK JP Regular"/>
              </a:rPr>
              <a:t>CS </a:t>
            </a:r>
            <a:r>
              <a:rPr sz="1300" spc="15" dirty="0">
                <a:latin typeface="Arial" charset="0"/>
                <a:cs typeface="Arial" charset="0"/>
              </a:rPr>
              <a:t>ANSI-</a:t>
            </a:r>
            <a:r>
              <a:rPr sz="1300" spc="-150" dirty="0">
                <a:latin typeface="Arial" charset="0"/>
                <a:cs typeface="Arial" charset="0"/>
              </a:rPr>
              <a:t> </a:t>
            </a:r>
            <a:r>
              <a:rPr sz="1300" spc="-5" dirty="0">
                <a:latin typeface="Arial" charset="0"/>
                <a:cs typeface="Arial" charset="0"/>
              </a:rPr>
              <a:t>41</a:t>
            </a:r>
            <a:endParaRPr sz="1300">
              <a:latin typeface="Arial" charset="0"/>
              <a:cs typeface="Arial" charset="0"/>
            </a:endParaRPr>
          </a:p>
          <a:p>
            <a:pPr marL="187325" indent="-174625" defTabSz="-635">
              <a:lnSpc>
                <a:spcPct val="100000"/>
              </a:lnSpc>
              <a:spcBef>
                <a:spcPts val="365"/>
              </a:spcBef>
              <a:buFont typeface="Wingdings" charset="2"/>
              <a:buChar char=""/>
              <a:tabLst>
                <a:tab pos="187960" algn="l"/>
              </a:tabLst>
            </a:pPr>
            <a:r>
              <a:rPr sz="1950" spc="-7" baseline="2000" dirty="0">
                <a:latin typeface="Noto Sans Mono CJK JP Regular"/>
                <a:cs typeface="Noto Sans Mono CJK JP Regular"/>
              </a:rPr>
              <a:t>PS </a:t>
            </a:r>
            <a:r>
              <a:rPr sz="1300" dirty="0">
                <a:latin typeface="Arial" charset="0"/>
                <a:cs typeface="Arial" charset="0"/>
              </a:rPr>
              <a:t>mobile</a:t>
            </a:r>
            <a:r>
              <a:rPr sz="1300" spc="-5" dirty="0">
                <a:latin typeface="Arial" charset="0"/>
                <a:cs typeface="Arial" charset="0"/>
              </a:rPr>
              <a:t> IP</a:t>
            </a:r>
            <a:endParaRPr sz="1300">
              <a:latin typeface="Arial" charset="0"/>
              <a:cs typeface="Arial" charset="0"/>
            </a:endParaRPr>
          </a:p>
          <a:p>
            <a:pPr marL="207645" indent="-194945" defTabSz="-635">
              <a:lnSpc>
                <a:spcPct val="100000"/>
              </a:lnSpc>
              <a:spcBef>
                <a:spcPts val="365"/>
              </a:spcBef>
              <a:buFont typeface="Wingdings" charset="2"/>
              <a:buChar char=""/>
              <a:tabLst>
                <a:tab pos="207645" algn="l"/>
                <a:tab pos="842010" algn="l"/>
              </a:tabLst>
            </a:pPr>
            <a:r>
              <a:rPr sz="1300" spc="-5" dirty="0">
                <a:latin typeface="Noto Sans Mono CJK JP Regular"/>
                <a:cs typeface="Noto Sans Mono CJK JP Regular"/>
              </a:rPr>
              <a:t>153.6K	bps</a:t>
            </a:r>
            <a:endParaRPr sz="13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8350" y="5386387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17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38350" y="5635764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22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38350" y="5885154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22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20887" y="6134531"/>
            <a:ext cx="34925" cy="23495"/>
          </a:xfrm>
          <a:custGeom>
            <a:avLst/>
            <a:gdLst/>
            <a:ahLst/>
            <a:cxnLst/>
            <a:rect l="l" t="t" r="r" b="b"/>
            <a:pathLst>
              <a:path w="34925" h="23495">
                <a:moveTo>
                  <a:pt x="0" y="0"/>
                </a:moveTo>
                <a:lnTo>
                  <a:pt x="34925" y="0"/>
                </a:lnTo>
                <a:lnTo>
                  <a:pt x="34925" y="23380"/>
                </a:lnTo>
                <a:lnTo>
                  <a:pt x="0" y="233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94150" y="4808537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94150" y="5057775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94150" y="530701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3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94150" y="5556250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3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94150" y="5805474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3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94150" y="6054712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07893" y="4232275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0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07893" y="4479506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56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07893" y="4728667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0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07893" y="4977841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0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07893" y="5227015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0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07893" y="5476189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0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07893" y="572536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0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07893" y="5974537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10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80362" y="3400425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80362" y="364957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80362" y="389872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80362" y="4147870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80362" y="4397019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80362" y="4646167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80362" y="4895316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80362" y="5144465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80362" y="539361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80362" y="5640819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43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80362" y="5889968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087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62900" y="6139103"/>
            <a:ext cx="34925" cy="33655"/>
          </a:xfrm>
          <a:custGeom>
            <a:avLst/>
            <a:gdLst/>
            <a:ahLst/>
            <a:cxnLst/>
            <a:rect l="l" t="t" r="r" b="b"/>
            <a:pathLst>
              <a:path w="34925" h="33654">
                <a:moveTo>
                  <a:pt x="0" y="0"/>
                </a:moveTo>
                <a:lnTo>
                  <a:pt x="34925" y="0"/>
                </a:lnTo>
                <a:lnTo>
                  <a:pt x="34925" y="33096"/>
                </a:lnTo>
                <a:lnTo>
                  <a:pt x="0" y="33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541462" y="6288341"/>
            <a:ext cx="47688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Arial" charset="0"/>
                <a:cs typeface="Arial" charset="0"/>
              </a:rPr>
              <a:t>1999</a:t>
            </a:r>
            <a:endParaRPr sz="1600">
              <a:latin typeface="Arial" charset="0"/>
              <a:cs typeface="Arial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43300" y="6258178"/>
            <a:ext cx="47688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Arial" charset="0"/>
                <a:cs typeface="Arial" charset="0"/>
              </a:rPr>
              <a:t>2001</a:t>
            </a:r>
            <a:endParaRPr sz="1600">
              <a:latin typeface="Arial" charset="0"/>
              <a:cs typeface="Arial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73712" y="6272466"/>
            <a:ext cx="760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Arial" charset="0"/>
                <a:cs typeface="Arial" charset="0"/>
              </a:rPr>
              <a:t>2001</a:t>
            </a:r>
            <a:r>
              <a:rPr sz="1600" spc="5" dirty="0">
                <a:latin typeface="Arial" charset="0"/>
                <a:cs typeface="Arial" charset="0"/>
              </a:rPr>
              <a:t>.</a:t>
            </a:r>
            <a:r>
              <a:rPr sz="1600" spc="-10" dirty="0">
                <a:latin typeface="Arial" charset="0"/>
                <a:cs typeface="Arial" charset="0"/>
              </a:rPr>
              <a:t>10</a:t>
            </a:r>
            <a:endParaRPr sz="1600">
              <a:latin typeface="Arial" charset="0"/>
              <a:cs typeface="Arial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83550" y="5729287"/>
            <a:ext cx="1304925" cy="354330"/>
          </a:xfrm>
          <a:custGeom>
            <a:avLst/>
            <a:gdLst/>
            <a:ahLst/>
            <a:cxnLst/>
            <a:rect l="l" t="t" r="r" b="b"/>
            <a:pathLst>
              <a:path w="1304925" h="354329">
                <a:moveTo>
                  <a:pt x="0" y="0"/>
                </a:moveTo>
                <a:lnTo>
                  <a:pt x="1304925" y="0"/>
                </a:lnTo>
                <a:lnTo>
                  <a:pt x="1304925" y="354012"/>
                </a:lnTo>
                <a:lnTo>
                  <a:pt x="0" y="3540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105775" y="5827966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charset="0"/>
                <a:cs typeface="Arial" charset="0"/>
              </a:rPr>
              <a:t>Timeframe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32150" y="3423525"/>
            <a:ext cx="1355725" cy="4984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35890" indent="-123190" defTabSz="-635">
              <a:lnSpc>
                <a:spcPct val="100000"/>
              </a:lnSpc>
              <a:spcBef>
                <a:spcPts val="400"/>
              </a:spcBef>
              <a:buSzPct val="92000"/>
              <a:buFont typeface="Wingdings" charset="2"/>
              <a:buChar char=""/>
              <a:tabLst>
                <a:tab pos="136525" algn="l"/>
              </a:tabLst>
            </a:pPr>
            <a:r>
              <a:rPr sz="1300" spc="-20" dirty="0">
                <a:latin typeface="Noto Sans Mono CJK JP Regular"/>
                <a:cs typeface="Noto Sans Mono CJK JP Regular"/>
              </a:rPr>
              <a:t>307K</a:t>
            </a:r>
            <a:r>
              <a:rPr sz="1950" spc="-30" baseline="9000" dirty="0">
                <a:latin typeface="Noto Sans Mono CJK JP Regular"/>
                <a:cs typeface="Noto Sans Mono CJK JP Regular"/>
              </a:rPr>
              <a:t>bps</a:t>
            </a:r>
            <a:endParaRPr sz="1950" baseline="9000">
              <a:latin typeface="Noto Sans Mono CJK JP Regular"/>
              <a:cs typeface="Noto Sans Mono CJK JP Regular"/>
            </a:endParaRPr>
          </a:p>
          <a:p>
            <a:pPr marL="187325" indent="-174625" defTabSz="-635">
              <a:lnSpc>
                <a:spcPct val="100000"/>
              </a:lnSpc>
              <a:spcBef>
                <a:spcPts val="305"/>
              </a:spcBef>
              <a:buSzPct val="92000"/>
              <a:buFont typeface="Wingdings" charset="2"/>
              <a:buChar char=""/>
              <a:tabLst>
                <a:tab pos="187960" algn="l"/>
              </a:tabLst>
            </a:pPr>
            <a:r>
              <a:rPr sz="1300" spc="-5" dirty="0">
                <a:latin typeface="Noto Sans Mono CJK JP Regular"/>
                <a:cs typeface="Noto Sans Mono CJK JP Regular"/>
              </a:rPr>
              <a:t>Voice and</a:t>
            </a:r>
            <a:r>
              <a:rPr sz="1300" spc="-40" dirty="0">
                <a:latin typeface="Noto Sans Mono CJK JP Regular"/>
                <a:cs typeface="Noto Sans Mono CJK JP Regular"/>
              </a:rPr>
              <a:t> </a:t>
            </a:r>
            <a:r>
              <a:rPr sz="1300" spc="-5" dirty="0">
                <a:latin typeface="Noto Sans Mono CJK JP Regular"/>
                <a:cs typeface="Noto Sans Mono CJK JP Regular"/>
              </a:rPr>
              <a:t>Data</a:t>
            </a:r>
            <a:endParaRPr sz="1300">
              <a:latin typeface="Noto Sans Mono CJK JP Regular"/>
              <a:cs typeface="Noto Sans Mono CJK JP Regular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87950" y="2536589"/>
            <a:ext cx="2012314" cy="8693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57480" indent="-157480" defTabSz="-635">
              <a:lnSpc>
                <a:spcPct val="100000"/>
              </a:lnSpc>
              <a:spcBef>
                <a:spcPts val="960"/>
              </a:spcBef>
              <a:buFont typeface="Wingdings" charset="2"/>
              <a:buChar char=""/>
              <a:tabLst>
                <a:tab pos="157480" algn="l"/>
              </a:tabLst>
            </a:pPr>
            <a:r>
              <a:rPr sz="1300" spc="-5" dirty="0">
                <a:latin typeface="Noto Sans Mono CJK JP Regular"/>
                <a:cs typeface="Noto Sans Mono CJK JP Regular"/>
              </a:rPr>
              <a:t>2.4M</a:t>
            </a:r>
            <a:r>
              <a:rPr sz="1300" spc="-125" dirty="0">
                <a:latin typeface="Noto Sans Mono CJK JP Regular"/>
                <a:cs typeface="Noto Sans Mono CJK JP Regular"/>
              </a:rPr>
              <a:t> </a:t>
            </a:r>
            <a:r>
              <a:rPr sz="1300" spc="-5" dirty="0">
                <a:latin typeface="Noto Sans Mono CJK JP Regular"/>
                <a:cs typeface="Noto Sans Mono CJK JP Regular"/>
              </a:rPr>
              <a:t>bps</a:t>
            </a:r>
            <a:endParaRPr sz="1300">
              <a:latin typeface="Noto Sans Mono CJK JP Regular"/>
              <a:cs typeface="Noto Sans Mono CJK JP Regular"/>
            </a:endParaRPr>
          </a:p>
          <a:p>
            <a:pPr marL="186055" marR="5080" indent="-186055" defTabSz="-635">
              <a:lnSpc>
                <a:spcPct val="115000"/>
              </a:lnSpc>
              <a:spcBef>
                <a:spcPts val="620"/>
              </a:spcBef>
              <a:buFont typeface="Wingdings" charset="2"/>
              <a:buChar char=""/>
              <a:tabLst>
                <a:tab pos="186055" algn="l"/>
              </a:tabLst>
            </a:pPr>
            <a:r>
              <a:rPr sz="1300" spc="-5" dirty="0">
                <a:latin typeface="Noto Sans Mono CJK JP Regular"/>
                <a:cs typeface="Noto Sans Mono CJK JP Regular"/>
              </a:rPr>
              <a:t>Single carrier</a:t>
            </a:r>
            <a:r>
              <a:rPr sz="1300" spc="-20" dirty="0">
                <a:latin typeface="Noto Sans Mono CJK JP Regular"/>
                <a:cs typeface="Noto Sans Mono CJK JP Regular"/>
              </a:rPr>
              <a:t> </a:t>
            </a:r>
            <a:r>
              <a:rPr sz="1300" spc="-5" dirty="0">
                <a:latin typeface="Noto Sans Mono CJK JP Regular"/>
                <a:cs typeface="Noto Sans Mono CJK JP Regular"/>
              </a:rPr>
              <a:t>support  Data</a:t>
            </a:r>
            <a:r>
              <a:rPr sz="1300" spc="10" dirty="0">
                <a:latin typeface="Noto Sans Mono CJK JP Regular"/>
                <a:cs typeface="Noto Sans Mono CJK JP Regular"/>
              </a:rPr>
              <a:t> </a:t>
            </a:r>
            <a:r>
              <a:rPr sz="1300" spc="-5" dirty="0">
                <a:latin typeface="Noto Sans Mono CJK JP Regular"/>
                <a:cs typeface="Noto Sans Mono CJK JP Regular"/>
              </a:rPr>
              <a:t>service</a:t>
            </a:r>
            <a:endParaRPr sz="1300">
              <a:latin typeface="Noto Sans Mono CJK JP Regular"/>
              <a:cs typeface="Noto Sans Mono CJK JP Regular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45375" y="6232525"/>
            <a:ext cx="935355" cy="503555"/>
          </a:xfrm>
          <a:custGeom>
            <a:avLst/>
            <a:gdLst/>
            <a:ahLst/>
            <a:cxnLst/>
            <a:rect l="l" t="t" r="r" b="b"/>
            <a:pathLst>
              <a:path w="935354" h="503554">
                <a:moveTo>
                  <a:pt x="0" y="0"/>
                </a:moveTo>
                <a:lnTo>
                  <a:pt x="935037" y="0"/>
                </a:lnTo>
                <a:lnTo>
                  <a:pt x="935037" y="503237"/>
                </a:lnTo>
                <a:lnTo>
                  <a:pt x="0" y="5032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470775" y="6301041"/>
            <a:ext cx="648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 charset="0"/>
                <a:cs typeface="Arial" charset="0"/>
              </a:rPr>
              <a:t>2002.5</a:t>
            </a:r>
            <a:endParaRPr sz="1600">
              <a:latin typeface="Arial" charset="0"/>
              <a:cs typeface="Arial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42162" y="1647291"/>
            <a:ext cx="2677160" cy="8540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01930" indent="-201930" defTabSz="-635">
              <a:lnSpc>
                <a:spcPct val="100000"/>
              </a:lnSpc>
              <a:spcBef>
                <a:spcPts val="900"/>
              </a:spcBef>
              <a:buFont typeface="Wingdings" charset="2"/>
              <a:buChar char=""/>
              <a:tabLst>
                <a:tab pos="201930" algn="l"/>
              </a:tabLst>
            </a:pPr>
            <a:r>
              <a:rPr sz="1300" spc="-5" dirty="0">
                <a:latin typeface="Noto Sans Mono CJK JP Regular"/>
                <a:cs typeface="Noto Sans Mono CJK JP Regular"/>
              </a:rPr>
              <a:t>3.1M</a:t>
            </a:r>
            <a:r>
              <a:rPr sz="1300" spc="-275" dirty="0">
                <a:latin typeface="Noto Sans Mono CJK JP Regular"/>
                <a:cs typeface="Noto Sans Mono CJK JP Regular"/>
              </a:rPr>
              <a:t> </a:t>
            </a:r>
            <a:r>
              <a:rPr sz="1300" spc="-5" dirty="0">
                <a:latin typeface="Noto Sans Mono CJK JP Regular"/>
                <a:cs typeface="Noto Sans Mono CJK JP Regular"/>
              </a:rPr>
              <a:t>bps</a:t>
            </a:r>
            <a:endParaRPr sz="1300">
              <a:latin typeface="Noto Sans Mono CJK JP Regular"/>
              <a:cs typeface="Noto Sans Mono CJK JP Regular"/>
            </a:endParaRPr>
          </a:p>
          <a:p>
            <a:pPr marL="189230" marR="5080" indent="-189230" defTabSz="-635">
              <a:lnSpc>
                <a:spcPct val="115000"/>
              </a:lnSpc>
              <a:spcBef>
                <a:spcPts val="560"/>
              </a:spcBef>
              <a:buFont typeface="Wingdings" charset="2"/>
              <a:buChar char=""/>
              <a:tabLst>
                <a:tab pos="189230" algn="l"/>
              </a:tabLst>
            </a:pPr>
            <a:r>
              <a:rPr sz="1300" spc="-5" dirty="0">
                <a:latin typeface="Noto Sans Mono CJK JP Regular"/>
                <a:cs typeface="Noto Sans Mono CJK JP Regular"/>
              </a:rPr>
              <a:t>Support Data and Voice service  at the same</a:t>
            </a:r>
            <a:r>
              <a:rPr sz="1300" spc="5" dirty="0">
                <a:latin typeface="Noto Sans Mono CJK JP Regular"/>
                <a:cs typeface="Noto Sans Mono CJK JP Regular"/>
              </a:rPr>
              <a:t> </a:t>
            </a:r>
            <a:r>
              <a:rPr sz="1300" spc="-5" dirty="0">
                <a:latin typeface="Noto Sans Mono CJK JP Regular"/>
                <a:cs typeface="Noto Sans Mono CJK JP Regular"/>
              </a:rPr>
              <a:t>time</a:t>
            </a:r>
            <a:endParaRPr sz="1300">
              <a:latin typeface="Noto Sans Mono CJK JP Regular"/>
              <a:cs typeface="Noto Sans Mono CJK JP Regular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313956"/>
            <a:ext cx="1496568" cy="8077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08888" y="313956"/>
            <a:ext cx="588251" cy="80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9181" y="409448"/>
            <a:ext cx="1176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 charset="0"/>
                <a:cs typeface="Arial" charset="0"/>
              </a:rPr>
              <a:t>C</a:t>
            </a:r>
            <a:r>
              <a:rPr b="0" spc="-5" dirty="0">
                <a:latin typeface="Arial" charset="0"/>
                <a:cs typeface="Arial" charset="0"/>
              </a:rPr>
              <a:t>on</a:t>
            </a:r>
            <a:r>
              <a:rPr b="0" spc="10" dirty="0">
                <a:latin typeface="Arial" charset="0"/>
                <a:cs typeface="Arial" charset="0"/>
              </a:rPr>
              <a:t>t</a:t>
            </a:r>
            <a:r>
              <a:rPr b="0" spc="-5" dirty="0">
                <a:latin typeface="Arial" charset="0"/>
                <a:cs typeface="Arial" charset="0"/>
              </a:rPr>
              <a:t>d</a:t>
            </a:r>
            <a:r>
              <a:rPr b="0" spc="10" dirty="0">
                <a:latin typeface="Arial" charset="0"/>
                <a:cs typeface="Arial" charset="0"/>
              </a:rPr>
              <a:t>.</a:t>
            </a:r>
            <a:r>
              <a:rPr b="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597304" y="1500581"/>
            <a:ext cx="2522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0000"/>
                </a:solidFill>
                <a:latin typeface="Arial" charset="0"/>
                <a:cs typeface="Arial" charset="0"/>
              </a:rPr>
              <a:t>Frequency =</a:t>
            </a:r>
            <a:r>
              <a:rPr sz="2000" spc="-65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 charset="0"/>
                <a:cs typeface="Arial" charset="0"/>
              </a:rPr>
              <a:t>1.25MHz</a:t>
            </a:r>
            <a:endParaRPr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51028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 </a:t>
            </a:r>
            <a:r>
              <a:rPr spc="-5" dirty="0"/>
              <a:t>Local </a:t>
            </a:r>
            <a:r>
              <a:rPr spc="-20" dirty="0"/>
              <a:t>Area</a:t>
            </a:r>
            <a:r>
              <a:rPr spc="-100" dirty="0"/>
              <a:t> </a:t>
            </a:r>
            <a:r>
              <a:rPr spc="5" dirty="0"/>
              <a:t>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2395" y="1650987"/>
            <a:ext cx="706628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spc="-5" dirty="0">
                <a:latin typeface="Arial" charset="0"/>
                <a:cs typeface="Arial" charset="0"/>
              </a:rPr>
              <a:t>Wireless </a:t>
            </a:r>
            <a:r>
              <a:rPr sz="1800" b="1" dirty="0">
                <a:latin typeface="Arial" charset="0"/>
                <a:cs typeface="Arial" charset="0"/>
              </a:rPr>
              <a:t>Local </a:t>
            </a:r>
            <a:r>
              <a:rPr sz="1800" b="1" spc="-10" dirty="0">
                <a:latin typeface="Arial" charset="0"/>
                <a:cs typeface="Arial" charset="0"/>
              </a:rPr>
              <a:t>Area </a:t>
            </a:r>
            <a:r>
              <a:rPr sz="1800" b="1" dirty="0">
                <a:latin typeface="Arial" charset="0"/>
                <a:cs typeface="Arial" charset="0"/>
              </a:rPr>
              <a:t>Network</a:t>
            </a:r>
            <a:r>
              <a:rPr sz="1800" b="1" spc="-130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(WLAN)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24510" lvl="1" indent="-262255" defTabSz="-635">
              <a:lnSpc>
                <a:spcPct val="100000"/>
              </a:lnSpc>
              <a:buChar char="•"/>
              <a:tabLst>
                <a:tab pos="524510" algn="l"/>
                <a:tab pos="52514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Extension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a wired</a:t>
            </a:r>
            <a:r>
              <a:rPr sz="1800" spc="-1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LAN</a:t>
            </a:r>
            <a:endParaRPr sz="1800">
              <a:latin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24510" lvl="1" indent="-262255" defTabSz="-635">
              <a:lnSpc>
                <a:spcPct val="100000"/>
              </a:lnSpc>
              <a:buChar char="•"/>
              <a:tabLst>
                <a:tab pos="524510" algn="l"/>
                <a:tab pos="52514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wireless </a:t>
            </a:r>
            <a:r>
              <a:rPr sz="1800" spc="5" dirty="0">
                <a:latin typeface="Arial" charset="0"/>
                <a:cs typeface="Arial" charset="0"/>
              </a:rPr>
              <a:t>access </a:t>
            </a:r>
            <a:r>
              <a:rPr sz="1800" dirty="0">
                <a:latin typeface="Arial" charset="0"/>
                <a:cs typeface="Arial" charset="0"/>
              </a:rPr>
              <a:t>point helps in connecting device to the</a:t>
            </a:r>
            <a:r>
              <a:rPr sz="1800" spc="-21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network.</a:t>
            </a:r>
            <a:endParaRPr sz="1800">
              <a:latin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spc="-5" dirty="0">
                <a:latin typeface="Arial" charset="0"/>
                <a:cs typeface="Arial" charset="0"/>
              </a:rPr>
              <a:t>Access </a:t>
            </a:r>
            <a:r>
              <a:rPr sz="1800" b="1" dirty="0">
                <a:latin typeface="Arial" charset="0"/>
                <a:cs typeface="Arial" charset="0"/>
              </a:rPr>
              <a:t>point</a:t>
            </a:r>
            <a:r>
              <a:rPr sz="1800" b="1" spc="-15" dirty="0">
                <a:latin typeface="Arial" charset="0"/>
                <a:cs typeface="Arial" charset="0"/>
              </a:rPr>
              <a:t> </a:t>
            </a:r>
            <a:r>
              <a:rPr sz="1800" b="1" spc="-10" dirty="0">
                <a:latin typeface="Arial" charset="0"/>
                <a:cs typeface="Arial" charset="0"/>
              </a:rPr>
              <a:t>(AP)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Single point of </a:t>
            </a:r>
            <a:r>
              <a:rPr sz="1800" spc="5" dirty="0">
                <a:latin typeface="Arial" charset="0"/>
                <a:cs typeface="Arial" charset="0"/>
              </a:rPr>
              <a:t>contact </a:t>
            </a:r>
            <a:r>
              <a:rPr sz="1800" dirty="0">
                <a:latin typeface="Arial" charset="0"/>
                <a:cs typeface="Arial" charset="0"/>
              </a:rPr>
              <a:t>for connecting devices to the</a:t>
            </a:r>
            <a:r>
              <a:rPr sz="1800" spc="-2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network.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409" y="4942827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5" dirty="0">
                <a:latin typeface="Arial" charset="0"/>
                <a:cs typeface="Arial" charset="0"/>
              </a:rPr>
              <a:t>WLAN </a:t>
            </a:r>
            <a:r>
              <a:rPr sz="1800" spc="-10" dirty="0">
                <a:latin typeface="Arial" charset="0"/>
                <a:cs typeface="Arial" charset="0"/>
              </a:rPr>
              <a:t>has</a:t>
            </a:r>
            <a:r>
              <a:rPr sz="1800" spc="19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a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3597" y="4942827"/>
            <a:ext cx="796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charset="0"/>
                <a:cs typeface="Arial" charset="0"/>
              </a:rPr>
              <a:t>interface</a:t>
            </a:r>
            <a:r>
              <a:rPr sz="1800" spc="1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called</a:t>
            </a:r>
            <a:r>
              <a:rPr sz="1800" spc="1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wireless</a:t>
            </a:r>
            <a:r>
              <a:rPr sz="1800" spc="14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network</a:t>
            </a:r>
            <a:r>
              <a:rPr sz="1800" spc="14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interface</a:t>
            </a:r>
            <a:r>
              <a:rPr sz="1800" spc="1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card</a:t>
            </a:r>
            <a:r>
              <a:rPr sz="1800" spc="16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(NIC)</a:t>
            </a:r>
            <a:r>
              <a:rPr sz="1800" spc="15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which</a:t>
            </a:r>
            <a:r>
              <a:rPr sz="1800" spc="1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consist</a:t>
            </a:r>
            <a:r>
              <a:rPr sz="1800" spc="13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of</a:t>
            </a:r>
            <a:r>
              <a:rPr sz="1800" spc="16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built</a:t>
            </a:r>
            <a:r>
              <a:rPr sz="1800" spc="155" dirty="0">
                <a:latin typeface="Arial" charset="0"/>
                <a:cs typeface="Arial" charset="0"/>
              </a:rPr>
              <a:t> </a:t>
            </a:r>
            <a:r>
              <a:rPr sz="1800" spc="-25" dirty="0">
                <a:latin typeface="Arial" charset="0"/>
                <a:cs typeface="Arial" charset="0"/>
              </a:rPr>
              <a:t>in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297" y="5491467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antenna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58463" y="923738"/>
            <a:ext cx="241998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5" dirty="0">
                <a:latin typeface="Arial" charset="0"/>
                <a:cs typeface="Arial" charset="0"/>
              </a:rPr>
              <a:t>M </a:t>
            </a:r>
            <a:r>
              <a:rPr sz="1050" b="1" spc="-15" dirty="0">
                <a:latin typeface="Arial" charset="0"/>
                <a:cs typeface="Arial" charset="0"/>
              </a:rPr>
              <a:t>ICE </a:t>
            </a:r>
            <a:r>
              <a:rPr sz="1050" b="1" spc="-25" dirty="0">
                <a:latin typeface="Arial" charset="0"/>
                <a:cs typeface="Arial" charset="0"/>
              </a:rPr>
              <a:t>(Innovation </a:t>
            </a:r>
            <a:r>
              <a:rPr sz="1050" b="1" spc="-20" dirty="0">
                <a:latin typeface="Arial" charset="0"/>
                <a:cs typeface="Arial" charset="0"/>
              </a:rPr>
              <a:t>Centre </a:t>
            </a:r>
            <a:r>
              <a:rPr sz="1050" b="1" spc="-15" dirty="0">
                <a:latin typeface="Arial" charset="0"/>
                <a:cs typeface="Arial" charset="0"/>
              </a:rPr>
              <a:t>for</a:t>
            </a:r>
            <a:r>
              <a:rPr sz="1050" b="1" spc="-210" dirty="0">
                <a:latin typeface="Arial" charset="0"/>
                <a:cs typeface="Arial" charset="0"/>
              </a:rPr>
              <a:t> </a:t>
            </a:r>
            <a:r>
              <a:rPr sz="1050" b="1" spc="-30" dirty="0">
                <a:latin typeface="Arial" charset="0"/>
                <a:cs typeface="Arial" charset="0"/>
              </a:rPr>
              <a:t>Education)</a:t>
            </a:r>
            <a:endParaRPr sz="1050"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70615" y="7556627"/>
            <a:ext cx="1657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 charset="0"/>
                <a:cs typeface="Arial" charset="0"/>
              </a:rPr>
              <a:t>17</a:t>
            </a:r>
            <a:endParaRPr sz="1000">
              <a:latin typeface="Arial" charset="0"/>
              <a:cs typeface="Arial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7927" y="313956"/>
            <a:ext cx="1639824" cy="8077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0072" y="313956"/>
            <a:ext cx="588263" cy="80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78206" y="409448"/>
            <a:ext cx="1176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 charset="0"/>
                <a:cs typeface="Arial" charset="0"/>
              </a:rPr>
              <a:t>C</a:t>
            </a:r>
            <a:r>
              <a:rPr b="0" spc="-5" dirty="0">
                <a:latin typeface="Arial" charset="0"/>
                <a:cs typeface="Arial" charset="0"/>
              </a:rPr>
              <a:t>on</a:t>
            </a:r>
            <a:r>
              <a:rPr b="0" spc="10" dirty="0">
                <a:latin typeface="Arial" charset="0"/>
                <a:cs typeface="Arial" charset="0"/>
              </a:rPr>
              <a:t>t</a:t>
            </a:r>
            <a:r>
              <a:rPr b="0" spc="-5" dirty="0">
                <a:latin typeface="Arial" charset="0"/>
                <a:cs typeface="Arial" charset="0"/>
              </a:rPr>
              <a:t>d</a:t>
            </a:r>
            <a:r>
              <a:rPr b="0" spc="10" dirty="0">
                <a:latin typeface="Arial" charset="0"/>
                <a:cs typeface="Arial" charset="0"/>
              </a:rPr>
              <a:t>.</a:t>
            </a:r>
            <a:r>
              <a:rPr b="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7539037" y="863600"/>
            <a:ext cx="2519362" cy="234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3162" y="1295400"/>
            <a:ext cx="6391275" cy="5008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17073" y="6940945"/>
            <a:ext cx="317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charset="0"/>
                <a:cs typeface="Arial" charset="0"/>
              </a:rPr>
              <a:t>Figure </a:t>
            </a:r>
            <a:r>
              <a:rPr sz="1800" b="1" dirty="0">
                <a:latin typeface="Arial" charset="0"/>
                <a:cs typeface="Arial" charset="0"/>
              </a:rPr>
              <a:t>: </a:t>
            </a:r>
            <a:r>
              <a:rPr sz="1800" b="1" spc="-5" dirty="0">
                <a:latin typeface="Arial" charset="0"/>
                <a:cs typeface="Arial" charset="0"/>
              </a:rPr>
              <a:t>Courtesy</a:t>
            </a:r>
            <a:r>
              <a:rPr sz="1800" b="1" spc="465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Wikipedia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70615" y="7556627"/>
            <a:ext cx="1657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 charset="0"/>
                <a:cs typeface="Arial" charset="0"/>
              </a:rPr>
              <a:t>18</a:t>
            </a:r>
            <a:endParaRPr sz="1000">
              <a:latin typeface="Arial" charset="0"/>
              <a:cs typeface="Arial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3" y="313956"/>
            <a:ext cx="1639811" cy="8077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7488" y="313956"/>
            <a:ext cx="588251" cy="80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781" y="409448"/>
            <a:ext cx="1176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 charset="0"/>
                <a:cs typeface="Arial" charset="0"/>
              </a:rPr>
              <a:t>C</a:t>
            </a:r>
            <a:r>
              <a:rPr b="0" spc="-5" dirty="0">
                <a:latin typeface="Arial" charset="0"/>
                <a:cs typeface="Arial" charset="0"/>
              </a:rPr>
              <a:t>on</a:t>
            </a:r>
            <a:r>
              <a:rPr b="0" spc="10" dirty="0">
                <a:latin typeface="Arial" charset="0"/>
                <a:cs typeface="Arial" charset="0"/>
              </a:rPr>
              <a:t>t</a:t>
            </a:r>
            <a:r>
              <a:rPr b="0" spc="-5" dirty="0">
                <a:latin typeface="Arial" charset="0"/>
                <a:cs typeface="Arial" charset="0"/>
              </a:rPr>
              <a:t>d</a:t>
            </a:r>
            <a:r>
              <a:rPr b="0" spc="10" dirty="0">
                <a:latin typeface="Arial" charset="0"/>
                <a:cs typeface="Arial" charset="0"/>
              </a:rPr>
              <a:t>.</a:t>
            </a:r>
            <a:r>
              <a:rPr b="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1868423" y="6275832"/>
            <a:ext cx="4029455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74791" y="6275832"/>
            <a:ext cx="387096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68423" y="6550152"/>
            <a:ext cx="387083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32432" y="6550152"/>
            <a:ext cx="1237475" cy="52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46832" y="6550152"/>
            <a:ext cx="1328915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52671" y="6550152"/>
            <a:ext cx="1100315" cy="527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29911" y="6550152"/>
            <a:ext cx="387083" cy="527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68423" y="6824471"/>
            <a:ext cx="387083" cy="527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2432" y="6824471"/>
            <a:ext cx="1414271" cy="527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23616" y="6824471"/>
            <a:ext cx="771144" cy="527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71671" y="6824471"/>
            <a:ext cx="384048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32632" y="6824471"/>
            <a:ext cx="908291" cy="527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17847" y="6824471"/>
            <a:ext cx="737615" cy="527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32376" y="6824471"/>
            <a:ext cx="399288" cy="527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08576" y="6824471"/>
            <a:ext cx="387096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16404" y="6336107"/>
            <a:ext cx="3733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Operating Frequency Band: 2.4</a:t>
            </a:r>
            <a:r>
              <a:rPr sz="1800" spc="-17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GHz  </a:t>
            </a:r>
            <a:r>
              <a:rPr sz="1800" dirty="0">
                <a:latin typeface="Arial" charset="0"/>
                <a:cs typeface="Arial" charset="0"/>
              </a:rPr>
              <a:t>Channel </a:t>
            </a:r>
            <a:r>
              <a:rPr sz="1800" spc="-5" dirty="0">
                <a:latin typeface="Arial" charset="0"/>
                <a:cs typeface="Arial" charset="0"/>
              </a:rPr>
              <a:t>Bandwidh: 1</a:t>
            </a:r>
            <a:r>
              <a:rPr sz="1800" spc="-75" dirty="0">
                <a:latin typeface="Arial" charset="0"/>
                <a:cs typeface="Arial" charset="0"/>
              </a:rPr>
              <a:t> </a:t>
            </a:r>
            <a:r>
              <a:rPr sz="1800" spc="-20" dirty="0">
                <a:latin typeface="Arial" charset="0"/>
                <a:cs typeface="Arial" charset="0"/>
              </a:rPr>
              <a:t>MHz</a:t>
            </a:r>
            <a:endParaRPr sz="1800">
              <a:latin typeface="Arial" charset="0"/>
              <a:cs typeface="Arial" charset="0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 charset="0"/>
                <a:cs typeface="Arial" charset="0"/>
              </a:rPr>
              <a:t>Power: </a:t>
            </a:r>
            <a:r>
              <a:rPr sz="1800" dirty="0">
                <a:latin typeface="Arial" charset="0"/>
                <a:cs typeface="Arial" charset="0"/>
              </a:rPr>
              <a:t>20 dbm ( 100</a:t>
            </a:r>
            <a:r>
              <a:rPr sz="1800" spc="-105" dirty="0">
                <a:latin typeface="Arial" charset="0"/>
                <a:cs typeface="Arial" charset="0"/>
              </a:rPr>
              <a:t> </a:t>
            </a:r>
            <a:r>
              <a:rPr sz="1800" spc="20" dirty="0">
                <a:latin typeface="Arial" charset="0"/>
                <a:cs typeface="Arial" charset="0"/>
              </a:rPr>
              <a:t>mW)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0662" y="1641475"/>
            <a:ext cx="9837737" cy="47386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17903" y="1258824"/>
            <a:ext cx="6412992" cy="5821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77328" y="1258824"/>
            <a:ext cx="423672" cy="5821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81441" y="1327543"/>
            <a:ext cx="915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latin typeface="Arial" charset="0"/>
                <a:cs typeface="Arial" charset="0"/>
              </a:rPr>
              <a:t>Table</a:t>
            </a:r>
            <a:r>
              <a:rPr sz="2000" spc="-55" dirty="0">
                <a:latin typeface="Arial" charset="0"/>
                <a:cs typeface="Arial" charset="0"/>
              </a:rPr>
              <a:t> </a:t>
            </a:r>
            <a:r>
              <a:rPr sz="2000" spc="-10" dirty="0">
                <a:latin typeface="Arial" charset="0"/>
                <a:cs typeface="Arial" charset="0"/>
              </a:rPr>
              <a:t>1.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8507" y="1327543"/>
            <a:ext cx="49847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Arial" charset="0"/>
                <a:cs typeface="Arial" charset="0"/>
              </a:rPr>
              <a:t>Wireless </a:t>
            </a:r>
            <a:r>
              <a:rPr sz="2000" spc="-10" dirty="0">
                <a:latin typeface="Arial" charset="0"/>
                <a:cs typeface="Arial" charset="0"/>
              </a:rPr>
              <a:t>Data </a:t>
            </a:r>
            <a:r>
              <a:rPr sz="2000" spc="-5" dirty="0">
                <a:latin typeface="Arial" charset="0"/>
                <a:cs typeface="Arial" charset="0"/>
              </a:rPr>
              <a:t>Communication</a:t>
            </a:r>
            <a:r>
              <a:rPr sz="2000" spc="-70" dirty="0">
                <a:latin typeface="Arial" charset="0"/>
                <a:cs typeface="Arial" charset="0"/>
              </a:rPr>
              <a:t> </a:t>
            </a:r>
            <a:r>
              <a:rPr sz="2000" spc="-25" dirty="0">
                <a:latin typeface="Arial" charset="0"/>
                <a:cs typeface="Arial" charset="0"/>
              </a:rPr>
              <a:t>Technologies</a:t>
            </a:r>
            <a:endParaRPr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639" y="2245295"/>
            <a:ext cx="9890760" cy="4500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3956"/>
            <a:ext cx="1496568" cy="80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8888" y="313956"/>
            <a:ext cx="588251" cy="807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181" y="409448"/>
            <a:ext cx="1176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 charset="0"/>
                <a:cs typeface="Arial" charset="0"/>
              </a:rPr>
              <a:t>C</a:t>
            </a:r>
            <a:r>
              <a:rPr b="0" spc="-5" dirty="0">
                <a:latin typeface="Arial" charset="0"/>
                <a:cs typeface="Arial" charset="0"/>
              </a:rPr>
              <a:t>on</a:t>
            </a:r>
            <a:r>
              <a:rPr b="0" spc="10" dirty="0">
                <a:latin typeface="Arial" charset="0"/>
                <a:cs typeface="Arial" charset="0"/>
              </a:rPr>
              <a:t>t</a:t>
            </a:r>
            <a:r>
              <a:rPr b="0" spc="-5" dirty="0">
                <a:latin typeface="Arial" charset="0"/>
                <a:cs typeface="Arial" charset="0"/>
              </a:rPr>
              <a:t>d</a:t>
            </a:r>
            <a:r>
              <a:rPr b="0" spc="10" dirty="0">
                <a:latin typeface="Arial" charset="0"/>
                <a:cs typeface="Arial" charset="0"/>
              </a:rPr>
              <a:t>.</a:t>
            </a:r>
            <a:r>
              <a:rPr b="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4181855" y="6964680"/>
            <a:ext cx="2282952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1720" y="6964680"/>
            <a:ext cx="387096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9176" y="7026670"/>
            <a:ext cx="198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</a:t>
            </a:r>
            <a:r>
              <a:rPr sz="1800" spc="-5" dirty="0">
                <a:latin typeface="Arial" charset="0"/>
                <a:cs typeface="Arial" charset="0"/>
              </a:rPr>
              <a:t>4 Office</a:t>
            </a:r>
            <a:r>
              <a:rPr sz="1800" spc="-105" dirty="0">
                <a:latin typeface="Arial" charset="0"/>
                <a:cs typeface="Arial" charset="0"/>
              </a:rPr>
              <a:t> </a:t>
            </a:r>
            <a:r>
              <a:rPr sz="1800" spc="10" dirty="0">
                <a:latin typeface="Arial" charset="0"/>
                <a:cs typeface="Arial" charset="0"/>
              </a:rPr>
              <a:t>WLAN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0224" y="271272"/>
            <a:ext cx="1795272" cy="8077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7816" y="271272"/>
            <a:ext cx="606551" cy="80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56688" y="271272"/>
            <a:ext cx="588263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7272" y="271272"/>
            <a:ext cx="3300984" cy="807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0576" y="271272"/>
            <a:ext cx="588251" cy="807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62341" y="366585"/>
            <a:ext cx="43649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 charset="0"/>
                <a:cs typeface="Arial" charset="0"/>
              </a:rPr>
              <a:t>Cellular </a:t>
            </a:r>
            <a:r>
              <a:rPr b="0" dirty="0">
                <a:latin typeface="Arial" charset="0"/>
                <a:cs typeface="Arial" charset="0"/>
              </a:rPr>
              <a:t>- </a:t>
            </a:r>
            <a:r>
              <a:rPr b="0" spc="10" dirty="0">
                <a:latin typeface="Arial" charset="0"/>
                <a:cs typeface="Arial" charset="0"/>
              </a:rPr>
              <a:t>WLAN</a:t>
            </a:r>
            <a:r>
              <a:rPr b="0" spc="-55" dirty="0">
                <a:latin typeface="Arial" charset="0"/>
                <a:cs typeface="Arial" charset="0"/>
              </a:rPr>
              <a:t> </a:t>
            </a:r>
            <a:r>
              <a:rPr b="0" dirty="0"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1639823" y="6708647"/>
            <a:ext cx="5099304" cy="52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6040" y="6708647"/>
            <a:ext cx="387095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87423" y="6769512"/>
            <a:ext cx="473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</a:t>
            </a:r>
            <a:r>
              <a:rPr sz="1800" spc="-5" dirty="0">
                <a:latin typeface="Arial" charset="0"/>
                <a:cs typeface="Arial" charset="0"/>
              </a:rPr>
              <a:t>5 </a:t>
            </a:r>
            <a:r>
              <a:rPr sz="1800" dirty="0">
                <a:latin typeface="Arial" charset="0"/>
                <a:cs typeface="Arial" charset="0"/>
              </a:rPr>
              <a:t>Integrating </a:t>
            </a:r>
            <a:r>
              <a:rPr sz="1800" spc="15" dirty="0">
                <a:latin typeface="Arial" charset="0"/>
                <a:cs typeface="Arial" charset="0"/>
              </a:rPr>
              <a:t>WLAN </a:t>
            </a:r>
            <a:r>
              <a:rPr sz="1800" spc="-10" dirty="0">
                <a:latin typeface="Arial" charset="0"/>
                <a:cs typeface="Arial" charset="0"/>
              </a:rPr>
              <a:t>with </a:t>
            </a:r>
            <a:r>
              <a:rPr sz="1800" dirty="0">
                <a:latin typeface="Arial" charset="0"/>
                <a:cs typeface="Arial" charset="0"/>
              </a:rPr>
              <a:t>Cellular</a:t>
            </a:r>
            <a:r>
              <a:rPr sz="1800" spc="-2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Network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0223" y="1587722"/>
            <a:ext cx="8569168" cy="4528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383730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dirty="0"/>
              <a:t>this </a:t>
            </a:r>
            <a:r>
              <a:rPr spc="-5" dirty="0"/>
              <a:t>unit </a:t>
            </a:r>
            <a:r>
              <a:rPr spc="5" dirty="0"/>
              <a:t>is</a:t>
            </a:r>
            <a:r>
              <a:rPr spc="-75" dirty="0"/>
              <a:t> </a:t>
            </a:r>
            <a:r>
              <a:rPr spc="-10" dirty="0"/>
              <a:t>about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178419"/>
            <a:ext cx="9702165" cy="57861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" charset="0"/>
                <a:cs typeface="Arial" charset="0"/>
              </a:rPr>
              <a:t>This </a:t>
            </a:r>
            <a:r>
              <a:rPr sz="1800" dirty="0">
                <a:latin typeface="Arial" charset="0"/>
                <a:cs typeface="Arial" charset="0"/>
              </a:rPr>
              <a:t>unit covers the </a:t>
            </a:r>
            <a:r>
              <a:rPr sz="1800" spc="-5" dirty="0">
                <a:latin typeface="Arial" charset="0"/>
                <a:cs typeface="Arial" charset="0"/>
              </a:rPr>
              <a:t>following</a:t>
            </a:r>
            <a:r>
              <a:rPr sz="1800" spc="-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topics</a:t>
            </a:r>
            <a:endParaRPr sz="1800">
              <a:latin typeface="Arial" charset="0"/>
              <a:cs typeface="Arial" charset="0"/>
            </a:endParaRPr>
          </a:p>
          <a:p>
            <a:pPr marL="323215" indent="-310515" defTabSz="-635">
              <a:lnSpc>
                <a:spcPct val="100000"/>
              </a:lnSpc>
              <a:spcBef>
                <a:spcPts val="1080"/>
              </a:spcBef>
              <a:buClr>
                <a:srgbClr val="0000FF"/>
              </a:buClr>
              <a:buFont typeface="Arial" charset="0"/>
              <a:buChar char="•"/>
              <a:tabLst>
                <a:tab pos="323215" algn="l"/>
                <a:tab pos="323850" algn="l"/>
              </a:tabLst>
            </a:pPr>
            <a:r>
              <a:rPr sz="1800" b="1" spc="-5" dirty="0">
                <a:latin typeface="Arial" charset="0"/>
                <a:cs typeface="Arial" charset="0"/>
              </a:rPr>
              <a:t>Evolution </a:t>
            </a:r>
            <a:r>
              <a:rPr sz="1800" b="1" dirty="0">
                <a:latin typeface="Arial" charset="0"/>
                <a:cs typeface="Arial" charset="0"/>
              </a:rPr>
              <a:t>of Mobile communication </a:t>
            </a:r>
            <a:r>
              <a:rPr sz="1800" b="1" spc="-5" dirty="0">
                <a:latin typeface="Arial" charset="0"/>
                <a:cs typeface="Arial" charset="0"/>
              </a:rPr>
              <a:t>covering 1G, 2G, 3G, </a:t>
            </a:r>
            <a:r>
              <a:rPr sz="1800" b="1" dirty="0">
                <a:latin typeface="Arial" charset="0"/>
                <a:cs typeface="Arial" charset="0"/>
              </a:rPr>
              <a:t>and</a:t>
            </a:r>
            <a:r>
              <a:rPr sz="1800" b="1" spc="-114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4G</a:t>
            </a:r>
            <a:endParaRPr sz="1800">
              <a:latin typeface="Arial" charset="0"/>
              <a:cs typeface="Arial" charset="0"/>
            </a:endParaRPr>
          </a:p>
          <a:p>
            <a:pPr marL="259715" marR="5080" indent="69215" defTabSz="-635">
              <a:lnSpc>
                <a:spcPct val="150000"/>
              </a:lnSpc>
              <a:tabLst>
                <a:tab pos="7053580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9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above</a:t>
            </a:r>
            <a:r>
              <a:rPr sz="1800" spc="9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topic</a:t>
            </a:r>
            <a:r>
              <a:rPr sz="1800" spc="7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covers</a:t>
            </a:r>
            <a:r>
              <a:rPr sz="1800" spc="9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7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features</a:t>
            </a:r>
            <a:r>
              <a:rPr sz="1800" spc="10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of</a:t>
            </a:r>
            <a:r>
              <a:rPr sz="1800" spc="9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various</a:t>
            </a:r>
            <a:r>
              <a:rPr sz="1800" spc="9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mobile</a:t>
            </a:r>
            <a:r>
              <a:rPr sz="1800" spc="9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standards	such </a:t>
            </a:r>
            <a:r>
              <a:rPr sz="1800" dirty="0">
                <a:latin typeface="Arial" charset="0"/>
                <a:cs typeface="Arial" charset="0"/>
              </a:rPr>
              <a:t>as </a:t>
            </a:r>
            <a:r>
              <a:rPr sz="1800" spc="-5" dirty="0">
                <a:latin typeface="Arial" charset="0"/>
                <a:cs typeface="Arial" charset="0"/>
              </a:rPr>
              <a:t>speed, frequency  </a:t>
            </a:r>
            <a:r>
              <a:rPr sz="1800" dirty="0">
                <a:latin typeface="Arial" charset="0"/>
                <a:cs typeface="Arial" charset="0"/>
              </a:rPr>
              <a:t>spectrum used and multiple </a:t>
            </a:r>
            <a:r>
              <a:rPr sz="1800" spc="5" dirty="0">
                <a:latin typeface="Arial" charset="0"/>
                <a:cs typeface="Arial" charset="0"/>
              </a:rPr>
              <a:t>access </a:t>
            </a:r>
            <a:r>
              <a:rPr sz="1800" dirty="0">
                <a:latin typeface="Arial" charset="0"/>
                <a:cs typeface="Arial" charset="0"/>
              </a:rPr>
              <a:t>technology</a:t>
            </a:r>
            <a:r>
              <a:rPr sz="1800" spc="-295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used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23215" indent="-310515" defTabSz="-635">
              <a:lnSpc>
                <a:spcPct val="100000"/>
              </a:lnSpc>
              <a:buClr>
                <a:srgbClr val="0000FF"/>
              </a:buClr>
              <a:buFont typeface="Arial" charset="0"/>
              <a:buChar char="•"/>
              <a:tabLst>
                <a:tab pos="323215" algn="l"/>
                <a:tab pos="323850" algn="l"/>
              </a:tabLst>
            </a:pPr>
            <a:r>
              <a:rPr sz="1800" b="1" spc="-10" dirty="0">
                <a:latin typeface="Arial" charset="0"/>
                <a:cs typeface="Arial" charset="0"/>
              </a:rPr>
              <a:t>WLAN </a:t>
            </a:r>
            <a:r>
              <a:rPr sz="1800" b="1" dirty="0">
                <a:latin typeface="Arial" charset="0"/>
                <a:cs typeface="Arial" charset="0"/>
              </a:rPr>
              <a:t>and </a:t>
            </a:r>
            <a:r>
              <a:rPr sz="1800" b="1" spc="-15" dirty="0">
                <a:latin typeface="Arial" charset="0"/>
                <a:cs typeface="Arial" charset="0"/>
              </a:rPr>
              <a:t>802.11</a:t>
            </a:r>
            <a:r>
              <a:rPr sz="1800" b="1" spc="-30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standards</a:t>
            </a:r>
            <a:endParaRPr sz="1800">
              <a:latin typeface="Arial" charset="0"/>
              <a:cs typeface="Arial" charset="0"/>
            </a:endParaRPr>
          </a:p>
          <a:p>
            <a:pPr marL="329565">
              <a:lnSpc>
                <a:spcPct val="100000"/>
              </a:lnSpc>
              <a:spcBef>
                <a:spcPts val="1080"/>
              </a:spcBef>
            </a:pPr>
            <a:r>
              <a:rPr sz="1800" spc="-20" dirty="0">
                <a:latin typeface="Arial" charset="0"/>
                <a:cs typeface="Arial" charset="0"/>
              </a:rPr>
              <a:t>Various </a:t>
            </a:r>
            <a:r>
              <a:rPr sz="1800" spc="-25" dirty="0">
                <a:latin typeface="Arial" charset="0"/>
                <a:cs typeface="Arial" charset="0"/>
              </a:rPr>
              <a:t>802.11 </a:t>
            </a:r>
            <a:r>
              <a:rPr sz="1800" dirty="0">
                <a:latin typeface="Arial" charset="0"/>
                <a:cs typeface="Arial" charset="0"/>
              </a:rPr>
              <a:t>standards are </a:t>
            </a:r>
            <a:r>
              <a:rPr sz="1800" spc="5" dirty="0">
                <a:latin typeface="Arial" charset="0"/>
                <a:cs typeface="Arial" charset="0"/>
              </a:rPr>
              <a:t>discussed </a:t>
            </a:r>
            <a:r>
              <a:rPr sz="1800" dirty="0">
                <a:latin typeface="Arial" charset="0"/>
                <a:cs typeface="Arial" charset="0"/>
              </a:rPr>
              <a:t>used for specific</a:t>
            </a:r>
            <a:r>
              <a:rPr sz="1800" spc="-2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applications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spc="-10" dirty="0">
                <a:latin typeface="Arial" charset="0"/>
                <a:cs typeface="Arial" charset="0"/>
              </a:rPr>
              <a:t>ALL </a:t>
            </a:r>
            <a:r>
              <a:rPr sz="1800" b="1" dirty="0">
                <a:latin typeface="Arial" charset="0"/>
                <a:cs typeface="Arial" charset="0"/>
              </a:rPr>
              <a:t>IP and Mobile 4G</a:t>
            </a:r>
            <a:r>
              <a:rPr sz="1800" b="1" spc="-105" dirty="0">
                <a:latin typeface="Arial" charset="0"/>
                <a:cs typeface="Arial" charset="0"/>
              </a:rPr>
              <a:t> </a:t>
            </a:r>
            <a:r>
              <a:rPr sz="1800" b="1" spc="5" dirty="0">
                <a:latin typeface="Arial" charset="0"/>
                <a:cs typeface="Arial" charset="0"/>
              </a:rPr>
              <a:t>networks</a:t>
            </a:r>
            <a:endParaRPr sz="1800">
              <a:latin typeface="Arial" charset="0"/>
              <a:cs typeface="Arial" charset="0"/>
            </a:endParaRPr>
          </a:p>
          <a:p>
            <a:pPr marL="259715" marR="10795" indent="8255">
              <a:lnSpc>
                <a:spcPct val="150000"/>
              </a:lnSpc>
            </a:pPr>
            <a:r>
              <a:rPr sz="1800" spc="-5" dirty="0">
                <a:latin typeface="Arial" charset="0"/>
                <a:cs typeface="Arial" charset="0"/>
              </a:rPr>
              <a:t>Specifications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10" dirty="0">
                <a:latin typeface="Arial" charset="0"/>
                <a:cs typeface="Arial" charset="0"/>
              </a:rPr>
              <a:t>all IP </a:t>
            </a:r>
            <a:r>
              <a:rPr sz="1800" dirty="0">
                <a:latin typeface="Arial" charset="0"/>
                <a:cs typeface="Arial" charset="0"/>
              </a:rPr>
              <a:t>and how 4G </a:t>
            </a:r>
            <a:r>
              <a:rPr sz="1800" spc="-5" dirty="0">
                <a:latin typeface="Arial" charset="0"/>
                <a:cs typeface="Arial" charset="0"/>
              </a:rPr>
              <a:t>network utilizes </a:t>
            </a:r>
            <a:r>
              <a:rPr sz="1800" spc="-10" dirty="0">
                <a:latin typeface="Arial" charset="0"/>
                <a:cs typeface="Arial" charset="0"/>
              </a:rPr>
              <a:t>all IP </a:t>
            </a:r>
            <a:r>
              <a:rPr sz="1800" spc="-5" dirty="0">
                <a:latin typeface="Arial" charset="0"/>
                <a:cs typeface="Arial" charset="0"/>
              </a:rPr>
              <a:t>concepts </a:t>
            </a:r>
            <a:r>
              <a:rPr sz="1800" dirty="0">
                <a:latin typeface="Arial" charset="0"/>
                <a:cs typeface="Arial" charset="0"/>
              </a:rPr>
              <a:t>at BSS </a:t>
            </a:r>
            <a:r>
              <a:rPr sz="1800" spc="-1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core </a:t>
            </a:r>
            <a:r>
              <a:rPr sz="1800" spc="-10" dirty="0">
                <a:latin typeface="Arial" charset="0"/>
                <a:cs typeface="Arial" charset="0"/>
              </a:rPr>
              <a:t>network  </a:t>
            </a:r>
            <a:r>
              <a:rPr sz="1800" spc="-5" dirty="0">
                <a:latin typeface="Arial" charset="0"/>
                <a:cs typeface="Arial" charset="0"/>
              </a:rPr>
              <a:t>level </a:t>
            </a:r>
            <a:r>
              <a:rPr sz="1800" spc="-10" dirty="0">
                <a:latin typeface="Arial" charset="0"/>
                <a:cs typeface="Arial" charset="0"/>
              </a:rPr>
              <a:t>will </a:t>
            </a:r>
            <a:r>
              <a:rPr sz="1800" dirty="0">
                <a:latin typeface="Arial" charset="0"/>
                <a:cs typeface="Arial" charset="0"/>
              </a:rPr>
              <a:t>be </a:t>
            </a:r>
            <a:r>
              <a:rPr sz="1800" spc="5" dirty="0">
                <a:latin typeface="Arial" charset="0"/>
                <a:cs typeface="Arial" charset="0"/>
              </a:rPr>
              <a:t>discussed</a:t>
            </a:r>
            <a:r>
              <a:rPr sz="1800" spc="-10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here.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spc="-5" dirty="0">
                <a:latin typeface="Arial" charset="0"/>
                <a:cs typeface="Arial" charset="0"/>
              </a:rPr>
              <a:t>OSS </a:t>
            </a:r>
            <a:r>
              <a:rPr sz="1800" b="1" dirty="0">
                <a:latin typeface="Arial" charset="0"/>
                <a:cs typeface="Arial" charset="0"/>
              </a:rPr>
              <a:t>and</a:t>
            </a:r>
            <a:r>
              <a:rPr sz="1800" b="1" spc="-15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BSS</a:t>
            </a:r>
            <a:endParaRPr sz="1800">
              <a:latin typeface="Arial" charset="0"/>
              <a:cs typeface="Arial" charset="0"/>
            </a:endParaRPr>
          </a:p>
          <a:p>
            <a:pPr marL="3295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 charset="0"/>
                <a:cs typeface="Arial" charset="0"/>
              </a:rPr>
              <a:t>Role of </a:t>
            </a:r>
            <a:r>
              <a:rPr sz="1800" spc="-5" dirty="0">
                <a:latin typeface="Arial" charset="0"/>
                <a:cs typeface="Arial" charset="0"/>
              </a:rPr>
              <a:t>OSS </a:t>
            </a:r>
            <a:r>
              <a:rPr sz="1800" dirty="0">
                <a:latin typeface="Arial" charset="0"/>
                <a:cs typeface="Arial" charset="0"/>
              </a:rPr>
              <a:t>and BSS in </a:t>
            </a:r>
            <a:r>
              <a:rPr sz="1800" spc="-15" dirty="0">
                <a:latin typeface="Arial" charset="0"/>
                <a:cs typeface="Arial" charset="0"/>
              </a:rPr>
              <a:t>Telecommunication </a:t>
            </a:r>
            <a:r>
              <a:rPr sz="1800" dirty="0">
                <a:latin typeface="Arial" charset="0"/>
                <a:cs typeface="Arial" charset="0"/>
              </a:rPr>
              <a:t>applications are discussed in this</a:t>
            </a:r>
            <a:r>
              <a:rPr sz="1800" spc="-28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topic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0440" y="923738"/>
            <a:ext cx="90424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15" dirty="0">
                <a:latin typeface="Arial" charset="0"/>
                <a:cs typeface="Arial" charset="0"/>
              </a:rPr>
              <a:t>IBM ICE</a:t>
            </a:r>
            <a:r>
              <a:rPr sz="1050" b="1" spc="-160" dirty="0">
                <a:latin typeface="Arial" charset="0"/>
                <a:cs typeface="Arial" charset="0"/>
              </a:rPr>
              <a:t> </a:t>
            </a:r>
            <a:r>
              <a:rPr sz="1050" b="1" spc="-25" dirty="0">
                <a:latin typeface="Arial" charset="0"/>
                <a:cs typeface="Arial" charset="0"/>
              </a:rPr>
              <a:t>(Innov</a:t>
            </a:r>
            <a:endParaRPr sz="1050"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0016" y="112788"/>
            <a:ext cx="2618219" cy="12831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0151" y="112788"/>
            <a:ext cx="926591" cy="128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341" y="273811"/>
            <a:ext cx="1875789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b="0" spc="10" dirty="0">
                <a:latin typeface="Arial" charset="0"/>
                <a:cs typeface="Arial" charset="0"/>
              </a:rPr>
              <a:t>Con</a:t>
            </a:r>
            <a:r>
              <a:rPr sz="4500" b="0" spc="-10" dirty="0">
                <a:latin typeface="Arial" charset="0"/>
                <a:cs typeface="Arial" charset="0"/>
              </a:rPr>
              <a:t>t</a:t>
            </a:r>
            <a:r>
              <a:rPr sz="4500" b="0" spc="10" dirty="0">
                <a:latin typeface="Arial" charset="0"/>
                <a:cs typeface="Arial" charset="0"/>
              </a:rPr>
              <a:t>d</a:t>
            </a:r>
            <a:r>
              <a:rPr sz="4500" b="0" spc="-10" dirty="0">
                <a:latin typeface="Arial" charset="0"/>
                <a:cs typeface="Arial" charset="0"/>
              </a:rPr>
              <a:t>.</a:t>
            </a:r>
            <a:r>
              <a:rPr sz="4500" b="0" dirty="0">
                <a:latin typeface="Arial" charset="0"/>
                <a:cs typeface="Arial" charset="0"/>
              </a:rPr>
              <a:t>.</a:t>
            </a:r>
            <a:endParaRPr sz="45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96" y="6623304"/>
            <a:ext cx="825092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57943" y="6623304"/>
            <a:ext cx="387083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9092" y="6683787"/>
            <a:ext cx="7954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</a:t>
            </a:r>
            <a:r>
              <a:rPr sz="1800" spc="-5" dirty="0">
                <a:latin typeface="Arial" charset="0"/>
                <a:cs typeface="Arial" charset="0"/>
              </a:rPr>
              <a:t>6 </a:t>
            </a:r>
            <a:r>
              <a:rPr sz="1800" dirty="0">
                <a:latin typeface="Arial" charset="0"/>
                <a:cs typeface="Arial" charset="0"/>
              </a:rPr>
              <a:t>Streaming </a:t>
            </a:r>
            <a:r>
              <a:rPr sz="1800" spc="-5" dirty="0">
                <a:latin typeface="Arial" charset="0"/>
                <a:cs typeface="Arial" charset="0"/>
              </a:rPr>
              <a:t>video </a:t>
            </a:r>
            <a:r>
              <a:rPr sz="1800" dirty="0">
                <a:latin typeface="Arial" charset="0"/>
                <a:cs typeface="Arial" charset="0"/>
              </a:rPr>
              <a:t>from </a:t>
            </a:r>
            <a:r>
              <a:rPr sz="1800" spc="-5" dirty="0">
                <a:latin typeface="Arial" charset="0"/>
                <a:cs typeface="Arial" charset="0"/>
              </a:rPr>
              <a:t>Video Server </a:t>
            </a:r>
            <a:r>
              <a:rPr sz="1800" dirty="0">
                <a:latin typeface="Arial" charset="0"/>
                <a:cs typeface="Arial" charset="0"/>
              </a:rPr>
              <a:t>to Projector </a:t>
            </a:r>
            <a:r>
              <a:rPr sz="1800" spc="-5" dirty="0">
                <a:latin typeface="Arial" charset="0"/>
                <a:cs typeface="Arial" charset="0"/>
              </a:rPr>
              <a:t>via </a:t>
            </a:r>
            <a:r>
              <a:rPr sz="1800" dirty="0">
                <a:latin typeface="Arial" charset="0"/>
                <a:cs typeface="Arial" charset="0"/>
              </a:rPr>
              <a:t>Handset </a:t>
            </a:r>
            <a:r>
              <a:rPr sz="1800" spc="-5" dirty="0">
                <a:latin typeface="Arial" charset="0"/>
                <a:cs typeface="Arial" charset="0"/>
              </a:rPr>
              <a:t>over</a:t>
            </a:r>
            <a:r>
              <a:rPr sz="1800" spc="-160" dirty="0">
                <a:latin typeface="Arial" charset="0"/>
                <a:cs typeface="Arial" charset="0"/>
              </a:rPr>
              <a:t> </a:t>
            </a:r>
            <a:r>
              <a:rPr sz="1800" spc="10" dirty="0">
                <a:latin typeface="Arial" charset="0"/>
                <a:cs typeface="Arial" charset="0"/>
              </a:rPr>
              <a:t>WLAN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600" y="996950"/>
            <a:ext cx="6842125" cy="5405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0224" y="313956"/>
            <a:ext cx="1639824" cy="8077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82367" y="313956"/>
            <a:ext cx="588263" cy="80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341" y="409448"/>
            <a:ext cx="1176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 charset="0"/>
                <a:cs typeface="Arial" charset="0"/>
              </a:rPr>
              <a:t>C</a:t>
            </a:r>
            <a:r>
              <a:rPr b="0" spc="-5" dirty="0">
                <a:latin typeface="Arial" charset="0"/>
                <a:cs typeface="Arial" charset="0"/>
              </a:rPr>
              <a:t>on</a:t>
            </a:r>
            <a:r>
              <a:rPr b="0" spc="10" dirty="0">
                <a:latin typeface="Arial" charset="0"/>
                <a:cs typeface="Arial" charset="0"/>
              </a:rPr>
              <a:t>t</a:t>
            </a:r>
            <a:r>
              <a:rPr b="0" spc="-5" dirty="0">
                <a:latin typeface="Arial" charset="0"/>
                <a:cs typeface="Arial" charset="0"/>
              </a:rPr>
              <a:t>d</a:t>
            </a:r>
            <a:r>
              <a:rPr b="0" spc="10" dirty="0">
                <a:latin typeface="Arial" charset="0"/>
                <a:cs typeface="Arial" charset="0"/>
              </a:rPr>
              <a:t>.</a:t>
            </a:r>
            <a:r>
              <a:rPr b="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3197351" y="6708647"/>
            <a:ext cx="4166615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40880" y="6708647"/>
            <a:ext cx="387096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45688" y="6769512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“Fig.</a:t>
            </a:r>
            <a:r>
              <a:rPr sz="1800" spc="-9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7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3895" y="6769512"/>
            <a:ext cx="303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Integrated </a:t>
            </a:r>
            <a:r>
              <a:rPr sz="1800" spc="-5" dirty="0">
                <a:latin typeface="Arial" charset="0"/>
                <a:cs typeface="Arial" charset="0"/>
              </a:rPr>
              <a:t>Data</a:t>
            </a:r>
            <a:r>
              <a:rPr sz="1800" spc="-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Environment”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5325" y="1284606"/>
            <a:ext cx="6328409" cy="4987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0" y="1066800"/>
            <a:ext cx="7375512" cy="54403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0224" y="313956"/>
            <a:ext cx="1639824" cy="80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2367" y="313956"/>
            <a:ext cx="588263" cy="807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341" y="409448"/>
            <a:ext cx="1176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 charset="0"/>
                <a:cs typeface="Arial" charset="0"/>
              </a:rPr>
              <a:t>C</a:t>
            </a:r>
            <a:r>
              <a:rPr b="0" spc="-5" dirty="0">
                <a:latin typeface="Arial" charset="0"/>
                <a:cs typeface="Arial" charset="0"/>
              </a:rPr>
              <a:t>on</a:t>
            </a:r>
            <a:r>
              <a:rPr b="0" spc="10" dirty="0">
                <a:latin typeface="Arial" charset="0"/>
                <a:cs typeface="Arial" charset="0"/>
              </a:rPr>
              <a:t>t</a:t>
            </a:r>
            <a:r>
              <a:rPr b="0" spc="-5" dirty="0">
                <a:latin typeface="Arial" charset="0"/>
                <a:cs typeface="Arial" charset="0"/>
              </a:rPr>
              <a:t>d</a:t>
            </a:r>
            <a:r>
              <a:rPr b="0" spc="10" dirty="0">
                <a:latin typeface="Arial" charset="0"/>
                <a:cs typeface="Arial" charset="0"/>
              </a:rPr>
              <a:t>.</a:t>
            </a:r>
            <a:r>
              <a:rPr b="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2374392" y="6525768"/>
            <a:ext cx="2545080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96384" y="6525768"/>
            <a:ext cx="451103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24400" y="6525768"/>
            <a:ext cx="2148840" cy="52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50152" y="6525768"/>
            <a:ext cx="387083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6767" y="6903719"/>
            <a:ext cx="4553711" cy="527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22029" y="6485051"/>
            <a:ext cx="4977130" cy="7778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Arial" charset="0"/>
                <a:cs typeface="Arial" charset="0"/>
              </a:rPr>
              <a:t>Fig. </a:t>
            </a:r>
            <a:r>
              <a:rPr sz="1800" spc="-5" dirty="0">
                <a:latin typeface="Arial" charset="0"/>
                <a:cs typeface="Arial" charset="0"/>
              </a:rPr>
              <a:t>8 </a:t>
            </a:r>
            <a:r>
              <a:rPr sz="1800" spc="-20" dirty="0">
                <a:latin typeface="Arial" charset="0"/>
                <a:cs typeface="Arial" charset="0"/>
              </a:rPr>
              <a:t>Tight </a:t>
            </a:r>
            <a:r>
              <a:rPr sz="1800" dirty="0">
                <a:latin typeface="Arial" charset="0"/>
                <a:cs typeface="Arial" charset="0"/>
              </a:rPr>
              <a:t>Coupling </a:t>
            </a:r>
            <a:r>
              <a:rPr sz="1800" spc="-5" dirty="0">
                <a:latin typeface="Arial" charset="0"/>
                <a:cs typeface="Arial" charset="0"/>
              </a:rPr>
              <a:t>–GPRS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-100" dirty="0">
                <a:latin typeface="Arial" charset="0"/>
                <a:cs typeface="Arial" charset="0"/>
              </a:rPr>
              <a:t> </a:t>
            </a:r>
            <a:r>
              <a:rPr sz="1800" spc="15" dirty="0">
                <a:latin typeface="Arial" charset="0"/>
                <a:cs typeface="Arial" charset="0"/>
              </a:rPr>
              <a:t>WLAN</a:t>
            </a:r>
            <a:endParaRPr sz="1800">
              <a:latin typeface="Arial" charset="0"/>
              <a:cs typeface="Arial" charset="0"/>
            </a:endParaRPr>
          </a:p>
          <a:p>
            <a:pPr marL="734695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latin typeface="Arial" charset="0"/>
                <a:cs typeface="Arial" charset="0"/>
              </a:rPr>
              <a:t>“Source:</a:t>
            </a:r>
            <a:r>
              <a:rPr sz="1800" b="1" spc="434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  <a:hlinkClick r:id="rId9"/>
              </a:rPr>
              <a:t>http://www.csie.ntpu.edu.tw</a:t>
            </a:r>
            <a:r>
              <a:rPr sz="1800" b="1" spc="-5" dirty="0">
                <a:latin typeface="Arial" charset="0"/>
                <a:cs typeface="Arial" charset="0"/>
              </a:rPr>
              <a:t>”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9987" y="1554162"/>
            <a:ext cx="8801100" cy="50085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0224" y="313956"/>
            <a:ext cx="1639824" cy="80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2367" y="313956"/>
            <a:ext cx="588263" cy="807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341" y="409448"/>
            <a:ext cx="1176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Arial" charset="0"/>
                <a:cs typeface="Arial" charset="0"/>
              </a:rPr>
              <a:t>C</a:t>
            </a:r>
            <a:r>
              <a:rPr b="0" spc="-5" dirty="0">
                <a:latin typeface="Arial" charset="0"/>
                <a:cs typeface="Arial" charset="0"/>
              </a:rPr>
              <a:t>on</a:t>
            </a:r>
            <a:r>
              <a:rPr b="0" spc="10" dirty="0">
                <a:latin typeface="Arial" charset="0"/>
                <a:cs typeface="Arial" charset="0"/>
              </a:rPr>
              <a:t>t</a:t>
            </a:r>
            <a:r>
              <a:rPr b="0" spc="-5" dirty="0">
                <a:latin typeface="Arial" charset="0"/>
                <a:cs typeface="Arial" charset="0"/>
              </a:rPr>
              <a:t>d</a:t>
            </a:r>
            <a:r>
              <a:rPr b="0" spc="10" dirty="0">
                <a:latin typeface="Arial" charset="0"/>
                <a:cs typeface="Arial" charset="0"/>
              </a:rPr>
              <a:t>.</a:t>
            </a:r>
            <a:r>
              <a:rPr b="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1807464" y="6882383"/>
            <a:ext cx="1691639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6016" y="6882383"/>
            <a:ext cx="399288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52215" y="6882383"/>
            <a:ext cx="4230624" cy="52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59752" y="6882383"/>
            <a:ext cx="387096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2903" y="7275576"/>
            <a:ext cx="4047744" cy="387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29856" y="7275576"/>
            <a:ext cx="286511" cy="3870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55545" y="6801201"/>
            <a:ext cx="5407660" cy="7404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latin typeface="Arial" charset="0"/>
                <a:cs typeface="Arial" charset="0"/>
              </a:rPr>
              <a:t>Fig. </a:t>
            </a:r>
            <a:r>
              <a:rPr sz="1800" spc="-5" dirty="0">
                <a:latin typeface="Arial" charset="0"/>
                <a:cs typeface="Arial" charset="0"/>
              </a:rPr>
              <a:t>9 </a:t>
            </a:r>
            <a:r>
              <a:rPr sz="1800" spc="5" dirty="0">
                <a:latin typeface="Arial" charset="0"/>
                <a:cs typeface="Arial" charset="0"/>
              </a:rPr>
              <a:t>WLAN-GPRS </a:t>
            </a:r>
            <a:r>
              <a:rPr sz="1800" dirty="0">
                <a:latin typeface="Arial" charset="0"/>
                <a:cs typeface="Arial" charset="0"/>
              </a:rPr>
              <a:t>Integration </a:t>
            </a:r>
            <a:r>
              <a:rPr sz="1800" spc="-10" dirty="0">
                <a:latin typeface="Arial" charset="0"/>
                <a:cs typeface="Arial" charset="0"/>
              </a:rPr>
              <a:t>with </a:t>
            </a:r>
            <a:r>
              <a:rPr sz="1800" dirty="0">
                <a:latin typeface="Arial" charset="0"/>
                <a:cs typeface="Arial" charset="0"/>
              </a:rPr>
              <a:t>Loose</a:t>
            </a:r>
            <a:r>
              <a:rPr sz="1800" spc="-1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Coupling</a:t>
            </a:r>
            <a:endParaRPr sz="1800">
              <a:latin typeface="Arial" charset="0"/>
              <a:cs typeface="Arial" charset="0"/>
            </a:endParaRPr>
          </a:p>
          <a:p>
            <a:pPr marL="1587500">
              <a:lnSpc>
                <a:spcPct val="100000"/>
              </a:lnSpc>
              <a:spcBef>
                <a:spcPts val="800"/>
              </a:spcBef>
            </a:pPr>
            <a:r>
              <a:rPr sz="1300" b="1" spc="-5" dirty="0">
                <a:latin typeface="Arial" charset="0"/>
                <a:cs typeface="Arial" charset="0"/>
              </a:rPr>
              <a:t>“Source:</a:t>
            </a:r>
            <a:r>
              <a:rPr sz="1300" b="1" spc="50" dirty="0">
                <a:latin typeface="Arial" charset="0"/>
                <a:cs typeface="Arial" charset="0"/>
              </a:rPr>
              <a:t> </a:t>
            </a:r>
            <a:r>
              <a:rPr sz="1300" b="1" spc="-5" dirty="0">
                <a:latin typeface="Arial" charset="0"/>
                <a:cs typeface="Arial" charset="0"/>
                <a:hlinkClick r:id="rId10"/>
              </a:rPr>
              <a:t>http://www.csie.ntpu.edu.tw/~yschen/”</a:t>
            </a:r>
            <a:endParaRPr sz="13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0" y="344042"/>
            <a:ext cx="3902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All-IP </a:t>
            </a:r>
            <a:r>
              <a:rPr spc="-5" dirty="0"/>
              <a:t>and </a:t>
            </a:r>
            <a:r>
              <a:rPr dirty="0"/>
              <a:t>4G</a:t>
            </a:r>
            <a:r>
              <a:rPr spc="-60" dirty="0"/>
              <a:t> </a:t>
            </a:r>
            <a:r>
              <a:rPr spc="5" dirty="0"/>
              <a:t>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2120252"/>
            <a:ext cx="970089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marR="5080" indent="-246380" algn="just" defTabSz="-635">
              <a:lnSpc>
                <a:spcPct val="150000"/>
              </a:lnSpc>
              <a:spcBef>
                <a:spcPts val="100"/>
              </a:spcBef>
              <a:buChar char="•"/>
              <a:tabLst>
                <a:tab pos="259715" algn="l"/>
              </a:tabLst>
            </a:pPr>
            <a:r>
              <a:rPr sz="2400" spc="-5" dirty="0">
                <a:latin typeface="Arial" charset="0"/>
                <a:cs typeface="Arial" charset="0"/>
              </a:rPr>
              <a:t>All </a:t>
            </a:r>
            <a:r>
              <a:rPr sz="2400" dirty="0">
                <a:latin typeface="Arial" charset="0"/>
                <a:cs typeface="Arial" charset="0"/>
              </a:rPr>
              <a:t>IP </a:t>
            </a:r>
            <a:r>
              <a:rPr sz="2400" spc="-5" dirty="0">
                <a:latin typeface="Arial" charset="0"/>
                <a:cs typeface="Arial" charset="0"/>
              </a:rPr>
              <a:t>basically intended </a:t>
            </a:r>
            <a:r>
              <a:rPr sz="2400" dirty="0">
                <a:latin typeface="Arial" charset="0"/>
                <a:cs typeface="Arial" charset="0"/>
              </a:rPr>
              <a:t>to </a:t>
            </a:r>
            <a:r>
              <a:rPr sz="2400" spc="-5" dirty="0">
                <a:latin typeface="Arial" charset="0"/>
                <a:cs typeface="Arial" charset="0"/>
              </a:rPr>
              <a:t>provide </a:t>
            </a:r>
            <a:r>
              <a:rPr sz="2400" dirty="0">
                <a:latin typeface="Arial" charset="0"/>
                <a:cs typeface="Arial" charset="0"/>
              </a:rPr>
              <a:t>IP </a:t>
            </a:r>
            <a:r>
              <a:rPr sz="2400" spc="-5" dirty="0">
                <a:latin typeface="Arial" charset="0"/>
                <a:cs typeface="Arial" charset="0"/>
              </a:rPr>
              <a:t>connectivity between </a:t>
            </a:r>
            <a:r>
              <a:rPr sz="2400" spc="-10" dirty="0">
                <a:latin typeface="Arial" charset="0"/>
                <a:cs typeface="Arial" charset="0"/>
              </a:rPr>
              <a:t>different  </a:t>
            </a:r>
            <a:r>
              <a:rPr sz="2400" dirty="0">
                <a:latin typeface="Arial" charset="0"/>
                <a:cs typeface="Arial" charset="0"/>
              </a:rPr>
              <a:t>entities </a:t>
            </a:r>
            <a:r>
              <a:rPr sz="2400" spc="-10" dirty="0">
                <a:latin typeface="Arial" charset="0"/>
                <a:cs typeface="Arial" charset="0"/>
              </a:rPr>
              <a:t>of </a:t>
            </a:r>
            <a:r>
              <a:rPr sz="2400" spc="-5" dirty="0">
                <a:latin typeface="Arial" charset="0"/>
                <a:cs typeface="Arial" charset="0"/>
              </a:rPr>
              <a:t>Mobile </a:t>
            </a:r>
            <a:r>
              <a:rPr sz="2400" spc="-10" dirty="0">
                <a:latin typeface="Arial" charset="0"/>
                <a:cs typeface="Arial" charset="0"/>
              </a:rPr>
              <a:t>network. </a:t>
            </a:r>
            <a:r>
              <a:rPr sz="2400" dirty="0">
                <a:latin typeface="Arial" charset="0"/>
                <a:cs typeface="Arial" charset="0"/>
              </a:rPr>
              <a:t>For </a:t>
            </a:r>
            <a:r>
              <a:rPr sz="2400" spc="-5" dirty="0">
                <a:latin typeface="Arial" charset="0"/>
                <a:cs typeface="Arial" charset="0"/>
              </a:rPr>
              <a:t>example connectivity between </a:t>
            </a:r>
            <a:r>
              <a:rPr sz="2400" spc="5" dirty="0">
                <a:latin typeface="Arial" charset="0"/>
                <a:cs typeface="Arial" charset="0"/>
              </a:rPr>
              <a:t>BSC  </a:t>
            </a:r>
            <a:r>
              <a:rPr sz="2400" dirty="0">
                <a:latin typeface="Arial" charset="0"/>
                <a:cs typeface="Arial" charset="0"/>
              </a:rPr>
              <a:t>and </a:t>
            </a:r>
            <a:r>
              <a:rPr sz="2400" spc="-5" dirty="0">
                <a:latin typeface="Arial" charset="0"/>
                <a:cs typeface="Arial" charset="0"/>
              </a:rPr>
              <a:t>MSC, </a:t>
            </a:r>
            <a:r>
              <a:rPr sz="2400" dirty="0">
                <a:latin typeface="Arial" charset="0"/>
                <a:cs typeface="Arial" charset="0"/>
              </a:rPr>
              <a:t>BSC and SGSN, </a:t>
            </a:r>
            <a:r>
              <a:rPr sz="2400" spc="-5" dirty="0">
                <a:latin typeface="Arial" charset="0"/>
                <a:cs typeface="Arial" charset="0"/>
              </a:rPr>
              <a:t>MSC </a:t>
            </a:r>
            <a:r>
              <a:rPr sz="2400" dirty="0">
                <a:latin typeface="Arial" charset="0"/>
                <a:cs typeface="Arial" charset="0"/>
              </a:rPr>
              <a:t>and </a:t>
            </a:r>
            <a:r>
              <a:rPr sz="2400" spc="-5" dirty="0">
                <a:latin typeface="Arial" charset="0"/>
                <a:cs typeface="Arial" charset="0"/>
              </a:rPr>
              <a:t>HLR</a:t>
            </a:r>
            <a:r>
              <a:rPr sz="2400" spc="-80" dirty="0">
                <a:latin typeface="Arial" charset="0"/>
                <a:cs typeface="Arial" charset="0"/>
              </a:rPr>
              <a:t> </a:t>
            </a:r>
            <a:r>
              <a:rPr sz="2400" dirty="0">
                <a:latin typeface="Arial" charset="0"/>
                <a:cs typeface="Arial" charset="0"/>
              </a:rPr>
              <a:t>etc.</a:t>
            </a:r>
            <a:endParaRPr sz="24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charset="0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59080" marR="5080" indent="-246380" algn="just" defTabSz="-635">
              <a:lnSpc>
                <a:spcPct val="150000"/>
              </a:lnSpc>
              <a:buChar char="•"/>
              <a:tabLst>
                <a:tab pos="259715" algn="l"/>
              </a:tabLst>
            </a:pPr>
            <a:r>
              <a:rPr sz="2400" spc="-5" dirty="0">
                <a:latin typeface="Arial" charset="0"/>
                <a:cs typeface="Arial" charset="0"/>
              </a:rPr>
              <a:t>All </a:t>
            </a:r>
            <a:r>
              <a:rPr sz="2400" dirty="0">
                <a:latin typeface="Arial" charset="0"/>
                <a:cs typeface="Arial" charset="0"/>
              </a:rPr>
              <a:t>IP </a:t>
            </a:r>
            <a:r>
              <a:rPr sz="2400" spc="-5" dirty="0">
                <a:latin typeface="Arial" charset="0"/>
                <a:cs typeface="Arial" charset="0"/>
              </a:rPr>
              <a:t>also intended </a:t>
            </a:r>
            <a:r>
              <a:rPr sz="2400" spc="-10" dirty="0">
                <a:latin typeface="Arial" charset="0"/>
                <a:cs typeface="Arial" charset="0"/>
              </a:rPr>
              <a:t>to </a:t>
            </a:r>
            <a:r>
              <a:rPr sz="2400" spc="-5" dirty="0">
                <a:latin typeface="Arial" charset="0"/>
                <a:cs typeface="Arial" charset="0"/>
              </a:rPr>
              <a:t>provide data transfer in cellular </a:t>
            </a:r>
            <a:r>
              <a:rPr sz="2400" dirty="0">
                <a:latin typeface="Arial" charset="0"/>
                <a:cs typeface="Arial" charset="0"/>
              </a:rPr>
              <a:t>and </a:t>
            </a:r>
            <a:r>
              <a:rPr sz="2400" spc="10" dirty="0">
                <a:latin typeface="Arial" charset="0"/>
                <a:cs typeface="Arial" charset="0"/>
              </a:rPr>
              <a:t>WLAN  </a:t>
            </a:r>
            <a:r>
              <a:rPr sz="2400" dirty="0">
                <a:latin typeface="Arial" charset="0"/>
                <a:cs typeface="Arial" charset="0"/>
              </a:rPr>
              <a:t>using IP</a:t>
            </a:r>
            <a:r>
              <a:rPr sz="2400" spc="-75" dirty="0">
                <a:latin typeface="Arial" charset="0"/>
                <a:cs typeface="Arial" charset="0"/>
              </a:rPr>
              <a:t> </a:t>
            </a:r>
            <a:r>
              <a:rPr sz="2400" dirty="0">
                <a:latin typeface="Arial" charset="0"/>
                <a:cs typeface="Arial" charset="0"/>
              </a:rPr>
              <a:t>standards.</a:t>
            </a:r>
            <a:endParaRPr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7740" y="898334"/>
            <a:ext cx="2573020" cy="18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050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0" y="49771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2618608" y="1509813"/>
            <a:ext cx="6101835" cy="59727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" y="4724400"/>
            <a:ext cx="2959608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7136" y="4998720"/>
            <a:ext cx="1603235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87295" y="4998720"/>
            <a:ext cx="387083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8597" y="4785296"/>
            <a:ext cx="260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 marR="5080" indent="-6464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10 </a:t>
            </a:r>
            <a:r>
              <a:rPr sz="1800" spc="-5" dirty="0">
                <a:latin typeface="Arial" charset="0"/>
                <a:cs typeface="Arial" charset="0"/>
              </a:rPr>
              <a:t>“The </a:t>
            </a:r>
            <a:r>
              <a:rPr sz="1800" spc="-20" dirty="0">
                <a:latin typeface="Arial" charset="0"/>
                <a:cs typeface="Arial" charset="0"/>
              </a:rPr>
              <a:t>UMTS </a:t>
            </a:r>
            <a:r>
              <a:rPr sz="1800" dirty="0">
                <a:latin typeface="Arial" charset="0"/>
                <a:cs typeface="Arial" charset="0"/>
              </a:rPr>
              <a:t>all IP  architecture”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3392" y="7415783"/>
            <a:ext cx="2270760" cy="356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3359" y="7415783"/>
            <a:ext cx="332232" cy="356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4800" y="7415783"/>
            <a:ext cx="4794504" cy="35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93392" y="7613903"/>
            <a:ext cx="116433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16935" y="7613903"/>
            <a:ext cx="286512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00541" y="7461516"/>
            <a:ext cx="66554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 charset="0"/>
                <a:cs typeface="Arial" charset="0"/>
              </a:rPr>
              <a:t>“Source: </a:t>
            </a:r>
            <a:r>
              <a:rPr sz="1300" b="1" spc="-30" dirty="0">
                <a:latin typeface="Arial" charset="0"/>
                <a:cs typeface="Arial" charset="0"/>
              </a:rPr>
              <a:t>“Yi </a:t>
            </a:r>
            <a:r>
              <a:rPr sz="1300" b="1" spc="-5" dirty="0">
                <a:latin typeface="Arial" charset="0"/>
                <a:cs typeface="Arial" charset="0"/>
              </a:rPr>
              <a:t>Bing Lin, </a:t>
            </a:r>
            <a:r>
              <a:rPr sz="1300" b="1" spc="-30" dirty="0">
                <a:latin typeface="Arial" charset="0"/>
                <a:cs typeface="Arial" charset="0"/>
              </a:rPr>
              <a:t>Ai </a:t>
            </a:r>
            <a:r>
              <a:rPr sz="1300" b="1" spc="-5" dirty="0">
                <a:latin typeface="Arial" charset="0"/>
                <a:cs typeface="Arial" charset="0"/>
              </a:rPr>
              <a:t>–Chun Pang “Wireless and Mobile all IP</a:t>
            </a:r>
            <a:r>
              <a:rPr sz="1300" b="1" spc="25" dirty="0">
                <a:latin typeface="Arial" charset="0"/>
                <a:cs typeface="Arial" charset="0"/>
              </a:rPr>
              <a:t> </a:t>
            </a:r>
            <a:r>
              <a:rPr sz="1300" b="1" spc="-5" dirty="0">
                <a:latin typeface="Arial" charset="0"/>
                <a:cs typeface="Arial" charset="0"/>
              </a:rPr>
              <a:t>Networks,” WILEY</a:t>
            </a:r>
            <a:endParaRPr sz="13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975" y="411988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340329" y="1771300"/>
            <a:ext cx="7106241" cy="47123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8255" y="6708647"/>
            <a:ext cx="3739896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65064" y="6708647"/>
            <a:ext cx="387096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2311" y="7153668"/>
            <a:ext cx="2188451" cy="387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19983" y="7153668"/>
            <a:ext cx="332219" cy="387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11423" y="7153668"/>
            <a:ext cx="5718035" cy="387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88680" y="7153668"/>
            <a:ext cx="286499" cy="387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79781" y="6769512"/>
            <a:ext cx="7542530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 charset="0"/>
                <a:cs typeface="Arial" charset="0"/>
              </a:rPr>
              <a:t>Fig.11 </a:t>
            </a:r>
            <a:r>
              <a:rPr sz="1800" dirty="0">
                <a:latin typeface="Arial" charset="0"/>
                <a:cs typeface="Arial" charset="0"/>
              </a:rPr>
              <a:t>all IP </a:t>
            </a:r>
            <a:r>
              <a:rPr sz="1800" spc="-5" dirty="0">
                <a:latin typeface="Arial" charset="0"/>
                <a:cs typeface="Arial" charset="0"/>
              </a:rPr>
              <a:t>Network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architecture</a:t>
            </a:r>
            <a:endParaRPr sz="18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b="1" spc="-5" dirty="0">
                <a:latin typeface="Arial" charset="0"/>
                <a:cs typeface="Arial" charset="0"/>
              </a:rPr>
              <a:t>Source: </a:t>
            </a:r>
            <a:r>
              <a:rPr sz="1300" b="1" spc="-30" dirty="0">
                <a:latin typeface="Arial" charset="0"/>
                <a:cs typeface="Arial" charset="0"/>
              </a:rPr>
              <a:t>“Yi </a:t>
            </a:r>
            <a:r>
              <a:rPr sz="1300" b="1" spc="-5" dirty="0">
                <a:latin typeface="Arial" charset="0"/>
                <a:cs typeface="Arial" charset="0"/>
              </a:rPr>
              <a:t>Bing Lin, </a:t>
            </a:r>
            <a:r>
              <a:rPr sz="1300" b="1" spc="-30" dirty="0">
                <a:latin typeface="Arial" charset="0"/>
                <a:cs typeface="Arial" charset="0"/>
              </a:rPr>
              <a:t>Ai </a:t>
            </a:r>
            <a:r>
              <a:rPr sz="1300" b="1" spc="-5" dirty="0">
                <a:latin typeface="Arial" charset="0"/>
                <a:cs typeface="Arial" charset="0"/>
              </a:rPr>
              <a:t>–Chun Pang “Wireless and Mobile all IP Networks,” WILEY</a:t>
            </a:r>
            <a:r>
              <a:rPr sz="1300" b="1" spc="65" dirty="0">
                <a:latin typeface="Arial" charset="0"/>
                <a:cs typeface="Arial" charset="0"/>
              </a:rPr>
              <a:t> </a:t>
            </a:r>
            <a:r>
              <a:rPr sz="1300" b="1" spc="-5" dirty="0">
                <a:latin typeface="Arial" charset="0"/>
                <a:cs typeface="Arial" charset="0"/>
              </a:rPr>
              <a:t>Publishers”</a:t>
            </a:r>
            <a:endParaRPr sz="13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61741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IT </a:t>
            </a:r>
            <a:r>
              <a:rPr spc="-10" dirty="0"/>
              <a:t>Applications </a:t>
            </a:r>
            <a:r>
              <a:rPr spc="5" dirty="0"/>
              <a:t>in </a:t>
            </a:r>
            <a:r>
              <a:rPr spc="-35" dirty="0"/>
              <a:t>Telecom</a:t>
            </a:r>
            <a:r>
              <a:rPr spc="-85" dirty="0"/>
              <a:t> </a:t>
            </a:r>
            <a:r>
              <a:rPr spc="-5" dirty="0"/>
              <a:t>Business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118" y="2105091"/>
            <a:ext cx="4242435" cy="3935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indent="-247015" defTabSz="-6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60350" algn="l"/>
              </a:tabLst>
            </a:pPr>
            <a:r>
              <a:rPr sz="1900" spc="-10" dirty="0">
                <a:latin typeface="Arial" charset="0"/>
                <a:cs typeface="Arial" charset="0"/>
              </a:rPr>
              <a:t>Smart</a:t>
            </a:r>
            <a:r>
              <a:rPr sz="1900" spc="15" dirty="0">
                <a:latin typeface="Arial" charset="0"/>
                <a:cs typeface="Arial" charset="0"/>
              </a:rPr>
              <a:t> </a:t>
            </a:r>
            <a:r>
              <a:rPr sz="1900" spc="-10" dirty="0">
                <a:latin typeface="Arial" charset="0"/>
                <a:cs typeface="Arial" charset="0"/>
              </a:rPr>
              <a:t>Meter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9715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Infrastructure </a:t>
            </a:r>
            <a:r>
              <a:rPr sz="1900" spc="-10" dirty="0">
                <a:latin typeface="Arial" charset="0"/>
                <a:cs typeface="Arial" charset="0"/>
              </a:rPr>
              <a:t>Management </a:t>
            </a:r>
            <a:r>
              <a:rPr sz="1900" dirty="0">
                <a:latin typeface="Arial" charset="0"/>
                <a:cs typeface="Arial" charset="0"/>
              </a:rPr>
              <a:t>using</a:t>
            </a:r>
            <a:r>
              <a:rPr sz="1900" spc="145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IoT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715" indent="-247015" defTabSz="-635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sz="1900" dirty="0">
                <a:latin typeface="Arial" charset="0"/>
                <a:cs typeface="Arial" charset="0"/>
              </a:rPr>
              <a:t>Digital </a:t>
            </a:r>
            <a:r>
              <a:rPr sz="1900" spc="-50" dirty="0">
                <a:latin typeface="Arial" charset="0"/>
                <a:cs typeface="Arial" charset="0"/>
              </a:rPr>
              <a:t>VAS </a:t>
            </a:r>
            <a:r>
              <a:rPr sz="1900" spc="-30" dirty="0">
                <a:latin typeface="Arial" charset="0"/>
                <a:cs typeface="Arial" charset="0"/>
              </a:rPr>
              <a:t>(Value </a:t>
            </a:r>
            <a:r>
              <a:rPr sz="1900" spc="-5" dirty="0">
                <a:latin typeface="Arial" charset="0"/>
                <a:cs typeface="Arial" charset="0"/>
              </a:rPr>
              <a:t>Added</a:t>
            </a:r>
            <a:r>
              <a:rPr sz="1900" spc="-55" dirty="0">
                <a:latin typeface="Arial" charset="0"/>
                <a:cs typeface="Arial" charset="0"/>
              </a:rPr>
              <a:t> </a:t>
            </a:r>
            <a:r>
              <a:rPr sz="1900" dirty="0">
                <a:latin typeface="Arial" charset="0"/>
                <a:cs typeface="Arial" charset="0"/>
              </a:rPr>
              <a:t>Services)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Outage </a:t>
            </a:r>
            <a:r>
              <a:rPr sz="1900" spc="-10" dirty="0">
                <a:latin typeface="Arial" charset="0"/>
                <a:cs typeface="Arial" charset="0"/>
              </a:rPr>
              <a:t>Management</a:t>
            </a:r>
            <a:r>
              <a:rPr sz="1900" spc="11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Systems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9715" algn="l"/>
              </a:tabLst>
            </a:pPr>
            <a:r>
              <a:rPr sz="1900" dirty="0">
                <a:latin typeface="Arial" charset="0"/>
                <a:cs typeface="Arial" charset="0"/>
              </a:rPr>
              <a:t>Unified </a:t>
            </a:r>
            <a:r>
              <a:rPr sz="1900" spc="-5" dirty="0">
                <a:latin typeface="Arial" charset="0"/>
                <a:cs typeface="Arial" charset="0"/>
              </a:rPr>
              <a:t>User</a:t>
            </a:r>
            <a:r>
              <a:rPr sz="1900" spc="-15" dirty="0">
                <a:latin typeface="Arial" charset="0"/>
                <a:cs typeface="Arial" charset="0"/>
              </a:rPr>
              <a:t> </a:t>
            </a:r>
            <a:r>
              <a:rPr sz="1900" dirty="0">
                <a:latin typeface="Arial" charset="0"/>
                <a:cs typeface="Arial" charset="0"/>
              </a:rPr>
              <a:t>Profiling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1900" dirty="0">
                <a:latin typeface="Arial" charset="0"/>
                <a:cs typeface="Arial" charset="0"/>
              </a:rPr>
              <a:t>Business Intelligence</a:t>
            </a:r>
            <a:r>
              <a:rPr sz="1900" spc="-25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(BI)</a:t>
            </a:r>
            <a:endParaRPr sz="19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43205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5"/>
              </a:spcBef>
              <a:tabLst>
                <a:tab pos="2722245" algn="l"/>
              </a:tabLst>
            </a:pPr>
            <a:r>
              <a:rPr spc="10" dirty="0"/>
              <a:t>I</a:t>
            </a:r>
            <a:r>
              <a:rPr spc="-10" dirty="0"/>
              <a:t>n</a:t>
            </a:r>
            <a:r>
              <a:rPr dirty="0"/>
              <a:t>t</a:t>
            </a:r>
            <a:r>
              <a:rPr spc="10" dirty="0"/>
              <a:t>r</a:t>
            </a:r>
            <a:r>
              <a:rPr spc="-10" dirty="0"/>
              <a:t>odu</a:t>
            </a:r>
            <a:r>
              <a:rPr spc="-5" dirty="0"/>
              <a:t>c</a:t>
            </a:r>
            <a:r>
              <a:rPr dirty="0"/>
              <a:t>t</a:t>
            </a:r>
            <a:r>
              <a:rPr spc="10" dirty="0"/>
              <a:t>i</a:t>
            </a:r>
            <a:r>
              <a:rPr spc="-10" dirty="0"/>
              <a:t>o</a:t>
            </a:r>
            <a:r>
              <a:rPr spc="5" dirty="0"/>
              <a:t>n</a:t>
            </a:r>
            <a:r>
              <a:rPr dirty="0"/>
              <a:t> t</a:t>
            </a:r>
            <a:r>
              <a:rPr spc="5" dirty="0"/>
              <a:t>o</a:t>
            </a:r>
            <a:r>
              <a:rPr dirty="0"/>
              <a:t>	OSS</a:t>
            </a:r>
            <a:r>
              <a:rPr spc="10" dirty="0"/>
              <a:t>/</a:t>
            </a:r>
            <a:r>
              <a:rPr spc="-10" dirty="0"/>
              <a:t>B</a:t>
            </a:r>
            <a:r>
              <a:rPr dirty="0"/>
              <a:t>S</a:t>
            </a:r>
            <a:r>
              <a:rPr spc="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440548"/>
            <a:ext cx="96964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90"/>
              </a:spcBef>
              <a:buChar char="•"/>
              <a:tabLst>
                <a:tab pos="258445" algn="l"/>
                <a:tab pos="259715" algn="l"/>
              </a:tabLst>
            </a:pPr>
            <a:r>
              <a:rPr sz="2000" spc="-5" dirty="0">
                <a:latin typeface="Arial" charset="0"/>
                <a:cs typeface="Arial" charset="0"/>
              </a:rPr>
              <a:t>Operational Support System </a:t>
            </a:r>
            <a:r>
              <a:rPr sz="2000" spc="-10" dirty="0">
                <a:latin typeface="Arial" charset="0"/>
                <a:cs typeface="Arial" charset="0"/>
              </a:rPr>
              <a:t>(OSS) </a:t>
            </a:r>
            <a:r>
              <a:rPr sz="2000" spc="-5" dirty="0">
                <a:latin typeface="Arial" charset="0"/>
                <a:cs typeface="Arial" charset="0"/>
              </a:rPr>
              <a:t>performs management,</a:t>
            </a:r>
            <a:r>
              <a:rPr sz="2000" spc="229" dirty="0">
                <a:latin typeface="Arial" charset="0"/>
                <a:cs typeface="Arial" charset="0"/>
              </a:rPr>
              <a:t> </a:t>
            </a:r>
            <a:r>
              <a:rPr sz="2000" spc="-10" dirty="0">
                <a:latin typeface="Arial" charset="0"/>
                <a:cs typeface="Arial" charset="0"/>
              </a:rPr>
              <a:t>engineering, </a:t>
            </a:r>
            <a:r>
              <a:rPr sz="2000" spc="-20" dirty="0">
                <a:latin typeface="Arial" charset="0"/>
                <a:cs typeface="Arial" charset="0"/>
              </a:rPr>
              <a:t>inventory,</a:t>
            </a:r>
            <a:endParaRPr sz="20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</a:pPr>
            <a:r>
              <a:rPr sz="2000" spc="-15" dirty="0">
                <a:latin typeface="Arial" charset="0"/>
                <a:cs typeface="Arial" charset="0"/>
              </a:rPr>
              <a:t>planning, </a:t>
            </a:r>
            <a:r>
              <a:rPr sz="2000" spc="-10" dirty="0">
                <a:latin typeface="Arial" charset="0"/>
                <a:cs typeface="Arial" charset="0"/>
              </a:rPr>
              <a:t>and repair </a:t>
            </a:r>
            <a:r>
              <a:rPr sz="2000" spc="-5" dirty="0">
                <a:latin typeface="Arial" charset="0"/>
                <a:cs typeface="Arial" charset="0"/>
              </a:rPr>
              <a:t>functions </a:t>
            </a:r>
            <a:r>
              <a:rPr sz="2000" dirty="0">
                <a:latin typeface="Arial" charset="0"/>
                <a:cs typeface="Arial" charset="0"/>
              </a:rPr>
              <a:t>for </a:t>
            </a:r>
            <a:r>
              <a:rPr sz="2000" spc="-10" dirty="0">
                <a:latin typeface="Arial" charset="0"/>
                <a:cs typeface="Arial" charset="0"/>
              </a:rPr>
              <a:t>telecom</a:t>
            </a:r>
            <a:r>
              <a:rPr sz="2000" spc="165" dirty="0">
                <a:latin typeface="Arial" charset="0"/>
                <a:cs typeface="Arial" charset="0"/>
              </a:rPr>
              <a:t> </a:t>
            </a:r>
            <a:r>
              <a:rPr sz="2000" spc="-5" dirty="0">
                <a:latin typeface="Arial" charset="0"/>
                <a:cs typeface="Arial" charset="0"/>
              </a:rPr>
              <a:t>operators.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634" y="3269349"/>
            <a:ext cx="16103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90"/>
              </a:spcBef>
              <a:tabLst>
                <a:tab pos="485140" algn="l"/>
              </a:tabLst>
            </a:pPr>
            <a:r>
              <a:rPr sz="2000" spc="15" dirty="0">
                <a:latin typeface="Arial" charset="0"/>
                <a:cs typeface="Arial" charset="0"/>
              </a:rPr>
              <a:t>f</a:t>
            </a:r>
            <a:r>
              <a:rPr sz="2000" spc="-10" dirty="0">
                <a:latin typeface="Arial" charset="0"/>
                <a:cs typeface="Arial" charset="0"/>
              </a:rPr>
              <a:t>o</a:t>
            </a:r>
            <a:r>
              <a:rPr sz="2000" spc="-5" dirty="0">
                <a:latin typeface="Arial" charset="0"/>
                <a:cs typeface="Arial" charset="0"/>
              </a:rPr>
              <a:t>r</a:t>
            </a:r>
            <a:r>
              <a:rPr sz="2000" dirty="0">
                <a:latin typeface="Arial" charset="0"/>
                <a:cs typeface="Arial" charset="0"/>
              </a:rPr>
              <a:t>	</a:t>
            </a:r>
            <a:r>
              <a:rPr sz="2000" spc="10" dirty="0">
                <a:latin typeface="Arial" charset="0"/>
                <a:cs typeface="Arial" charset="0"/>
              </a:rPr>
              <a:t>m</a:t>
            </a:r>
            <a:r>
              <a:rPr sz="2000" spc="-10" dirty="0">
                <a:latin typeface="Arial" charset="0"/>
                <a:cs typeface="Arial" charset="0"/>
              </a:rPr>
              <a:t>anag</a:t>
            </a:r>
            <a:r>
              <a:rPr sz="2000" spc="5" dirty="0">
                <a:latin typeface="Arial" charset="0"/>
                <a:cs typeface="Arial" charset="0"/>
              </a:rPr>
              <a:t>i</a:t>
            </a:r>
            <a:r>
              <a:rPr sz="2000" spc="-10" dirty="0">
                <a:latin typeface="Arial" charset="0"/>
                <a:cs typeface="Arial" charset="0"/>
              </a:rPr>
              <a:t>ng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6415" y="3269349"/>
            <a:ext cx="1069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" dirty="0">
                <a:latin typeface="Arial" charset="0"/>
                <a:cs typeface="Arial" charset="0"/>
              </a:rPr>
              <a:t>c</a:t>
            </a:r>
            <a:r>
              <a:rPr sz="2000" spc="-10" dirty="0">
                <a:latin typeface="Arial" charset="0"/>
                <a:cs typeface="Arial" charset="0"/>
              </a:rPr>
              <a:t>u</a:t>
            </a:r>
            <a:r>
              <a:rPr sz="2000" spc="5" dirty="0">
                <a:latin typeface="Arial" charset="0"/>
                <a:cs typeface="Arial" charset="0"/>
              </a:rPr>
              <a:t>s</a:t>
            </a:r>
            <a:r>
              <a:rPr sz="2000" spc="-10" dirty="0">
                <a:latin typeface="Arial" charset="0"/>
                <a:cs typeface="Arial" charset="0"/>
              </a:rPr>
              <a:t>t</a:t>
            </a:r>
            <a:r>
              <a:rPr sz="2000" spc="-35" dirty="0">
                <a:latin typeface="Arial" charset="0"/>
                <a:cs typeface="Arial" charset="0"/>
              </a:rPr>
              <a:t>o</a:t>
            </a:r>
            <a:r>
              <a:rPr sz="2000" spc="30" dirty="0">
                <a:latin typeface="Arial" charset="0"/>
                <a:cs typeface="Arial" charset="0"/>
              </a:rPr>
              <a:t>m</a:t>
            </a:r>
            <a:r>
              <a:rPr sz="2000" spc="-10" dirty="0">
                <a:latin typeface="Arial" charset="0"/>
                <a:cs typeface="Arial" charset="0"/>
              </a:rPr>
              <a:t>er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5798" y="3269349"/>
            <a:ext cx="796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Arial" charset="0"/>
                <a:cs typeface="Arial" charset="0"/>
              </a:rPr>
              <a:t>r</a:t>
            </a:r>
            <a:r>
              <a:rPr sz="2000" spc="-10" dirty="0">
                <a:latin typeface="Arial" charset="0"/>
                <a:cs typeface="Arial" charset="0"/>
              </a:rPr>
              <a:t>e</a:t>
            </a:r>
            <a:r>
              <a:rPr sz="2000" spc="-20" dirty="0">
                <a:latin typeface="Arial" charset="0"/>
                <a:cs typeface="Arial" charset="0"/>
              </a:rPr>
              <a:t>l</a:t>
            </a:r>
            <a:r>
              <a:rPr sz="2000" spc="-10" dirty="0">
                <a:latin typeface="Arial" charset="0"/>
                <a:cs typeface="Arial" charset="0"/>
              </a:rPr>
              <a:t>ated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3729" y="3269349"/>
            <a:ext cx="589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latin typeface="Arial" charset="0"/>
                <a:cs typeface="Arial" charset="0"/>
              </a:rPr>
              <a:t>d</a:t>
            </a:r>
            <a:r>
              <a:rPr sz="2000" spc="-10" dirty="0">
                <a:latin typeface="Arial" charset="0"/>
                <a:cs typeface="Arial" charset="0"/>
              </a:rPr>
              <a:t>ata,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4466" y="3269349"/>
            <a:ext cx="340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 charset="0"/>
                <a:cs typeface="Arial" charset="0"/>
              </a:rPr>
              <a:t>b</a:t>
            </a:r>
            <a:r>
              <a:rPr sz="2000" spc="5" dirty="0">
                <a:latin typeface="Arial" charset="0"/>
                <a:cs typeface="Arial" charset="0"/>
              </a:rPr>
              <a:t>i</a:t>
            </a:r>
            <a:r>
              <a:rPr sz="2000" spc="30" dirty="0">
                <a:latin typeface="Arial" charset="0"/>
                <a:cs typeface="Arial" charset="0"/>
              </a:rPr>
              <a:t>l</a:t>
            </a:r>
            <a:r>
              <a:rPr sz="2000" spc="-5" dirty="0">
                <a:latin typeface="Arial" charset="0"/>
                <a:cs typeface="Arial" charset="0"/>
              </a:rPr>
              <a:t>l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359" y="3269349"/>
            <a:ext cx="45415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90"/>
              </a:spcBef>
              <a:buChar char="•"/>
              <a:tabLst>
                <a:tab pos="258445" algn="l"/>
                <a:tab pos="259715" algn="l"/>
                <a:tab pos="941705" algn="l"/>
                <a:tab pos="1670685" algn="l"/>
                <a:tab pos="2219325" algn="l"/>
                <a:tab pos="3355975" algn="l"/>
              </a:tabLst>
            </a:pPr>
            <a:r>
              <a:rPr sz="2000" spc="-5" dirty="0">
                <a:latin typeface="Arial" charset="0"/>
                <a:cs typeface="Arial" charset="0"/>
              </a:rPr>
              <a:t>BSS	used	</a:t>
            </a:r>
            <a:r>
              <a:rPr sz="2000" spc="-10" dirty="0">
                <a:latin typeface="Arial" charset="0"/>
                <a:cs typeface="Arial" charset="0"/>
              </a:rPr>
              <a:t>in	</a:t>
            </a:r>
            <a:r>
              <a:rPr sz="2000" spc="-5" dirty="0">
                <a:latin typeface="Arial" charset="0"/>
                <a:cs typeface="Arial" charset="0"/>
              </a:rPr>
              <a:t>handling	customers</a:t>
            </a:r>
            <a:endParaRPr sz="20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2000" spc="-5" dirty="0">
                <a:latin typeface="Arial" charset="0"/>
                <a:cs typeface="Arial" charset="0"/>
              </a:rPr>
              <a:t>processing </a:t>
            </a:r>
            <a:r>
              <a:rPr sz="2000" spc="-10" dirty="0">
                <a:latin typeface="Arial" charset="0"/>
                <a:cs typeface="Arial" charset="0"/>
              </a:rPr>
              <a:t>and </a:t>
            </a:r>
            <a:r>
              <a:rPr sz="2000" dirty="0">
                <a:latin typeface="Arial" charset="0"/>
                <a:cs typeface="Arial" charset="0"/>
              </a:rPr>
              <a:t>for </a:t>
            </a:r>
            <a:r>
              <a:rPr sz="2000" spc="-15" dirty="0">
                <a:latin typeface="Arial" charset="0"/>
                <a:cs typeface="Arial" charset="0"/>
              </a:rPr>
              <a:t>payment</a:t>
            </a:r>
            <a:r>
              <a:rPr sz="2000" spc="50" dirty="0">
                <a:latin typeface="Arial" charset="0"/>
                <a:cs typeface="Arial" charset="0"/>
              </a:rPr>
              <a:t> </a:t>
            </a:r>
            <a:r>
              <a:rPr sz="2000" spc="-10" dirty="0">
                <a:latin typeface="Arial" charset="0"/>
                <a:cs typeface="Arial" charset="0"/>
              </a:rPr>
              <a:t>options.</a:t>
            </a:r>
            <a:endParaRPr sz="2000">
              <a:latin typeface="Arial" charset="0"/>
              <a:cs typeface="Arial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359" y="5098150"/>
            <a:ext cx="38881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90"/>
              </a:spcBef>
              <a:buChar char="•"/>
              <a:tabLst>
                <a:tab pos="258445" algn="l"/>
                <a:tab pos="259715" algn="l"/>
                <a:tab pos="2359025" algn="l"/>
              </a:tabLst>
            </a:pPr>
            <a:r>
              <a:rPr sz="2000" spc="-5" dirty="0">
                <a:latin typeface="Arial" charset="0"/>
                <a:cs typeface="Arial" charset="0"/>
              </a:rPr>
              <a:t>often </a:t>
            </a:r>
            <a:r>
              <a:rPr sz="2000" spc="-10" dirty="0">
                <a:latin typeface="Arial" charset="0"/>
                <a:cs typeface="Arial" charset="0"/>
              </a:rPr>
              <a:t>abbreviated	as</a:t>
            </a:r>
            <a:r>
              <a:rPr sz="2000" spc="-40" dirty="0">
                <a:latin typeface="Arial" charset="0"/>
                <a:cs typeface="Arial" charset="0"/>
              </a:rPr>
              <a:t> </a:t>
            </a:r>
            <a:r>
              <a:rPr sz="2000" spc="-15" dirty="0">
                <a:latin typeface="Arial" charset="0"/>
                <a:cs typeface="Arial" charset="0"/>
              </a:rPr>
              <a:t>OSS/BSS.</a:t>
            </a:r>
            <a:endParaRPr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1741" y="72771"/>
            <a:ext cx="65659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5" dirty="0"/>
              <a:t>Overview </a:t>
            </a:r>
            <a:r>
              <a:rPr sz="3100" spc="-5" dirty="0"/>
              <a:t>of </a:t>
            </a:r>
            <a:r>
              <a:rPr sz="3100" spc="-10" dirty="0"/>
              <a:t>OSS/BSS</a:t>
            </a:r>
            <a:r>
              <a:rPr sz="3100" spc="-30" dirty="0"/>
              <a:t> </a:t>
            </a:r>
            <a:r>
              <a:rPr sz="3100" spc="-10" dirty="0"/>
              <a:t>Applications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226359" y="1419212"/>
            <a:ext cx="9702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OSSs </a:t>
            </a:r>
            <a:r>
              <a:rPr sz="1800" dirty="0">
                <a:latin typeface="Arial" charset="0"/>
                <a:cs typeface="Arial" charset="0"/>
              </a:rPr>
              <a:t>and BSSs </a:t>
            </a:r>
            <a:r>
              <a:rPr sz="1800" spc="-10" dirty="0">
                <a:latin typeface="Arial" charset="0"/>
                <a:cs typeface="Arial" charset="0"/>
              </a:rPr>
              <a:t>are </a:t>
            </a:r>
            <a:r>
              <a:rPr sz="1800" spc="-5" dirty="0">
                <a:latin typeface="Arial" charset="0"/>
                <a:cs typeface="Arial" charset="0"/>
              </a:rPr>
              <a:t>essential </a:t>
            </a:r>
            <a:r>
              <a:rPr sz="1800" dirty="0">
                <a:latin typeface="Arial" charset="0"/>
                <a:cs typeface="Arial" charset="0"/>
              </a:rPr>
              <a:t>for the smooth </a:t>
            </a:r>
            <a:r>
              <a:rPr sz="1800" spc="-5" dirty="0">
                <a:latin typeface="Arial" charset="0"/>
                <a:cs typeface="Arial" charset="0"/>
              </a:rPr>
              <a:t>running </a:t>
            </a:r>
            <a:r>
              <a:rPr sz="1800" dirty="0">
                <a:latin typeface="Arial" charset="0"/>
                <a:cs typeface="Arial" charset="0"/>
              </a:rPr>
              <a:t>of service </a:t>
            </a:r>
            <a:r>
              <a:rPr sz="1800" spc="-5" dirty="0">
                <a:latin typeface="Arial" charset="0"/>
                <a:cs typeface="Arial" charset="0"/>
              </a:rPr>
              <a:t>networks </a:t>
            </a:r>
            <a:r>
              <a:rPr sz="1800" spc="-10" dirty="0">
                <a:latin typeface="Arial" charset="0"/>
                <a:cs typeface="Arial" charset="0"/>
              </a:rPr>
              <a:t>and</a:t>
            </a:r>
            <a:r>
              <a:rPr sz="1800" spc="-15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business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operations.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3065132"/>
            <a:ext cx="9700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OSSs</a:t>
            </a:r>
            <a:r>
              <a:rPr sz="1800" spc="13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13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BSSs</a:t>
            </a:r>
            <a:r>
              <a:rPr sz="1800" spc="13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are</a:t>
            </a:r>
            <a:r>
              <a:rPr sz="1800" spc="13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13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base</a:t>
            </a:r>
            <a:r>
              <a:rPr sz="1800" spc="10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on</a:t>
            </a:r>
            <a:r>
              <a:rPr sz="1800" spc="13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which</a:t>
            </a:r>
            <a:r>
              <a:rPr sz="1800" spc="13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a</a:t>
            </a:r>
            <a:r>
              <a:rPr sz="1800" spc="13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telecommunications</a:t>
            </a:r>
            <a:r>
              <a:rPr sz="1800" spc="1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company</a:t>
            </a:r>
            <a:r>
              <a:rPr sz="1800" spc="114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builds</a:t>
            </a:r>
            <a:r>
              <a:rPr sz="1800" spc="13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its</a:t>
            </a:r>
            <a:r>
              <a:rPr sz="1800" spc="1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business;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they facilitate the </a:t>
            </a:r>
            <a:r>
              <a:rPr sz="1800" spc="5" dirty="0">
                <a:latin typeface="Arial" charset="0"/>
                <a:cs typeface="Arial" charset="0"/>
              </a:rPr>
              <a:t>management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networks </a:t>
            </a:r>
            <a:r>
              <a:rPr sz="1800" dirty="0">
                <a:latin typeface="Arial" charset="0"/>
                <a:cs typeface="Arial" charset="0"/>
              </a:rPr>
              <a:t>operations and </a:t>
            </a:r>
            <a:r>
              <a:rPr sz="1800" spc="5" dirty="0">
                <a:latin typeface="Arial" charset="0"/>
                <a:cs typeface="Arial" charset="0"/>
              </a:rPr>
              <a:t>customer</a:t>
            </a:r>
            <a:r>
              <a:rPr sz="1800" spc="-36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relations </a:t>
            </a:r>
            <a:r>
              <a:rPr sz="1800" spc="-10" dirty="0">
                <a:latin typeface="Arial" charset="0"/>
                <a:cs typeface="Arial" charset="0"/>
              </a:rPr>
              <a:t>respectively.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502" y="4711052"/>
            <a:ext cx="97021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They</a:t>
            </a:r>
            <a:r>
              <a:rPr sz="1800" spc="21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are</a:t>
            </a:r>
            <a:r>
              <a:rPr sz="1800" spc="23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also</a:t>
            </a:r>
            <a:r>
              <a:rPr sz="1800" spc="23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essential</a:t>
            </a:r>
            <a:r>
              <a:rPr sz="1800" spc="23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elements</a:t>
            </a:r>
            <a:r>
              <a:rPr sz="1800" spc="23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of</a:t>
            </a:r>
            <a:r>
              <a:rPr sz="1800" spc="229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a</a:t>
            </a:r>
            <a:r>
              <a:rPr sz="1800" spc="23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Service</a:t>
            </a:r>
            <a:r>
              <a:rPr sz="1800" spc="23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Delivery</a:t>
            </a:r>
            <a:r>
              <a:rPr sz="1800" spc="21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Environment</a:t>
            </a:r>
            <a:r>
              <a:rPr sz="1800" spc="229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(SDE),</a:t>
            </a:r>
            <a:r>
              <a:rPr sz="1800" spc="229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through</a:t>
            </a:r>
            <a:r>
              <a:rPr sz="1800" spc="23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which</a:t>
            </a:r>
            <a:endParaRPr sz="1800">
              <a:latin typeface="Arial" charset="0"/>
              <a:cs typeface="Arial" charset="0"/>
            </a:endParaRPr>
          </a:p>
          <a:p>
            <a:pPr marL="259715" marR="6350" indent="-635">
              <a:lnSpc>
                <a:spcPct val="200000"/>
              </a:lnSpc>
            </a:pPr>
            <a:r>
              <a:rPr sz="1800" dirty="0">
                <a:latin typeface="Arial" charset="0"/>
                <a:cs typeface="Arial" charset="0"/>
              </a:rPr>
              <a:t>service </a:t>
            </a:r>
            <a:r>
              <a:rPr sz="1800" spc="-5" dirty="0">
                <a:latin typeface="Arial" charset="0"/>
                <a:cs typeface="Arial" charset="0"/>
              </a:rPr>
              <a:t>providers deliver enhanced </a:t>
            </a:r>
            <a:r>
              <a:rPr sz="1800" spc="-40" dirty="0">
                <a:latin typeface="Arial" charset="0"/>
                <a:cs typeface="Arial" charset="0"/>
              </a:rPr>
              <a:t>IPTV, </a:t>
            </a:r>
            <a:r>
              <a:rPr sz="1800" spc="15" dirty="0">
                <a:latin typeface="Arial" charset="0"/>
                <a:cs typeface="Arial" charset="0"/>
              </a:rPr>
              <a:t>WEB, </a:t>
            </a:r>
            <a:r>
              <a:rPr sz="1800" spc="-15" dirty="0">
                <a:latin typeface="Arial" charset="0"/>
                <a:cs typeface="Arial" charset="0"/>
              </a:rPr>
              <a:t>IMS, </a:t>
            </a:r>
            <a:r>
              <a:rPr sz="1800" dirty="0">
                <a:latin typeface="Arial" charset="0"/>
                <a:cs typeface="Arial" charset="0"/>
              </a:rPr>
              <a:t>or </a:t>
            </a:r>
            <a:r>
              <a:rPr sz="1800" spc="-5" dirty="0">
                <a:latin typeface="Arial" charset="0"/>
                <a:cs typeface="Arial" charset="0"/>
              </a:rPr>
              <a:t>a combination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services </a:t>
            </a:r>
            <a:r>
              <a:rPr sz="1800" spc="-10" dirty="0">
                <a:latin typeface="Arial" charset="0"/>
                <a:cs typeface="Arial" charset="0"/>
              </a:rPr>
              <a:t>to </a:t>
            </a:r>
            <a:r>
              <a:rPr sz="1800" spc="-5" dirty="0">
                <a:latin typeface="Arial" charset="0"/>
                <a:cs typeface="Arial" charset="0"/>
              </a:rPr>
              <a:t>large   </a:t>
            </a:r>
            <a:r>
              <a:rPr sz="1800" dirty="0">
                <a:latin typeface="Arial" charset="0"/>
                <a:cs typeface="Arial" charset="0"/>
              </a:rPr>
              <a:t>numbers of</a:t>
            </a:r>
            <a:r>
              <a:rPr sz="1800" spc="-6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customers.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32721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Course</a:t>
            </a:r>
            <a:r>
              <a:rPr spc="-1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43290" y="1230236"/>
            <a:ext cx="4075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charset="0"/>
                <a:cs typeface="Arial" charset="0"/>
              </a:rPr>
              <a:t>basic of </a:t>
            </a:r>
            <a:r>
              <a:rPr sz="1800" spc="-5" dirty="0">
                <a:latin typeface="Arial" charset="0"/>
                <a:cs typeface="Arial" charset="0"/>
              </a:rPr>
              <a:t>Mobile communication </a:t>
            </a:r>
            <a:r>
              <a:rPr sz="1800" spc="-10" dirty="0">
                <a:latin typeface="Arial" charset="0"/>
                <a:cs typeface="Arial" charset="0"/>
              </a:rPr>
              <a:t>and</a:t>
            </a:r>
            <a:r>
              <a:rPr sz="1800" spc="95" dirty="0">
                <a:latin typeface="Arial" charset="0"/>
                <a:cs typeface="Arial" charset="0"/>
              </a:rPr>
              <a:t> </a:t>
            </a:r>
            <a:r>
              <a:rPr sz="1800" spc="-20" dirty="0">
                <a:latin typeface="Arial" charset="0"/>
                <a:cs typeface="Arial" charset="0"/>
              </a:rPr>
              <a:t>its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1230236"/>
            <a:ext cx="5437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marR="5080" indent="-245745" defTabSz="-6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dirty="0">
                <a:latin typeface="Arial" charset="0"/>
                <a:cs typeface="Arial" charset="0"/>
              </a:rPr>
              <a:t>Purpose: </a:t>
            </a:r>
            <a:r>
              <a:rPr sz="1800" spc="-110" dirty="0">
                <a:latin typeface="Arial" charset="0"/>
                <a:cs typeface="Arial" charset="0"/>
              </a:rPr>
              <a:t>To </a:t>
            </a:r>
            <a:r>
              <a:rPr sz="1800" spc="-5" dirty="0">
                <a:latin typeface="Arial" charset="0"/>
                <a:cs typeface="Arial" charset="0"/>
              </a:rPr>
              <a:t>provide introduce audience towards  </a:t>
            </a:r>
            <a:r>
              <a:rPr sz="1800" dirty="0">
                <a:latin typeface="Arial" charset="0"/>
                <a:cs typeface="Arial" charset="0"/>
              </a:rPr>
              <a:t>standards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359" y="2190356"/>
            <a:ext cx="7976870" cy="3335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spc="-5" dirty="0">
                <a:latin typeface="Arial" charset="0"/>
                <a:cs typeface="Arial" charset="0"/>
              </a:rPr>
              <a:t>Audience: </a:t>
            </a:r>
            <a:r>
              <a:rPr sz="1800" dirty="0">
                <a:latin typeface="Arial" charset="0"/>
                <a:cs typeface="Arial" charset="0"/>
              </a:rPr>
              <a:t>Students </a:t>
            </a:r>
            <a:r>
              <a:rPr sz="1800" spc="-10" dirty="0">
                <a:latin typeface="Arial" charset="0"/>
                <a:cs typeface="Arial" charset="0"/>
              </a:rPr>
              <a:t>who </a:t>
            </a:r>
            <a:r>
              <a:rPr sz="1800" spc="-5" dirty="0">
                <a:latin typeface="Arial" charset="0"/>
                <a:cs typeface="Arial" charset="0"/>
              </a:rPr>
              <a:t>have </a:t>
            </a:r>
            <a:r>
              <a:rPr sz="1800" spc="5" dirty="0">
                <a:latin typeface="Arial" charset="0"/>
                <a:cs typeface="Arial" charset="0"/>
              </a:rPr>
              <a:t>basics </a:t>
            </a:r>
            <a:r>
              <a:rPr sz="1800" dirty="0">
                <a:latin typeface="Arial" charset="0"/>
                <a:cs typeface="Arial" charset="0"/>
              </a:rPr>
              <a:t>of Analog and Digital</a:t>
            </a:r>
            <a:r>
              <a:rPr sz="1800" spc="-25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Communication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dirty="0">
                <a:latin typeface="Arial" charset="0"/>
                <a:cs typeface="Arial" charset="0"/>
              </a:rPr>
              <a:t>Perquisite: </a:t>
            </a:r>
            <a:r>
              <a:rPr sz="1800" dirty="0">
                <a:latin typeface="Arial" charset="0"/>
                <a:cs typeface="Arial" charset="0"/>
              </a:rPr>
              <a:t>Fundamentals of Analog and Digital</a:t>
            </a:r>
            <a:r>
              <a:rPr sz="1800" spc="-32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Communication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Font typeface="Arial" charset="0"/>
              <a:buChar char="•"/>
              <a:tabLst>
                <a:tab pos="258445" algn="l"/>
                <a:tab pos="259715" algn="l"/>
              </a:tabLst>
            </a:pPr>
            <a:r>
              <a:rPr sz="1800" b="1" spc="-5" dirty="0">
                <a:latin typeface="Arial" charset="0"/>
                <a:cs typeface="Arial" charset="0"/>
              </a:rPr>
              <a:t>Course</a:t>
            </a:r>
            <a:r>
              <a:rPr sz="1800" b="1" spc="-20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objectives:</a:t>
            </a:r>
            <a:endParaRPr sz="1800">
              <a:latin typeface="Arial" charset="0"/>
              <a:cs typeface="Arial" charset="0"/>
            </a:endParaRPr>
          </a:p>
          <a:p>
            <a:pPr marL="469900" indent="-457200" defTabSz="-635">
              <a:lnSpc>
                <a:spcPct val="100000"/>
              </a:lnSpc>
              <a:spcBef>
                <a:spcPts val="1225"/>
              </a:spcBef>
              <a:buClr>
                <a:srgbClr val="0000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b="1" spc="-20" dirty="0">
                <a:latin typeface="Arial" charset="0"/>
                <a:cs typeface="Arial" charset="0"/>
              </a:rPr>
              <a:t>Analyze </a:t>
            </a:r>
            <a:r>
              <a:rPr sz="1800" b="1" dirty="0">
                <a:latin typeface="Arial" charset="0"/>
                <a:cs typeface="Arial" charset="0"/>
              </a:rPr>
              <a:t>the features of</a:t>
            </a:r>
            <a:r>
              <a:rPr sz="1800" b="1" spc="65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2G/2.5G/3G/4G</a:t>
            </a:r>
            <a:endParaRPr sz="1800">
              <a:latin typeface="Arial" charset="0"/>
              <a:cs typeface="Arial" charset="0"/>
            </a:endParaRPr>
          </a:p>
          <a:p>
            <a:pPr marL="469900" indent="-457200" defTabSz="-635">
              <a:lnSpc>
                <a:spcPct val="100000"/>
              </a:lnSpc>
              <a:spcBef>
                <a:spcPts val="1080"/>
              </a:spcBef>
              <a:buClr>
                <a:srgbClr val="0000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b="1" dirty="0">
                <a:latin typeface="Arial" charset="0"/>
                <a:cs typeface="Arial" charset="0"/>
              </a:rPr>
              <a:t>Describe </a:t>
            </a:r>
            <a:r>
              <a:rPr sz="1800" b="1" spc="-10" dirty="0">
                <a:latin typeface="Arial" charset="0"/>
                <a:cs typeface="Arial" charset="0"/>
              </a:rPr>
              <a:t>WLAN </a:t>
            </a:r>
            <a:r>
              <a:rPr sz="1800" b="1" dirty="0">
                <a:latin typeface="Arial" charset="0"/>
                <a:cs typeface="Arial" charset="0"/>
              </a:rPr>
              <a:t>and </a:t>
            </a:r>
            <a:r>
              <a:rPr sz="1800" b="1" spc="-15" dirty="0">
                <a:latin typeface="Arial" charset="0"/>
                <a:cs typeface="Arial" charset="0"/>
              </a:rPr>
              <a:t>802.11</a:t>
            </a:r>
            <a:r>
              <a:rPr sz="1800" b="1" spc="-70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standards</a:t>
            </a:r>
            <a:endParaRPr sz="1800">
              <a:latin typeface="Arial" charset="0"/>
              <a:cs typeface="Arial" charset="0"/>
            </a:endParaRPr>
          </a:p>
          <a:p>
            <a:pPr marL="469900" indent="-457200" defTabSz="-635">
              <a:lnSpc>
                <a:spcPct val="100000"/>
              </a:lnSpc>
              <a:spcBef>
                <a:spcPts val="1080"/>
              </a:spcBef>
              <a:buClr>
                <a:srgbClr val="0000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b="1" dirty="0">
                <a:latin typeface="Arial" charset="0"/>
                <a:cs typeface="Arial" charset="0"/>
              </a:rPr>
              <a:t>Describe the features of all IP </a:t>
            </a:r>
            <a:r>
              <a:rPr sz="1800" b="1" spc="5" dirty="0">
                <a:latin typeface="Arial" charset="0"/>
                <a:cs typeface="Arial" charset="0"/>
              </a:rPr>
              <a:t>network </a:t>
            </a:r>
            <a:r>
              <a:rPr sz="1800" b="1" dirty="0">
                <a:latin typeface="Arial" charset="0"/>
                <a:cs typeface="Arial" charset="0"/>
              </a:rPr>
              <a:t>and 4G</a:t>
            </a:r>
            <a:r>
              <a:rPr sz="1800" b="1" spc="-229" dirty="0">
                <a:latin typeface="Arial" charset="0"/>
                <a:cs typeface="Arial" charset="0"/>
              </a:rPr>
              <a:t> </a:t>
            </a:r>
            <a:r>
              <a:rPr sz="1800" b="1" spc="5" dirty="0">
                <a:latin typeface="Arial" charset="0"/>
                <a:cs typeface="Arial" charset="0"/>
              </a:rPr>
              <a:t>netwoks</a:t>
            </a:r>
            <a:endParaRPr sz="1800">
              <a:latin typeface="Arial" charset="0"/>
              <a:cs typeface="Arial" charset="0"/>
            </a:endParaRPr>
          </a:p>
          <a:p>
            <a:pPr marL="469900" indent="-457200" defTabSz="-635">
              <a:lnSpc>
                <a:spcPct val="100000"/>
              </a:lnSpc>
              <a:spcBef>
                <a:spcPts val="1080"/>
              </a:spcBef>
              <a:buClr>
                <a:srgbClr val="0000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b="1" dirty="0">
                <a:latin typeface="Arial" charset="0"/>
                <a:cs typeface="Arial" charset="0"/>
              </a:rPr>
              <a:t>Explain the significance of</a:t>
            </a:r>
            <a:r>
              <a:rPr sz="1800" b="1" spc="-105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OSS/BSS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651876" y="1526616"/>
            <a:ext cx="7652339" cy="43925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53639" y="6449567"/>
            <a:ext cx="4654296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84847" y="6449567"/>
            <a:ext cx="387096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4311" y="6925068"/>
            <a:ext cx="7077456" cy="387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41779" y="6510749"/>
            <a:ext cx="6862445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12 Interaction </a:t>
            </a:r>
            <a:r>
              <a:rPr sz="1800" spc="-5" dirty="0">
                <a:latin typeface="Arial" charset="0"/>
                <a:cs typeface="Arial" charset="0"/>
              </a:rPr>
              <a:t>between OSS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-12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BSS</a:t>
            </a:r>
            <a:endParaRPr sz="18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300" b="1" spc="-5" dirty="0">
                <a:latin typeface="Arial" charset="0"/>
                <a:cs typeface="Arial" charset="0"/>
              </a:rPr>
              <a:t>Source: </a:t>
            </a:r>
            <a:r>
              <a:rPr sz="1300" b="1" spc="-15" dirty="0">
                <a:latin typeface="Arial" charset="0"/>
                <a:cs typeface="Arial" charset="0"/>
              </a:rPr>
              <a:t>Advanced </a:t>
            </a:r>
            <a:r>
              <a:rPr sz="1300" b="1" spc="-5" dirty="0">
                <a:latin typeface="Arial" charset="0"/>
                <a:cs typeface="Arial" charset="0"/>
              </a:rPr>
              <a:t>Concepts of </a:t>
            </a:r>
            <a:r>
              <a:rPr sz="1300" b="1" spc="-15" dirty="0">
                <a:latin typeface="Arial" charset="0"/>
                <a:cs typeface="Arial" charset="0"/>
              </a:rPr>
              <a:t>Telecommunication </a:t>
            </a:r>
            <a:r>
              <a:rPr sz="1300" b="1" spc="-5" dirty="0">
                <a:latin typeface="Arial" charset="0"/>
                <a:cs typeface="Arial" charset="0"/>
              </a:rPr>
              <a:t>Business </a:t>
            </a:r>
            <a:r>
              <a:rPr sz="1300" b="1" spc="-10" dirty="0">
                <a:latin typeface="Arial" charset="0"/>
                <a:cs typeface="Arial" charset="0"/>
              </a:rPr>
              <a:t>(T102SG01), </a:t>
            </a:r>
            <a:r>
              <a:rPr sz="1300" b="1" spc="-5" dirty="0">
                <a:latin typeface="Arial" charset="0"/>
                <a:cs typeface="Arial" charset="0"/>
              </a:rPr>
              <a:t>IBM</a:t>
            </a:r>
            <a:r>
              <a:rPr sz="1300" b="1" spc="-145" dirty="0">
                <a:latin typeface="Arial" charset="0"/>
                <a:cs typeface="Arial" charset="0"/>
              </a:rPr>
              <a:t> </a:t>
            </a:r>
            <a:r>
              <a:rPr sz="1300" b="1" spc="-5" dirty="0">
                <a:latin typeface="Arial" charset="0"/>
                <a:cs typeface="Arial" charset="0"/>
              </a:rPr>
              <a:t>Manual</a:t>
            </a:r>
            <a:endParaRPr sz="13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2173556" y="1581281"/>
            <a:ext cx="5988880" cy="47394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1503" y="6623304"/>
            <a:ext cx="3261359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9776" y="6623304"/>
            <a:ext cx="387096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639" y="7059168"/>
            <a:ext cx="1301483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6047" y="7059168"/>
            <a:ext cx="1127747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50720" y="7059168"/>
            <a:ext cx="381000" cy="52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08632" y="7059168"/>
            <a:ext cx="1203959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9504" y="7059168"/>
            <a:ext cx="6504432" cy="527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7781" y="6523150"/>
            <a:ext cx="8867140" cy="89535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493770" defTabSz="-635">
              <a:lnSpc>
                <a:spcPct val="100000"/>
              </a:lnSpc>
              <a:spcBef>
                <a:spcPts val="1365"/>
              </a:spcBef>
              <a:tabLst>
                <a:tab pos="4377690" algn="l"/>
              </a:tabLst>
            </a:pPr>
            <a:r>
              <a:rPr sz="1800" dirty="0">
                <a:latin typeface="Arial" charset="0"/>
                <a:cs typeface="Arial" charset="0"/>
              </a:rPr>
              <a:t>Fig.</a:t>
            </a:r>
            <a:r>
              <a:rPr sz="1800" spc="-2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13	</a:t>
            </a: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OSS</a:t>
            </a:r>
            <a:r>
              <a:rPr sz="1800" spc="2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landscape</a:t>
            </a:r>
            <a:endParaRPr sz="18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b="1" dirty="0">
                <a:latin typeface="Arial" charset="0"/>
                <a:cs typeface="Arial" charset="0"/>
              </a:rPr>
              <a:t>Source: Jithesh </a:t>
            </a:r>
            <a:r>
              <a:rPr sz="1800" b="1" spc="-10" dirty="0">
                <a:latin typeface="Arial" charset="0"/>
                <a:cs typeface="Arial" charset="0"/>
              </a:rPr>
              <a:t>Sathyan“ </a:t>
            </a:r>
            <a:r>
              <a:rPr sz="1800" b="1" dirty="0">
                <a:latin typeface="Arial" charset="0"/>
                <a:cs typeface="Arial" charset="0"/>
              </a:rPr>
              <a:t>Fundamentals of EMS,NMS, and </a:t>
            </a:r>
            <a:r>
              <a:rPr sz="1800" b="1" spc="-5" dirty="0">
                <a:latin typeface="Arial" charset="0"/>
                <a:cs typeface="Arial" charset="0"/>
              </a:rPr>
              <a:t>OSS/BSS” CRC</a:t>
            </a:r>
            <a:r>
              <a:rPr sz="1800" b="1" spc="-95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Press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4274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Few </a:t>
            </a:r>
            <a:r>
              <a:rPr dirty="0"/>
              <a:t>OSS/BSS</a:t>
            </a:r>
            <a:r>
              <a:rPr spc="-105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2409" y="1462011"/>
            <a:ext cx="319532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Provisioning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“Order</a:t>
            </a:r>
            <a:r>
              <a:rPr sz="1800" spc="-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management”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“Trouble </a:t>
            </a:r>
            <a:r>
              <a:rPr sz="1800" spc="5" dirty="0">
                <a:latin typeface="Arial" charset="0"/>
                <a:cs typeface="Arial" charset="0"/>
              </a:rPr>
              <a:t>ticket</a:t>
            </a:r>
            <a:r>
              <a:rPr sz="1800" spc="-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management”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“Inventory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management”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“Billing”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2453639" y="6797040"/>
            <a:ext cx="4953000" cy="5273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83552" y="6797040"/>
            <a:ext cx="387096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03779" y="6856824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</a:t>
            </a:r>
            <a:r>
              <a:rPr sz="1800" spc="-8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14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7978" y="6856824"/>
            <a:ext cx="370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charset="0"/>
                <a:cs typeface="Arial" charset="0"/>
              </a:rPr>
              <a:t>Mapping </a:t>
            </a:r>
            <a:r>
              <a:rPr sz="1800" dirty="0">
                <a:latin typeface="Arial" charset="0"/>
                <a:cs typeface="Arial" charset="0"/>
              </a:rPr>
              <a:t>of Support system</a:t>
            </a:r>
            <a:r>
              <a:rPr sz="1800" spc="-11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Process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1550" y="1662112"/>
            <a:ext cx="6978650" cy="516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57956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The </a:t>
            </a:r>
            <a:r>
              <a:rPr dirty="0"/>
              <a:t>OSS </a:t>
            </a:r>
            <a:r>
              <a:rPr spc="-5" dirty="0"/>
              <a:t>Architectural</a:t>
            </a:r>
            <a:r>
              <a:rPr spc="-120" dirty="0"/>
              <a:t> </a:t>
            </a:r>
            <a:r>
              <a:rPr spc="5" dirty="0"/>
              <a:t>Framework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419212"/>
            <a:ext cx="9696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  <a:tab pos="856615" algn="l"/>
                <a:tab pos="2566670" algn="l"/>
                <a:tab pos="2880360" algn="l"/>
                <a:tab pos="3331845" algn="l"/>
                <a:tab pos="5489575" algn="l"/>
                <a:tab pos="6470650" algn="l"/>
                <a:tab pos="6724015" algn="l"/>
                <a:tab pos="7672070" algn="l"/>
                <a:tab pos="8863965" algn="l"/>
                <a:tab pos="9189720" algn="l"/>
              </a:tabLst>
            </a:pPr>
            <a:r>
              <a:rPr sz="1800" spc="50" dirty="0">
                <a:latin typeface="Arial" charset="0"/>
                <a:cs typeface="Arial" charset="0"/>
              </a:rPr>
              <a:t>W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spc="-20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h	t</a:t>
            </a:r>
            <a:r>
              <a:rPr sz="1800" spc="-25" dirty="0">
                <a:latin typeface="Arial" charset="0"/>
                <a:cs typeface="Arial" charset="0"/>
              </a:rPr>
              <a:t>r</a:t>
            </a:r>
            <a:r>
              <a:rPr sz="1800" dirty="0">
                <a:latin typeface="Arial" charset="0"/>
                <a:cs typeface="Arial" charset="0"/>
              </a:rPr>
              <a:t>a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fo</a:t>
            </a:r>
            <a:r>
              <a:rPr sz="1800" spc="-30" dirty="0">
                <a:latin typeface="Arial" charset="0"/>
                <a:cs typeface="Arial" charset="0"/>
              </a:rPr>
              <a:t>r</a:t>
            </a:r>
            <a:r>
              <a:rPr sz="1800" spc="10" dirty="0">
                <a:latin typeface="Arial" charset="0"/>
                <a:cs typeface="Arial" charset="0"/>
              </a:rPr>
              <a:t>m</a:t>
            </a:r>
            <a:r>
              <a:rPr sz="1800" spc="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t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s	i</a:t>
            </a:r>
            <a:r>
              <a:rPr sz="1800" spc="-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	t</a:t>
            </a:r>
            <a:r>
              <a:rPr sz="1800" spc="5" dirty="0">
                <a:latin typeface="Arial" charset="0"/>
                <a:cs typeface="Arial" charset="0"/>
              </a:rPr>
              <a:t>h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tel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-20" dirty="0">
                <a:latin typeface="Arial" charset="0"/>
                <a:cs typeface="Arial" charset="0"/>
              </a:rPr>
              <a:t>m</a:t>
            </a:r>
            <a:r>
              <a:rPr sz="1800" spc="10" dirty="0">
                <a:latin typeface="Arial" charset="0"/>
                <a:cs typeface="Arial" charset="0"/>
              </a:rPr>
              <a:t>m</a:t>
            </a:r>
            <a:r>
              <a:rPr sz="1800" spc="-25" dirty="0">
                <a:latin typeface="Arial" charset="0"/>
                <a:cs typeface="Arial" charset="0"/>
              </a:rPr>
              <a:t>u</a:t>
            </a:r>
            <a:r>
              <a:rPr sz="1800" dirty="0">
                <a:latin typeface="Arial" charset="0"/>
                <a:cs typeface="Arial" charset="0"/>
              </a:rPr>
              <a:t>ni</a:t>
            </a:r>
            <a:r>
              <a:rPr sz="1800" spc="-15" dirty="0">
                <a:latin typeface="Arial" charset="0"/>
                <a:cs typeface="Arial" charset="0"/>
              </a:rPr>
              <a:t>c</a:t>
            </a:r>
            <a:r>
              <a:rPr sz="1800" spc="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t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dirty="0">
                <a:latin typeface="Arial" charset="0"/>
                <a:cs typeface="Arial" charset="0"/>
              </a:rPr>
              <a:t>on</a:t>
            </a:r>
            <a:r>
              <a:rPr sz="1800" spc="-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	i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d</a:t>
            </a:r>
            <a:r>
              <a:rPr sz="1800" spc="-25" dirty="0">
                <a:latin typeface="Arial" charset="0"/>
                <a:cs typeface="Arial" charset="0"/>
              </a:rPr>
              <a:t>u</a:t>
            </a:r>
            <a:r>
              <a:rPr sz="1800" spc="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tr</a:t>
            </a:r>
            <a:r>
              <a:rPr sz="1800" spc="-160" dirty="0">
                <a:latin typeface="Arial" charset="0"/>
                <a:cs typeface="Arial" charset="0"/>
              </a:rPr>
              <a:t>y</a:t>
            </a:r>
            <a:r>
              <a:rPr sz="1800" dirty="0">
                <a:latin typeface="Arial" charset="0"/>
                <a:cs typeface="Arial" charset="0"/>
              </a:rPr>
              <a:t>,	</a:t>
            </a:r>
            <a:r>
              <a:rPr sz="1800" spc="5" dirty="0">
                <a:latin typeface="Arial" charset="0"/>
                <a:cs typeface="Arial" charset="0"/>
              </a:rPr>
              <a:t>i</a:t>
            </a:r>
            <a:r>
              <a:rPr sz="1800" dirty="0">
                <a:latin typeface="Arial" charset="0"/>
                <a:cs typeface="Arial" charset="0"/>
              </a:rPr>
              <a:t>t	</a:t>
            </a:r>
            <a:r>
              <a:rPr sz="1800" spc="-25" dirty="0">
                <a:latin typeface="Arial" charset="0"/>
                <a:cs typeface="Arial" charset="0"/>
              </a:rPr>
              <a:t>b</a:t>
            </a:r>
            <a:r>
              <a:rPr sz="1800" dirty="0">
                <a:latin typeface="Arial" charset="0"/>
                <a:cs typeface="Arial" charset="0"/>
              </a:rPr>
              <a:t>e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spc="5" dirty="0">
                <a:latin typeface="Arial" charset="0"/>
                <a:cs typeface="Arial" charset="0"/>
              </a:rPr>
              <a:t>m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i</a:t>
            </a:r>
            <a:r>
              <a:rPr sz="1800" spc="-15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pe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spc="5" dirty="0">
                <a:latin typeface="Arial" charset="0"/>
                <a:cs typeface="Arial" charset="0"/>
              </a:rPr>
              <a:t>a</a:t>
            </a:r>
            <a:r>
              <a:rPr sz="1800" spc="-25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i</a:t>
            </a:r>
            <a:r>
              <a:rPr sz="1800" spc="-15" dirty="0">
                <a:latin typeface="Arial" charset="0"/>
                <a:cs typeface="Arial" charset="0"/>
              </a:rPr>
              <a:t>v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to	h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spc="-20" dirty="0">
                <a:latin typeface="Arial" charset="0"/>
                <a:cs typeface="Arial" charset="0"/>
              </a:rPr>
              <a:t>v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080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enterprise architectures </a:t>
            </a:r>
            <a:r>
              <a:rPr sz="1800" spc="-10" dirty="0">
                <a:latin typeface="Arial" charset="0"/>
                <a:cs typeface="Arial" charset="0"/>
              </a:rPr>
              <a:t>with </a:t>
            </a:r>
            <a:r>
              <a:rPr sz="1800" dirty="0">
                <a:latin typeface="Arial" charset="0"/>
                <a:cs typeface="Arial" charset="0"/>
              </a:rPr>
              <a:t>integrated </a:t>
            </a:r>
            <a:r>
              <a:rPr sz="1800" spc="-5" dirty="0">
                <a:latin typeface="Arial" charset="0"/>
                <a:cs typeface="Arial" charset="0"/>
              </a:rPr>
              <a:t>OSS </a:t>
            </a:r>
            <a:r>
              <a:rPr sz="1800" dirty="0">
                <a:latin typeface="Arial" charset="0"/>
                <a:cs typeface="Arial" charset="0"/>
              </a:rPr>
              <a:t>and BSS</a:t>
            </a:r>
            <a:r>
              <a:rPr sz="1800" spc="-20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applications.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3202292"/>
            <a:ext cx="97021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20" dirty="0">
                <a:latin typeface="Arial" charset="0"/>
                <a:cs typeface="Arial" charset="0"/>
              </a:rPr>
              <a:t>However, </a:t>
            </a:r>
            <a:r>
              <a:rPr sz="1800" dirty="0">
                <a:latin typeface="Arial" charset="0"/>
                <a:cs typeface="Arial" charset="0"/>
              </a:rPr>
              <a:t>there </a:t>
            </a:r>
            <a:r>
              <a:rPr sz="1800" spc="-5" dirty="0">
                <a:latin typeface="Arial" charset="0"/>
                <a:cs typeface="Arial" charset="0"/>
              </a:rPr>
              <a:t>have been certain </a:t>
            </a:r>
            <a:r>
              <a:rPr sz="1800" spc="-10" dirty="0">
                <a:latin typeface="Arial" charset="0"/>
                <a:cs typeface="Arial" charset="0"/>
              </a:rPr>
              <a:t>roadblocks </a:t>
            </a:r>
            <a:r>
              <a:rPr sz="1800" spc="-5" dirty="0">
                <a:latin typeface="Arial" charset="0"/>
                <a:cs typeface="Arial" charset="0"/>
              </a:rPr>
              <a:t>– such </a:t>
            </a:r>
            <a:r>
              <a:rPr sz="1800" dirty="0">
                <a:latin typeface="Arial" charset="0"/>
                <a:cs typeface="Arial" charset="0"/>
              </a:rPr>
              <a:t>as </a:t>
            </a:r>
            <a:r>
              <a:rPr sz="1800" spc="-5" dirty="0">
                <a:latin typeface="Arial" charset="0"/>
                <a:cs typeface="Arial" charset="0"/>
              </a:rPr>
              <a:t>OSS/ </a:t>
            </a:r>
            <a:r>
              <a:rPr sz="1800" dirty="0">
                <a:latin typeface="Arial" charset="0"/>
                <a:cs typeface="Arial" charset="0"/>
              </a:rPr>
              <a:t>BSS </a:t>
            </a:r>
            <a:r>
              <a:rPr sz="1800" spc="-5" dirty="0">
                <a:latin typeface="Arial" charset="0"/>
                <a:cs typeface="Arial" charset="0"/>
              </a:rPr>
              <a:t>systems unique</a:t>
            </a:r>
            <a:r>
              <a:rPr sz="1800" spc="22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to</a:t>
            </a:r>
            <a:endParaRPr sz="1800">
              <a:latin typeface="Arial" charset="0"/>
              <a:cs typeface="Arial" charset="0"/>
            </a:endParaRPr>
          </a:p>
          <a:p>
            <a:pPr marL="258445" marR="6350">
              <a:lnSpc>
                <a:spcPct val="200000"/>
              </a:lnSpc>
            </a:pPr>
            <a:r>
              <a:rPr sz="1800" dirty="0">
                <a:latin typeface="Arial" charset="0"/>
                <a:cs typeface="Arial" charset="0"/>
              </a:rPr>
              <a:t>operators, </a:t>
            </a:r>
            <a:r>
              <a:rPr sz="1800" spc="-5" dirty="0">
                <a:latin typeface="Arial" charset="0"/>
                <a:cs typeface="Arial" charset="0"/>
              </a:rPr>
              <a:t>lack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standardization </a:t>
            </a:r>
            <a:r>
              <a:rPr sz="1800" dirty="0">
                <a:latin typeface="Arial" charset="0"/>
                <a:cs typeface="Arial" charset="0"/>
              </a:rPr>
              <a:t>to </a:t>
            </a:r>
            <a:r>
              <a:rPr sz="1800" spc="-15" dirty="0">
                <a:latin typeface="Arial" charset="0"/>
                <a:cs typeface="Arial" charset="0"/>
              </a:rPr>
              <a:t>be </a:t>
            </a:r>
            <a:r>
              <a:rPr sz="1800" spc="-5" dirty="0">
                <a:latin typeface="Arial" charset="0"/>
                <a:cs typeface="Arial" charset="0"/>
              </a:rPr>
              <a:t>able </a:t>
            </a:r>
            <a:r>
              <a:rPr sz="1800" dirty="0">
                <a:latin typeface="Arial" charset="0"/>
                <a:cs typeface="Arial" charset="0"/>
              </a:rPr>
              <a:t>to </a:t>
            </a:r>
            <a:r>
              <a:rPr sz="1800" spc="-10" dirty="0">
                <a:latin typeface="Arial" charset="0"/>
                <a:cs typeface="Arial" charset="0"/>
              </a:rPr>
              <a:t>develop </a:t>
            </a:r>
            <a:r>
              <a:rPr sz="1800" spc="-5" dirty="0">
                <a:latin typeface="Arial" charset="0"/>
                <a:cs typeface="Arial" charset="0"/>
              </a:rPr>
              <a:t>applications </a:t>
            </a:r>
            <a:r>
              <a:rPr sz="1800" spc="-10" dirty="0">
                <a:latin typeface="Arial" charset="0"/>
                <a:cs typeface="Arial" charset="0"/>
              </a:rPr>
              <a:t>to </a:t>
            </a:r>
            <a:r>
              <a:rPr sz="1800" spc="-5" dirty="0">
                <a:latin typeface="Arial" charset="0"/>
                <a:cs typeface="Arial" charset="0"/>
              </a:rPr>
              <a:t>integrate </a:t>
            </a: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systems, 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difficulties </a:t>
            </a:r>
            <a:r>
              <a:rPr sz="1800" dirty="0">
                <a:latin typeface="Arial" charset="0"/>
                <a:cs typeface="Arial" charset="0"/>
              </a:rPr>
              <a:t>in sourcing </a:t>
            </a:r>
            <a:r>
              <a:rPr sz="1800" spc="-5" dirty="0">
                <a:latin typeface="Arial" charset="0"/>
                <a:cs typeface="Arial" charset="0"/>
              </a:rPr>
              <a:t>software without </a:t>
            </a:r>
            <a:r>
              <a:rPr sz="1800" dirty="0">
                <a:latin typeface="Arial" charset="0"/>
                <a:cs typeface="Arial" charset="0"/>
              </a:rPr>
              <a:t>the </a:t>
            </a:r>
            <a:r>
              <a:rPr sz="1800" spc="5" dirty="0">
                <a:latin typeface="Arial" charset="0"/>
                <a:cs typeface="Arial" charset="0"/>
              </a:rPr>
              <a:t>hassles </a:t>
            </a:r>
            <a:r>
              <a:rPr sz="1800" dirty="0">
                <a:latin typeface="Arial" charset="0"/>
                <a:cs typeface="Arial" charset="0"/>
              </a:rPr>
              <a:t>of</a:t>
            </a:r>
            <a:r>
              <a:rPr sz="1800" spc="-23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integration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359" y="5534012"/>
            <a:ext cx="97015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  <a:tab pos="1042035" algn="l"/>
                <a:tab pos="2127885" algn="l"/>
                <a:tab pos="2767965" algn="l"/>
                <a:tab pos="3914140" algn="l"/>
                <a:tab pos="4605655" algn="l"/>
                <a:tab pos="5069205" algn="l"/>
                <a:tab pos="5678805" algn="l"/>
                <a:tab pos="6386195" algn="l"/>
                <a:tab pos="6898005" algn="l"/>
                <a:tab pos="8068945" algn="l"/>
                <a:tab pos="8678545" algn="l"/>
                <a:tab pos="9215120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These	</a:t>
            </a:r>
            <a:r>
              <a:rPr sz="1800" spc="-10" dirty="0">
                <a:latin typeface="Arial" charset="0"/>
                <a:cs typeface="Arial" charset="0"/>
              </a:rPr>
              <a:t>problems	were	</a:t>
            </a:r>
            <a:r>
              <a:rPr sz="1800" spc="-5" dirty="0">
                <a:latin typeface="Arial" charset="0"/>
                <a:cs typeface="Arial" charset="0"/>
              </a:rPr>
              <a:t>overcome	</a:t>
            </a:r>
            <a:r>
              <a:rPr sz="1800" spc="-10" dirty="0">
                <a:latin typeface="Arial" charset="0"/>
                <a:cs typeface="Arial" charset="0"/>
              </a:rPr>
              <a:t>when	the	</a:t>
            </a:r>
            <a:r>
              <a:rPr sz="1800" spc="-20" dirty="0">
                <a:latin typeface="Arial" charset="0"/>
                <a:cs typeface="Arial" charset="0"/>
              </a:rPr>
              <a:t>TMF	</a:t>
            </a:r>
            <a:r>
              <a:rPr sz="1800" spc="5" dirty="0">
                <a:latin typeface="Arial" charset="0"/>
                <a:cs typeface="Arial" charset="0"/>
              </a:rPr>
              <a:t>came	</a:t>
            </a:r>
            <a:r>
              <a:rPr sz="1800" spc="-5" dirty="0">
                <a:latin typeface="Arial" charset="0"/>
                <a:cs typeface="Arial" charset="0"/>
              </a:rPr>
              <a:t>into	existence.	</a:t>
            </a:r>
            <a:r>
              <a:rPr sz="1800" spc="5" dirty="0">
                <a:latin typeface="Arial" charset="0"/>
                <a:cs typeface="Arial" charset="0"/>
              </a:rPr>
              <a:t>With	</a:t>
            </a:r>
            <a:r>
              <a:rPr sz="1800" spc="-10" dirty="0">
                <a:latin typeface="Arial" charset="0"/>
                <a:cs typeface="Arial" charset="0"/>
              </a:rPr>
              <a:t>The	TMF</a:t>
            </a:r>
            <a:endParaRPr sz="1800">
              <a:latin typeface="Arial" charset="0"/>
              <a:cs typeface="Arial" charset="0"/>
            </a:endParaRPr>
          </a:p>
          <a:p>
            <a:pPr marL="260350" marR="5080" indent="-1270" defTabSz="-635">
              <a:lnSpc>
                <a:spcPct val="200000"/>
              </a:lnSpc>
              <a:tabLst>
                <a:tab pos="1448435" algn="l"/>
                <a:tab pos="2011680" algn="l"/>
                <a:tab pos="3097530" algn="l"/>
                <a:tab pos="4082415" algn="l"/>
                <a:tab pos="5228590" algn="l"/>
                <a:tab pos="5960110" algn="l"/>
                <a:tab pos="7081520" algn="l"/>
                <a:tab pos="8002270" algn="l"/>
                <a:tab pos="8667115" algn="l"/>
                <a:tab pos="9233535" algn="l"/>
              </a:tabLst>
            </a:pP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ta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da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spc="-25" dirty="0">
                <a:latin typeface="Arial" charset="0"/>
                <a:cs typeface="Arial" charset="0"/>
              </a:rPr>
              <a:t>d</a:t>
            </a:r>
            <a:r>
              <a:rPr sz="1800" dirty="0">
                <a:latin typeface="Arial" charset="0"/>
                <a:cs typeface="Arial" charset="0"/>
              </a:rPr>
              <a:t>s	a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-5" dirty="0">
                <a:latin typeface="Arial" charset="0"/>
                <a:cs typeface="Arial" charset="0"/>
              </a:rPr>
              <a:t>d</a:t>
            </a:r>
            <a:r>
              <a:rPr sz="1800" dirty="0">
                <a:latin typeface="Arial" charset="0"/>
                <a:cs typeface="Arial" charset="0"/>
              </a:rPr>
              <a:t>	b</a:t>
            </a:r>
            <a:r>
              <a:rPr sz="1800" spc="-25" dirty="0">
                <a:latin typeface="Arial" charset="0"/>
                <a:cs typeface="Arial" charset="0"/>
              </a:rPr>
              <a:t>u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dirty="0">
                <a:latin typeface="Arial" charset="0"/>
                <a:cs typeface="Arial" charset="0"/>
              </a:rPr>
              <a:t>ne</a:t>
            </a:r>
            <a:r>
              <a:rPr sz="1800" spc="-2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s	</a:t>
            </a:r>
            <a:r>
              <a:rPr sz="1800" spc="-15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ode</a:t>
            </a:r>
            <a:r>
              <a:rPr sz="1800" spc="-25" dirty="0">
                <a:latin typeface="Arial" charset="0"/>
                <a:cs typeface="Arial" charset="0"/>
              </a:rPr>
              <a:t>l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,	</a:t>
            </a:r>
            <a:r>
              <a:rPr sz="1800" spc="-25" dirty="0">
                <a:latin typeface="Arial" charset="0"/>
                <a:cs typeface="Arial" charset="0"/>
              </a:rPr>
              <a:t>o</a:t>
            </a:r>
            <a:r>
              <a:rPr sz="1800" dirty="0">
                <a:latin typeface="Arial" charset="0"/>
                <a:cs typeface="Arial" charset="0"/>
              </a:rPr>
              <a:t>pe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spc="5" dirty="0">
                <a:latin typeface="Arial" charset="0"/>
                <a:cs typeface="Arial" charset="0"/>
              </a:rPr>
              <a:t>a</a:t>
            </a:r>
            <a:r>
              <a:rPr sz="1800" spc="-25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dirty="0">
                <a:latin typeface="Arial" charset="0"/>
                <a:cs typeface="Arial" charset="0"/>
              </a:rPr>
              <a:t>s	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-25" dirty="0">
                <a:latin typeface="Arial" charset="0"/>
                <a:cs typeface="Arial" charset="0"/>
              </a:rPr>
              <a:t>u</a:t>
            </a:r>
            <a:r>
              <a:rPr sz="1800" dirty="0">
                <a:latin typeface="Arial" charset="0"/>
                <a:cs typeface="Arial" charset="0"/>
              </a:rPr>
              <a:t>l</a:t>
            </a:r>
            <a:r>
              <a:rPr sz="1800" spc="-5" dirty="0">
                <a:latin typeface="Arial" charset="0"/>
                <a:cs typeface="Arial" charset="0"/>
              </a:rPr>
              <a:t>d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25" dirty="0">
                <a:latin typeface="Arial" charset="0"/>
                <a:cs typeface="Arial" charset="0"/>
              </a:rPr>
              <a:t>p</a:t>
            </a:r>
            <a:r>
              <a:rPr sz="1800" dirty="0">
                <a:latin typeface="Arial" charset="0"/>
                <a:cs typeface="Arial" charset="0"/>
              </a:rPr>
              <a:t>u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spc="-15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ha</a:t>
            </a:r>
            <a:r>
              <a:rPr sz="1800" spc="5" dirty="0">
                <a:latin typeface="Arial" charset="0"/>
                <a:cs typeface="Arial" charset="0"/>
              </a:rPr>
              <a:t>s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di</a:t>
            </a:r>
            <a:r>
              <a:rPr sz="1800" spc="-20" dirty="0">
                <a:latin typeface="Arial" charset="0"/>
                <a:cs typeface="Arial" charset="0"/>
              </a:rPr>
              <a:t>v</a:t>
            </a:r>
            <a:r>
              <a:rPr sz="1800" dirty="0">
                <a:latin typeface="Arial" charset="0"/>
                <a:cs typeface="Arial" charset="0"/>
              </a:rPr>
              <a:t>er</a:t>
            </a:r>
            <a:r>
              <a:rPr sz="1800" spc="-20" dirty="0">
                <a:latin typeface="Arial" charset="0"/>
                <a:cs typeface="Arial" charset="0"/>
              </a:rPr>
              <a:t>s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10" dirty="0">
                <a:latin typeface="Arial" charset="0"/>
                <a:cs typeface="Arial" charset="0"/>
              </a:rPr>
              <a:t>O</a:t>
            </a:r>
            <a:r>
              <a:rPr sz="1800" spc="-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S	an</a:t>
            </a:r>
            <a:r>
              <a:rPr sz="1800" spc="-5" dirty="0">
                <a:latin typeface="Arial" charset="0"/>
                <a:cs typeface="Arial" charset="0"/>
              </a:rPr>
              <a:t>d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30" dirty="0">
                <a:latin typeface="Arial" charset="0"/>
                <a:cs typeface="Arial" charset="0"/>
              </a:rPr>
              <a:t>B</a:t>
            </a:r>
            <a:r>
              <a:rPr sz="1800" spc="-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S  applications from various independent </a:t>
            </a:r>
            <a:r>
              <a:rPr sz="1800" spc="-5" dirty="0">
                <a:latin typeface="Arial" charset="0"/>
                <a:cs typeface="Arial" charset="0"/>
              </a:rPr>
              <a:t>software </a:t>
            </a:r>
            <a:r>
              <a:rPr sz="1800" dirty="0">
                <a:latin typeface="Arial" charset="0"/>
                <a:cs typeface="Arial" charset="0"/>
              </a:rPr>
              <a:t>vendors and easily integrate</a:t>
            </a:r>
            <a:r>
              <a:rPr sz="1800" spc="-30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them.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2091874" y="1468515"/>
            <a:ext cx="6421313" cy="54182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1455" y="6882383"/>
            <a:ext cx="7147559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5928" y="6882383"/>
            <a:ext cx="387096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0010" y="6942549"/>
            <a:ext cx="685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15 Interoperation of </a:t>
            </a:r>
            <a:r>
              <a:rPr sz="1800" spc="-5" dirty="0">
                <a:latin typeface="Arial" charset="0"/>
                <a:cs typeface="Arial" charset="0"/>
              </a:rPr>
              <a:t>BSS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OSS </a:t>
            </a:r>
            <a:r>
              <a:rPr sz="1800" dirty="0">
                <a:latin typeface="Arial" charset="0"/>
                <a:cs typeface="Arial" charset="0"/>
              </a:rPr>
              <a:t>( Source:</a:t>
            </a:r>
            <a:r>
              <a:rPr sz="1800" spc="-13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www.ossline.com)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54663" y="1714774"/>
            <a:ext cx="6768318" cy="45079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97863" y="6702552"/>
            <a:ext cx="6382512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57288" y="6702552"/>
            <a:ext cx="387096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7863" y="6976871"/>
            <a:ext cx="8689848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64623" y="6976871"/>
            <a:ext cx="387096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7863" y="7251191"/>
            <a:ext cx="387096" cy="521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61872" y="7251191"/>
            <a:ext cx="1578864" cy="521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7648" y="7251192"/>
            <a:ext cx="1246619" cy="521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41191" y="7251192"/>
            <a:ext cx="551675" cy="5212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69791" y="7251192"/>
            <a:ext cx="387083" cy="5212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-12700" y="6762686"/>
            <a:ext cx="10083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 16 Evolution from vertical silos to platform</a:t>
            </a:r>
            <a:r>
              <a:rPr sz="1800" spc="-20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architecture</a:t>
            </a:r>
            <a:endParaRPr sz="1800">
              <a:latin typeface="Arial" charset="0"/>
              <a:cs typeface="Arial" charset="0"/>
            </a:endParaRPr>
          </a:p>
          <a:p>
            <a:pPr marL="1371600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“(Source: </a:t>
            </a:r>
            <a:r>
              <a:rPr sz="1800" spc="10" dirty="0">
                <a:latin typeface="Arial" charset="0"/>
                <a:cs typeface="Arial" charset="0"/>
              </a:rPr>
              <a:t>“White </a:t>
            </a:r>
            <a:r>
              <a:rPr sz="1800" dirty="0">
                <a:latin typeface="Arial" charset="0"/>
                <a:cs typeface="Arial" charset="0"/>
              </a:rPr>
              <a:t>Paper on </a:t>
            </a:r>
            <a:r>
              <a:rPr sz="1800" spc="-5" dirty="0">
                <a:latin typeface="Arial" charset="0"/>
                <a:cs typeface="Arial" charset="0"/>
              </a:rPr>
              <a:t>OSS/BSS </a:t>
            </a:r>
            <a:r>
              <a:rPr sz="1800" dirty="0">
                <a:latin typeface="Arial" charset="0"/>
                <a:cs typeface="Arial" charset="0"/>
              </a:rPr>
              <a:t>reference architecture and its</a:t>
            </a:r>
            <a:r>
              <a:rPr sz="1800" spc="-2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implementation</a:t>
            </a:r>
            <a:endParaRPr sz="1800">
              <a:latin typeface="Arial" charset="0"/>
              <a:cs typeface="Arial" charset="0"/>
            </a:endParaRPr>
          </a:p>
          <a:p>
            <a:pPr marL="12700" defTabSz="-635">
              <a:lnSpc>
                <a:spcPct val="100000"/>
              </a:lnSpc>
              <a:tabLst>
                <a:tab pos="1435735" algn="l"/>
                <a:tab pos="100704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 charset="0"/>
                <a:cs typeface="Arial" charset="0"/>
              </a:rPr>
              <a:t> 	scenario for</a:t>
            </a:r>
            <a:r>
              <a:rPr sz="1800" u="sng" spc="-110" dirty="0">
                <a:uFill>
                  <a:solidFill>
                    <a:srgbClr val="000000"/>
                  </a:solidFill>
                </a:uFill>
                <a:latin typeface="Arial" charset="0"/>
                <a:cs typeface="Arial" charset="0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 charset="0"/>
                <a:cs typeface="Arial" charset="0"/>
              </a:rPr>
              <a:t>fulfilment)””	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34886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 </a:t>
            </a:r>
            <a:r>
              <a:rPr spc="-5" dirty="0"/>
              <a:t>of</a:t>
            </a:r>
            <a:r>
              <a:rPr spc="15" dirty="0"/>
              <a:t> </a:t>
            </a:r>
            <a:r>
              <a:rPr dirty="0"/>
              <a:t>OSS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2552" y="1306436"/>
            <a:ext cx="370776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Inventory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Network </a:t>
            </a:r>
            <a:r>
              <a:rPr sz="1800" dirty="0">
                <a:latin typeface="Arial" charset="0"/>
                <a:cs typeface="Arial" charset="0"/>
              </a:rPr>
              <a:t>Inventory</a:t>
            </a:r>
            <a:r>
              <a:rPr sz="1800" spc="-4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Service Inventory</a:t>
            </a:r>
            <a:r>
              <a:rPr sz="1800" spc="-7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Resource Inventory</a:t>
            </a:r>
            <a:r>
              <a:rPr sz="1800" spc="-11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Order </a:t>
            </a:r>
            <a:r>
              <a:rPr sz="1800" dirty="0">
                <a:latin typeface="Arial" charset="0"/>
                <a:cs typeface="Arial" charset="0"/>
              </a:rPr>
              <a:t>Management </a:t>
            </a:r>
            <a:r>
              <a:rPr sz="1800" spc="-5" dirty="0">
                <a:latin typeface="Arial" charset="0"/>
                <a:cs typeface="Arial" charset="0"/>
              </a:rPr>
              <a:t>(OSS</a:t>
            </a:r>
            <a:r>
              <a:rPr sz="1800" spc="-1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Aspect)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Provisioning and</a:t>
            </a:r>
            <a:r>
              <a:rPr sz="1800" spc="-18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Activation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2552" y="5421236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er</a:t>
            </a:r>
            <a:r>
              <a:rPr sz="1800" spc="-15" dirty="0">
                <a:latin typeface="Arial" charset="0"/>
                <a:cs typeface="Arial" charset="0"/>
              </a:rPr>
              <a:t>v</a:t>
            </a:r>
            <a:r>
              <a:rPr sz="1800" dirty="0">
                <a:latin typeface="Arial" charset="0"/>
                <a:cs typeface="Arial" charset="0"/>
              </a:rPr>
              <a:t>i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536" y="542123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charset="0"/>
                <a:cs typeface="Arial" charset="0"/>
              </a:rPr>
              <a:t>Assurance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3679" y="115442"/>
            <a:ext cx="3904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Inventory</a:t>
            </a:r>
            <a:r>
              <a:rPr spc="-2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178419"/>
            <a:ext cx="970280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 marR="6985" indent="-247650" defTabSz="-635">
              <a:lnSpc>
                <a:spcPct val="15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20" dirty="0">
                <a:latin typeface="Arial" charset="0"/>
                <a:cs typeface="Arial" charset="0"/>
              </a:rPr>
              <a:t>Inventory, </a:t>
            </a:r>
            <a:r>
              <a:rPr sz="1800" dirty="0">
                <a:latin typeface="Arial" charset="0"/>
                <a:cs typeface="Arial" charset="0"/>
              </a:rPr>
              <a:t>in </a:t>
            </a:r>
            <a:r>
              <a:rPr sz="1800" spc="-10" dirty="0">
                <a:latin typeface="Arial" charset="0"/>
                <a:cs typeface="Arial" charset="0"/>
              </a:rPr>
              <a:t>the context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a communication service provider (CSP), </a:t>
            </a:r>
            <a:r>
              <a:rPr sz="1800" spc="-15" dirty="0">
                <a:latin typeface="Arial" charset="0"/>
                <a:cs typeface="Arial" charset="0"/>
              </a:rPr>
              <a:t>is </a:t>
            </a:r>
            <a:r>
              <a:rPr sz="1800" spc="-5" dirty="0">
                <a:latin typeface="Arial" charset="0"/>
                <a:cs typeface="Arial" charset="0"/>
              </a:rPr>
              <a:t>defined </a:t>
            </a:r>
            <a:r>
              <a:rPr sz="1800" dirty="0">
                <a:latin typeface="Arial" charset="0"/>
                <a:cs typeface="Arial" charset="0"/>
              </a:rPr>
              <a:t>as </a:t>
            </a:r>
            <a:r>
              <a:rPr sz="1800" spc="-5" dirty="0">
                <a:latin typeface="Arial" charset="0"/>
                <a:cs typeface="Arial" charset="0"/>
              </a:rPr>
              <a:t>equipment  </a:t>
            </a:r>
            <a:r>
              <a:rPr sz="1800" dirty="0">
                <a:latin typeface="Arial" charset="0"/>
                <a:cs typeface="Arial" charset="0"/>
              </a:rPr>
              <a:t>and facilities available on the</a:t>
            </a:r>
            <a:r>
              <a:rPr sz="1800" spc="-17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networks.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charset="0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59715" marR="7620" indent="-247015" defTabSz="-635">
              <a:lnSpc>
                <a:spcPct val="15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CSPs store information </a:t>
            </a:r>
            <a:r>
              <a:rPr sz="1800" dirty="0">
                <a:latin typeface="Arial" charset="0"/>
                <a:cs typeface="Arial" charset="0"/>
              </a:rPr>
              <a:t>about the </a:t>
            </a:r>
            <a:r>
              <a:rPr sz="1800" spc="-5" dirty="0">
                <a:latin typeface="Arial" charset="0"/>
                <a:cs typeface="Arial" charset="0"/>
              </a:rPr>
              <a:t>inventory </a:t>
            </a:r>
            <a:r>
              <a:rPr sz="1800" dirty="0">
                <a:latin typeface="Arial" charset="0"/>
                <a:cs typeface="Arial" charset="0"/>
              </a:rPr>
              <a:t>on </a:t>
            </a:r>
            <a:r>
              <a:rPr sz="1800" spc="-5" dirty="0">
                <a:latin typeface="Arial" charset="0"/>
                <a:cs typeface="Arial" charset="0"/>
              </a:rPr>
              <a:t>their networks </a:t>
            </a:r>
            <a:r>
              <a:rPr sz="1800" spc="-15" dirty="0">
                <a:latin typeface="Arial" charset="0"/>
                <a:cs typeface="Arial" charset="0"/>
              </a:rPr>
              <a:t>on </a:t>
            </a:r>
            <a:r>
              <a:rPr sz="1800" spc="-5" dirty="0">
                <a:latin typeface="Arial" charset="0"/>
                <a:cs typeface="Arial" charset="0"/>
              </a:rPr>
              <a:t>a system called </a:t>
            </a:r>
            <a:r>
              <a:rPr sz="1800" dirty="0">
                <a:latin typeface="Arial" charset="0"/>
                <a:cs typeface="Arial" charset="0"/>
              </a:rPr>
              <a:t>the  </a:t>
            </a:r>
            <a:r>
              <a:rPr sz="1800" spc="-20" dirty="0">
                <a:latin typeface="Arial" charset="0"/>
                <a:cs typeface="Arial" charset="0"/>
              </a:rPr>
              <a:t>Inventory.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charset="0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59715" marR="5080" indent="-247015" defTabSz="-635">
              <a:lnSpc>
                <a:spcPct val="15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Inventory </a:t>
            </a:r>
            <a:r>
              <a:rPr sz="1800" spc="-5" dirty="0">
                <a:latin typeface="Arial" charset="0"/>
                <a:cs typeface="Arial" charset="0"/>
              </a:rPr>
              <a:t>management </a:t>
            </a:r>
            <a:r>
              <a:rPr sz="1800" dirty="0">
                <a:latin typeface="Arial" charset="0"/>
                <a:cs typeface="Arial" charset="0"/>
              </a:rPr>
              <a:t>is </a:t>
            </a:r>
            <a:r>
              <a:rPr sz="1800" spc="-5" dirty="0">
                <a:latin typeface="Arial" charset="0"/>
                <a:cs typeface="Arial" charset="0"/>
              </a:rPr>
              <a:t>done via </a:t>
            </a:r>
            <a:r>
              <a:rPr sz="1800" dirty="0">
                <a:latin typeface="Arial" charset="0"/>
                <a:cs typeface="Arial" charset="0"/>
              </a:rPr>
              <a:t>an </a:t>
            </a:r>
            <a:r>
              <a:rPr sz="1800" spc="-5" dirty="0">
                <a:latin typeface="Arial" charset="0"/>
                <a:cs typeface="Arial" charset="0"/>
              </a:rPr>
              <a:t>OSS that keeps a record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10" dirty="0">
                <a:latin typeface="Arial" charset="0"/>
                <a:cs typeface="Arial" charset="0"/>
              </a:rPr>
              <a:t>network </a:t>
            </a:r>
            <a:r>
              <a:rPr sz="1800" spc="-5" dirty="0">
                <a:latin typeface="Arial" charset="0"/>
                <a:cs typeface="Arial" charset="0"/>
              </a:rPr>
              <a:t>assets, both  </a:t>
            </a:r>
            <a:r>
              <a:rPr sz="1800" dirty="0">
                <a:latin typeface="Arial" charset="0"/>
                <a:cs typeface="Arial" charset="0"/>
              </a:rPr>
              <a:t>physical and</a:t>
            </a:r>
            <a:r>
              <a:rPr sz="1800" spc="-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logical.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5430380"/>
            <a:ext cx="96996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015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OSS </a:t>
            </a:r>
            <a:r>
              <a:rPr sz="1800" dirty="0">
                <a:latin typeface="Arial" charset="0"/>
                <a:cs typeface="Arial" charset="0"/>
              </a:rPr>
              <a:t>also keeps </a:t>
            </a:r>
            <a:r>
              <a:rPr sz="1800" spc="-5" dirty="0">
                <a:latin typeface="Arial" charset="0"/>
                <a:cs typeface="Arial" charset="0"/>
              </a:rPr>
              <a:t>a </a:t>
            </a:r>
            <a:r>
              <a:rPr sz="1800" dirty="0">
                <a:latin typeface="Arial" charset="0"/>
                <a:cs typeface="Arial" charset="0"/>
              </a:rPr>
              <a:t>record of the </a:t>
            </a:r>
            <a:r>
              <a:rPr sz="1800" spc="5" dirty="0">
                <a:latin typeface="Arial" charset="0"/>
                <a:cs typeface="Arial" charset="0"/>
              </a:rPr>
              <a:t>assets assigned </a:t>
            </a:r>
            <a:r>
              <a:rPr sz="1800" dirty="0">
                <a:latin typeface="Arial" charset="0"/>
                <a:cs typeface="Arial" charset="0"/>
              </a:rPr>
              <a:t>to</a:t>
            </a:r>
            <a:r>
              <a:rPr sz="1800" spc="-235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customers.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charset="0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59715" marR="5080" indent="-247015" defTabSz="-635">
              <a:lnSpc>
                <a:spcPct val="15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Inventory </a:t>
            </a:r>
            <a:r>
              <a:rPr sz="1800" spc="-5" dirty="0">
                <a:latin typeface="Arial" charset="0"/>
                <a:cs typeface="Arial" charset="0"/>
              </a:rPr>
              <a:t>management </a:t>
            </a:r>
            <a:r>
              <a:rPr sz="1800" spc="-10" dirty="0">
                <a:latin typeface="Arial" charset="0"/>
                <a:cs typeface="Arial" charset="0"/>
              </a:rPr>
              <a:t>has </a:t>
            </a:r>
            <a:r>
              <a:rPr sz="1800" spc="-15" dirty="0">
                <a:latin typeface="Arial" charset="0"/>
                <a:cs typeface="Arial" charset="0"/>
              </a:rPr>
              <a:t>two </a:t>
            </a:r>
            <a:r>
              <a:rPr sz="1800" spc="-5" dirty="0">
                <a:latin typeface="Arial" charset="0"/>
                <a:cs typeface="Arial" charset="0"/>
              </a:rPr>
              <a:t>functions – inventory creation, </a:t>
            </a:r>
            <a:r>
              <a:rPr sz="1800" spc="-1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provisioning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services </a:t>
            </a:r>
            <a:r>
              <a:rPr sz="1800" dirty="0">
                <a:latin typeface="Arial" charset="0"/>
                <a:cs typeface="Arial" charset="0"/>
              </a:rPr>
              <a:t>to  </a:t>
            </a:r>
            <a:r>
              <a:rPr sz="1800" spc="5" dirty="0">
                <a:latin typeface="Arial" charset="0"/>
                <a:cs typeface="Arial" charset="0"/>
              </a:rPr>
              <a:t>customers.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300" y="462788"/>
            <a:ext cx="5410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Network </a:t>
            </a:r>
            <a:r>
              <a:rPr spc="-5" dirty="0"/>
              <a:t>Inventory</a:t>
            </a:r>
            <a:r>
              <a:rPr spc="-8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7972" y="1482723"/>
            <a:ext cx="8212455" cy="5353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9080" marR="5080" indent="-246380" algn="just" defTabSz="-635">
              <a:lnSpc>
                <a:spcPct val="150000"/>
              </a:lnSpc>
              <a:spcBef>
                <a:spcPts val="85"/>
              </a:spcBef>
              <a:buChar char="•"/>
              <a:tabLst>
                <a:tab pos="259715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Network </a:t>
            </a:r>
            <a:r>
              <a:rPr sz="1900" dirty="0">
                <a:latin typeface="Arial" charset="0"/>
                <a:cs typeface="Arial" charset="0"/>
              </a:rPr>
              <a:t>Inventory Management (NIM) </a:t>
            </a:r>
            <a:r>
              <a:rPr sz="1900" spc="-5" dirty="0">
                <a:latin typeface="Arial" charset="0"/>
                <a:cs typeface="Arial" charset="0"/>
              </a:rPr>
              <a:t>software </a:t>
            </a:r>
            <a:r>
              <a:rPr sz="1900" dirty="0">
                <a:latin typeface="Arial" charset="0"/>
                <a:cs typeface="Arial" charset="0"/>
              </a:rPr>
              <a:t>helps </a:t>
            </a:r>
            <a:r>
              <a:rPr sz="1900" spc="-5" dirty="0">
                <a:latin typeface="Arial" charset="0"/>
                <a:cs typeface="Arial" charset="0"/>
              </a:rPr>
              <a:t>administrators  </a:t>
            </a:r>
            <a:r>
              <a:rPr sz="1900" dirty="0">
                <a:latin typeface="Arial" charset="0"/>
                <a:cs typeface="Arial" charset="0"/>
              </a:rPr>
              <a:t>maintain updated records about </a:t>
            </a:r>
            <a:r>
              <a:rPr sz="1900" spc="-5" dirty="0">
                <a:latin typeface="Arial" charset="0"/>
                <a:cs typeface="Arial" charset="0"/>
              </a:rPr>
              <a:t>the </a:t>
            </a:r>
            <a:r>
              <a:rPr sz="1900" spc="5" dirty="0">
                <a:latin typeface="Arial" charset="0"/>
                <a:cs typeface="Arial" charset="0"/>
              </a:rPr>
              <a:t>number </a:t>
            </a:r>
            <a:r>
              <a:rPr sz="1900" spc="-5" dirty="0">
                <a:latin typeface="Arial" charset="0"/>
                <a:cs typeface="Arial" charset="0"/>
              </a:rPr>
              <a:t>of devices on the </a:t>
            </a:r>
            <a:r>
              <a:rPr sz="1900" dirty="0">
                <a:latin typeface="Arial" charset="0"/>
                <a:cs typeface="Arial" charset="0"/>
              </a:rPr>
              <a:t>network,  </a:t>
            </a:r>
            <a:r>
              <a:rPr sz="1900" spc="-5" dirty="0">
                <a:latin typeface="Arial" charset="0"/>
                <a:cs typeface="Arial" charset="0"/>
              </a:rPr>
              <a:t>and </a:t>
            </a:r>
            <a:r>
              <a:rPr sz="1900" dirty="0">
                <a:latin typeface="Arial" charset="0"/>
                <a:cs typeface="Arial" charset="0"/>
              </a:rPr>
              <a:t>their </a:t>
            </a:r>
            <a:r>
              <a:rPr sz="1900" spc="-10" dirty="0">
                <a:latin typeface="Arial" charset="0"/>
                <a:cs typeface="Arial" charset="0"/>
              </a:rPr>
              <a:t>type </a:t>
            </a:r>
            <a:r>
              <a:rPr sz="1900" spc="-5" dirty="0">
                <a:latin typeface="Arial" charset="0"/>
                <a:cs typeface="Arial" charset="0"/>
              </a:rPr>
              <a:t>and</a:t>
            </a:r>
            <a:r>
              <a:rPr sz="1900" spc="75" dirty="0">
                <a:latin typeface="Arial" charset="0"/>
                <a:cs typeface="Arial" charset="0"/>
              </a:rPr>
              <a:t> </a:t>
            </a:r>
            <a:r>
              <a:rPr sz="1900" dirty="0">
                <a:latin typeface="Arial" charset="0"/>
                <a:cs typeface="Arial" charset="0"/>
              </a:rPr>
              <a:t>status.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59715" marR="6985" indent="-247015" algn="just" defTabSz="-635">
              <a:lnSpc>
                <a:spcPct val="150000"/>
              </a:lnSpc>
              <a:buChar char="•"/>
              <a:tabLst>
                <a:tab pos="259715" algn="l"/>
              </a:tabLst>
            </a:pPr>
            <a:r>
              <a:rPr sz="1900" spc="-10" dirty="0">
                <a:latin typeface="Arial" charset="0"/>
                <a:cs typeface="Arial" charset="0"/>
              </a:rPr>
              <a:t>The </a:t>
            </a:r>
            <a:r>
              <a:rPr sz="1900" spc="-5" dirty="0">
                <a:latin typeface="Arial" charset="0"/>
                <a:cs typeface="Arial" charset="0"/>
              </a:rPr>
              <a:t>software </a:t>
            </a:r>
            <a:r>
              <a:rPr sz="1900" spc="5" dirty="0">
                <a:latin typeface="Arial" charset="0"/>
                <a:cs typeface="Arial" charset="0"/>
              </a:rPr>
              <a:t>has </a:t>
            </a:r>
            <a:r>
              <a:rPr sz="1900" spc="-5" dirty="0">
                <a:latin typeface="Arial" charset="0"/>
                <a:cs typeface="Arial" charset="0"/>
              </a:rPr>
              <a:t>features </a:t>
            </a:r>
            <a:r>
              <a:rPr sz="1900" dirty="0">
                <a:latin typeface="Arial" charset="0"/>
                <a:cs typeface="Arial" charset="0"/>
              </a:rPr>
              <a:t>encompassing </a:t>
            </a:r>
            <a:r>
              <a:rPr sz="1900" spc="-5" dirty="0">
                <a:latin typeface="Arial" charset="0"/>
                <a:cs typeface="Arial" charset="0"/>
              </a:rPr>
              <a:t>network </a:t>
            </a:r>
            <a:r>
              <a:rPr sz="1900" dirty="0">
                <a:latin typeface="Arial" charset="0"/>
                <a:cs typeface="Arial" charset="0"/>
              </a:rPr>
              <a:t>discovery </a:t>
            </a:r>
            <a:r>
              <a:rPr sz="1900" spc="5" dirty="0">
                <a:latin typeface="Arial" charset="0"/>
                <a:cs typeface="Arial" charset="0"/>
              </a:rPr>
              <a:t>and </a:t>
            </a:r>
            <a:r>
              <a:rPr sz="1900" spc="-5" dirty="0">
                <a:latin typeface="Arial" charset="0"/>
                <a:cs typeface="Arial" charset="0"/>
              </a:rPr>
              <a:t>network  </a:t>
            </a:r>
            <a:r>
              <a:rPr sz="1900" dirty="0">
                <a:latin typeface="Arial" charset="0"/>
                <a:cs typeface="Arial" charset="0"/>
              </a:rPr>
              <a:t>configuration management. </a:t>
            </a:r>
            <a:r>
              <a:rPr sz="1900" spc="-5" dirty="0">
                <a:latin typeface="Arial" charset="0"/>
                <a:cs typeface="Arial" charset="0"/>
              </a:rPr>
              <a:t>NIM </a:t>
            </a:r>
            <a:r>
              <a:rPr sz="1900" spc="5" dirty="0">
                <a:latin typeface="Arial" charset="0"/>
                <a:cs typeface="Arial" charset="0"/>
              </a:rPr>
              <a:t>tools </a:t>
            </a:r>
            <a:r>
              <a:rPr sz="1900" spc="-5" dirty="0">
                <a:latin typeface="Arial" charset="0"/>
                <a:cs typeface="Arial" charset="0"/>
              </a:rPr>
              <a:t>enable </a:t>
            </a:r>
            <a:r>
              <a:rPr sz="1900" dirty="0">
                <a:latin typeface="Arial" charset="0"/>
                <a:cs typeface="Arial" charset="0"/>
              </a:rPr>
              <a:t>administrators </a:t>
            </a:r>
            <a:r>
              <a:rPr sz="1900" spc="-5" dirty="0">
                <a:latin typeface="Arial" charset="0"/>
                <a:cs typeface="Arial" charset="0"/>
              </a:rPr>
              <a:t>to manage a  </a:t>
            </a:r>
            <a:r>
              <a:rPr sz="1900" dirty="0">
                <a:latin typeface="Arial" charset="0"/>
                <a:cs typeface="Arial" charset="0"/>
              </a:rPr>
              <a:t>number </a:t>
            </a:r>
            <a:r>
              <a:rPr sz="1900" spc="-5" dirty="0">
                <a:latin typeface="Arial" charset="0"/>
                <a:cs typeface="Arial" charset="0"/>
              </a:rPr>
              <a:t>of </a:t>
            </a:r>
            <a:r>
              <a:rPr sz="1900" dirty="0">
                <a:latin typeface="Arial" charset="0"/>
                <a:cs typeface="Arial" charset="0"/>
              </a:rPr>
              <a:t>networked devices </a:t>
            </a:r>
            <a:r>
              <a:rPr sz="1900" spc="-5" dirty="0">
                <a:latin typeface="Arial" charset="0"/>
                <a:cs typeface="Arial" charset="0"/>
              </a:rPr>
              <a:t>at the </a:t>
            </a:r>
            <a:r>
              <a:rPr sz="1900" spc="5" dirty="0">
                <a:latin typeface="Arial" charset="0"/>
                <a:cs typeface="Arial" charset="0"/>
              </a:rPr>
              <a:t>same </a:t>
            </a:r>
            <a:r>
              <a:rPr sz="1900" dirty="0">
                <a:latin typeface="Arial" charset="0"/>
                <a:cs typeface="Arial" charset="0"/>
              </a:rPr>
              <a:t>time </a:t>
            </a:r>
            <a:r>
              <a:rPr sz="1900" spc="5" dirty="0">
                <a:latin typeface="Arial" charset="0"/>
                <a:cs typeface="Arial" charset="0"/>
              </a:rPr>
              <a:t>from </a:t>
            </a:r>
            <a:r>
              <a:rPr sz="1900" spc="-5" dirty="0">
                <a:latin typeface="Arial" charset="0"/>
                <a:cs typeface="Arial" charset="0"/>
              </a:rPr>
              <a:t>a </a:t>
            </a:r>
            <a:r>
              <a:rPr sz="1900" dirty="0">
                <a:latin typeface="Arial" charset="0"/>
                <a:cs typeface="Arial" charset="0"/>
              </a:rPr>
              <a:t>remote location  </a:t>
            </a:r>
            <a:r>
              <a:rPr sz="1900" spc="-5" dirty="0">
                <a:latin typeface="Arial" charset="0"/>
                <a:cs typeface="Arial" charset="0"/>
              </a:rPr>
              <a:t>and </a:t>
            </a:r>
            <a:r>
              <a:rPr sz="1900" dirty="0">
                <a:latin typeface="Arial" charset="0"/>
                <a:cs typeface="Arial" charset="0"/>
              </a:rPr>
              <a:t>also </a:t>
            </a:r>
            <a:r>
              <a:rPr sz="1900" spc="-5" dirty="0">
                <a:latin typeface="Arial" charset="0"/>
                <a:cs typeface="Arial" charset="0"/>
              </a:rPr>
              <a:t>to </a:t>
            </a:r>
            <a:r>
              <a:rPr sz="1900" dirty="0">
                <a:latin typeface="Arial" charset="0"/>
                <a:cs typeface="Arial" charset="0"/>
              </a:rPr>
              <a:t>schedule </a:t>
            </a:r>
            <a:r>
              <a:rPr sz="1900" spc="-5" dirty="0">
                <a:latin typeface="Arial" charset="0"/>
                <a:cs typeface="Arial" charset="0"/>
              </a:rPr>
              <a:t>routine</a:t>
            </a:r>
            <a:r>
              <a:rPr sz="1900" spc="55" dirty="0">
                <a:latin typeface="Arial" charset="0"/>
                <a:cs typeface="Arial" charset="0"/>
              </a:rPr>
              <a:t> </a:t>
            </a:r>
            <a:r>
              <a:rPr sz="1900" dirty="0">
                <a:latin typeface="Arial" charset="0"/>
                <a:cs typeface="Arial" charset="0"/>
              </a:rPr>
              <a:t>tasks.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59080" marR="5080" indent="-246380" algn="just" defTabSz="-635">
              <a:lnSpc>
                <a:spcPct val="155000"/>
              </a:lnSpc>
              <a:spcBef>
                <a:spcPts val="5"/>
              </a:spcBef>
              <a:buChar char="•"/>
              <a:tabLst>
                <a:tab pos="259715" algn="l"/>
              </a:tabLst>
            </a:pPr>
            <a:r>
              <a:rPr sz="1900" spc="-10" dirty="0">
                <a:latin typeface="Arial" charset="0"/>
                <a:cs typeface="Arial" charset="0"/>
              </a:rPr>
              <a:t>The </a:t>
            </a:r>
            <a:r>
              <a:rPr sz="1900" spc="-5" dirty="0">
                <a:latin typeface="Arial" charset="0"/>
                <a:cs typeface="Arial" charset="0"/>
              </a:rPr>
              <a:t>software </a:t>
            </a:r>
            <a:r>
              <a:rPr sz="1900" dirty="0">
                <a:latin typeface="Arial" charset="0"/>
                <a:cs typeface="Arial" charset="0"/>
              </a:rPr>
              <a:t>automatically </a:t>
            </a:r>
            <a:r>
              <a:rPr sz="1900" spc="-5" dirty="0">
                <a:latin typeface="Arial" charset="0"/>
                <a:cs typeface="Arial" charset="0"/>
              </a:rPr>
              <a:t>synchronizes the </a:t>
            </a:r>
            <a:r>
              <a:rPr sz="1900" dirty="0">
                <a:latin typeface="Arial" charset="0"/>
                <a:cs typeface="Arial" charset="0"/>
              </a:rPr>
              <a:t>inventory </a:t>
            </a:r>
            <a:r>
              <a:rPr sz="1900" spc="-5" dirty="0">
                <a:latin typeface="Arial" charset="0"/>
                <a:cs typeface="Arial" charset="0"/>
              </a:rPr>
              <a:t>database </a:t>
            </a:r>
            <a:r>
              <a:rPr sz="1900" spc="5" dirty="0">
                <a:latin typeface="Arial" charset="0"/>
                <a:cs typeface="Arial" charset="0"/>
              </a:rPr>
              <a:t>and </a:t>
            </a:r>
            <a:r>
              <a:rPr sz="1900" spc="-5" dirty="0">
                <a:latin typeface="Arial" charset="0"/>
                <a:cs typeface="Arial" charset="0"/>
              </a:rPr>
              <a:t>the  </a:t>
            </a:r>
            <a:r>
              <a:rPr sz="1900" dirty="0">
                <a:latin typeface="Arial" charset="0"/>
                <a:cs typeface="Arial" charset="0"/>
              </a:rPr>
              <a:t>network, </a:t>
            </a:r>
            <a:r>
              <a:rPr sz="1900" spc="-5" dirty="0">
                <a:latin typeface="Arial" charset="0"/>
                <a:cs typeface="Arial" charset="0"/>
              </a:rPr>
              <a:t>generates </a:t>
            </a:r>
            <a:r>
              <a:rPr sz="1900" dirty="0">
                <a:latin typeface="Arial" charset="0"/>
                <a:cs typeface="Arial" charset="0"/>
              </a:rPr>
              <a:t>reports, </a:t>
            </a:r>
            <a:r>
              <a:rPr sz="1900" spc="-5" dirty="0">
                <a:latin typeface="Arial" charset="0"/>
                <a:cs typeface="Arial" charset="0"/>
              </a:rPr>
              <a:t>and leads to the </a:t>
            </a:r>
            <a:r>
              <a:rPr sz="1900" dirty="0">
                <a:latin typeface="Arial" charset="0"/>
                <a:cs typeface="Arial" charset="0"/>
              </a:rPr>
              <a:t>resolution </a:t>
            </a:r>
            <a:r>
              <a:rPr sz="1900" spc="-5" dirty="0">
                <a:latin typeface="Arial" charset="0"/>
                <a:cs typeface="Arial" charset="0"/>
              </a:rPr>
              <a:t>of inventory  </a:t>
            </a:r>
            <a:r>
              <a:rPr sz="1900" dirty="0">
                <a:latin typeface="Arial" charset="0"/>
                <a:cs typeface="Arial" charset="0"/>
              </a:rPr>
              <a:t>inconsistencies </a:t>
            </a:r>
            <a:r>
              <a:rPr sz="1900" spc="-5" dirty="0">
                <a:latin typeface="Arial" charset="0"/>
                <a:cs typeface="Arial" charset="0"/>
              </a:rPr>
              <a:t>to maintain complete operational</a:t>
            </a:r>
            <a:r>
              <a:rPr sz="1900" spc="114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integrity</a:t>
            </a:r>
            <a:r>
              <a:rPr sz="2500" spc="-5" dirty="0">
                <a:latin typeface="Arial" charset="0"/>
                <a:cs typeface="Arial" charset="0"/>
              </a:rPr>
              <a:t>.</a:t>
            </a:r>
            <a:endParaRPr sz="25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16078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178419"/>
            <a:ext cx="5620385" cy="53746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1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Evolution of </a:t>
            </a:r>
            <a:r>
              <a:rPr sz="1800" spc="-5" dirty="0">
                <a:latin typeface="Arial" charset="0"/>
                <a:cs typeface="Arial" charset="0"/>
              </a:rPr>
              <a:t>Mobile </a:t>
            </a:r>
            <a:r>
              <a:rPr sz="1800" spc="5" dirty="0">
                <a:latin typeface="Arial" charset="0"/>
                <a:cs typeface="Arial" charset="0"/>
              </a:rPr>
              <a:t>Wireless </a:t>
            </a:r>
            <a:r>
              <a:rPr sz="1800" dirty="0">
                <a:latin typeface="Arial" charset="0"/>
                <a:cs typeface="Arial" charset="0"/>
              </a:rPr>
              <a:t>Communication</a:t>
            </a:r>
            <a:r>
              <a:rPr sz="1800" spc="-21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System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First Generation </a:t>
            </a:r>
            <a:r>
              <a:rPr sz="1800" spc="5" dirty="0">
                <a:latin typeface="Arial" charset="0"/>
                <a:cs typeface="Arial" charset="0"/>
              </a:rPr>
              <a:t>Wireless</a:t>
            </a:r>
            <a:r>
              <a:rPr sz="1800" spc="-15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Networks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Second Generation </a:t>
            </a:r>
            <a:r>
              <a:rPr sz="1800" spc="-5" dirty="0">
                <a:latin typeface="Arial" charset="0"/>
                <a:cs typeface="Arial" charset="0"/>
              </a:rPr>
              <a:t>(2G) </a:t>
            </a:r>
            <a:r>
              <a:rPr sz="1800" spc="5" dirty="0">
                <a:latin typeface="Arial" charset="0"/>
                <a:cs typeface="Arial" charset="0"/>
              </a:rPr>
              <a:t>Wireless </a:t>
            </a:r>
            <a:r>
              <a:rPr sz="1800" dirty="0">
                <a:latin typeface="Arial" charset="0"/>
                <a:cs typeface="Arial" charset="0"/>
              </a:rPr>
              <a:t>Cellular</a:t>
            </a:r>
            <a:r>
              <a:rPr sz="1800" spc="-204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Networks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Major </a:t>
            </a:r>
            <a:r>
              <a:rPr sz="1800" dirty="0">
                <a:latin typeface="Arial" charset="0"/>
                <a:cs typeface="Arial" charset="0"/>
              </a:rPr>
              <a:t>2G standards and 2.5G </a:t>
            </a:r>
            <a:r>
              <a:rPr sz="1800" spc="5" dirty="0">
                <a:latin typeface="Arial" charset="0"/>
                <a:cs typeface="Arial" charset="0"/>
              </a:rPr>
              <a:t>Wireless</a:t>
            </a:r>
            <a:r>
              <a:rPr sz="1800" spc="-16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Networks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Third </a:t>
            </a:r>
            <a:r>
              <a:rPr sz="1800" dirty="0">
                <a:latin typeface="Arial" charset="0"/>
                <a:cs typeface="Arial" charset="0"/>
              </a:rPr>
              <a:t>Generation 3G</a:t>
            </a:r>
            <a:r>
              <a:rPr sz="1800" spc="-65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Wireless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5" dirty="0">
                <a:latin typeface="Arial" charset="0"/>
                <a:cs typeface="Arial" charset="0"/>
              </a:rPr>
              <a:t>Wireless </a:t>
            </a:r>
            <a:r>
              <a:rPr sz="1800" dirty="0">
                <a:latin typeface="Arial" charset="0"/>
                <a:cs typeface="Arial" charset="0"/>
              </a:rPr>
              <a:t>Local Area </a:t>
            </a:r>
            <a:r>
              <a:rPr sz="1800" spc="-5" dirty="0">
                <a:latin typeface="Arial" charset="0"/>
                <a:cs typeface="Arial" charset="0"/>
              </a:rPr>
              <a:t>Networks</a:t>
            </a:r>
            <a:r>
              <a:rPr sz="1800" spc="-229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(WLANs)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Cellular - </a:t>
            </a:r>
            <a:r>
              <a:rPr sz="1800" spc="10" dirty="0">
                <a:latin typeface="Arial" charset="0"/>
                <a:cs typeface="Arial" charset="0"/>
              </a:rPr>
              <a:t>WLAN</a:t>
            </a:r>
            <a:r>
              <a:rPr sz="1800" spc="-12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Integration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All-IP </a:t>
            </a:r>
            <a:r>
              <a:rPr sz="1800" spc="-5" dirty="0">
                <a:latin typeface="Arial" charset="0"/>
                <a:cs typeface="Arial" charset="0"/>
              </a:rPr>
              <a:t>Networks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-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4G</a:t>
            </a:r>
            <a:endParaRPr sz="1800">
              <a:latin typeface="Arial" charset="0"/>
              <a:cs typeface="Arial" charset="0"/>
            </a:endParaRPr>
          </a:p>
          <a:p>
            <a:pPr marL="323215" indent="-310515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323215" algn="l"/>
                <a:tab pos="323850" algn="l"/>
              </a:tabLst>
            </a:pPr>
            <a:r>
              <a:rPr sz="1800" dirty="0">
                <a:latin typeface="Arial" charset="0"/>
                <a:cs typeface="Arial" charset="0"/>
              </a:rPr>
              <a:t>IT Applications in </a:t>
            </a:r>
            <a:r>
              <a:rPr sz="1800" spc="-30" dirty="0">
                <a:latin typeface="Arial" charset="0"/>
                <a:cs typeface="Arial" charset="0"/>
              </a:rPr>
              <a:t>Telecom</a:t>
            </a:r>
            <a:r>
              <a:rPr sz="1800" spc="-2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Business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Overview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OSS/BSS</a:t>
            </a:r>
            <a:r>
              <a:rPr sz="1800" spc="-9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Applications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Architecture and</a:t>
            </a:r>
            <a:r>
              <a:rPr sz="1800" spc="-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Framework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OSS</a:t>
            </a:r>
            <a:r>
              <a:rPr sz="1800" spc="-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Components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BSS</a:t>
            </a:r>
            <a:r>
              <a:rPr sz="1800" spc="-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Components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0" y="491363"/>
            <a:ext cx="52705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 </a:t>
            </a:r>
            <a:r>
              <a:rPr spc="-5" dirty="0"/>
              <a:t>Inventory</a:t>
            </a:r>
            <a:r>
              <a:rPr spc="-65" dirty="0"/>
              <a:t> </a:t>
            </a:r>
            <a:r>
              <a:rPr dirty="0"/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772" y="1495412"/>
            <a:ext cx="82124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  <a:tab pos="783590" algn="l"/>
                <a:tab pos="1639570" algn="l"/>
                <a:tab pos="2697480" algn="l"/>
                <a:tab pos="4163060" algn="l"/>
                <a:tab pos="5385435" algn="l"/>
                <a:tab pos="6278245" algn="l"/>
                <a:tab pos="6726555" algn="l"/>
                <a:tab pos="7820025" algn="l"/>
              </a:tabLst>
            </a:pPr>
            <a:r>
              <a:rPr sz="1800" spc="-20" dirty="0">
                <a:latin typeface="Arial" charset="0"/>
                <a:cs typeface="Arial" charset="0"/>
              </a:rPr>
              <a:t>T</a:t>
            </a:r>
            <a:r>
              <a:rPr sz="1800" spc="5" dirty="0">
                <a:latin typeface="Arial" charset="0"/>
                <a:cs typeface="Arial" charset="0"/>
              </a:rPr>
              <a:t>h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er</a:t>
            </a:r>
            <a:r>
              <a:rPr sz="1800" spc="-15" dirty="0">
                <a:latin typeface="Arial" charset="0"/>
                <a:cs typeface="Arial" charset="0"/>
              </a:rPr>
              <a:t>v</a:t>
            </a:r>
            <a:r>
              <a:rPr sz="1800" dirty="0">
                <a:latin typeface="Arial" charset="0"/>
                <a:cs typeface="Arial" charset="0"/>
              </a:rPr>
              <a:t>i</a:t>
            </a:r>
            <a:r>
              <a:rPr sz="1800" spc="5" dirty="0">
                <a:latin typeface="Arial" charset="0"/>
                <a:cs typeface="Arial" charset="0"/>
              </a:rPr>
              <a:t>c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in</a:t>
            </a:r>
            <a:r>
              <a:rPr sz="1800" spc="-20" dirty="0">
                <a:latin typeface="Arial" charset="0"/>
                <a:cs typeface="Arial" charset="0"/>
              </a:rPr>
              <a:t>v</a:t>
            </a:r>
            <a:r>
              <a:rPr sz="1800" dirty="0">
                <a:latin typeface="Arial" charset="0"/>
                <a:cs typeface="Arial" charset="0"/>
              </a:rPr>
              <a:t>e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to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dirty="0">
                <a:latin typeface="Arial" charset="0"/>
                <a:cs typeface="Arial" charset="0"/>
              </a:rPr>
              <a:t>y	</a:t>
            </a:r>
            <a:r>
              <a:rPr sz="1800" spc="10" dirty="0">
                <a:latin typeface="Arial" charset="0"/>
                <a:cs typeface="Arial" charset="0"/>
              </a:rPr>
              <a:t>m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n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ge</a:t>
            </a:r>
            <a:r>
              <a:rPr sz="1800" spc="5" dirty="0">
                <a:latin typeface="Arial" charset="0"/>
                <a:cs typeface="Arial" charset="0"/>
              </a:rPr>
              <a:t>m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t	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pp</a:t>
            </a:r>
            <a:r>
              <a:rPr sz="1800" spc="-25" dirty="0">
                <a:latin typeface="Arial" charset="0"/>
                <a:cs typeface="Arial" charset="0"/>
              </a:rPr>
              <a:t>l</a:t>
            </a:r>
            <a:r>
              <a:rPr sz="1800" dirty="0">
                <a:latin typeface="Arial" charset="0"/>
                <a:cs typeface="Arial" charset="0"/>
              </a:rPr>
              <a:t>i</a:t>
            </a:r>
            <a:r>
              <a:rPr sz="1800" spc="-15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ati</a:t>
            </a:r>
            <a:r>
              <a:rPr sz="1800" spc="-25" dirty="0">
                <a:latin typeface="Arial" charset="0"/>
                <a:cs typeface="Arial" charset="0"/>
              </a:rPr>
              <a:t>o</a:t>
            </a:r>
            <a:r>
              <a:rPr sz="1800" spc="-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	r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5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or</a:t>
            </a:r>
            <a:r>
              <a:rPr sz="1800" spc="-25" dirty="0">
                <a:latin typeface="Arial" charset="0"/>
                <a:cs typeface="Arial" charset="0"/>
              </a:rPr>
              <a:t>d</a:t>
            </a:r>
            <a:r>
              <a:rPr sz="1800" spc="-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20" dirty="0">
                <a:latin typeface="Arial" charset="0"/>
                <a:cs typeface="Arial" charset="0"/>
              </a:rPr>
              <a:t>t</a:t>
            </a:r>
            <a:r>
              <a:rPr sz="1800" spc="5" dirty="0">
                <a:latin typeface="Arial" charset="0"/>
                <a:cs typeface="Arial" charset="0"/>
              </a:rPr>
              <a:t>h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i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t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n</a:t>
            </a:r>
            <a:r>
              <a:rPr sz="1800" spc="-15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es	a</a:t>
            </a:r>
            <a:r>
              <a:rPr sz="1800" spc="-25" dirty="0">
                <a:latin typeface="Arial" charset="0"/>
                <a:cs typeface="Arial" charset="0"/>
              </a:rPr>
              <a:t>nd</a:t>
            </a:r>
            <a:endParaRPr sz="1800">
              <a:latin typeface="Arial" charset="0"/>
              <a:cs typeface="Arial" charset="0"/>
            </a:endParaRPr>
          </a:p>
          <a:p>
            <a:pPr marL="259080" marR="5080" indent="-635" defTabSz="-635">
              <a:lnSpc>
                <a:spcPct val="200000"/>
              </a:lnSpc>
              <a:tabLst>
                <a:tab pos="2096770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attributes</a:t>
            </a:r>
            <a:r>
              <a:rPr sz="1800" spc="2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of</a:t>
            </a:r>
            <a:r>
              <a:rPr sz="1800" spc="25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the	</a:t>
            </a:r>
            <a:r>
              <a:rPr sz="1800" spc="-5" dirty="0">
                <a:latin typeface="Arial" charset="0"/>
                <a:cs typeface="Arial" charset="0"/>
              </a:rPr>
              <a:t>customer facing services also </a:t>
            </a:r>
            <a:r>
              <a:rPr sz="1800" dirty="0">
                <a:latin typeface="Arial" charset="0"/>
                <a:cs typeface="Arial" charset="0"/>
              </a:rPr>
              <a:t>called </a:t>
            </a:r>
            <a:r>
              <a:rPr sz="1800" spc="-10" dirty="0">
                <a:latin typeface="Arial" charset="0"/>
                <a:cs typeface="Arial" charset="0"/>
              </a:rPr>
              <a:t>CFS, </a:t>
            </a:r>
            <a:r>
              <a:rPr sz="1800" spc="-5" dirty="0">
                <a:latin typeface="Arial" charset="0"/>
                <a:cs typeface="Arial" charset="0"/>
              </a:rPr>
              <a:t>resource </a:t>
            </a:r>
            <a:r>
              <a:rPr sz="1800" spc="-10" dirty="0">
                <a:latin typeface="Arial" charset="0"/>
                <a:cs typeface="Arial" charset="0"/>
              </a:rPr>
              <a:t>facing  </a:t>
            </a:r>
            <a:r>
              <a:rPr sz="1800" dirty="0">
                <a:latin typeface="Arial" charset="0"/>
                <a:cs typeface="Arial" charset="0"/>
              </a:rPr>
              <a:t>services also called </a:t>
            </a:r>
            <a:r>
              <a:rPr sz="1800" spc="-5" dirty="0">
                <a:latin typeface="Arial" charset="0"/>
                <a:cs typeface="Arial" charset="0"/>
              </a:rPr>
              <a:t>RFS, </a:t>
            </a:r>
            <a:r>
              <a:rPr sz="1800" dirty="0">
                <a:latin typeface="Arial" charset="0"/>
                <a:cs typeface="Arial" charset="0"/>
              </a:rPr>
              <a:t>and service</a:t>
            </a:r>
            <a:r>
              <a:rPr sz="1800" spc="-1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relationships.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772" y="3689972"/>
            <a:ext cx="8216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35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</a:t>
            </a:r>
            <a:r>
              <a:rPr sz="1800" spc="33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can</a:t>
            </a:r>
            <a:r>
              <a:rPr sz="1800" spc="32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map</a:t>
            </a:r>
            <a:r>
              <a:rPr sz="1800" spc="35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35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CFSs</a:t>
            </a:r>
            <a:r>
              <a:rPr sz="1800" spc="35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35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RFSs</a:t>
            </a:r>
            <a:r>
              <a:rPr sz="1800" spc="35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to</a:t>
            </a:r>
            <a:r>
              <a:rPr sz="1800" spc="35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service</a:t>
            </a:r>
            <a:r>
              <a:rPr sz="1800" spc="32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components</a:t>
            </a:r>
            <a:r>
              <a:rPr sz="1800" spc="35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or</a:t>
            </a:r>
            <a:r>
              <a:rPr sz="1800" spc="32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other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services.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56267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Resource Inventory</a:t>
            </a:r>
            <a:r>
              <a:rPr spc="1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230236"/>
            <a:ext cx="9700260" cy="296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015" algn="just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Resource </a:t>
            </a:r>
            <a:r>
              <a:rPr sz="1800" spc="-5" dirty="0">
                <a:latin typeface="Arial" charset="0"/>
                <a:cs typeface="Arial" charset="0"/>
              </a:rPr>
              <a:t>Inventory Management applications store information about resource utilization for  </a:t>
            </a:r>
            <a:r>
              <a:rPr sz="1800" dirty="0">
                <a:latin typeface="Arial" charset="0"/>
                <a:cs typeface="Arial" charset="0"/>
              </a:rPr>
              <a:t>the implementation of services and</a:t>
            </a:r>
            <a:r>
              <a:rPr sz="1800" spc="-17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products.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marR="6985" indent="-246380" algn="just" defTabSz="-635">
              <a:lnSpc>
                <a:spcPct val="100000"/>
              </a:lnSpc>
              <a:buChar char="•"/>
              <a:tabLst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application </a:t>
            </a:r>
            <a:r>
              <a:rPr sz="1800" spc="-15" dirty="0">
                <a:latin typeface="Arial" charset="0"/>
                <a:cs typeface="Arial" charset="0"/>
              </a:rPr>
              <a:t>is </a:t>
            </a:r>
            <a:r>
              <a:rPr sz="1800" spc="-5" dirty="0">
                <a:latin typeface="Arial" charset="0"/>
                <a:cs typeface="Arial" charset="0"/>
              </a:rPr>
              <a:t>linked </a:t>
            </a:r>
            <a:r>
              <a:rPr sz="1800" spc="-10" dirty="0">
                <a:latin typeface="Arial" charset="0"/>
                <a:cs typeface="Arial" charset="0"/>
              </a:rPr>
              <a:t>to the </a:t>
            </a:r>
            <a:r>
              <a:rPr sz="1800" spc="-5" dirty="0">
                <a:latin typeface="Arial" charset="0"/>
                <a:cs typeface="Arial" charset="0"/>
              </a:rPr>
              <a:t>elements </a:t>
            </a:r>
            <a:r>
              <a:rPr sz="1800" spc="-10" dirty="0">
                <a:latin typeface="Arial" charset="0"/>
                <a:cs typeface="Arial" charset="0"/>
              </a:rPr>
              <a:t>of the </a:t>
            </a:r>
            <a:r>
              <a:rPr sz="1800" spc="-5" dirty="0">
                <a:latin typeface="Arial" charset="0"/>
                <a:cs typeface="Arial" charset="0"/>
              </a:rPr>
              <a:t>management systems </a:t>
            </a:r>
            <a:r>
              <a:rPr sz="1800" spc="-10" dirty="0">
                <a:latin typeface="Arial" charset="0"/>
                <a:cs typeface="Arial" charset="0"/>
              </a:rPr>
              <a:t>and resource </a:t>
            </a:r>
            <a:r>
              <a:rPr sz="1800" spc="-5" dirty="0">
                <a:latin typeface="Arial" charset="0"/>
                <a:cs typeface="Arial" charset="0"/>
              </a:rPr>
              <a:t>inventory  </a:t>
            </a:r>
            <a:r>
              <a:rPr sz="1800" dirty="0">
                <a:latin typeface="Arial" charset="0"/>
                <a:cs typeface="Arial" charset="0"/>
              </a:rPr>
              <a:t>database</a:t>
            </a:r>
            <a:r>
              <a:rPr sz="1800" spc="-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systems.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8445" marR="5715" indent="-245745" algn="just" defTabSz="-635">
              <a:lnSpc>
                <a:spcPct val="100000"/>
              </a:lnSpc>
              <a:buChar char="•"/>
              <a:tabLst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Some </a:t>
            </a:r>
            <a:r>
              <a:rPr sz="1800" spc="-5" dirty="0">
                <a:latin typeface="Arial" charset="0"/>
                <a:cs typeface="Arial" charset="0"/>
              </a:rPr>
              <a:t>examples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10" dirty="0">
                <a:latin typeface="Arial" charset="0"/>
                <a:cs typeface="Arial" charset="0"/>
              </a:rPr>
              <a:t>Resource </a:t>
            </a:r>
            <a:r>
              <a:rPr sz="1800" spc="-5" dirty="0">
                <a:latin typeface="Arial" charset="0"/>
                <a:cs typeface="Arial" charset="0"/>
              </a:rPr>
              <a:t>Management applications </a:t>
            </a:r>
            <a:r>
              <a:rPr sz="1800" dirty="0">
                <a:latin typeface="Arial" charset="0"/>
                <a:cs typeface="Arial" charset="0"/>
              </a:rPr>
              <a:t>are </a:t>
            </a:r>
            <a:r>
              <a:rPr sz="1800" spc="-5" dirty="0">
                <a:latin typeface="Arial" charset="0"/>
                <a:cs typeface="Arial" charset="0"/>
              </a:rPr>
              <a:t>Amdocs’ Cramer </a:t>
            </a:r>
            <a:r>
              <a:rPr sz="1800" spc="-10" dirty="0">
                <a:latin typeface="Arial" charset="0"/>
                <a:cs typeface="Arial" charset="0"/>
              </a:rPr>
              <a:t>Resource  </a:t>
            </a:r>
            <a:r>
              <a:rPr sz="1800" spc="-15" dirty="0">
                <a:latin typeface="Arial" charset="0"/>
                <a:cs typeface="Arial" charset="0"/>
              </a:rPr>
              <a:t>Manager, </a:t>
            </a:r>
            <a:r>
              <a:rPr sz="1800" spc="-5" dirty="0">
                <a:latin typeface="Arial" charset="0"/>
                <a:cs typeface="Arial" charset="0"/>
              </a:rPr>
              <a:t>Amdocs’ Cramer Sync Engine, </a:t>
            </a:r>
            <a:r>
              <a:rPr sz="1800" spc="-1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axPerience, </a:t>
            </a:r>
            <a:r>
              <a:rPr sz="1800" spc="-10" dirty="0">
                <a:latin typeface="Arial" charset="0"/>
                <a:cs typeface="Arial" charset="0"/>
              </a:rPr>
              <a:t>axACS,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-10" dirty="0">
                <a:latin typeface="Arial" charset="0"/>
                <a:cs typeface="Arial" charset="0"/>
              </a:rPr>
              <a:t>axDHCP </a:t>
            </a:r>
            <a:r>
              <a:rPr sz="1800" dirty="0">
                <a:latin typeface="Arial" charset="0"/>
                <a:cs typeface="Arial" charset="0"/>
              </a:rPr>
              <a:t>from </a:t>
            </a:r>
            <a:r>
              <a:rPr sz="1800" spc="-5" dirty="0">
                <a:latin typeface="Arial" charset="0"/>
                <a:cs typeface="Arial" charset="0"/>
              </a:rPr>
              <a:t>Axiros  </a:t>
            </a:r>
            <a:r>
              <a:rPr sz="1800" dirty="0">
                <a:latin typeface="Arial" charset="0"/>
                <a:cs typeface="Arial" charset="0"/>
              </a:rPr>
              <a:t>GmbH</a:t>
            </a:r>
            <a:r>
              <a:rPr sz="3100" dirty="0">
                <a:latin typeface="Arial" charset="0"/>
                <a:cs typeface="Arial" charset="0"/>
              </a:rPr>
              <a:t>.</a:t>
            </a:r>
            <a:endParaRPr sz="31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56178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Order Management (OSS</a:t>
            </a:r>
            <a:r>
              <a:rPr spc="-220" dirty="0"/>
              <a:t> </a:t>
            </a:r>
            <a:r>
              <a:rPr spc="-15" dirty="0"/>
              <a:t>Aspect)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419212"/>
            <a:ext cx="97021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Currently </a:t>
            </a:r>
            <a:r>
              <a:rPr sz="1800" spc="-5" dirty="0">
                <a:latin typeface="Arial" charset="0"/>
                <a:cs typeface="Arial" charset="0"/>
              </a:rPr>
              <a:t>available order management systems </a:t>
            </a:r>
            <a:r>
              <a:rPr sz="1800" spc="-10" dirty="0">
                <a:latin typeface="Arial" charset="0"/>
                <a:cs typeface="Arial" charset="0"/>
              </a:rPr>
              <a:t>utilize </a:t>
            </a:r>
            <a:r>
              <a:rPr sz="1800" spc="-5" dirty="0">
                <a:latin typeface="Arial" charset="0"/>
                <a:cs typeface="Arial" charset="0"/>
              </a:rPr>
              <a:t>scripts that enable </a:t>
            </a:r>
            <a:r>
              <a:rPr sz="1800" spc="-10" dirty="0">
                <a:latin typeface="Arial" charset="0"/>
                <a:cs typeface="Arial" charset="0"/>
              </a:rPr>
              <a:t>flexible</a:t>
            </a:r>
            <a:r>
              <a:rPr sz="1800" spc="-10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workflow</a:t>
            </a:r>
            <a:endParaRPr sz="1800">
              <a:latin typeface="Arial" charset="0"/>
              <a:cs typeface="Arial" charset="0"/>
            </a:endParaRPr>
          </a:p>
          <a:p>
            <a:pPr marL="259715" marR="5715" indent="-635">
              <a:lnSpc>
                <a:spcPct val="200000"/>
              </a:lnSpc>
            </a:pPr>
            <a:r>
              <a:rPr sz="1800" dirty="0">
                <a:latin typeface="Arial" charset="0"/>
                <a:cs typeface="Arial" charset="0"/>
              </a:rPr>
              <a:t>engines to </a:t>
            </a:r>
            <a:r>
              <a:rPr sz="1800" spc="-5" dirty="0">
                <a:latin typeface="Arial" charset="0"/>
                <a:cs typeface="Arial" charset="0"/>
              </a:rPr>
              <a:t>integrate </a:t>
            </a:r>
            <a:r>
              <a:rPr sz="180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manual </a:t>
            </a:r>
            <a:r>
              <a:rPr sz="1800" spc="-10" dirty="0">
                <a:latin typeface="Arial" charset="0"/>
                <a:cs typeface="Arial" charset="0"/>
              </a:rPr>
              <a:t>and the </a:t>
            </a:r>
            <a:r>
              <a:rPr sz="1800" spc="-5" dirty="0">
                <a:latin typeface="Arial" charset="0"/>
                <a:cs typeface="Arial" charset="0"/>
              </a:rPr>
              <a:t>system service </a:t>
            </a:r>
            <a:r>
              <a:rPr sz="1800" dirty="0">
                <a:latin typeface="Arial" charset="0"/>
                <a:cs typeface="Arial" charset="0"/>
              </a:rPr>
              <a:t>tasks to </a:t>
            </a:r>
            <a:r>
              <a:rPr sz="1800" spc="-5" dirty="0">
                <a:latin typeface="Arial" charset="0"/>
                <a:cs typeface="Arial" charset="0"/>
              </a:rPr>
              <a:t>achieve highly automated  </a:t>
            </a:r>
            <a:r>
              <a:rPr sz="1800" dirty="0">
                <a:latin typeface="Arial" charset="0"/>
                <a:cs typeface="Arial" charset="0"/>
              </a:rPr>
              <a:t>and intelligent</a:t>
            </a:r>
            <a:r>
              <a:rPr sz="1800" spc="-11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operations.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3613772"/>
            <a:ext cx="953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dirty="0">
                <a:latin typeface="Arial" charset="0"/>
                <a:cs typeface="Arial" charset="0"/>
              </a:rPr>
              <a:t>system carries out routine resource </a:t>
            </a:r>
            <a:r>
              <a:rPr sz="1800" spc="5" dirty="0">
                <a:latin typeface="Arial" charset="0"/>
                <a:cs typeface="Arial" charset="0"/>
              </a:rPr>
              <a:t>check tasks </a:t>
            </a:r>
            <a:r>
              <a:rPr sz="1800" dirty="0">
                <a:latin typeface="Arial" charset="0"/>
                <a:cs typeface="Arial" charset="0"/>
              </a:rPr>
              <a:t>before the involvement of human</a:t>
            </a:r>
            <a:r>
              <a:rPr sz="1800" spc="-3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effort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359" y="4711052"/>
            <a:ext cx="9700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  <a:tab pos="1038860" algn="l"/>
                <a:tab pos="2023745" algn="l"/>
                <a:tab pos="2538730" algn="l"/>
                <a:tab pos="3379470" algn="l"/>
                <a:tab pos="4099560" algn="l"/>
                <a:tab pos="4432300" algn="l"/>
                <a:tab pos="5443855" algn="l"/>
                <a:tab pos="5763895" algn="l"/>
                <a:tab pos="6812915" algn="l"/>
                <a:tab pos="8355330" algn="l"/>
                <a:tab pos="8742045" algn="l"/>
                <a:tab pos="9315450" algn="l"/>
              </a:tabLst>
            </a:pPr>
            <a:r>
              <a:rPr sz="1800" spc="-20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he</a:t>
            </a:r>
            <a:r>
              <a:rPr sz="1800" spc="5" dirty="0">
                <a:latin typeface="Arial" charset="0"/>
                <a:cs typeface="Arial" charset="0"/>
              </a:rPr>
              <a:t>s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spc="-15" dirty="0">
                <a:latin typeface="Arial" charset="0"/>
                <a:cs typeface="Arial" charset="0"/>
              </a:rPr>
              <a:t>y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t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10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s	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spc="-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25" dirty="0">
                <a:latin typeface="Arial" charset="0"/>
                <a:cs typeface="Arial" charset="0"/>
              </a:rPr>
              <a:t>q</a:t>
            </a:r>
            <a:r>
              <a:rPr sz="1800" dirty="0">
                <a:latin typeface="Arial" charset="0"/>
                <a:cs typeface="Arial" charset="0"/>
              </a:rPr>
              <a:t>ui</a:t>
            </a:r>
            <a:r>
              <a:rPr sz="1800" spc="-20" dirty="0">
                <a:latin typeface="Arial" charset="0"/>
                <a:cs typeface="Arial" charset="0"/>
              </a:rPr>
              <a:t>c</a:t>
            </a:r>
            <a:r>
              <a:rPr sz="1800" spc="10" dirty="0">
                <a:latin typeface="Arial" charset="0"/>
                <a:cs typeface="Arial" charset="0"/>
              </a:rPr>
              <a:t>k</a:t>
            </a:r>
            <a:r>
              <a:rPr sz="1800" dirty="0">
                <a:latin typeface="Arial" charset="0"/>
                <a:cs typeface="Arial" charset="0"/>
              </a:rPr>
              <a:t>l</a:t>
            </a:r>
            <a:r>
              <a:rPr sz="1800" spc="-5" dirty="0">
                <a:latin typeface="Arial" charset="0"/>
                <a:cs typeface="Arial" charset="0"/>
              </a:rPr>
              <a:t>y</a:t>
            </a:r>
            <a:r>
              <a:rPr sz="1800" dirty="0">
                <a:latin typeface="Arial" charset="0"/>
                <a:cs typeface="Arial" charset="0"/>
              </a:rPr>
              <a:t>	ad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spc="5" dirty="0">
                <a:latin typeface="Arial" charset="0"/>
                <a:cs typeface="Arial" charset="0"/>
              </a:rPr>
              <a:t>p</a:t>
            </a:r>
            <a:r>
              <a:rPr sz="1800" dirty="0">
                <a:latin typeface="Arial" charset="0"/>
                <a:cs typeface="Arial" charset="0"/>
              </a:rPr>
              <a:t>t	</a:t>
            </a:r>
            <a:r>
              <a:rPr sz="1800" spc="-20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o	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h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ng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s	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spc="-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	bu</a:t>
            </a:r>
            <a:r>
              <a:rPr sz="1800" spc="-2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i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e</a:t>
            </a:r>
            <a:r>
              <a:rPr sz="1800" spc="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s	re</a:t>
            </a:r>
            <a:r>
              <a:rPr sz="1800" spc="-25" dirty="0">
                <a:latin typeface="Arial" charset="0"/>
                <a:cs typeface="Arial" charset="0"/>
              </a:rPr>
              <a:t>q</a:t>
            </a:r>
            <a:r>
              <a:rPr sz="1800" dirty="0">
                <a:latin typeface="Arial" charset="0"/>
                <a:cs typeface="Arial" charset="0"/>
              </a:rPr>
              <a:t>uir</a:t>
            </a:r>
            <a:r>
              <a:rPr sz="1800" spc="-20" dirty="0">
                <a:latin typeface="Arial" charset="0"/>
                <a:cs typeface="Arial" charset="0"/>
              </a:rPr>
              <a:t>e</a:t>
            </a:r>
            <a:r>
              <a:rPr sz="1800" spc="10" dirty="0">
                <a:latin typeface="Arial" charset="0"/>
                <a:cs typeface="Arial" charset="0"/>
              </a:rPr>
              <a:t>m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nt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,	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spc="-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	t</a:t>
            </a:r>
            <a:r>
              <a:rPr sz="1800" spc="-25" dirty="0">
                <a:latin typeface="Arial" charset="0"/>
                <a:cs typeface="Arial" charset="0"/>
              </a:rPr>
              <a:t>h</a:t>
            </a:r>
            <a:r>
              <a:rPr sz="1800" dirty="0">
                <a:latin typeface="Arial" charset="0"/>
                <a:cs typeface="Arial" charset="0"/>
              </a:rPr>
              <a:t>ey	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an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automatically</a:t>
            </a:r>
            <a:r>
              <a:rPr sz="1800" spc="-8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generate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process</a:t>
            </a:r>
            <a:r>
              <a:rPr sz="1800" spc="-55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scripts,</a:t>
            </a:r>
            <a:r>
              <a:rPr sz="1800" spc="-4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test</a:t>
            </a:r>
            <a:r>
              <a:rPr sz="1800" spc="-4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updates,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-1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deploy</a:t>
            </a:r>
            <a:r>
              <a:rPr sz="1800" spc="-5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them.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31889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</a:t>
            </a:r>
            <a:r>
              <a:rPr spc="-190" dirty="0"/>
              <a:t> </a:t>
            </a:r>
            <a:r>
              <a:rPr spc="-10" dirty="0"/>
              <a:t>Assurance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772" y="1571612"/>
            <a:ext cx="594741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dirty="0">
                <a:latin typeface="Arial" charset="0"/>
                <a:cs typeface="Arial" charset="0"/>
              </a:rPr>
              <a:t>process of service </a:t>
            </a:r>
            <a:r>
              <a:rPr sz="1800" spc="5" dirty="0">
                <a:latin typeface="Arial" charset="0"/>
                <a:cs typeface="Arial" charset="0"/>
              </a:rPr>
              <a:t>assurance comprises </a:t>
            </a:r>
            <a:r>
              <a:rPr sz="1800" dirty="0">
                <a:latin typeface="Arial" charset="0"/>
                <a:cs typeface="Arial" charset="0"/>
              </a:rPr>
              <a:t>the</a:t>
            </a:r>
            <a:r>
              <a:rPr sz="1800" spc="-26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following: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Network </a:t>
            </a:r>
            <a:r>
              <a:rPr sz="1800" dirty="0">
                <a:latin typeface="Arial" charset="0"/>
                <a:cs typeface="Arial" charset="0"/>
              </a:rPr>
              <a:t>and service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testing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Service</a:t>
            </a:r>
            <a:r>
              <a:rPr sz="1800" spc="-2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Problem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Fault</a:t>
            </a:r>
            <a:r>
              <a:rPr sz="1800" spc="-2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spc="-15" dirty="0">
                <a:latin typeface="Arial" charset="0"/>
                <a:cs typeface="Arial" charset="0"/>
              </a:rPr>
              <a:t>Trouble </a:t>
            </a:r>
            <a:r>
              <a:rPr sz="1800" spc="5" dirty="0">
                <a:latin typeface="Arial" charset="0"/>
                <a:cs typeface="Arial" charset="0"/>
              </a:rPr>
              <a:t>ticket</a:t>
            </a:r>
            <a:r>
              <a:rPr sz="1800" spc="-5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Customer </a:t>
            </a:r>
            <a:r>
              <a:rPr sz="1800" spc="-5" dirty="0">
                <a:latin typeface="Arial" charset="0"/>
                <a:cs typeface="Arial" charset="0"/>
              </a:rPr>
              <a:t>experience</a:t>
            </a:r>
            <a:r>
              <a:rPr sz="1800" spc="-9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Performance</a:t>
            </a:r>
            <a:r>
              <a:rPr sz="1800" spc="-7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Network traffic</a:t>
            </a:r>
            <a:r>
              <a:rPr sz="1800" spc="-2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charset="0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spcBef>
                <a:spcPts val="5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Service </a:t>
            </a:r>
            <a:r>
              <a:rPr sz="1800" spc="-5" dirty="0">
                <a:latin typeface="Arial" charset="0"/>
                <a:cs typeface="Arial" charset="0"/>
              </a:rPr>
              <a:t>level </a:t>
            </a:r>
            <a:r>
              <a:rPr sz="1800" dirty="0">
                <a:latin typeface="Arial" charset="0"/>
                <a:cs typeface="Arial" charset="0"/>
              </a:rPr>
              <a:t>agreement</a:t>
            </a:r>
            <a:r>
              <a:rPr sz="1800" spc="-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monitoring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6359" y="1230236"/>
            <a:ext cx="3985260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Customer Relationship</a:t>
            </a:r>
            <a:r>
              <a:rPr sz="1800" spc="-15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dirty="0">
                <a:latin typeface="Arial" charset="0"/>
                <a:cs typeface="Arial" charset="0"/>
              </a:rPr>
              <a:t>Billing</a:t>
            </a:r>
            <a:r>
              <a:rPr sz="1800" spc="-3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Functionality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Mediation</a:t>
            </a:r>
            <a:r>
              <a:rPr sz="1800" spc="-2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charset="0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Order </a:t>
            </a:r>
            <a:r>
              <a:rPr sz="1800" dirty="0">
                <a:latin typeface="Arial" charset="0"/>
                <a:cs typeface="Arial" charset="0"/>
              </a:rPr>
              <a:t>Management (BSS</a:t>
            </a:r>
            <a:r>
              <a:rPr sz="1800" spc="-15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Aspect)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00" y="344042"/>
            <a:ext cx="3025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BSS</a:t>
            </a:r>
            <a:r>
              <a:rPr spc="-50" dirty="0"/>
              <a:t> </a:t>
            </a:r>
            <a:r>
              <a:rPr spc="-10" dirty="0"/>
              <a:t>Components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6200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Customer </a:t>
            </a:r>
            <a:r>
              <a:rPr dirty="0"/>
              <a:t>Relationship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" name="object 6"/>
          <p:cNvSpPr/>
          <p:nvPr/>
        </p:nvSpPr>
        <p:spPr>
          <a:xfrm>
            <a:off x="1676412" y="1812926"/>
            <a:ext cx="7499477" cy="48371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34384" y="6537959"/>
            <a:ext cx="3895344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06640" y="6537959"/>
            <a:ext cx="387096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0369" y="6597268"/>
            <a:ext cx="889825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8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Fig.17 Functions of </a:t>
            </a:r>
            <a:r>
              <a:rPr sz="1800" spc="-5" dirty="0">
                <a:latin typeface="Arial" charset="0"/>
                <a:cs typeface="Arial" charset="0"/>
              </a:rPr>
              <a:t>a CRM</a:t>
            </a:r>
            <a:r>
              <a:rPr sz="1800" spc="-11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</a:t>
            </a:r>
            <a:endParaRPr sz="18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Arial" charset="0"/>
                <a:cs typeface="Arial" charset="0"/>
              </a:rPr>
              <a:t>Source: Advanced Concepts of </a:t>
            </a:r>
            <a:r>
              <a:rPr sz="1800" spc="-15" dirty="0">
                <a:latin typeface="Arial" charset="0"/>
                <a:cs typeface="Arial" charset="0"/>
              </a:rPr>
              <a:t>Telecommunication </a:t>
            </a:r>
            <a:r>
              <a:rPr sz="1800" dirty="0">
                <a:latin typeface="Arial" charset="0"/>
                <a:cs typeface="Arial" charset="0"/>
              </a:rPr>
              <a:t>Business </a:t>
            </a:r>
            <a:r>
              <a:rPr sz="1800" spc="-5" dirty="0">
                <a:latin typeface="Arial" charset="0"/>
                <a:cs typeface="Arial" charset="0"/>
              </a:rPr>
              <a:t>(T102SG01), IBM</a:t>
            </a:r>
            <a:r>
              <a:rPr sz="1800" spc="-2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Manual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21583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CRM</a:t>
            </a:r>
            <a:r>
              <a:rPr spc="-75" dirty="0"/>
              <a:t> </a:t>
            </a:r>
            <a:r>
              <a:rPr spc="-5" dirty="0"/>
              <a:t>Contd..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370444"/>
            <a:ext cx="9699625" cy="1217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5"/>
              </a:spcBef>
              <a:buChar char="•"/>
              <a:tabLst>
                <a:tab pos="258445" algn="l"/>
                <a:tab pos="259715" algn="l"/>
                <a:tab pos="2353310" algn="l"/>
                <a:tab pos="3176270" algn="l"/>
                <a:tab pos="4203700" algn="l"/>
                <a:tab pos="4819015" algn="l"/>
                <a:tab pos="5139055" algn="l"/>
                <a:tab pos="5746115" algn="l"/>
                <a:tab pos="6002020" algn="l"/>
                <a:tab pos="7248525" algn="l"/>
                <a:tab pos="8025765" algn="l"/>
                <a:tab pos="8946515" algn="l"/>
                <a:tab pos="9263380" algn="l"/>
              </a:tabLst>
            </a:pPr>
            <a:r>
              <a:rPr sz="1700" spc="-204" dirty="0">
                <a:latin typeface="Arial" charset="0"/>
                <a:cs typeface="Arial" charset="0"/>
              </a:rPr>
              <a:t>T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5" dirty="0">
                <a:latin typeface="Arial" charset="0"/>
                <a:cs typeface="Arial" charset="0"/>
              </a:rPr>
              <a:t>l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spc="-5" dirty="0">
                <a:latin typeface="Arial" charset="0"/>
                <a:cs typeface="Arial" charset="0"/>
              </a:rPr>
              <a:t>mm</a:t>
            </a:r>
            <a:r>
              <a:rPr sz="1700" spc="10" dirty="0">
                <a:latin typeface="Arial" charset="0"/>
                <a:cs typeface="Arial" charset="0"/>
              </a:rPr>
              <a:t>u</a:t>
            </a:r>
            <a:r>
              <a:rPr sz="1700" spc="-15" dirty="0">
                <a:latin typeface="Arial" charset="0"/>
                <a:cs typeface="Arial" charset="0"/>
              </a:rPr>
              <a:t>n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5" dirty="0">
                <a:latin typeface="Arial" charset="0"/>
                <a:cs typeface="Arial" charset="0"/>
              </a:rPr>
              <a:t>ti</a:t>
            </a:r>
            <a:r>
              <a:rPr sz="1700" spc="-15" dirty="0">
                <a:latin typeface="Arial" charset="0"/>
                <a:cs typeface="Arial" charset="0"/>
              </a:rPr>
              <a:t>on</a:t>
            </a:r>
            <a:r>
              <a:rPr sz="1700" dirty="0">
                <a:latin typeface="Arial" charset="0"/>
                <a:cs typeface="Arial" charset="0"/>
              </a:rPr>
              <a:t>s	</a:t>
            </a:r>
            <a:r>
              <a:rPr sz="1700" spc="10" dirty="0">
                <a:latin typeface="Arial" charset="0"/>
                <a:cs typeface="Arial" charset="0"/>
              </a:rPr>
              <a:t>s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5" dirty="0">
                <a:latin typeface="Arial" charset="0"/>
                <a:cs typeface="Arial" charset="0"/>
              </a:rPr>
              <a:t>r</a:t>
            </a:r>
            <a:r>
              <a:rPr sz="1700" spc="-15" dirty="0">
                <a:latin typeface="Arial" charset="0"/>
                <a:cs typeface="Arial" charset="0"/>
              </a:rPr>
              <a:t>v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dirty="0">
                <a:latin typeface="Arial" charset="0"/>
                <a:cs typeface="Arial" charset="0"/>
              </a:rPr>
              <a:t>e	</a:t>
            </a:r>
            <a:r>
              <a:rPr sz="1700" spc="-15" dirty="0">
                <a:latin typeface="Arial" charset="0"/>
                <a:cs typeface="Arial" charset="0"/>
              </a:rPr>
              <a:t>p</a:t>
            </a:r>
            <a:r>
              <a:rPr sz="1700" spc="5" dirty="0">
                <a:latin typeface="Arial" charset="0"/>
                <a:cs typeface="Arial" charset="0"/>
              </a:rPr>
              <a:t>r</a:t>
            </a:r>
            <a:r>
              <a:rPr sz="1700" spc="-15" dirty="0">
                <a:latin typeface="Arial" charset="0"/>
                <a:cs typeface="Arial" charset="0"/>
              </a:rPr>
              <a:t>ov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spc="10" dirty="0">
                <a:latin typeface="Arial" charset="0"/>
                <a:cs typeface="Arial" charset="0"/>
              </a:rPr>
              <a:t>d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5" dirty="0">
                <a:latin typeface="Arial" charset="0"/>
                <a:cs typeface="Arial" charset="0"/>
              </a:rPr>
              <a:t>r</a:t>
            </a:r>
            <a:r>
              <a:rPr sz="1700" dirty="0">
                <a:latin typeface="Arial" charset="0"/>
                <a:cs typeface="Arial" charset="0"/>
              </a:rPr>
              <a:t>s	</a:t>
            </a:r>
            <a:r>
              <a:rPr sz="1700" spc="-15" dirty="0">
                <a:latin typeface="Arial" charset="0"/>
                <a:cs typeface="Arial" charset="0"/>
              </a:rPr>
              <a:t>ne</a:t>
            </a:r>
            <a:r>
              <a:rPr sz="1700" spc="10" dirty="0">
                <a:latin typeface="Arial" charset="0"/>
                <a:cs typeface="Arial" charset="0"/>
              </a:rPr>
              <a:t>e</a:t>
            </a:r>
            <a:r>
              <a:rPr sz="1700" dirty="0">
                <a:latin typeface="Arial" charset="0"/>
                <a:cs typeface="Arial" charset="0"/>
              </a:rPr>
              <a:t>d	</a:t>
            </a: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dirty="0">
                <a:latin typeface="Arial" charset="0"/>
                <a:cs typeface="Arial" charset="0"/>
              </a:rPr>
              <a:t>o	</a:t>
            </a:r>
            <a:r>
              <a:rPr sz="1700" spc="10" dirty="0">
                <a:latin typeface="Arial" charset="0"/>
                <a:cs typeface="Arial" charset="0"/>
              </a:rPr>
              <a:t>h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10" dirty="0">
                <a:latin typeface="Arial" charset="0"/>
                <a:cs typeface="Arial" charset="0"/>
              </a:rPr>
              <a:t>v</a:t>
            </a:r>
            <a:r>
              <a:rPr sz="1700" dirty="0">
                <a:latin typeface="Arial" charset="0"/>
                <a:cs typeface="Arial" charset="0"/>
              </a:rPr>
              <a:t>e	a	</a:t>
            </a:r>
            <a:r>
              <a:rPr sz="1700" spc="10" dirty="0">
                <a:latin typeface="Arial" charset="0"/>
                <a:cs typeface="Arial" charset="0"/>
              </a:rPr>
              <a:t>co</a:t>
            </a:r>
            <a:r>
              <a:rPr sz="1700" spc="-15" dirty="0">
                <a:latin typeface="Arial" charset="0"/>
                <a:cs typeface="Arial" charset="0"/>
              </a:rPr>
              <a:t>n</a:t>
            </a:r>
            <a:r>
              <a:rPr sz="1700" spc="5" dirty="0">
                <a:latin typeface="Arial" charset="0"/>
                <a:cs typeface="Arial" charset="0"/>
              </a:rPr>
              <a:t>ti</a:t>
            </a:r>
            <a:r>
              <a:rPr sz="1700" spc="-15" dirty="0">
                <a:latin typeface="Arial" charset="0"/>
                <a:cs typeface="Arial" charset="0"/>
              </a:rPr>
              <a:t>n</a:t>
            </a:r>
            <a:r>
              <a:rPr sz="1700" spc="10" dirty="0">
                <a:latin typeface="Arial" charset="0"/>
                <a:cs typeface="Arial" charset="0"/>
              </a:rPr>
              <a:t>u</a:t>
            </a:r>
            <a:r>
              <a:rPr sz="1700" spc="-15" dirty="0">
                <a:latin typeface="Arial" charset="0"/>
                <a:cs typeface="Arial" charset="0"/>
              </a:rPr>
              <a:t>ou</a:t>
            </a:r>
            <a:r>
              <a:rPr sz="1700" spc="10" dirty="0">
                <a:latin typeface="Arial" charset="0"/>
                <a:cs typeface="Arial" charset="0"/>
              </a:rPr>
              <a:t>s</a:t>
            </a:r>
            <a:r>
              <a:rPr sz="1700" dirty="0">
                <a:latin typeface="Arial" charset="0"/>
                <a:cs typeface="Arial" charset="0"/>
              </a:rPr>
              <a:t>,	</a:t>
            </a:r>
            <a:r>
              <a:rPr sz="1700" spc="10" dirty="0">
                <a:latin typeface="Arial" charset="0"/>
                <a:cs typeface="Arial" charset="0"/>
              </a:rPr>
              <a:t>u</a:t>
            </a:r>
            <a:r>
              <a:rPr sz="1700" spc="-15" dirty="0">
                <a:latin typeface="Arial" charset="0"/>
                <a:cs typeface="Arial" charset="0"/>
              </a:rPr>
              <a:t>n</a:t>
            </a:r>
            <a:r>
              <a:rPr sz="1700" spc="5" dirty="0">
                <a:latin typeface="Arial" charset="0"/>
                <a:cs typeface="Arial" charset="0"/>
              </a:rPr>
              <a:t>ifi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dirty="0">
                <a:latin typeface="Arial" charset="0"/>
                <a:cs typeface="Arial" charset="0"/>
              </a:rPr>
              <a:t>d	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10" dirty="0">
                <a:latin typeface="Arial" charset="0"/>
                <a:cs typeface="Arial" charset="0"/>
              </a:rPr>
              <a:t>n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5" dirty="0">
                <a:latin typeface="Arial" charset="0"/>
                <a:cs typeface="Arial" charset="0"/>
              </a:rPr>
              <a:t>l</a:t>
            </a:r>
            <a:r>
              <a:rPr sz="1700" spc="-15" dirty="0">
                <a:latin typeface="Arial" charset="0"/>
                <a:cs typeface="Arial" charset="0"/>
              </a:rPr>
              <a:t>y</a:t>
            </a:r>
            <a:r>
              <a:rPr sz="1700" spc="10" dirty="0">
                <a:latin typeface="Arial" charset="0"/>
                <a:cs typeface="Arial" charset="0"/>
              </a:rPr>
              <a:t>s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dirty="0">
                <a:latin typeface="Arial" charset="0"/>
                <a:cs typeface="Arial" charset="0"/>
              </a:rPr>
              <a:t>s	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dirty="0">
                <a:latin typeface="Arial" charset="0"/>
                <a:cs typeface="Arial" charset="0"/>
              </a:rPr>
              <a:t>f	</a:t>
            </a: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spc="-15" dirty="0">
                <a:latin typeface="Arial" charset="0"/>
                <a:cs typeface="Arial" charset="0"/>
              </a:rPr>
              <a:t>h</a:t>
            </a:r>
            <a:r>
              <a:rPr sz="1700" spc="10" dirty="0">
                <a:latin typeface="Arial" charset="0"/>
                <a:cs typeface="Arial" charset="0"/>
              </a:rPr>
              <a:t>e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dirty="0">
                <a:latin typeface="Arial" charset="0"/>
                <a:cs typeface="Arial" charset="0"/>
              </a:rPr>
              <a:t>r</a:t>
            </a:r>
            <a:endParaRPr sz="1700">
              <a:latin typeface="Arial" charset="0"/>
              <a:cs typeface="Arial" charset="0"/>
            </a:endParaRPr>
          </a:p>
          <a:p>
            <a:pPr marL="259715" marR="5080">
              <a:lnSpc>
                <a:spcPct val="180000"/>
              </a:lnSpc>
            </a:pPr>
            <a:r>
              <a:rPr sz="1700" spc="-5" dirty="0">
                <a:latin typeface="Arial" charset="0"/>
                <a:cs typeface="Arial" charset="0"/>
              </a:rPr>
              <a:t>customers (organisations </a:t>
            </a:r>
            <a:r>
              <a:rPr sz="1700" dirty="0">
                <a:latin typeface="Arial" charset="0"/>
                <a:cs typeface="Arial" charset="0"/>
              </a:rPr>
              <a:t>and </a:t>
            </a:r>
            <a:r>
              <a:rPr sz="1700" spc="-5" dirty="0">
                <a:latin typeface="Arial" charset="0"/>
                <a:cs typeface="Arial" charset="0"/>
              </a:rPr>
              <a:t>individuals) </a:t>
            </a:r>
            <a:r>
              <a:rPr sz="1700" dirty="0">
                <a:latin typeface="Arial" charset="0"/>
                <a:cs typeface="Arial" charset="0"/>
              </a:rPr>
              <a:t>to </a:t>
            </a:r>
            <a:r>
              <a:rPr sz="1700" spc="-10" dirty="0">
                <a:latin typeface="Arial" charset="0"/>
                <a:cs typeface="Arial" charset="0"/>
              </a:rPr>
              <a:t>be </a:t>
            </a:r>
            <a:r>
              <a:rPr sz="1700" dirty="0">
                <a:latin typeface="Arial" charset="0"/>
                <a:cs typeface="Arial" charset="0"/>
              </a:rPr>
              <a:t>able to support </a:t>
            </a:r>
            <a:r>
              <a:rPr sz="1700" spc="-5" dirty="0">
                <a:latin typeface="Arial" charset="0"/>
                <a:cs typeface="Arial" charset="0"/>
              </a:rPr>
              <a:t>their </a:t>
            </a:r>
            <a:r>
              <a:rPr sz="1700" dirty="0">
                <a:latin typeface="Arial" charset="0"/>
                <a:cs typeface="Arial" charset="0"/>
              </a:rPr>
              <a:t>complex requirements,  </a:t>
            </a:r>
            <a:r>
              <a:rPr sz="1700" spc="-10" dirty="0">
                <a:latin typeface="Arial" charset="0"/>
                <a:cs typeface="Arial" charset="0"/>
              </a:rPr>
              <a:t>through </a:t>
            </a:r>
            <a:r>
              <a:rPr sz="1700" dirty="0">
                <a:latin typeface="Arial" charset="0"/>
                <a:cs typeface="Arial" charset="0"/>
              </a:rPr>
              <a:t>customer-centric systems </a:t>
            </a:r>
            <a:r>
              <a:rPr sz="1700" spc="5" dirty="0">
                <a:latin typeface="Arial" charset="0"/>
                <a:cs typeface="Arial" charset="0"/>
              </a:rPr>
              <a:t>like </a:t>
            </a:r>
            <a:r>
              <a:rPr sz="1700" spc="-5" dirty="0">
                <a:latin typeface="Arial" charset="0"/>
                <a:cs typeface="Arial" charset="0"/>
              </a:rPr>
              <a:t>Customer Relationship </a:t>
            </a:r>
            <a:r>
              <a:rPr sz="1700" spc="-10" dirty="0">
                <a:latin typeface="Arial" charset="0"/>
                <a:cs typeface="Arial" charset="0"/>
              </a:rPr>
              <a:t>Management</a:t>
            </a:r>
            <a:r>
              <a:rPr sz="1700" spc="120" dirty="0">
                <a:latin typeface="Arial" charset="0"/>
                <a:cs typeface="Arial" charset="0"/>
              </a:rPr>
              <a:t> </a:t>
            </a:r>
            <a:r>
              <a:rPr sz="1700" dirty="0">
                <a:latin typeface="Arial" charset="0"/>
                <a:cs typeface="Arial" charset="0"/>
              </a:rPr>
              <a:t>(CRM).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5881" y="3235820"/>
            <a:ext cx="44830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spc="10" dirty="0">
                <a:latin typeface="Arial" charset="0"/>
                <a:cs typeface="Arial" charset="0"/>
              </a:rPr>
              <a:t>h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dirty="0">
                <a:latin typeface="Arial" charset="0"/>
                <a:cs typeface="Arial" charset="0"/>
              </a:rPr>
              <a:t>r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9443" y="3235820"/>
            <a:ext cx="7791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Arial" charset="0"/>
                <a:cs typeface="Arial" charset="0"/>
              </a:rPr>
              <a:t>account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5191" y="3235820"/>
            <a:ext cx="9055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Arial" charset="0"/>
                <a:cs typeface="Arial" charset="0"/>
              </a:rPr>
              <a:t>p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spc="10" dirty="0">
                <a:latin typeface="Arial" charset="0"/>
                <a:cs typeface="Arial" charset="0"/>
              </a:rPr>
              <a:t>e</a:t>
            </a:r>
            <a:r>
              <a:rPr sz="1700" spc="-15" dirty="0">
                <a:latin typeface="Arial" charset="0"/>
                <a:cs typeface="Arial" charset="0"/>
              </a:rPr>
              <a:t>n</a:t>
            </a:r>
            <a:r>
              <a:rPr sz="1700" spc="5" dirty="0">
                <a:latin typeface="Arial" charset="0"/>
                <a:cs typeface="Arial" charset="0"/>
              </a:rPr>
              <a:t>ti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5" dirty="0">
                <a:latin typeface="Arial" charset="0"/>
                <a:cs typeface="Arial" charset="0"/>
              </a:rPr>
              <a:t>l</a:t>
            </a:r>
            <a:r>
              <a:rPr sz="1700" dirty="0">
                <a:latin typeface="Arial" charset="0"/>
                <a:cs typeface="Arial" charset="0"/>
              </a:rPr>
              <a:t>,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5807" y="3235820"/>
            <a:ext cx="8559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" charset="0"/>
                <a:cs typeface="Arial" charset="0"/>
              </a:rPr>
              <a:t>enhance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4701" y="3235820"/>
            <a:ext cx="9175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-15" dirty="0">
                <a:latin typeface="Arial" charset="0"/>
                <a:cs typeface="Arial" charset="0"/>
              </a:rPr>
              <a:t>u</a:t>
            </a:r>
            <a:r>
              <a:rPr sz="1700" spc="10" dirty="0">
                <a:latin typeface="Arial" charset="0"/>
                <a:cs typeface="Arial" charset="0"/>
              </a:rPr>
              <a:t>s</a:t>
            </a: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spc="10" dirty="0">
                <a:latin typeface="Arial" charset="0"/>
                <a:cs typeface="Arial" charset="0"/>
              </a:rPr>
              <a:t>o</a:t>
            </a:r>
            <a:r>
              <a:rPr sz="1700" spc="-5" dirty="0">
                <a:latin typeface="Arial" charset="0"/>
                <a:cs typeface="Arial" charset="0"/>
              </a:rPr>
              <a:t>m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dirty="0">
                <a:latin typeface="Arial" charset="0"/>
                <a:cs typeface="Arial" charset="0"/>
              </a:rPr>
              <a:t>r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359" y="3235820"/>
            <a:ext cx="501396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5"/>
              </a:spcBef>
              <a:buChar char="•"/>
              <a:tabLst>
                <a:tab pos="258445" algn="l"/>
                <a:tab pos="259715" algn="l"/>
                <a:tab pos="570230" algn="l"/>
                <a:tab pos="1240790" algn="l"/>
                <a:tab pos="2167255" algn="l"/>
                <a:tab pos="2865120" algn="l"/>
                <a:tab pos="4090670" algn="l"/>
              </a:tabLst>
            </a:pPr>
            <a:r>
              <a:rPr sz="1700" dirty="0">
                <a:latin typeface="Arial" charset="0"/>
                <a:cs typeface="Arial" charset="0"/>
              </a:rPr>
              <a:t>A	</a:t>
            </a:r>
            <a:r>
              <a:rPr sz="1700" spc="-10" dirty="0">
                <a:latin typeface="Arial" charset="0"/>
                <a:cs typeface="Arial" charset="0"/>
              </a:rPr>
              <a:t>CR</a:t>
            </a:r>
            <a:r>
              <a:rPr sz="1700" dirty="0">
                <a:latin typeface="Arial" charset="0"/>
                <a:cs typeface="Arial" charset="0"/>
              </a:rPr>
              <a:t>M	</a:t>
            </a:r>
            <a:r>
              <a:rPr sz="1700" spc="10" dirty="0">
                <a:latin typeface="Arial" charset="0"/>
                <a:cs typeface="Arial" charset="0"/>
              </a:rPr>
              <a:t>s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spc="5" dirty="0">
                <a:latin typeface="Arial" charset="0"/>
                <a:cs typeface="Arial" charset="0"/>
              </a:rPr>
              <a:t>l</a:t>
            </a:r>
            <a:r>
              <a:rPr sz="1700" spc="-15" dirty="0">
                <a:latin typeface="Arial" charset="0"/>
                <a:cs typeface="Arial" charset="0"/>
              </a:rPr>
              <a:t>u</a:t>
            </a:r>
            <a:r>
              <a:rPr sz="1700" spc="5" dirty="0">
                <a:latin typeface="Arial" charset="0"/>
                <a:cs typeface="Arial" charset="0"/>
              </a:rPr>
              <a:t>ti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dirty="0">
                <a:latin typeface="Arial" charset="0"/>
                <a:cs typeface="Arial" charset="0"/>
              </a:rPr>
              <a:t>n	</a:t>
            </a:r>
            <a:r>
              <a:rPr sz="1700" spc="10" dirty="0">
                <a:latin typeface="Arial" charset="0"/>
                <a:cs typeface="Arial" charset="0"/>
              </a:rPr>
              <a:t>h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5" dirty="0">
                <a:latin typeface="Arial" charset="0"/>
                <a:cs typeface="Arial" charset="0"/>
              </a:rPr>
              <a:t>l</a:t>
            </a:r>
            <a:r>
              <a:rPr sz="1700" spc="-15" dirty="0">
                <a:latin typeface="Arial" charset="0"/>
                <a:cs typeface="Arial" charset="0"/>
              </a:rPr>
              <a:t>p</a:t>
            </a:r>
            <a:r>
              <a:rPr sz="1700" dirty="0">
                <a:latin typeface="Arial" charset="0"/>
                <a:cs typeface="Arial" charset="0"/>
              </a:rPr>
              <a:t>s	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spc="-5" dirty="0">
                <a:latin typeface="Arial" charset="0"/>
                <a:cs typeface="Arial" charset="0"/>
              </a:rPr>
              <a:t>m</a:t>
            </a:r>
            <a:r>
              <a:rPr sz="1700" spc="-15" dirty="0">
                <a:latin typeface="Arial" charset="0"/>
                <a:cs typeface="Arial" charset="0"/>
              </a:rPr>
              <a:t>p</a:t>
            </a:r>
            <a:r>
              <a:rPr sz="1700" spc="10" dirty="0">
                <a:latin typeface="Arial" charset="0"/>
                <a:cs typeface="Arial" charset="0"/>
              </a:rPr>
              <a:t>a</a:t>
            </a:r>
            <a:r>
              <a:rPr sz="1700" spc="-15" dirty="0">
                <a:latin typeface="Arial" charset="0"/>
                <a:cs typeface="Arial" charset="0"/>
              </a:rPr>
              <a:t>n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dirty="0">
                <a:latin typeface="Arial" charset="0"/>
                <a:cs typeface="Arial" charset="0"/>
              </a:rPr>
              <a:t>s	</a:t>
            </a:r>
            <a:r>
              <a:rPr sz="1700" spc="-5" dirty="0">
                <a:latin typeface="Arial" charset="0"/>
                <a:cs typeface="Arial" charset="0"/>
              </a:rPr>
              <a:t>m</a:t>
            </a:r>
            <a:r>
              <a:rPr sz="1700" spc="10" dirty="0">
                <a:latin typeface="Arial" charset="0"/>
                <a:cs typeface="Arial" charset="0"/>
              </a:rPr>
              <a:t>a</a:t>
            </a:r>
            <a:r>
              <a:rPr sz="1700" spc="-40" dirty="0">
                <a:latin typeface="Arial" charset="0"/>
                <a:cs typeface="Arial" charset="0"/>
              </a:rPr>
              <a:t>x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spc="-5" dirty="0">
                <a:latin typeface="Arial" charset="0"/>
                <a:cs typeface="Arial" charset="0"/>
              </a:rPr>
              <a:t>m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spc="-15" dirty="0">
                <a:latin typeface="Arial" charset="0"/>
                <a:cs typeface="Arial" charset="0"/>
              </a:rPr>
              <a:t>z</a:t>
            </a:r>
            <a:r>
              <a:rPr sz="1700" dirty="0">
                <a:latin typeface="Arial" charset="0"/>
                <a:cs typeface="Arial" charset="0"/>
              </a:rPr>
              <a:t>e</a:t>
            </a:r>
            <a:endParaRPr sz="1700">
              <a:latin typeface="Arial" charset="0"/>
              <a:cs typeface="Arial" charset="0"/>
            </a:endParaRPr>
          </a:p>
          <a:p>
            <a:pPr marL="259715">
              <a:lnSpc>
                <a:spcPct val="100000"/>
              </a:lnSpc>
              <a:spcBef>
                <a:spcPts val="1630"/>
              </a:spcBef>
            </a:pPr>
            <a:r>
              <a:rPr sz="1700" dirty="0">
                <a:latin typeface="Arial" charset="0"/>
                <a:cs typeface="Arial" charset="0"/>
              </a:rPr>
              <a:t>satisfaction, </a:t>
            </a:r>
            <a:r>
              <a:rPr sz="1700" spc="-10" dirty="0">
                <a:latin typeface="Arial" charset="0"/>
                <a:cs typeface="Arial" charset="0"/>
              </a:rPr>
              <a:t>and </a:t>
            </a:r>
            <a:r>
              <a:rPr sz="1700" spc="-5" dirty="0">
                <a:latin typeface="Arial" charset="0"/>
                <a:cs typeface="Arial" charset="0"/>
              </a:rPr>
              <a:t>thus increase</a:t>
            </a:r>
            <a:r>
              <a:rPr sz="1700" spc="55" dirty="0">
                <a:latin typeface="Arial" charset="0"/>
                <a:cs typeface="Arial" charset="0"/>
              </a:rPr>
              <a:t> </a:t>
            </a:r>
            <a:r>
              <a:rPr sz="1700" spc="-10" dirty="0">
                <a:latin typeface="Arial" charset="0"/>
                <a:cs typeface="Arial" charset="0"/>
              </a:rPr>
              <a:t>revenues.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359" y="4634852"/>
            <a:ext cx="969899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700" spc="-5" dirty="0">
                <a:latin typeface="Arial" charset="0"/>
                <a:cs typeface="Arial" charset="0"/>
              </a:rPr>
              <a:t>CRM </a:t>
            </a:r>
            <a:r>
              <a:rPr sz="1700" dirty="0">
                <a:latin typeface="Arial" charset="0"/>
                <a:cs typeface="Arial" charset="0"/>
              </a:rPr>
              <a:t>system </a:t>
            </a:r>
            <a:r>
              <a:rPr sz="1700" spc="-5" dirty="0">
                <a:latin typeface="Arial" charset="0"/>
                <a:cs typeface="Arial" charset="0"/>
              </a:rPr>
              <a:t>consolidates </a:t>
            </a:r>
            <a:r>
              <a:rPr sz="1700" dirty="0">
                <a:latin typeface="Arial" charset="0"/>
                <a:cs typeface="Arial" charset="0"/>
              </a:rPr>
              <a:t>and </a:t>
            </a:r>
            <a:r>
              <a:rPr sz="1700" spc="-5" dirty="0">
                <a:latin typeface="Arial" charset="0"/>
                <a:cs typeface="Arial" charset="0"/>
              </a:rPr>
              <a:t>integrates customer data dispersed over multiple </a:t>
            </a:r>
            <a:r>
              <a:rPr sz="1700" dirty="0">
                <a:latin typeface="Arial" charset="0"/>
                <a:cs typeface="Arial" charset="0"/>
              </a:rPr>
              <a:t>systems,</a:t>
            </a:r>
            <a:r>
              <a:rPr sz="1700" spc="405" dirty="0">
                <a:latin typeface="Arial" charset="0"/>
                <a:cs typeface="Arial" charset="0"/>
              </a:rPr>
              <a:t> </a:t>
            </a:r>
            <a:r>
              <a:rPr sz="1700" dirty="0">
                <a:latin typeface="Arial" charset="0"/>
                <a:cs typeface="Arial" charset="0"/>
              </a:rPr>
              <a:t>and</a:t>
            </a:r>
            <a:endParaRPr sz="1700">
              <a:latin typeface="Arial" charset="0"/>
              <a:cs typeface="Arial" charset="0"/>
            </a:endParaRPr>
          </a:p>
          <a:p>
            <a:pPr marL="259715">
              <a:lnSpc>
                <a:spcPct val="100000"/>
              </a:lnSpc>
              <a:spcBef>
                <a:spcPts val="1635"/>
              </a:spcBef>
            </a:pPr>
            <a:r>
              <a:rPr sz="1700" spc="-5" dirty="0">
                <a:latin typeface="Arial" charset="0"/>
                <a:cs typeface="Arial" charset="0"/>
              </a:rPr>
              <a:t>streamlines</a:t>
            </a:r>
            <a:r>
              <a:rPr sz="1700" spc="-10" dirty="0">
                <a:latin typeface="Arial" charset="0"/>
                <a:cs typeface="Arial" charset="0"/>
              </a:rPr>
              <a:t> </a:t>
            </a:r>
            <a:r>
              <a:rPr sz="1700" dirty="0">
                <a:latin typeface="Arial" charset="0"/>
                <a:cs typeface="Arial" charset="0"/>
              </a:rPr>
              <a:t>processes.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359" y="6033883"/>
            <a:ext cx="6794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700" spc="-10" dirty="0">
                <a:latin typeface="Arial" charset="0"/>
                <a:cs typeface="Arial" charset="0"/>
              </a:rPr>
              <a:t>T</a:t>
            </a:r>
            <a:r>
              <a:rPr sz="1700" spc="-15" dirty="0">
                <a:latin typeface="Arial" charset="0"/>
                <a:cs typeface="Arial" charset="0"/>
              </a:rPr>
              <a:t>h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dirty="0">
                <a:latin typeface="Arial" charset="0"/>
                <a:cs typeface="Arial" charset="0"/>
              </a:rPr>
              <a:t>s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297" y="6033884"/>
            <a:ext cx="16332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932815" algn="l"/>
              </a:tabLst>
            </a:pPr>
            <a:r>
              <a:rPr sz="1700" spc="-15" dirty="0">
                <a:latin typeface="Arial" charset="0"/>
                <a:cs typeface="Arial" charset="0"/>
              </a:rPr>
              <a:t>en</a:t>
            </a:r>
            <a:r>
              <a:rPr sz="1700" spc="10" dirty="0">
                <a:latin typeface="Arial" charset="0"/>
                <a:cs typeface="Arial" charset="0"/>
              </a:rPr>
              <a:t>a</a:t>
            </a:r>
            <a:r>
              <a:rPr sz="1700" spc="-15" dirty="0">
                <a:latin typeface="Arial" charset="0"/>
                <a:cs typeface="Arial" charset="0"/>
              </a:rPr>
              <a:t>b</a:t>
            </a:r>
            <a:r>
              <a:rPr sz="1700" spc="5" dirty="0">
                <a:latin typeface="Arial" charset="0"/>
                <a:cs typeface="Arial" charset="0"/>
              </a:rPr>
              <a:t>l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dirty="0">
                <a:latin typeface="Arial" charset="0"/>
                <a:cs typeface="Arial" charset="0"/>
              </a:rPr>
              <a:t>s	</a:t>
            </a:r>
            <a:r>
              <a:rPr sz="1700" spc="10" dirty="0">
                <a:latin typeface="Arial" charset="0"/>
                <a:cs typeface="Arial" charset="0"/>
              </a:rPr>
              <a:t>s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5" dirty="0">
                <a:latin typeface="Arial" charset="0"/>
                <a:cs typeface="Arial" charset="0"/>
              </a:rPr>
              <a:t>r</a:t>
            </a:r>
            <a:r>
              <a:rPr sz="1700" spc="-15" dirty="0">
                <a:latin typeface="Arial" charset="0"/>
                <a:cs typeface="Arial" charset="0"/>
              </a:rPr>
              <a:t>v</a:t>
            </a:r>
            <a:r>
              <a:rPr sz="1700" spc="5" dirty="0">
                <a:latin typeface="Arial" charset="0"/>
                <a:cs typeface="Arial" charset="0"/>
              </a:rPr>
              <a:t>i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dirty="0">
                <a:latin typeface="Arial" charset="0"/>
                <a:cs typeface="Arial" charset="0"/>
              </a:rPr>
              <a:t>e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7380" y="6033884"/>
            <a:ext cx="9137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 charset="0"/>
                <a:cs typeface="Arial" charset="0"/>
              </a:rPr>
              <a:t>providers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8906" y="6033884"/>
            <a:ext cx="7797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dirty="0">
                <a:latin typeface="Arial" charset="0"/>
                <a:cs typeface="Arial" charset="0"/>
              </a:rPr>
              <a:t>o	</a:t>
            </a: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10" dirty="0">
                <a:latin typeface="Arial" charset="0"/>
                <a:cs typeface="Arial" charset="0"/>
              </a:rPr>
              <a:t>k</a:t>
            </a:r>
            <a:r>
              <a:rPr sz="1700" dirty="0">
                <a:latin typeface="Arial" charset="0"/>
                <a:cs typeface="Arial" charset="0"/>
              </a:rPr>
              <a:t>e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6476" y="6033884"/>
            <a:ext cx="34385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697865" algn="l"/>
                <a:tab pos="2466340" algn="l"/>
              </a:tabLst>
            </a:pP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dirty="0">
                <a:latin typeface="Arial" charset="0"/>
                <a:cs typeface="Arial" charset="0"/>
              </a:rPr>
              <a:t>n	a	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-15" dirty="0">
                <a:latin typeface="Arial" charset="0"/>
                <a:cs typeface="Arial" charset="0"/>
              </a:rPr>
              <a:t>u</a:t>
            </a:r>
            <a:r>
              <a:rPr sz="1700" spc="10" dirty="0">
                <a:latin typeface="Arial" charset="0"/>
                <a:cs typeface="Arial" charset="0"/>
              </a:rPr>
              <a:t>s</a:t>
            </a:r>
            <a:r>
              <a:rPr sz="1700" spc="5" dirty="0">
                <a:latin typeface="Arial" charset="0"/>
                <a:cs typeface="Arial" charset="0"/>
              </a:rPr>
              <a:t>t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spc="-5" dirty="0">
                <a:latin typeface="Arial" charset="0"/>
                <a:cs typeface="Arial" charset="0"/>
              </a:rPr>
              <a:t>m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10" dirty="0">
                <a:latin typeface="Arial" charset="0"/>
                <a:cs typeface="Arial" charset="0"/>
              </a:rPr>
              <a:t>r</a:t>
            </a:r>
            <a:r>
              <a:rPr sz="1700" spc="5" dirty="0">
                <a:latin typeface="Arial" charset="0"/>
                <a:cs typeface="Arial" charset="0"/>
              </a:rPr>
              <a:t>-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-15" dirty="0">
                <a:latin typeface="Arial" charset="0"/>
                <a:cs typeface="Arial" charset="0"/>
              </a:rPr>
              <a:t>en</a:t>
            </a:r>
            <a:r>
              <a:rPr sz="1700" spc="5" dirty="0">
                <a:latin typeface="Arial" charset="0"/>
                <a:cs typeface="Arial" charset="0"/>
              </a:rPr>
              <a:t>tri</a:t>
            </a:r>
            <a:r>
              <a:rPr sz="1700" dirty="0">
                <a:latin typeface="Arial" charset="0"/>
                <a:cs typeface="Arial" charset="0"/>
              </a:rPr>
              <a:t>c	</a:t>
            </a:r>
            <a:r>
              <a:rPr sz="1700" spc="-15" dirty="0">
                <a:latin typeface="Arial" charset="0"/>
                <a:cs typeface="Arial" charset="0"/>
              </a:rPr>
              <a:t>app</a:t>
            </a:r>
            <a:r>
              <a:rPr sz="1700" spc="5" dirty="0">
                <a:latin typeface="Arial" charset="0"/>
                <a:cs typeface="Arial" charset="0"/>
              </a:rPr>
              <a:t>r</a:t>
            </a:r>
            <a:r>
              <a:rPr sz="1700" spc="10" dirty="0">
                <a:latin typeface="Arial" charset="0"/>
                <a:cs typeface="Arial" charset="0"/>
              </a:rPr>
              <a:t>o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-15" dirty="0">
                <a:latin typeface="Arial" charset="0"/>
                <a:cs typeface="Arial" charset="0"/>
              </a:rPr>
              <a:t>h</a:t>
            </a:r>
            <a:r>
              <a:rPr sz="1700" dirty="0">
                <a:latin typeface="Arial" charset="0"/>
                <a:cs typeface="Arial" charset="0"/>
              </a:rPr>
              <a:t>.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65215" y="6033884"/>
            <a:ext cx="15563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658495" algn="l"/>
              </a:tabLst>
            </a:pPr>
            <a:r>
              <a:rPr sz="1700" spc="-5" dirty="0">
                <a:latin typeface="Arial" charset="0"/>
                <a:cs typeface="Arial" charset="0"/>
              </a:rPr>
              <a:t>Also,	</a:t>
            </a:r>
            <a:r>
              <a:rPr sz="1700" spc="-10" dirty="0">
                <a:latin typeface="Arial" charset="0"/>
                <a:cs typeface="Arial" charset="0"/>
              </a:rPr>
              <a:t>customer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5248" y="6500243"/>
            <a:ext cx="1035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 charset="0"/>
                <a:cs typeface="Arial" charset="0"/>
              </a:rPr>
              <a:t>successful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3066" y="6500243"/>
            <a:ext cx="705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Arial" charset="0"/>
                <a:cs typeface="Arial" charset="0"/>
              </a:rPr>
              <a:t>pa</a:t>
            </a:r>
            <a:r>
              <a:rPr sz="1700" spc="5" dirty="0">
                <a:latin typeface="Arial" charset="0"/>
                <a:cs typeface="Arial" charset="0"/>
              </a:rPr>
              <a:t>rt</a:t>
            </a:r>
            <a:r>
              <a:rPr sz="1700" spc="-15" dirty="0">
                <a:latin typeface="Arial" charset="0"/>
                <a:cs typeface="Arial" charset="0"/>
              </a:rPr>
              <a:t>ner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1727" y="6500243"/>
            <a:ext cx="184086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1466215" algn="l"/>
              </a:tabLst>
            </a:pPr>
            <a:r>
              <a:rPr sz="1700" spc="-5" dirty="0">
                <a:latin typeface="Arial" charset="0"/>
                <a:cs typeface="Arial" charset="0"/>
              </a:rPr>
              <a:t>m</a:t>
            </a:r>
            <a:r>
              <a:rPr sz="1700" spc="10" dirty="0">
                <a:latin typeface="Arial" charset="0"/>
                <a:cs typeface="Arial" charset="0"/>
              </a:rPr>
              <a:t>an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10" dirty="0">
                <a:latin typeface="Arial" charset="0"/>
                <a:cs typeface="Arial" charset="0"/>
              </a:rPr>
              <a:t>g</a:t>
            </a:r>
            <a:r>
              <a:rPr sz="1700" spc="-15" dirty="0">
                <a:latin typeface="Arial" charset="0"/>
                <a:cs typeface="Arial" charset="0"/>
              </a:rPr>
              <a:t>e</a:t>
            </a:r>
            <a:r>
              <a:rPr sz="1700" spc="-5" dirty="0">
                <a:latin typeface="Arial" charset="0"/>
                <a:cs typeface="Arial" charset="0"/>
              </a:rPr>
              <a:t>m</a:t>
            </a:r>
            <a:r>
              <a:rPr sz="1700" spc="10" dirty="0">
                <a:latin typeface="Arial" charset="0"/>
                <a:cs typeface="Arial" charset="0"/>
              </a:rPr>
              <a:t>e</a:t>
            </a:r>
            <a:r>
              <a:rPr sz="1700" spc="-15" dirty="0">
                <a:latin typeface="Arial" charset="0"/>
                <a:cs typeface="Arial" charset="0"/>
              </a:rPr>
              <a:t>n</a:t>
            </a:r>
            <a:r>
              <a:rPr sz="1700" dirty="0">
                <a:latin typeface="Arial" charset="0"/>
                <a:cs typeface="Arial" charset="0"/>
              </a:rPr>
              <a:t>t	</a:t>
            </a:r>
            <a:r>
              <a:rPr sz="1700" spc="-15" dirty="0">
                <a:latin typeface="Arial" charset="0"/>
                <a:cs typeface="Arial" charset="0"/>
              </a:rPr>
              <a:t>a</a:t>
            </a:r>
            <a:r>
              <a:rPr sz="1700" spc="10" dirty="0">
                <a:latin typeface="Arial" charset="0"/>
                <a:cs typeface="Arial" charset="0"/>
              </a:rPr>
              <a:t>n</a:t>
            </a:r>
            <a:r>
              <a:rPr sz="1700" dirty="0">
                <a:latin typeface="Arial" charset="0"/>
                <a:cs typeface="Arial" charset="0"/>
              </a:rPr>
              <a:t>d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1121" y="6500243"/>
            <a:ext cx="27622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1694180" algn="l"/>
              </a:tabLst>
            </a:pPr>
            <a:r>
              <a:rPr sz="1700" spc="5" dirty="0">
                <a:latin typeface="Arial" charset="0"/>
                <a:cs typeface="Arial" charset="0"/>
              </a:rPr>
              <a:t>r</a:t>
            </a:r>
            <a:r>
              <a:rPr sz="1700" spc="10" dirty="0">
                <a:latin typeface="Arial" charset="0"/>
                <a:cs typeface="Arial" charset="0"/>
              </a:rPr>
              <a:t>o</a:t>
            </a:r>
            <a:r>
              <a:rPr sz="1700" spc="-15" dirty="0">
                <a:latin typeface="Arial" charset="0"/>
                <a:cs typeface="Arial" charset="0"/>
              </a:rPr>
              <a:t>u</a:t>
            </a:r>
            <a:r>
              <a:rPr sz="1700" spc="10" dirty="0">
                <a:latin typeface="Arial" charset="0"/>
                <a:cs typeface="Arial" charset="0"/>
              </a:rPr>
              <a:t>n</a:t>
            </a:r>
            <a:r>
              <a:rPr sz="1700" spc="-15" dirty="0">
                <a:latin typeface="Arial" charset="0"/>
                <a:cs typeface="Arial" charset="0"/>
              </a:rPr>
              <a:t>d</a:t>
            </a:r>
            <a:r>
              <a:rPr sz="1700" spc="5" dirty="0">
                <a:latin typeface="Arial" charset="0"/>
                <a:cs typeface="Arial" charset="0"/>
              </a:rPr>
              <a:t>-t</a:t>
            </a:r>
            <a:r>
              <a:rPr sz="1700" spc="-15" dirty="0">
                <a:latin typeface="Arial" charset="0"/>
                <a:cs typeface="Arial" charset="0"/>
              </a:rPr>
              <a:t>he</a:t>
            </a:r>
            <a:r>
              <a:rPr sz="1700" spc="5" dirty="0">
                <a:latin typeface="Arial" charset="0"/>
                <a:cs typeface="Arial" charset="0"/>
              </a:rPr>
              <a:t>-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spc="5" dirty="0">
                <a:latin typeface="Arial" charset="0"/>
                <a:cs typeface="Arial" charset="0"/>
              </a:rPr>
              <a:t>l</a:t>
            </a:r>
            <a:r>
              <a:rPr sz="1700" spc="-15" dirty="0">
                <a:latin typeface="Arial" charset="0"/>
                <a:cs typeface="Arial" charset="0"/>
              </a:rPr>
              <a:t>o</a:t>
            </a:r>
            <a:r>
              <a:rPr sz="1700" spc="10" dirty="0">
                <a:latin typeface="Arial" charset="0"/>
                <a:cs typeface="Arial" charset="0"/>
              </a:rPr>
              <a:t>c</a:t>
            </a:r>
            <a:r>
              <a:rPr sz="1700" dirty="0">
                <a:latin typeface="Arial" charset="0"/>
                <a:cs typeface="Arial" charset="0"/>
              </a:rPr>
              <a:t>k	</a:t>
            </a:r>
            <a:r>
              <a:rPr sz="1700" spc="-10" dirty="0">
                <a:latin typeface="Arial" charset="0"/>
                <a:cs typeface="Arial" charset="0"/>
              </a:rPr>
              <a:t>w</a:t>
            </a:r>
            <a:r>
              <a:rPr sz="1700" spc="-15" dirty="0">
                <a:latin typeface="Arial" charset="0"/>
                <a:cs typeface="Arial" charset="0"/>
              </a:rPr>
              <a:t>eb</a:t>
            </a:r>
            <a:r>
              <a:rPr sz="1700" spc="5" dirty="0">
                <a:latin typeface="Arial" charset="0"/>
                <a:cs typeface="Arial" charset="0"/>
              </a:rPr>
              <a:t>-</a:t>
            </a:r>
            <a:r>
              <a:rPr sz="1700" spc="-15" dirty="0">
                <a:latin typeface="Arial" charset="0"/>
                <a:cs typeface="Arial" charset="0"/>
              </a:rPr>
              <a:t>ba</a:t>
            </a:r>
            <a:r>
              <a:rPr sz="1700" spc="35" dirty="0">
                <a:latin typeface="Arial" charset="0"/>
                <a:cs typeface="Arial" charset="0"/>
              </a:rPr>
              <a:t>s</a:t>
            </a:r>
            <a:r>
              <a:rPr sz="1700" spc="-15" dirty="0">
                <a:latin typeface="Arial" charset="0"/>
                <a:cs typeface="Arial" charset="0"/>
              </a:rPr>
              <a:t>ed</a:t>
            </a:r>
            <a:endParaRPr sz="1700">
              <a:latin typeface="Arial" charset="0"/>
              <a:cs typeface="Arial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681" y="6500243"/>
            <a:ext cx="245808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1460500" algn="l"/>
              </a:tabLst>
            </a:pPr>
            <a:r>
              <a:rPr sz="1700" spc="-5" dirty="0">
                <a:latin typeface="Arial" charset="0"/>
                <a:cs typeface="Arial" charset="0"/>
              </a:rPr>
              <a:t>management	comprises</a:t>
            </a:r>
            <a:endParaRPr sz="17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700" spc="-5" dirty="0">
                <a:latin typeface="Arial" charset="0"/>
                <a:cs typeface="Arial" charset="0"/>
              </a:rPr>
              <a:t>customer</a:t>
            </a:r>
            <a:r>
              <a:rPr sz="1700" spc="-10" dirty="0">
                <a:latin typeface="Arial" charset="0"/>
                <a:cs typeface="Arial" charset="0"/>
              </a:rPr>
              <a:t> </a:t>
            </a:r>
            <a:r>
              <a:rPr sz="1700" dirty="0">
                <a:latin typeface="Arial" charset="0"/>
                <a:cs typeface="Arial" charset="0"/>
              </a:rPr>
              <a:t>services.</a:t>
            </a:r>
            <a:endParaRPr sz="17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41592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The </a:t>
            </a:r>
            <a:r>
              <a:rPr spc="5" dirty="0"/>
              <a:t>Billing</a:t>
            </a:r>
            <a:r>
              <a:rPr spc="-45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419212"/>
            <a:ext cx="97015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2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billing</a:t>
            </a:r>
            <a:r>
              <a:rPr sz="1800" spc="254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functionality</a:t>
            </a:r>
            <a:r>
              <a:rPr sz="1800" spc="2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represents</a:t>
            </a:r>
            <a:r>
              <a:rPr sz="1800" spc="26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26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focus</a:t>
            </a:r>
            <a:r>
              <a:rPr sz="1800" spc="26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of</a:t>
            </a:r>
            <a:r>
              <a:rPr sz="1800" spc="25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BSSs</a:t>
            </a:r>
            <a:r>
              <a:rPr sz="1800" spc="2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on</a:t>
            </a:r>
            <a:r>
              <a:rPr sz="1800" spc="26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charging,</a:t>
            </a:r>
            <a:r>
              <a:rPr sz="1800" spc="254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billing,</a:t>
            </a:r>
            <a:r>
              <a:rPr sz="1800" spc="254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and</a:t>
            </a:r>
            <a:r>
              <a:rPr sz="1800" spc="26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settlements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that deal </a:t>
            </a:r>
            <a:r>
              <a:rPr sz="1800" spc="-10" dirty="0">
                <a:latin typeface="Arial" charset="0"/>
                <a:cs typeface="Arial" charset="0"/>
              </a:rPr>
              <a:t>with </a:t>
            </a:r>
            <a:r>
              <a:rPr sz="1800" spc="-5" dirty="0">
                <a:latin typeface="Arial" charset="0"/>
                <a:cs typeface="Arial" charset="0"/>
              </a:rPr>
              <a:t>a OSS </a:t>
            </a:r>
            <a:r>
              <a:rPr sz="1800" dirty="0">
                <a:latin typeface="Arial" charset="0"/>
                <a:cs typeface="Arial" charset="0"/>
              </a:rPr>
              <a:t>products and</a:t>
            </a:r>
            <a:r>
              <a:rPr sz="1800" spc="41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services.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3065132"/>
            <a:ext cx="9697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For</a:t>
            </a:r>
            <a:r>
              <a:rPr sz="1800" spc="1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example,</a:t>
            </a:r>
            <a:r>
              <a:rPr sz="1800" spc="8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the</a:t>
            </a:r>
            <a:r>
              <a:rPr sz="1800" spc="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revenue</a:t>
            </a:r>
            <a:r>
              <a:rPr sz="1800" spc="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management</a:t>
            </a:r>
            <a:r>
              <a:rPr sz="1800" spc="8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is</a:t>
            </a:r>
            <a:r>
              <a:rPr sz="1800" spc="9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enabled</a:t>
            </a:r>
            <a:r>
              <a:rPr sz="1800" spc="8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to</a:t>
            </a:r>
            <a:r>
              <a:rPr sz="1800" spc="8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support</a:t>
            </a:r>
            <a:r>
              <a:rPr sz="1800" spc="10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order</a:t>
            </a:r>
            <a:r>
              <a:rPr sz="1800" spc="8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provisioning</a:t>
            </a:r>
            <a:r>
              <a:rPr sz="1800" spc="8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and</a:t>
            </a:r>
            <a:r>
              <a:rPr sz="1800" spc="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partner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080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settlement functionalities of the</a:t>
            </a:r>
            <a:r>
              <a:rPr sz="1800" spc="-16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OSS.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02" y="4711052"/>
            <a:ext cx="96970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Billing</a:t>
            </a:r>
            <a:r>
              <a:rPr sz="1800" spc="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is</a:t>
            </a:r>
            <a:r>
              <a:rPr sz="1800" spc="4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a</a:t>
            </a:r>
            <a:r>
              <a:rPr sz="1800" spc="7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set</a:t>
            </a:r>
            <a:r>
              <a:rPr sz="1800" spc="6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of</a:t>
            </a:r>
            <a:r>
              <a:rPr sz="1800" spc="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processes</a:t>
            </a:r>
            <a:r>
              <a:rPr sz="1800" spc="5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encompassing</a:t>
            </a:r>
            <a:r>
              <a:rPr sz="1800" spc="6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the</a:t>
            </a:r>
            <a:r>
              <a:rPr sz="1800" spc="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collection</a:t>
            </a:r>
            <a:r>
              <a:rPr sz="1800" spc="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of</a:t>
            </a:r>
            <a:r>
              <a:rPr sz="1800" spc="4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customer</a:t>
            </a:r>
            <a:r>
              <a:rPr sz="1800" spc="3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usage</a:t>
            </a:r>
            <a:r>
              <a:rPr sz="1800" spc="4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data,</a:t>
            </a:r>
            <a:r>
              <a:rPr sz="1800" spc="7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calculation</a:t>
            </a:r>
            <a:endParaRPr sz="1800">
              <a:latin typeface="Arial" charset="0"/>
              <a:cs typeface="Arial" charset="0"/>
            </a:endParaRPr>
          </a:p>
          <a:p>
            <a:pPr marL="259715" marR="5080">
              <a:lnSpc>
                <a:spcPct val="200000"/>
              </a:lnSpc>
            </a:pP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charges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-5" dirty="0">
                <a:latin typeface="Arial" charset="0"/>
                <a:cs typeface="Arial" charset="0"/>
              </a:rPr>
              <a:t>billing information, production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invoices, processing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customer payments, 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5" dirty="0">
                <a:latin typeface="Arial" charset="0"/>
                <a:cs typeface="Arial" charset="0"/>
              </a:rPr>
              <a:t>management </a:t>
            </a:r>
            <a:r>
              <a:rPr sz="1800" dirty="0">
                <a:latin typeface="Arial" charset="0"/>
                <a:cs typeface="Arial" charset="0"/>
              </a:rPr>
              <a:t>of accounts payable and</a:t>
            </a:r>
            <a:r>
              <a:rPr sz="1800" spc="-21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receivable.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359" y="6905614"/>
            <a:ext cx="909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Enterprise applications called Billing Systems manage the </a:t>
            </a:r>
            <a:r>
              <a:rPr sz="1800" spc="5" dirty="0">
                <a:latin typeface="Arial" charset="0"/>
                <a:cs typeface="Arial" charset="0"/>
              </a:rPr>
              <a:t>processes </a:t>
            </a:r>
            <a:r>
              <a:rPr sz="1800" spc="-5" dirty="0">
                <a:latin typeface="Arial" charset="0"/>
                <a:cs typeface="Arial" charset="0"/>
              </a:rPr>
              <a:t>involved </a:t>
            </a:r>
            <a:r>
              <a:rPr sz="1800" dirty="0">
                <a:latin typeface="Arial" charset="0"/>
                <a:cs typeface="Arial" charset="0"/>
              </a:rPr>
              <a:t>in</a:t>
            </a:r>
            <a:r>
              <a:rPr sz="1800" spc="-30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billing.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300" y="548513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095500" y="1341438"/>
            <a:ext cx="6423761" cy="54403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24655" y="6989064"/>
            <a:ext cx="3861803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3383" y="6989064"/>
            <a:ext cx="38708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631" y="7287768"/>
            <a:ext cx="9348203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-12700" y="7024800"/>
            <a:ext cx="10083800" cy="622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9890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Arial" charset="0"/>
                <a:cs typeface="Arial" charset="0"/>
              </a:rPr>
              <a:t>Fig. 18 Billing </a:t>
            </a:r>
            <a:r>
              <a:rPr sz="1800" spc="-5" dirty="0">
                <a:latin typeface="Arial" charset="0"/>
                <a:cs typeface="Arial" charset="0"/>
              </a:rPr>
              <a:t>System</a:t>
            </a:r>
            <a:r>
              <a:rPr sz="1800" spc="-20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Architecture</a:t>
            </a:r>
            <a:endParaRPr sz="1800">
              <a:latin typeface="Arial" charset="0"/>
              <a:cs typeface="Arial" charset="0"/>
            </a:endParaRPr>
          </a:p>
          <a:p>
            <a:pPr marL="12700" defTabSz="-635">
              <a:lnSpc>
                <a:spcPct val="100000"/>
              </a:lnSpc>
              <a:spcBef>
                <a:spcPts val="190"/>
              </a:spcBef>
              <a:tabLst>
                <a:tab pos="276225" algn="l"/>
                <a:tab pos="10070465" algn="l"/>
              </a:tabLst>
            </a:pPr>
            <a:r>
              <a:rPr sz="1800" strike="sngStrike" dirty="0">
                <a:latin typeface="Arial" charset="0"/>
                <a:cs typeface="Arial" charset="0"/>
              </a:rPr>
              <a:t> 	“Source: Advanced Concepts of </a:t>
            </a:r>
            <a:r>
              <a:rPr sz="1800" strike="sngStrike" spc="-15" dirty="0">
                <a:latin typeface="Arial" charset="0"/>
                <a:cs typeface="Arial" charset="0"/>
              </a:rPr>
              <a:t>Telecommunication </a:t>
            </a:r>
            <a:r>
              <a:rPr sz="1800" strike="sngStrike" dirty="0">
                <a:latin typeface="Arial" charset="0"/>
                <a:cs typeface="Arial" charset="0"/>
              </a:rPr>
              <a:t>Business </a:t>
            </a:r>
            <a:r>
              <a:rPr sz="1800" strike="sngStrike" spc="-5" dirty="0">
                <a:latin typeface="Arial" charset="0"/>
                <a:cs typeface="Arial" charset="0"/>
              </a:rPr>
              <a:t>(T102SG01), IBM</a:t>
            </a:r>
            <a:r>
              <a:rPr sz="1800" strike="sngStrike" spc="-270" dirty="0">
                <a:latin typeface="Arial" charset="0"/>
                <a:cs typeface="Arial" charset="0"/>
              </a:rPr>
              <a:t> </a:t>
            </a:r>
            <a:r>
              <a:rPr sz="1800" strike="sngStrike" spc="-5" dirty="0">
                <a:latin typeface="Arial" charset="0"/>
                <a:cs typeface="Arial" charset="0"/>
              </a:rPr>
              <a:t>Manual”	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887" y="115442"/>
            <a:ext cx="32416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Mediation</a:t>
            </a:r>
            <a:r>
              <a:rPr spc="-114" dirty="0"/>
              <a:t> </a:t>
            </a:r>
            <a:r>
              <a:rPr spc="-15"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419212"/>
            <a:ext cx="7099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  <a:tab pos="1438910" algn="l"/>
                <a:tab pos="2463165" algn="l"/>
                <a:tab pos="3458845" algn="l"/>
                <a:tab pos="4651375" algn="l"/>
                <a:tab pos="6209030" algn="l"/>
              </a:tabLst>
            </a:pPr>
            <a:r>
              <a:rPr sz="1800" spc="-40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edi</a:t>
            </a:r>
            <a:r>
              <a:rPr sz="1800" spc="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tio</a:t>
            </a:r>
            <a:r>
              <a:rPr sz="1800" spc="-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spc="-15" dirty="0">
                <a:latin typeface="Arial" charset="0"/>
                <a:cs typeface="Arial" charset="0"/>
              </a:rPr>
              <a:t>ys</a:t>
            </a:r>
            <a:r>
              <a:rPr sz="1800" dirty="0">
                <a:latin typeface="Arial" charset="0"/>
                <a:cs typeface="Arial" charset="0"/>
              </a:rPr>
              <a:t>te</a:t>
            </a:r>
            <a:r>
              <a:rPr sz="1800" spc="-15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s	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spc="10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p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-20" dirty="0">
                <a:latin typeface="Arial" charset="0"/>
                <a:cs typeface="Arial" charset="0"/>
              </a:rPr>
              <a:t>v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10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a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spc="-15" dirty="0">
                <a:latin typeface="Arial" charset="0"/>
                <a:cs typeface="Arial" charset="0"/>
              </a:rPr>
              <a:t>k</a:t>
            </a:r>
            <a:r>
              <a:rPr sz="1800" spc="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ti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-5" dirty="0">
                <a:latin typeface="Arial" charset="0"/>
                <a:cs typeface="Arial" charset="0"/>
              </a:rPr>
              <a:t>g</a:t>
            </a:r>
            <a:r>
              <a:rPr sz="1800" dirty="0">
                <a:latin typeface="Arial" charset="0"/>
                <a:cs typeface="Arial" charset="0"/>
              </a:rPr>
              <a:t>	o</a:t>
            </a:r>
            <a:r>
              <a:rPr sz="1800" spc="-25" dirty="0">
                <a:latin typeface="Arial" charset="0"/>
                <a:cs typeface="Arial" charset="0"/>
              </a:rPr>
              <a:t>p</a:t>
            </a:r>
            <a:r>
              <a:rPr sz="1800" dirty="0">
                <a:latin typeface="Arial" charset="0"/>
                <a:cs typeface="Arial" charset="0"/>
              </a:rPr>
              <a:t>po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spc="-25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uni</a:t>
            </a:r>
            <a:r>
              <a:rPr sz="1800" spc="-25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i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,	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nha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080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operational excellence, and lead to financial risk</a:t>
            </a:r>
            <a:r>
              <a:rPr sz="1800" spc="-22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management.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3202292"/>
            <a:ext cx="9413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Telecommunications </a:t>
            </a:r>
            <a:r>
              <a:rPr sz="1800" dirty="0">
                <a:latin typeface="Arial" charset="0"/>
                <a:cs typeface="Arial" charset="0"/>
              </a:rPr>
              <a:t>billing mediation is the main </a:t>
            </a:r>
            <a:r>
              <a:rPr sz="1800" spc="5" dirty="0">
                <a:latin typeface="Arial" charset="0"/>
                <a:cs typeface="Arial" charset="0"/>
              </a:rPr>
              <a:t>aspect </a:t>
            </a:r>
            <a:r>
              <a:rPr sz="1800" dirty="0">
                <a:latin typeface="Arial" charset="0"/>
                <a:cs typeface="Arial" charset="0"/>
              </a:rPr>
              <a:t>of telecommunications</a:t>
            </a:r>
            <a:r>
              <a:rPr sz="1800" spc="-32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mediation.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359" y="4436732"/>
            <a:ext cx="9698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  <a:tab pos="1728470" algn="l"/>
                <a:tab pos="2941320" algn="l"/>
                <a:tab pos="4166870" algn="l"/>
                <a:tab pos="5227320" algn="l"/>
                <a:tab pos="7672070" algn="l"/>
                <a:tab pos="9189720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5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p</a:t>
            </a:r>
            <a:r>
              <a:rPr sz="1800" spc="-2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ni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s	i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5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l</a:t>
            </a:r>
            <a:r>
              <a:rPr sz="1800" spc="-25" dirty="0">
                <a:latin typeface="Arial" charset="0"/>
                <a:cs typeface="Arial" charset="0"/>
              </a:rPr>
              <a:t>u</a:t>
            </a:r>
            <a:r>
              <a:rPr sz="1800" dirty="0">
                <a:latin typeface="Arial" charset="0"/>
                <a:cs typeface="Arial" charset="0"/>
              </a:rPr>
              <a:t>di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-5" dirty="0">
                <a:latin typeface="Arial" charset="0"/>
                <a:cs typeface="Arial" charset="0"/>
              </a:rPr>
              <a:t>g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10" dirty="0">
                <a:latin typeface="Arial" charset="0"/>
                <a:cs typeface="Arial" charset="0"/>
              </a:rPr>
              <a:t>C</a:t>
            </a:r>
            <a:r>
              <a:rPr sz="1800" spc="-25" dirty="0">
                <a:latin typeface="Arial" charset="0"/>
                <a:cs typeface="Arial" charset="0"/>
              </a:rPr>
              <a:t>o</a:t>
            </a:r>
            <a:r>
              <a:rPr sz="1800" spc="5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pt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l,	</a:t>
            </a:r>
            <a:r>
              <a:rPr sz="1800" spc="-10" dirty="0">
                <a:latin typeface="Arial" charset="0"/>
                <a:cs typeface="Arial" charset="0"/>
              </a:rPr>
              <a:t>O</a:t>
            </a:r>
            <a:r>
              <a:rPr sz="1800" dirty="0">
                <a:latin typeface="Arial" charset="0"/>
                <a:cs typeface="Arial" charset="0"/>
              </a:rPr>
              <a:t>pe</a:t>
            </a:r>
            <a:r>
              <a:rPr sz="1800" spc="-25" dirty="0">
                <a:latin typeface="Arial" charset="0"/>
                <a:cs typeface="Arial" charset="0"/>
              </a:rPr>
              <a:t>n</a:t>
            </a:r>
            <a:r>
              <a:rPr sz="1800" spc="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t	</a:t>
            </a:r>
            <a:r>
              <a:rPr sz="1800" spc="-215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el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-20" dirty="0">
                <a:latin typeface="Arial" charset="0"/>
                <a:cs typeface="Arial" charset="0"/>
              </a:rPr>
              <a:t>m</a:t>
            </a:r>
            <a:r>
              <a:rPr sz="1800" spc="-15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uni</a:t>
            </a:r>
            <a:r>
              <a:rPr sz="1800" spc="-15" dirty="0">
                <a:latin typeface="Arial" charset="0"/>
                <a:cs typeface="Arial" charset="0"/>
              </a:rPr>
              <a:t>c</a:t>
            </a:r>
            <a:r>
              <a:rPr sz="1800" spc="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t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dirty="0">
                <a:latin typeface="Arial" charset="0"/>
                <a:cs typeface="Arial" charset="0"/>
              </a:rPr>
              <a:t>on</a:t>
            </a:r>
            <a:r>
              <a:rPr sz="1800" spc="-2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,	A</a:t>
            </a:r>
            <a:r>
              <a:rPr sz="1800" spc="10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e-</a:t>
            </a:r>
            <a:r>
              <a:rPr sz="1800" spc="-10" dirty="0">
                <a:latin typeface="Arial" charset="0"/>
                <a:cs typeface="Arial" charset="0"/>
              </a:rPr>
              <a:t>C</a:t>
            </a:r>
            <a:r>
              <a:rPr sz="1800" spc="-25" dirty="0">
                <a:latin typeface="Arial" charset="0"/>
                <a:cs typeface="Arial" charset="0"/>
              </a:rPr>
              <a:t>o</a:t>
            </a:r>
            <a:r>
              <a:rPr sz="1800" spc="5" dirty="0">
                <a:latin typeface="Arial" charset="0"/>
                <a:cs typeface="Arial" charset="0"/>
              </a:rPr>
              <a:t>m</a:t>
            </a:r>
            <a:r>
              <a:rPr sz="1800" spc="-15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,	I</a:t>
            </a:r>
            <a:r>
              <a:rPr sz="1800" spc="-20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t</a:t>
            </a:r>
            <a:r>
              <a:rPr sz="1800" spc="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c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080">
              <a:lnSpc>
                <a:spcPct val="100000"/>
              </a:lnSpc>
            </a:pPr>
            <a:r>
              <a:rPr sz="1800" spc="-10" dirty="0">
                <a:latin typeface="Arial" charset="0"/>
                <a:cs typeface="Arial" charset="0"/>
              </a:rPr>
              <a:t>Telecommunications</a:t>
            </a:r>
            <a:r>
              <a:rPr sz="1800" spc="-8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Systems,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Narus,</a:t>
            </a:r>
            <a:r>
              <a:rPr sz="1800" spc="-1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-10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Amdocs</a:t>
            </a:r>
            <a:r>
              <a:rPr sz="1800" spc="-6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make</a:t>
            </a:r>
            <a:r>
              <a:rPr sz="1800" spc="-3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convergent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mediation</a:t>
            </a:r>
            <a:r>
              <a:rPr sz="1800" spc="-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systems.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161163"/>
            <a:ext cx="90087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Evolution of </a:t>
            </a:r>
            <a:r>
              <a:rPr spc="5" dirty="0"/>
              <a:t>Mobile </a:t>
            </a:r>
            <a:r>
              <a:rPr dirty="0"/>
              <a:t>Wireless </a:t>
            </a:r>
            <a:r>
              <a:rPr spc="-5" dirty="0"/>
              <a:t>Communication</a:t>
            </a:r>
            <a:r>
              <a:rPr spc="-90" dirty="0"/>
              <a:t> </a:t>
            </a:r>
            <a:r>
              <a:rPr spc="-15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7972" y="1724012"/>
            <a:ext cx="263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  <a:tab pos="1079500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Mobile	communication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0676" y="1724012"/>
            <a:ext cx="644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00"/>
              </a:spcBef>
              <a:tabLst>
                <a:tab pos="972185" algn="l"/>
                <a:tab pos="1280160" algn="l"/>
                <a:tab pos="1807845" algn="l"/>
                <a:tab pos="2143125" algn="l"/>
                <a:tab pos="2606675" algn="l"/>
                <a:tab pos="3246755" algn="l"/>
                <a:tab pos="4231005" algn="l"/>
                <a:tab pos="4855845" algn="l"/>
                <a:tab pos="5179060" algn="l"/>
                <a:tab pos="5642610" algn="l"/>
                <a:tab pos="6246495" algn="l"/>
              </a:tabLst>
            </a:pPr>
            <a:r>
              <a:rPr sz="1800" dirty="0">
                <a:latin typeface="Arial" charset="0"/>
                <a:cs typeface="Arial" charset="0"/>
              </a:rPr>
              <a:t>p</a:t>
            </a:r>
            <a:r>
              <a:rPr sz="1800" spc="-5" dirty="0">
                <a:latin typeface="Arial" charset="0"/>
                <a:cs typeface="Arial" charset="0"/>
              </a:rPr>
              <a:t>r</a:t>
            </a:r>
            <a:r>
              <a:rPr sz="1800" spc="5" dirty="0">
                <a:latin typeface="Arial" charset="0"/>
                <a:cs typeface="Arial" charset="0"/>
              </a:rPr>
              <a:t>o</a:t>
            </a:r>
            <a:r>
              <a:rPr sz="1800" spc="-25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5" dirty="0">
                <a:latin typeface="Arial" charset="0"/>
                <a:cs typeface="Arial" charset="0"/>
              </a:rPr>
              <a:t>c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-5" dirty="0">
                <a:latin typeface="Arial" charset="0"/>
                <a:cs typeface="Arial" charset="0"/>
              </a:rPr>
              <a:t>l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spc="-5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	on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5" dirty="0">
                <a:latin typeface="Arial" charset="0"/>
                <a:cs typeface="Arial" charset="0"/>
              </a:rPr>
              <a:t>o</a:t>
            </a:r>
            <a:r>
              <a:rPr sz="1800" dirty="0">
                <a:latin typeface="Arial" charset="0"/>
                <a:cs typeface="Arial" charset="0"/>
              </a:rPr>
              <a:t>f	t</a:t>
            </a:r>
            <a:r>
              <a:rPr sz="1800" spc="5" dirty="0">
                <a:latin typeface="Arial" charset="0"/>
                <a:cs typeface="Arial" charset="0"/>
              </a:rPr>
              <a:t>h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20" dirty="0">
                <a:latin typeface="Arial" charset="0"/>
                <a:cs typeface="Arial" charset="0"/>
              </a:rPr>
              <a:t>m</a:t>
            </a:r>
            <a:r>
              <a:rPr sz="1800" dirty="0">
                <a:latin typeface="Arial" charset="0"/>
                <a:cs typeface="Arial" charset="0"/>
              </a:rPr>
              <a:t>o</a:t>
            </a:r>
            <a:r>
              <a:rPr sz="1800" spc="10" dirty="0">
                <a:latin typeface="Arial" charset="0"/>
                <a:cs typeface="Arial" charset="0"/>
              </a:rPr>
              <a:t>s</a:t>
            </a:r>
            <a:r>
              <a:rPr sz="1800" dirty="0">
                <a:latin typeface="Arial" charset="0"/>
                <a:cs typeface="Arial" charset="0"/>
              </a:rPr>
              <a:t>t	r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quir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-5" dirty="0">
                <a:latin typeface="Arial" charset="0"/>
                <a:cs typeface="Arial" charset="0"/>
              </a:rPr>
              <a:t>d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25" dirty="0">
                <a:latin typeface="Arial" charset="0"/>
                <a:cs typeface="Arial" charset="0"/>
              </a:rPr>
              <a:t>t</a:t>
            </a:r>
            <a:r>
              <a:rPr sz="1800" dirty="0">
                <a:latin typeface="Arial" charset="0"/>
                <a:cs typeface="Arial" charset="0"/>
              </a:rPr>
              <a:t>op</a:t>
            </a:r>
            <a:r>
              <a:rPr sz="1800" spc="-25" dirty="0">
                <a:latin typeface="Arial" charset="0"/>
                <a:cs typeface="Arial" charset="0"/>
              </a:rPr>
              <a:t>i</a:t>
            </a:r>
            <a:r>
              <a:rPr sz="1800" dirty="0">
                <a:latin typeface="Arial" charset="0"/>
                <a:cs typeface="Arial" charset="0"/>
              </a:rPr>
              <a:t>c	i</a:t>
            </a:r>
            <a:r>
              <a:rPr sz="1800" spc="-5" dirty="0">
                <a:latin typeface="Arial" charset="0"/>
                <a:cs typeface="Arial" charset="0"/>
              </a:rPr>
              <a:t>n</a:t>
            </a:r>
            <a:r>
              <a:rPr sz="1800" dirty="0">
                <a:latin typeface="Arial" charset="0"/>
                <a:cs typeface="Arial" charset="0"/>
              </a:rPr>
              <a:t>	t</a:t>
            </a:r>
            <a:r>
              <a:rPr sz="1800" spc="5" dirty="0">
                <a:latin typeface="Arial" charset="0"/>
                <a:cs typeface="Arial" charset="0"/>
              </a:rPr>
              <a:t>h</a:t>
            </a:r>
            <a:r>
              <a:rPr sz="1800" spc="-5" dirty="0">
                <a:latin typeface="Arial" charset="0"/>
                <a:cs typeface="Arial" charset="0"/>
              </a:rPr>
              <a:t>e</a:t>
            </a:r>
            <a:r>
              <a:rPr sz="1800" dirty="0">
                <a:latin typeface="Arial" charset="0"/>
                <a:cs typeface="Arial" charset="0"/>
              </a:rPr>
              <a:t>	ar</a:t>
            </a:r>
            <a:r>
              <a:rPr sz="1800" spc="-25" dirty="0">
                <a:latin typeface="Arial" charset="0"/>
                <a:cs typeface="Arial" charset="0"/>
              </a:rPr>
              <a:t>e</a:t>
            </a:r>
            <a:r>
              <a:rPr sz="1800" spc="-5" dirty="0">
                <a:latin typeface="Arial" charset="0"/>
                <a:cs typeface="Arial" charset="0"/>
              </a:rPr>
              <a:t>a</a:t>
            </a:r>
            <a:r>
              <a:rPr sz="1800" dirty="0">
                <a:latin typeface="Arial" charset="0"/>
                <a:cs typeface="Arial" charset="0"/>
              </a:rPr>
              <a:t>	</a:t>
            </a:r>
            <a:r>
              <a:rPr sz="1800" spc="-20" dirty="0">
                <a:latin typeface="Arial" charset="0"/>
                <a:cs typeface="Arial" charset="0"/>
              </a:rPr>
              <a:t>of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972" y="2272652"/>
            <a:ext cx="8087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charset="0"/>
                <a:cs typeface="Arial" charset="0"/>
              </a:rPr>
              <a:t>telecommunication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080" indent="-246380" defTabSz="-635">
              <a:lnSpc>
                <a:spcPct val="100000"/>
              </a:lnSpc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Mobile </a:t>
            </a:r>
            <a:r>
              <a:rPr sz="1800" dirty="0">
                <a:latin typeface="Arial" charset="0"/>
                <a:cs typeface="Arial" charset="0"/>
              </a:rPr>
              <a:t>communication statndards started getting </a:t>
            </a:r>
            <a:r>
              <a:rPr sz="1800" spc="-5" dirty="0">
                <a:latin typeface="Arial" charset="0"/>
                <a:cs typeface="Arial" charset="0"/>
              </a:rPr>
              <a:t>evolved </a:t>
            </a:r>
            <a:r>
              <a:rPr sz="1800" dirty="0">
                <a:latin typeface="Arial" charset="0"/>
                <a:cs typeface="Arial" charset="0"/>
              </a:rPr>
              <a:t>from the </a:t>
            </a:r>
            <a:r>
              <a:rPr sz="1800" spc="-5" dirty="0">
                <a:latin typeface="Arial" charset="0"/>
                <a:cs typeface="Arial" charset="0"/>
              </a:rPr>
              <a:t>year</a:t>
            </a:r>
            <a:r>
              <a:rPr sz="1800" spc="-17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1980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972" y="3833304"/>
            <a:ext cx="8489950" cy="1086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6865" indent="-304165" defTabSz="-635">
              <a:lnSpc>
                <a:spcPct val="100000"/>
              </a:lnSpc>
              <a:spcBef>
                <a:spcPts val="770"/>
              </a:spcBef>
              <a:buChar char="•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dirty="0">
                <a:latin typeface="Arial" charset="0"/>
                <a:cs typeface="Arial" charset="0"/>
              </a:rPr>
              <a:t>main objectives of mobile communication protocol</a:t>
            </a:r>
            <a:r>
              <a:rPr sz="1800" spc="-229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are</a:t>
            </a:r>
            <a:endParaRPr sz="1800">
              <a:latin typeface="Arial" charset="0"/>
              <a:cs typeface="Arial" charset="0"/>
            </a:endParaRPr>
          </a:p>
          <a:p>
            <a:pPr marL="341630" lvl="1" indent="-137160" defTabSz="-635">
              <a:lnSpc>
                <a:spcPct val="100000"/>
              </a:lnSpc>
              <a:spcBef>
                <a:spcPts val="670"/>
              </a:spcBef>
              <a:buChar char="-"/>
              <a:tabLst>
                <a:tab pos="342265" algn="l"/>
              </a:tabLst>
            </a:pPr>
            <a:r>
              <a:rPr sz="1800" dirty="0">
                <a:latin typeface="Arial" charset="0"/>
                <a:cs typeface="Arial" charset="0"/>
              </a:rPr>
              <a:t>to establish communication </a:t>
            </a:r>
            <a:r>
              <a:rPr sz="1800" spc="-5" dirty="0">
                <a:latin typeface="Arial" charset="0"/>
                <a:cs typeface="Arial" charset="0"/>
              </a:rPr>
              <a:t>between </a:t>
            </a:r>
            <a:r>
              <a:rPr sz="1800" spc="-15" dirty="0">
                <a:latin typeface="Arial" charset="0"/>
                <a:cs typeface="Arial" charset="0"/>
              </a:rPr>
              <a:t>two </a:t>
            </a:r>
            <a:r>
              <a:rPr sz="1800" dirty="0">
                <a:latin typeface="Arial" charset="0"/>
                <a:cs typeface="Arial" charset="0"/>
              </a:rPr>
              <a:t>user any time and </a:t>
            </a:r>
            <a:r>
              <a:rPr sz="1800" spc="-5" dirty="0">
                <a:latin typeface="Arial" charset="0"/>
                <a:cs typeface="Arial" charset="0"/>
              </a:rPr>
              <a:t>between </a:t>
            </a:r>
            <a:r>
              <a:rPr sz="1800" dirty="0">
                <a:latin typeface="Arial" charset="0"/>
                <a:cs typeface="Arial" charset="0"/>
              </a:rPr>
              <a:t>any</a:t>
            </a:r>
            <a:r>
              <a:rPr sz="1800" spc="-135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places</a:t>
            </a:r>
            <a:endParaRPr sz="1800">
              <a:latin typeface="Arial" charset="0"/>
              <a:cs typeface="Arial" charset="0"/>
            </a:endParaRPr>
          </a:p>
          <a:p>
            <a:pPr marL="341630" lvl="1" indent="-137160" defTabSz="-635">
              <a:lnSpc>
                <a:spcPct val="100000"/>
              </a:lnSpc>
              <a:spcBef>
                <a:spcPts val="530"/>
              </a:spcBef>
              <a:buChar char="-"/>
              <a:tabLst>
                <a:tab pos="342265" algn="l"/>
                <a:tab pos="661670" algn="l"/>
              </a:tabLst>
            </a:pPr>
            <a:r>
              <a:rPr sz="1800" dirty="0">
                <a:latin typeface="Arial" charset="0"/>
                <a:cs typeface="Arial" charset="0"/>
              </a:rPr>
              <a:t>to	maintain quality of link throughout the</a:t>
            </a:r>
            <a:r>
              <a:rPr sz="1800" spc="-229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communication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dirty="0"/>
              <a:t>Order Management </a:t>
            </a:r>
            <a:r>
              <a:rPr spc="-5" dirty="0"/>
              <a:t>(BSS</a:t>
            </a:r>
            <a:r>
              <a:rPr spc="-215" dirty="0"/>
              <a:t> </a:t>
            </a:r>
            <a:r>
              <a:rPr spc="-15" dirty="0"/>
              <a:t>Aspect)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419212"/>
            <a:ext cx="868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Order </a:t>
            </a:r>
            <a:r>
              <a:rPr sz="1800" dirty="0">
                <a:latin typeface="Arial" charset="0"/>
                <a:cs typeface="Arial" charset="0"/>
              </a:rPr>
              <a:t>management is primarily an </a:t>
            </a:r>
            <a:r>
              <a:rPr sz="1800" spc="-5" dirty="0">
                <a:latin typeface="Arial" charset="0"/>
                <a:cs typeface="Arial" charset="0"/>
              </a:rPr>
              <a:t>OSS </a:t>
            </a:r>
            <a:r>
              <a:rPr sz="1800" spc="5" dirty="0">
                <a:latin typeface="Arial" charset="0"/>
                <a:cs typeface="Arial" charset="0"/>
              </a:rPr>
              <a:t>component </a:t>
            </a:r>
            <a:r>
              <a:rPr sz="1800" spc="-5" dirty="0">
                <a:latin typeface="Arial" charset="0"/>
                <a:cs typeface="Arial" charset="0"/>
              </a:rPr>
              <a:t>whose </a:t>
            </a:r>
            <a:r>
              <a:rPr sz="1800" dirty="0">
                <a:latin typeface="Arial" charset="0"/>
                <a:cs typeface="Arial" charset="0"/>
              </a:rPr>
              <a:t>functions overlap</a:t>
            </a:r>
            <a:r>
              <a:rPr sz="1800" spc="-23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BSSs.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59" y="2516492"/>
            <a:ext cx="9694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An</a:t>
            </a:r>
            <a:r>
              <a:rPr sz="1800" spc="21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error-free</a:t>
            </a:r>
            <a:r>
              <a:rPr sz="1800" spc="1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orchestration</a:t>
            </a:r>
            <a:r>
              <a:rPr sz="1800" spc="18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of</a:t>
            </a:r>
            <a:r>
              <a:rPr sz="1800" spc="1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order</a:t>
            </a:r>
            <a:r>
              <a:rPr sz="1800" spc="18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management</a:t>
            </a:r>
            <a:r>
              <a:rPr sz="1800" spc="18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in</a:t>
            </a:r>
            <a:r>
              <a:rPr sz="1800" spc="18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the</a:t>
            </a:r>
            <a:r>
              <a:rPr sz="1800" spc="19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B/OSS</a:t>
            </a:r>
            <a:r>
              <a:rPr sz="1800" spc="2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leads</a:t>
            </a:r>
            <a:r>
              <a:rPr sz="1800" spc="19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to</a:t>
            </a:r>
            <a:r>
              <a:rPr sz="1800" spc="19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an</a:t>
            </a:r>
            <a:r>
              <a:rPr sz="1800" spc="19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improvement</a:t>
            </a:r>
            <a:r>
              <a:rPr sz="1800" spc="185" dirty="0">
                <a:latin typeface="Arial" charset="0"/>
                <a:cs typeface="Arial" charset="0"/>
              </a:rPr>
              <a:t> </a:t>
            </a:r>
            <a:r>
              <a:rPr sz="1800" spc="-25" dirty="0">
                <a:latin typeface="Arial" charset="0"/>
                <a:cs typeface="Arial" charset="0"/>
              </a:rPr>
              <a:t>in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the productivity and </a:t>
            </a:r>
            <a:r>
              <a:rPr sz="1800" spc="5" dirty="0">
                <a:latin typeface="Arial" charset="0"/>
                <a:cs typeface="Arial" charset="0"/>
              </a:rPr>
              <a:t>accuracy </a:t>
            </a:r>
            <a:r>
              <a:rPr sz="1800" dirty="0">
                <a:latin typeface="Arial" charset="0"/>
                <a:cs typeface="Arial" charset="0"/>
              </a:rPr>
              <a:t>of the overall</a:t>
            </a:r>
            <a:r>
              <a:rPr sz="1800" spc="-210" dirty="0">
                <a:latin typeface="Arial" charset="0"/>
                <a:cs typeface="Arial" charset="0"/>
              </a:rPr>
              <a:t> </a:t>
            </a:r>
            <a:r>
              <a:rPr sz="1800" spc="5" dirty="0">
                <a:latin typeface="Arial" charset="0"/>
                <a:cs typeface="Arial" charset="0"/>
              </a:rPr>
              <a:t>process.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359" y="4162412"/>
            <a:ext cx="96996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It</a:t>
            </a:r>
            <a:r>
              <a:rPr sz="1800" spc="32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minimizes</a:t>
            </a:r>
            <a:r>
              <a:rPr sz="1800" spc="30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the</a:t>
            </a:r>
            <a:r>
              <a:rPr sz="1800" spc="3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lead</a:t>
            </a:r>
            <a:r>
              <a:rPr sz="1800" spc="3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generation</a:t>
            </a:r>
            <a:r>
              <a:rPr sz="1800" spc="32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to</a:t>
            </a:r>
            <a:r>
              <a:rPr sz="1800" spc="3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cash</a:t>
            </a:r>
            <a:r>
              <a:rPr sz="1800" spc="32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generation</a:t>
            </a:r>
            <a:r>
              <a:rPr sz="1800" spc="3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cycle,</a:t>
            </a:r>
            <a:r>
              <a:rPr sz="1800" spc="29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3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ensures</a:t>
            </a:r>
            <a:r>
              <a:rPr sz="1800" spc="33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that</a:t>
            </a:r>
            <a:r>
              <a:rPr sz="1800" spc="29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there</a:t>
            </a:r>
            <a:r>
              <a:rPr sz="1800" spc="32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are</a:t>
            </a:r>
            <a:r>
              <a:rPr sz="1800" spc="30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no</a:t>
            </a:r>
            <a:endParaRPr sz="1800">
              <a:latin typeface="Arial" charset="0"/>
              <a:cs typeface="Arial" charset="0"/>
            </a:endParaRPr>
          </a:p>
          <a:p>
            <a:pPr marL="257810" marR="8890" indent="635">
              <a:lnSpc>
                <a:spcPct val="200000"/>
              </a:lnSpc>
            </a:pPr>
            <a:r>
              <a:rPr sz="1800" spc="-5" dirty="0">
                <a:latin typeface="Arial" charset="0"/>
                <a:cs typeface="Arial" charset="0"/>
              </a:rPr>
              <a:t>unbilled usages. </a:t>
            </a: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process </a:t>
            </a:r>
            <a:r>
              <a:rPr sz="1800" dirty="0">
                <a:latin typeface="Arial" charset="0"/>
                <a:cs typeface="Arial" charset="0"/>
              </a:rPr>
              <a:t>of order </a:t>
            </a:r>
            <a:r>
              <a:rPr sz="1800" spc="-5" dirty="0">
                <a:latin typeface="Arial" charset="0"/>
                <a:cs typeface="Arial" charset="0"/>
              </a:rPr>
              <a:t>management starts </a:t>
            </a:r>
            <a:r>
              <a:rPr sz="1800" spc="-10" dirty="0">
                <a:latin typeface="Arial" charset="0"/>
                <a:cs typeface="Arial" charset="0"/>
              </a:rPr>
              <a:t>with </a:t>
            </a:r>
            <a:r>
              <a:rPr sz="1800" spc="-5" dirty="0">
                <a:latin typeface="Arial" charset="0"/>
                <a:cs typeface="Arial" charset="0"/>
              </a:rPr>
              <a:t>a sales </a:t>
            </a:r>
            <a:r>
              <a:rPr sz="1800" dirty="0">
                <a:latin typeface="Arial" charset="0"/>
                <a:cs typeface="Arial" charset="0"/>
              </a:rPr>
              <a:t>or </a:t>
            </a:r>
            <a:r>
              <a:rPr sz="1800" spc="-5" dirty="0">
                <a:latin typeface="Arial" charset="0"/>
                <a:cs typeface="Arial" charset="0"/>
              </a:rPr>
              <a:t>a pre-sales </a:t>
            </a:r>
            <a:r>
              <a:rPr sz="1800" spc="-25" dirty="0">
                <a:latin typeface="Arial" charset="0"/>
                <a:cs typeface="Arial" charset="0"/>
              </a:rPr>
              <a:t>activity,  </a:t>
            </a:r>
            <a:r>
              <a:rPr sz="1800" dirty="0">
                <a:latin typeface="Arial" charset="0"/>
                <a:cs typeface="Arial" charset="0"/>
              </a:rPr>
              <a:t>and ends </a:t>
            </a:r>
            <a:r>
              <a:rPr sz="1800" spc="-10" dirty="0">
                <a:latin typeface="Arial" charset="0"/>
                <a:cs typeface="Arial" charset="0"/>
              </a:rPr>
              <a:t>with </a:t>
            </a:r>
            <a:r>
              <a:rPr sz="1800" spc="-5" dirty="0">
                <a:latin typeface="Arial" charset="0"/>
                <a:cs typeface="Arial" charset="0"/>
              </a:rPr>
              <a:t>a </a:t>
            </a:r>
            <a:r>
              <a:rPr sz="1800" dirty="0">
                <a:latin typeface="Arial" charset="0"/>
                <a:cs typeface="Arial" charset="0"/>
              </a:rPr>
              <a:t>fulfilled</a:t>
            </a:r>
            <a:r>
              <a:rPr sz="1800" spc="-85" dirty="0">
                <a:latin typeface="Arial" charset="0"/>
                <a:cs typeface="Arial" charset="0"/>
              </a:rPr>
              <a:t> </a:t>
            </a:r>
            <a:r>
              <a:rPr sz="1800" spc="-15" dirty="0">
                <a:latin typeface="Arial" charset="0"/>
                <a:cs typeface="Arial" charset="0"/>
              </a:rPr>
              <a:t>order.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359" y="6356972"/>
            <a:ext cx="9693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In</a:t>
            </a:r>
            <a:r>
              <a:rPr sz="1800" spc="20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the</a:t>
            </a:r>
            <a:r>
              <a:rPr sz="1800" spc="1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process,</a:t>
            </a:r>
            <a:r>
              <a:rPr sz="1800" spc="17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a</a:t>
            </a:r>
            <a:r>
              <a:rPr sz="1800" spc="20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new</a:t>
            </a:r>
            <a:r>
              <a:rPr sz="1800" spc="1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or</a:t>
            </a:r>
            <a:r>
              <a:rPr sz="1800" spc="2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existing</a:t>
            </a:r>
            <a:r>
              <a:rPr sz="1800" spc="18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customer</a:t>
            </a:r>
            <a:r>
              <a:rPr sz="1800" spc="2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account</a:t>
            </a:r>
            <a:r>
              <a:rPr sz="1800" spc="18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is</a:t>
            </a:r>
            <a:r>
              <a:rPr sz="1800" spc="18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updated;</a:t>
            </a:r>
            <a:r>
              <a:rPr sz="1800" spc="20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information</a:t>
            </a:r>
            <a:r>
              <a:rPr sz="1800" spc="204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with</a:t>
            </a:r>
            <a:r>
              <a:rPr sz="1800" spc="204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regards</a:t>
            </a:r>
            <a:r>
              <a:rPr sz="1800" spc="210" dirty="0">
                <a:latin typeface="Arial" charset="0"/>
                <a:cs typeface="Arial" charset="0"/>
              </a:rPr>
              <a:t> </a:t>
            </a:r>
            <a:r>
              <a:rPr sz="1800" spc="-20" dirty="0">
                <a:latin typeface="Arial" charset="0"/>
                <a:cs typeface="Arial" charset="0"/>
              </a:rPr>
              <a:t>to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Arial" charset="0"/>
                <a:cs typeface="Arial" charset="0"/>
              </a:rPr>
              <a:t>billing, and problem and service handling, is</a:t>
            </a:r>
            <a:r>
              <a:rPr sz="1800" spc="-25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stored.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19596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Checkpoint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419212"/>
            <a:ext cx="9699625" cy="393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As </a:t>
            </a:r>
            <a:r>
              <a:rPr sz="1800" spc="5" dirty="0">
                <a:latin typeface="Arial" charset="0"/>
                <a:cs typeface="Arial" charset="0"/>
              </a:rPr>
              <a:t>discussed </a:t>
            </a:r>
            <a:r>
              <a:rPr sz="1800" dirty="0">
                <a:latin typeface="Arial" charset="0"/>
                <a:cs typeface="Arial" charset="0"/>
              </a:rPr>
              <a:t>during meeting, add </a:t>
            </a:r>
            <a:r>
              <a:rPr sz="1800" spc="-5" dirty="0">
                <a:latin typeface="Arial" charset="0"/>
                <a:cs typeface="Arial" charset="0"/>
              </a:rPr>
              <a:t>your </a:t>
            </a:r>
            <a:r>
              <a:rPr sz="1800" dirty="0">
                <a:latin typeface="Arial" charset="0"/>
                <a:cs typeface="Arial" charset="0"/>
              </a:rPr>
              <a:t>questions</a:t>
            </a:r>
            <a:r>
              <a:rPr sz="1800" spc="-27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here</a:t>
            </a:r>
            <a:endParaRPr sz="1800">
              <a:latin typeface="Arial" charset="0"/>
              <a:cs typeface="Arial" charset="0"/>
            </a:endParaRPr>
          </a:p>
          <a:p>
            <a:pPr marL="259715" marR="5080" indent="-247015">
              <a:lnSpc>
                <a:spcPct val="200000"/>
              </a:lnSpc>
              <a:spcBef>
                <a:spcPts val="550"/>
              </a:spcBef>
            </a:pPr>
            <a:r>
              <a:rPr sz="1800" dirty="0">
                <a:latin typeface="Arial" charset="0"/>
                <a:cs typeface="Arial" charset="0"/>
              </a:rPr>
              <a:t>1. </a:t>
            </a:r>
            <a:r>
              <a:rPr sz="1800" spc="-5" dirty="0">
                <a:latin typeface="Arial" charset="0"/>
                <a:cs typeface="Arial" charset="0"/>
              </a:rPr>
              <a:t>Discuss </a:t>
            </a:r>
            <a:r>
              <a:rPr sz="1800" dirty="0">
                <a:latin typeface="Arial" charset="0"/>
                <a:cs typeface="Arial" charset="0"/>
              </a:rPr>
              <a:t>the </a:t>
            </a:r>
            <a:r>
              <a:rPr sz="1800" spc="-10" dirty="0">
                <a:latin typeface="Arial" charset="0"/>
                <a:cs typeface="Arial" charset="0"/>
              </a:rPr>
              <a:t>Evolution </a:t>
            </a:r>
            <a:r>
              <a:rPr sz="1800" dirty="0">
                <a:latin typeface="Arial" charset="0"/>
                <a:cs typeface="Arial" charset="0"/>
              </a:rPr>
              <a:t>of </a:t>
            </a:r>
            <a:r>
              <a:rPr sz="1800" spc="-5" dirty="0">
                <a:latin typeface="Arial" charset="0"/>
                <a:cs typeface="Arial" charset="0"/>
              </a:rPr>
              <a:t>Mobile Communication highlighting features such </a:t>
            </a:r>
            <a:r>
              <a:rPr sz="1800" spc="-15" dirty="0">
                <a:latin typeface="Arial" charset="0"/>
                <a:cs typeface="Arial" charset="0"/>
              </a:rPr>
              <a:t>as </a:t>
            </a:r>
            <a:r>
              <a:rPr sz="1800" spc="-5" dirty="0">
                <a:latin typeface="Arial" charset="0"/>
                <a:cs typeface="Arial" charset="0"/>
              </a:rPr>
              <a:t>throughput,  </a:t>
            </a:r>
            <a:r>
              <a:rPr sz="1800" dirty="0">
                <a:latin typeface="Arial" charset="0"/>
                <a:cs typeface="Arial" charset="0"/>
              </a:rPr>
              <a:t>frequency </a:t>
            </a:r>
            <a:r>
              <a:rPr sz="1800" spc="5" dirty="0">
                <a:latin typeface="Arial" charset="0"/>
                <a:cs typeface="Arial" charset="0"/>
              </a:rPr>
              <a:t>spectrum, </a:t>
            </a:r>
            <a:r>
              <a:rPr sz="1800" spc="-5" dirty="0">
                <a:latin typeface="Arial" charset="0"/>
                <a:cs typeface="Arial" charset="0"/>
              </a:rPr>
              <a:t>Bandwidth, Modulation type </a:t>
            </a:r>
            <a:r>
              <a:rPr sz="1800" dirty="0">
                <a:latin typeface="Arial" charset="0"/>
                <a:cs typeface="Arial" charset="0"/>
              </a:rPr>
              <a:t>used and </a:t>
            </a:r>
            <a:r>
              <a:rPr sz="1800" spc="-5" dirty="0">
                <a:latin typeface="Arial" charset="0"/>
                <a:cs typeface="Arial" charset="0"/>
              </a:rPr>
              <a:t>Multiple </a:t>
            </a:r>
            <a:r>
              <a:rPr sz="1800" spc="5" dirty="0">
                <a:latin typeface="Arial" charset="0"/>
                <a:cs typeface="Arial" charset="0"/>
              </a:rPr>
              <a:t>access </a:t>
            </a:r>
            <a:r>
              <a:rPr sz="1800" dirty="0">
                <a:latin typeface="Arial" charset="0"/>
                <a:cs typeface="Arial" charset="0"/>
              </a:rPr>
              <a:t>technology</a:t>
            </a:r>
            <a:r>
              <a:rPr sz="1800" spc="-22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used.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 charset="0"/>
                <a:cs typeface="Arial" charset="0"/>
              </a:rPr>
              <a:t>2 </a:t>
            </a:r>
            <a:r>
              <a:rPr sz="1800" dirty="0">
                <a:latin typeface="Arial" charset="0"/>
                <a:cs typeface="Arial" charset="0"/>
              </a:rPr>
              <a:t>. </a:t>
            </a:r>
            <a:r>
              <a:rPr sz="1800" spc="-5" dirty="0">
                <a:latin typeface="Arial" charset="0"/>
                <a:cs typeface="Arial" charset="0"/>
              </a:rPr>
              <a:t>Explain </a:t>
            </a:r>
            <a:r>
              <a:rPr sz="1800" dirty="0">
                <a:latin typeface="Arial" charset="0"/>
                <a:cs typeface="Arial" charset="0"/>
              </a:rPr>
              <a:t>various features of </a:t>
            </a:r>
            <a:r>
              <a:rPr sz="1800" spc="-25" dirty="0">
                <a:latin typeface="Arial" charset="0"/>
                <a:cs typeface="Arial" charset="0"/>
              </a:rPr>
              <a:t>802.11</a:t>
            </a:r>
            <a:r>
              <a:rPr sz="1800" spc="-9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standard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266065" indent="-253365" defTabSz="-63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latin typeface="Arial" charset="0"/>
                <a:cs typeface="Arial" charset="0"/>
              </a:rPr>
              <a:t>List the significance of </a:t>
            </a:r>
            <a:r>
              <a:rPr sz="1800" spc="-5" dirty="0">
                <a:latin typeface="Arial" charset="0"/>
                <a:cs typeface="Arial" charset="0"/>
              </a:rPr>
              <a:t>Mobile</a:t>
            </a:r>
            <a:r>
              <a:rPr sz="1800" spc="-1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IP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charset="0"/>
              <a:buAutoNum type="arabicPeriod" startAt="3"/>
            </a:pPr>
            <a:endParaRPr sz="2300">
              <a:latin typeface="Times New Roman"/>
              <a:cs typeface="Times New Roman"/>
            </a:endParaRPr>
          </a:p>
          <a:p>
            <a:pPr marL="266065" indent="-253365" defTabSz="-63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latin typeface="Arial" charset="0"/>
                <a:cs typeface="Arial" charset="0"/>
              </a:rPr>
              <a:t>Discuss the interfaces </a:t>
            </a:r>
            <a:r>
              <a:rPr sz="1800" spc="-5" dirty="0">
                <a:latin typeface="Arial" charset="0"/>
                <a:cs typeface="Arial" charset="0"/>
              </a:rPr>
              <a:t>where </a:t>
            </a:r>
            <a:r>
              <a:rPr sz="1800" dirty="0">
                <a:latin typeface="Arial" charset="0"/>
                <a:cs typeface="Arial" charset="0"/>
              </a:rPr>
              <a:t>IP concepts are used in 4G</a:t>
            </a:r>
            <a:r>
              <a:rPr sz="1800" spc="-265" dirty="0">
                <a:latin typeface="Arial" charset="0"/>
                <a:cs typeface="Arial" charset="0"/>
              </a:rPr>
              <a:t> </a:t>
            </a:r>
            <a:r>
              <a:rPr sz="1800" spc="-15" dirty="0">
                <a:latin typeface="Arial" charset="0"/>
                <a:cs typeface="Arial" charset="0"/>
              </a:rPr>
              <a:t>technology.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charset="0"/>
              <a:buAutoNum type="arabicPeriod" startAt="3"/>
            </a:pPr>
            <a:endParaRPr sz="2350">
              <a:latin typeface="Times New Roman"/>
              <a:cs typeface="Times New Roman"/>
            </a:endParaRPr>
          </a:p>
          <a:p>
            <a:pPr marL="266065" indent="-252730" defTabSz="-63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latin typeface="Arial" charset="0"/>
                <a:cs typeface="Arial" charset="0"/>
              </a:rPr>
              <a:t>Discuss the </a:t>
            </a:r>
            <a:r>
              <a:rPr sz="1800" spc="-30" dirty="0">
                <a:latin typeface="Arial" charset="0"/>
                <a:cs typeface="Arial" charset="0"/>
              </a:rPr>
              <a:t>Telecom </a:t>
            </a:r>
            <a:r>
              <a:rPr sz="1800" dirty="0">
                <a:latin typeface="Arial" charset="0"/>
                <a:cs typeface="Arial" charset="0"/>
              </a:rPr>
              <a:t>applications of </a:t>
            </a:r>
            <a:r>
              <a:rPr sz="1800" spc="-5" dirty="0">
                <a:latin typeface="Arial" charset="0"/>
                <a:cs typeface="Arial" charset="0"/>
              </a:rPr>
              <a:t>OSS </a:t>
            </a:r>
            <a:r>
              <a:rPr sz="1800" dirty="0">
                <a:latin typeface="Arial" charset="0"/>
                <a:cs typeface="Arial" charset="0"/>
              </a:rPr>
              <a:t>and</a:t>
            </a:r>
            <a:r>
              <a:rPr sz="1800" spc="-22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BSS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8406" y="7556627"/>
            <a:ext cx="196786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 charset="0"/>
                <a:cs typeface="Arial" charset="0"/>
              </a:rPr>
              <a:t>© </a:t>
            </a:r>
            <a:r>
              <a:rPr sz="1000" spc="-5" dirty="0">
                <a:latin typeface="Arial" charset="0"/>
                <a:cs typeface="Arial" charset="0"/>
              </a:rPr>
              <a:t>Copyright </a:t>
            </a:r>
            <a:r>
              <a:rPr sz="1000" dirty="0">
                <a:latin typeface="Arial" charset="0"/>
                <a:cs typeface="Arial" charset="0"/>
              </a:rPr>
              <a:t>IBM Corporation</a:t>
            </a:r>
            <a:r>
              <a:rPr sz="1000" spc="-135" dirty="0">
                <a:latin typeface="Arial" charset="0"/>
                <a:cs typeface="Arial" charset="0"/>
              </a:rPr>
              <a:t> </a:t>
            </a:r>
            <a:r>
              <a:rPr sz="1000" spc="-10" dirty="0">
                <a:latin typeface="Arial" charset="0"/>
                <a:cs typeface="Arial" charset="0"/>
              </a:rPr>
              <a:t>2016</a:t>
            </a:r>
            <a:endParaRPr sz="1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36461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Checkpoint</a:t>
            </a:r>
            <a:r>
              <a:rPr spc="-15" dirty="0"/>
              <a:t> </a:t>
            </a:r>
            <a:r>
              <a:rPr spc="-5" dirty="0"/>
              <a:t>solutions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230236"/>
            <a:ext cx="407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6380" defTabSz="-6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Char char="•"/>
              <a:tabLst>
                <a:tab pos="258445" algn="l"/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As </a:t>
            </a:r>
            <a:r>
              <a:rPr sz="1800" spc="5" dirty="0">
                <a:latin typeface="Arial" charset="0"/>
                <a:cs typeface="Arial" charset="0"/>
              </a:rPr>
              <a:t>discussed, </a:t>
            </a:r>
            <a:r>
              <a:rPr sz="1800" dirty="0">
                <a:latin typeface="Arial" charset="0"/>
                <a:cs typeface="Arial" charset="0"/>
              </a:rPr>
              <a:t>add </a:t>
            </a:r>
            <a:r>
              <a:rPr sz="1800" spc="-5" dirty="0">
                <a:latin typeface="Arial" charset="0"/>
                <a:cs typeface="Arial" charset="0"/>
              </a:rPr>
              <a:t>your answers</a:t>
            </a:r>
            <a:r>
              <a:rPr sz="1800" spc="-14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here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8406" y="7556627"/>
            <a:ext cx="196786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 charset="0"/>
                <a:cs typeface="Arial" charset="0"/>
              </a:rPr>
              <a:t>© </a:t>
            </a:r>
            <a:r>
              <a:rPr sz="1000" spc="-5" dirty="0">
                <a:latin typeface="Arial" charset="0"/>
                <a:cs typeface="Arial" charset="0"/>
              </a:rPr>
              <a:t>Copyright </a:t>
            </a:r>
            <a:r>
              <a:rPr sz="1000" dirty="0">
                <a:latin typeface="Arial" charset="0"/>
                <a:cs typeface="Arial" charset="0"/>
              </a:rPr>
              <a:t>IBM Corporation</a:t>
            </a:r>
            <a:r>
              <a:rPr sz="1000" spc="-135" dirty="0">
                <a:latin typeface="Arial" charset="0"/>
                <a:cs typeface="Arial" charset="0"/>
              </a:rPr>
              <a:t> </a:t>
            </a:r>
            <a:r>
              <a:rPr sz="1000" spc="-10" dirty="0">
                <a:latin typeface="Arial" charset="0"/>
                <a:cs typeface="Arial" charset="0"/>
              </a:rPr>
              <a:t>2016</a:t>
            </a:r>
            <a:endParaRPr sz="1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887" y="542163"/>
            <a:ext cx="2400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Unit</a:t>
            </a:r>
            <a:r>
              <a:rPr spc="-75" dirty="0"/>
              <a:t> </a:t>
            </a:r>
            <a:r>
              <a:rPr dirty="0"/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59" y="1230236"/>
            <a:ext cx="7735570" cy="344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Arial" charset="0"/>
                <a:cs typeface="Arial" charset="0"/>
              </a:rPr>
              <a:t>Having completed this unit, </a:t>
            </a:r>
            <a:r>
              <a:rPr sz="2000" b="1" spc="-15" dirty="0">
                <a:latin typeface="Arial" charset="0"/>
                <a:cs typeface="Arial" charset="0"/>
              </a:rPr>
              <a:t>you </a:t>
            </a:r>
            <a:r>
              <a:rPr sz="2000" b="1" spc="-5" dirty="0">
                <a:latin typeface="Arial" charset="0"/>
                <a:cs typeface="Arial" charset="0"/>
              </a:rPr>
              <a:t>should be </a:t>
            </a:r>
            <a:r>
              <a:rPr sz="2000" b="1" spc="-10" dirty="0">
                <a:latin typeface="Arial" charset="0"/>
                <a:cs typeface="Arial" charset="0"/>
              </a:rPr>
              <a:t>able</a:t>
            </a:r>
            <a:r>
              <a:rPr sz="2000" b="1" spc="75" dirty="0">
                <a:latin typeface="Arial" charset="0"/>
                <a:cs typeface="Arial" charset="0"/>
              </a:rPr>
              <a:t> </a:t>
            </a:r>
            <a:r>
              <a:rPr sz="2000" b="1" dirty="0">
                <a:latin typeface="Arial" charset="0"/>
                <a:cs typeface="Arial" charset="0"/>
              </a:rPr>
              <a:t>to:</a:t>
            </a:r>
            <a:endParaRPr sz="20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 indent="-457200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Differentiate </a:t>
            </a:r>
            <a:r>
              <a:rPr sz="1800" dirty="0">
                <a:latin typeface="Arial" charset="0"/>
                <a:cs typeface="Arial" charset="0"/>
              </a:rPr>
              <a:t>various </a:t>
            </a:r>
            <a:r>
              <a:rPr sz="1800" spc="-5" dirty="0">
                <a:latin typeface="Arial" charset="0"/>
                <a:cs typeface="Arial" charset="0"/>
              </a:rPr>
              <a:t>Mobile </a:t>
            </a:r>
            <a:r>
              <a:rPr sz="1800" dirty="0">
                <a:latin typeface="Arial" charset="0"/>
                <a:cs typeface="Arial" charset="0"/>
              </a:rPr>
              <a:t>communication</a:t>
            </a:r>
            <a:r>
              <a:rPr sz="1800" spc="-14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Standards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 charset="0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533400" indent="-520700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533400" algn="l"/>
                <a:tab pos="534035" algn="l"/>
              </a:tabLst>
            </a:pPr>
            <a:r>
              <a:rPr sz="1800" dirty="0">
                <a:latin typeface="Arial" charset="0"/>
                <a:cs typeface="Arial" charset="0"/>
              </a:rPr>
              <a:t>List the features of </a:t>
            </a:r>
            <a:r>
              <a:rPr sz="1800" spc="15" dirty="0">
                <a:latin typeface="Arial" charset="0"/>
                <a:cs typeface="Arial" charset="0"/>
              </a:rPr>
              <a:t>WLAN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-25" dirty="0">
                <a:latin typeface="Arial" charset="0"/>
                <a:cs typeface="Arial" charset="0"/>
              </a:rPr>
              <a:t>802.11</a:t>
            </a:r>
            <a:r>
              <a:rPr sz="1800" spc="-254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standards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 charset="0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533400" indent="-520700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533400" algn="l"/>
                <a:tab pos="534035" algn="l"/>
              </a:tabLst>
            </a:pPr>
            <a:r>
              <a:rPr sz="1800" dirty="0">
                <a:latin typeface="Arial" charset="0"/>
                <a:cs typeface="Arial" charset="0"/>
              </a:rPr>
              <a:t>Highlight the Significance of IP </a:t>
            </a:r>
            <a:r>
              <a:rPr sz="1800" spc="-5" dirty="0">
                <a:latin typeface="Arial" charset="0"/>
                <a:cs typeface="Arial" charset="0"/>
              </a:rPr>
              <a:t>Mobile </a:t>
            </a:r>
            <a:r>
              <a:rPr sz="1800" spc="-20" dirty="0">
                <a:latin typeface="Arial" charset="0"/>
                <a:cs typeface="Arial" charset="0"/>
              </a:rPr>
              <a:t>Technology </a:t>
            </a:r>
            <a:r>
              <a:rPr sz="1800" dirty="0">
                <a:latin typeface="Arial" charset="0"/>
                <a:cs typeface="Arial" charset="0"/>
              </a:rPr>
              <a:t>and its</a:t>
            </a:r>
            <a:r>
              <a:rPr sz="1800" spc="-27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features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 charset="0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533400" indent="-520700" defTabSz="-635">
              <a:lnSpc>
                <a:spcPct val="100000"/>
              </a:lnSpc>
              <a:buClr>
                <a:srgbClr val="0000FF"/>
              </a:buClr>
              <a:buAutoNum type="arabicPeriod"/>
              <a:tabLst>
                <a:tab pos="533400" algn="l"/>
                <a:tab pos="534035" algn="l"/>
              </a:tabLst>
            </a:pPr>
            <a:r>
              <a:rPr sz="1800" dirty="0">
                <a:latin typeface="Arial" charset="0"/>
                <a:cs typeface="Arial" charset="0"/>
              </a:rPr>
              <a:t>Understand how IP is used in 4G</a:t>
            </a:r>
            <a:r>
              <a:rPr sz="1800" spc="-204" dirty="0">
                <a:latin typeface="Arial" charset="0"/>
                <a:cs typeface="Arial" charset="0"/>
              </a:rPr>
              <a:t> </a:t>
            </a:r>
            <a:r>
              <a:rPr sz="1800" spc="-20" dirty="0">
                <a:latin typeface="Arial" charset="0"/>
                <a:cs typeface="Arial" charset="0"/>
              </a:rPr>
              <a:t>Technology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 charset="0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533400" indent="-520700" defTabSz="-63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AutoNum type="arabicPeriod"/>
              <a:tabLst>
                <a:tab pos="533400" algn="l"/>
                <a:tab pos="534035" algn="l"/>
              </a:tabLst>
            </a:pPr>
            <a:r>
              <a:rPr sz="1800" dirty="0">
                <a:latin typeface="Arial" charset="0"/>
                <a:cs typeface="Arial" charset="0"/>
              </a:rPr>
              <a:t>Compare </a:t>
            </a:r>
            <a:r>
              <a:rPr sz="1800" spc="-5" dirty="0">
                <a:latin typeface="Arial" charset="0"/>
                <a:cs typeface="Arial" charset="0"/>
              </a:rPr>
              <a:t>BSS </a:t>
            </a:r>
            <a:r>
              <a:rPr sz="1800" dirty="0">
                <a:latin typeface="Arial" charset="0"/>
                <a:cs typeface="Arial" charset="0"/>
              </a:rPr>
              <a:t>/ </a:t>
            </a:r>
            <a:r>
              <a:rPr sz="1800" spc="-5" dirty="0">
                <a:latin typeface="Arial" charset="0"/>
                <a:cs typeface="Arial" charset="0"/>
              </a:rPr>
              <a:t>OSS </a:t>
            </a:r>
            <a:r>
              <a:rPr sz="1800" dirty="0">
                <a:latin typeface="Arial" charset="0"/>
                <a:cs typeface="Arial" charset="0"/>
              </a:rPr>
              <a:t>operations and its application in </a:t>
            </a:r>
            <a:r>
              <a:rPr sz="1800" spc="-30" dirty="0">
                <a:latin typeface="Arial" charset="0"/>
                <a:cs typeface="Arial" charset="0"/>
              </a:rPr>
              <a:t>Telecom</a:t>
            </a:r>
            <a:r>
              <a:rPr sz="1800" spc="-229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Industry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8406" y="7556627"/>
            <a:ext cx="196786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 charset="0"/>
                <a:cs typeface="Arial" charset="0"/>
              </a:rPr>
              <a:t>© </a:t>
            </a:r>
            <a:r>
              <a:rPr sz="1000" spc="-5" dirty="0">
                <a:latin typeface="Arial" charset="0"/>
                <a:cs typeface="Arial" charset="0"/>
              </a:rPr>
              <a:t>Copyright </a:t>
            </a:r>
            <a:r>
              <a:rPr sz="1000" dirty="0">
                <a:latin typeface="Arial" charset="0"/>
                <a:cs typeface="Arial" charset="0"/>
              </a:rPr>
              <a:t>IBM Corporation</a:t>
            </a:r>
            <a:r>
              <a:rPr sz="1000" spc="-135" dirty="0">
                <a:latin typeface="Arial" charset="0"/>
                <a:cs typeface="Arial" charset="0"/>
              </a:rPr>
              <a:t> </a:t>
            </a:r>
            <a:r>
              <a:rPr sz="1000" spc="-10" dirty="0">
                <a:latin typeface="Arial" charset="0"/>
                <a:cs typeface="Arial" charset="0"/>
              </a:rPr>
              <a:t>2016</a:t>
            </a:r>
            <a:endParaRPr sz="1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70615" y="7556627"/>
            <a:ext cx="1657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 charset="0"/>
                <a:cs typeface="Arial" charset="0"/>
              </a:rPr>
              <a:t>56</a:t>
            </a:r>
            <a:endParaRPr sz="1000">
              <a:latin typeface="Arial" charset="0"/>
              <a:cs typeface="Arial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5079" y="2913888"/>
            <a:ext cx="5352275" cy="16703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4600" y="2884513"/>
            <a:ext cx="5337108" cy="1653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40123" y="3518001"/>
            <a:ext cx="88265" cy="478155"/>
          </a:xfrm>
          <a:custGeom>
            <a:avLst/>
            <a:gdLst/>
            <a:ahLst/>
            <a:cxnLst/>
            <a:rect l="l" t="t" r="r" b="b"/>
            <a:pathLst>
              <a:path w="88264" h="478154">
                <a:moveTo>
                  <a:pt x="48983" y="0"/>
                </a:moveTo>
                <a:lnTo>
                  <a:pt x="40540" y="70566"/>
                </a:lnTo>
                <a:lnTo>
                  <a:pt x="32885" y="136773"/>
                </a:lnTo>
                <a:lnTo>
                  <a:pt x="26003" y="198619"/>
                </a:lnTo>
                <a:lnTo>
                  <a:pt x="19876" y="256102"/>
                </a:lnTo>
                <a:lnTo>
                  <a:pt x="14488" y="309219"/>
                </a:lnTo>
                <a:lnTo>
                  <a:pt x="9823" y="357970"/>
                </a:lnTo>
                <a:lnTo>
                  <a:pt x="5864" y="402352"/>
                </a:lnTo>
                <a:lnTo>
                  <a:pt x="2595" y="442363"/>
                </a:lnTo>
                <a:lnTo>
                  <a:pt x="0" y="478002"/>
                </a:lnTo>
                <a:lnTo>
                  <a:pt x="21964" y="475773"/>
                </a:lnTo>
                <a:lnTo>
                  <a:pt x="43929" y="473543"/>
                </a:lnTo>
                <a:lnTo>
                  <a:pt x="65893" y="471310"/>
                </a:lnTo>
                <a:lnTo>
                  <a:pt x="87858" y="469074"/>
                </a:lnTo>
                <a:lnTo>
                  <a:pt x="83490" y="425885"/>
                </a:lnTo>
                <a:lnTo>
                  <a:pt x="79165" y="380460"/>
                </a:lnTo>
                <a:lnTo>
                  <a:pt x="74870" y="332801"/>
                </a:lnTo>
                <a:lnTo>
                  <a:pt x="70591" y="282908"/>
                </a:lnTo>
                <a:lnTo>
                  <a:pt x="66316" y="230784"/>
                </a:lnTo>
                <a:lnTo>
                  <a:pt x="62031" y="176430"/>
                </a:lnTo>
                <a:lnTo>
                  <a:pt x="57723" y="119847"/>
                </a:lnTo>
                <a:lnTo>
                  <a:pt x="53378" y="61036"/>
                </a:lnTo>
                <a:lnTo>
                  <a:pt x="48983" y="0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2988" y="3149790"/>
            <a:ext cx="80645" cy="793115"/>
          </a:xfrm>
          <a:custGeom>
            <a:avLst/>
            <a:gdLst/>
            <a:ahLst/>
            <a:cxnLst/>
            <a:rect l="l" t="t" r="r" b="b"/>
            <a:pathLst>
              <a:path w="80645" h="793114">
                <a:moveTo>
                  <a:pt x="41224" y="0"/>
                </a:moveTo>
                <a:lnTo>
                  <a:pt x="5920" y="34482"/>
                </a:lnTo>
                <a:lnTo>
                  <a:pt x="647" y="87388"/>
                </a:lnTo>
                <a:lnTo>
                  <a:pt x="0" y="126618"/>
                </a:lnTo>
                <a:lnTo>
                  <a:pt x="0" y="652513"/>
                </a:lnTo>
                <a:lnTo>
                  <a:pt x="423" y="696822"/>
                </a:lnTo>
                <a:lnTo>
                  <a:pt x="3884" y="756997"/>
                </a:lnTo>
                <a:lnTo>
                  <a:pt x="27842" y="792244"/>
                </a:lnTo>
                <a:lnTo>
                  <a:pt x="39408" y="792505"/>
                </a:lnTo>
                <a:lnTo>
                  <a:pt x="51251" y="789644"/>
                </a:lnTo>
                <a:lnTo>
                  <a:pt x="75966" y="744592"/>
                </a:lnTo>
                <a:lnTo>
                  <a:pt x="79580" y="681259"/>
                </a:lnTo>
                <a:lnTo>
                  <a:pt x="80022" y="636041"/>
                </a:lnTo>
                <a:lnTo>
                  <a:pt x="80022" y="118490"/>
                </a:lnTo>
                <a:lnTo>
                  <a:pt x="78165" y="54228"/>
                </a:lnTo>
                <a:lnTo>
                  <a:pt x="67609" y="9649"/>
                </a:lnTo>
                <a:lnTo>
                  <a:pt x="41224" y="0"/>
                </a:lnTo>
                <a:close/>
              </a:path>
            </a:pathLst>
          </a:custGeom>
          <a:ln w="9143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67930" y="2884512"/>
            <a:ext cx="584200" cy="1181100"/>
          </a:xfrm>
          <a:custGeom>
            <a:avLst/>
            <a:gdLst/>
            <a:ahLst/>
            <a:cxnLst/>
            <a:rect l="l" t="t" r="r" b="b"/>
            <a:pathLst>
              <a:path w="584200" h="1181100">
                <a:moveTo>
                  <a:pt x="0" y="59321"/>
                </a:moveTo>
                <a:lnTo>
                  <a:pt x="51045" y="54138"/>
                </a:lnTo>
                <a:lnTo>
                  <a:pt x="102088" y="48953"/>
                </a:lnTo>
                <a:lnTo>
                  <a:pt x="153130" y="43765"/>
                </a:lnTo>
                <a:lnTo>
                  <a:pt x="204174" y="38577"/>
                </a:lnTo>
                <a:lnTo>
                  <a:pt x="255219" y="33388"/>
                </a:lnTo>
                <a:lnTo>
                  <a:pt x="255219" y="877887"/>
                </a:lnTo>
                <a:lnTo>
                  <a:pt x="256927" y="938160"/>
                </a:lnTo>
                <a:lnTo>
                  <a:pt x="266593" y="979964"/>
                </a:lnTo>
                <a:lnTo>
                  <a:pt x="290372" y="989101"/>
                </a:lnTo>
                <a:lnTo>
                  <a:pt x="301406" y="986559"/>
                </a:lnTo>
                <a:lnTo>
                  <a:pt x="324677" y="947869"/>
                </a:lnTo>
                <a:lnTo>
                  <a:pt x="328138" y="894117"/>
                </a:lnTo>
                <a:lnTo>
                  <a:pt x="328561" y="855827"/>
                </a:lnTo>
                <a:lnTo>
                  <a:pt x="328561" y="25933"/>
                </a:lnTo>
                <a:lnTo>
                  <a:pt x="379606" y="20750"/>
                </a:lnTo>
                <a:lnTo>
                  <a:pt x="430649" y="15564"/>
                </a:lnTo>
                <a:lnTo>
                  <a:pt x="481692" y="10377"/>
                </a:lnTo>
                <a:lnTo>
                  <a:pt x="532735" y="5189"/>
                </a:lnTo>
                <a:lnTo>
                  <a:pt x="583780" y="0"/>
                </a:lnTo>
                <a:lnTo>
                  <a:pt x="583780" y="752678"/>
                </a:lnTo>
                <a:lnTo>
                  <a:pt x="583340" y="811963"/>
                </a:lnTo>
                <a:lnTo>
                  <a:pt x="581999" y="861820"/>
                </a:lnTo>
                <a:lnTo>
                  <a:pt x="579730" y="902245"/>
                </a:lnTo>
                <a:lnTo>
                  <a:pt x="571094" y="959898"/>
                </a:lnTo>
                <a:lnTo>
                  <a:pt x="549695" y="1015362"/>
                </a:lnTo>
                <a:lnTo>
                  <a:pt x="514040" y="1071607"/>
                </a:lnTo>
                <a:lnTo>
                  <a:pt x="467049" y="1117929"/>
                </a:lnTo>
                <a:lnTo>
                  <a:pt x="408575" y="1151716"/>
                </a:lnTo>
                <a:lnTo>
                  <a:pt x="339661" y="1172891"/>
                </a:lnTo>
                <a:lnTo>
                  <a:pt x="301282" y="1178598"/>
                </a:lnTo>
                <a:lnTo>
                  <a:pt x="258643" y="1180790"/>
                </a:lnTo>
                <a:lnTo>
                  <a:pt x="218595" y="1178509"/>
                </a:lnTo>
                <a:lnTo>
                  <a:pt x="146100" y="1160970"/>
                </a:lnTo>
                <a:lnTo>
                  <a:pt x="87363" y="1128577"/>
                </a:lnTo>
                <a:lnTo>
                  <a:pt x="45465" y="1084249"/>
                </a:lnTo>
                <a:lnTo>
                  <a:pt x="18846" y="1031981"/>
                </a:lnTo>
                <a:lnTo>
                  <a:pt x="6057" y="975207"/>
                </a:lnTo>
                <a:lnTo>
                  <a:pt x="2142" y="907045"/>
                </a:lnTo>
                <a:lnTo>
                  <a:pt x="943" y="857152"/>
                </a:lnTo>
                <a:lnTo>
                  <a:pt x="233" y="796717"/>
                </a:lnTo>
                <a:lnTo>
                  <a:pt x="0" y="725741"/>
                </a:lnTo>
                <a:lnTo>
                  <a:pt x="0" y="59321"/>
                </a:lnTo>
                <a:close/>
              </a:path>
            </a:pathLst>
          </a:custGeom>
          <a:ln w="9143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9543" y="3016643"/>
            <a:ext cx="601980" cy="1169670"/>
          </a:xfrm>
          <a:custGeom>
            <a:avLst/>
            <a:gdLst/>
            <a:ahLst/>
            <a:cxnLst/>
            <a:rect l="l" t="t" r="r" b="b"/>
            <a:pathLst>
              <a:path w="601979" h="1169670">
                <a:moveTo>
                  <a:pt x="0" y="61175"/>
                </a:moveTo>
                <a:lnTo>
                  <a:pt x="46892" y="56407"/>
                </a:lnTo>
                <a:lnTo>
                  <a:pt x="93782" y="51640"/>
                </a:lnTo>
                <a:lnTo>
                  <a:pt x="140672" y="46876"/>
                </a:lnTo>
                <a:lnTo>
                  <a:pt x="187562" y="42113"/>
                </a:lnTo>
                <a:lnTo>
                  <a:pt x="234454" y="37350"/>
                </a:lnTo>
                <a:lnTo>
                  <a:pt x="246270" y="106749"/>
                </a:lnTo>
                <a:lnTo>
                  <a:pt x="256804" y="170959"/>
                </a:lnTo>
                <a:lnTo>
                  <a:pt x="266079" y="229977"/>
                </a:lnTo>
                <a:lnTo>
                  <a:pt x="274114" y="283800"/>
                </a:lnTo>
                <a:lnTo>
                  <a:pt x="280932" y="332424"/>
                </a:lnTo>
                <a:lnTo>
                  <a:pt x="286552" y="375846"/>
                </a:lnTo>
                <a:lnTo>
                  <a:pt x="290997" y="414062"/>
                </a:lnTo>
                <a:lnTo>
                  <a:pt x="296443" y="474865"/>
                </a:lnTo>
                <a:lnTo>
                  <a:pt x="301564" y="433272"/>
                </a:lnTo>
                <a:lnTo>
                  <a:pt x="307324" y="389540"/>
                </a:lnTo>
                <a:lnTo>
                  <a:pt x="313748" y="343671"/>
                </a:lnTo>
                <a:lnTo>
                  <a:pt x="320857" y="295670"/>
                </a:lnTo>
                <a:lnTo>
                  <a:pt x="328676" y="245541"/>
                </a:lnTo>
                <a:lnTo>
                  <a:pt x="337228" y="193288"/>
                </a:lnTo>
                <a:lnTo>
                  <a:pt x="346535" y="138915"/>
                </a:lnTo>
                <a:lnTo>
                  <a:pt x="356622" y="82426"/>
                </a:lnTo>
                <a:lnTo>
                  <a:pt x="367512" y="23825"/>
                </a:lnTo>
                <a:lnTo>
                  <a:pt x="414405" y="19061"/>
                </a:lnTo>
                <a:lnTo>
                  <a:pt x="461298" y="14295"/>
                </a:lnTo>
                <a:lnTo>
                  <a:pt x="508190" y="9529"/>
                </a:lnTo>
                <a:lnTo>
                  <a:pt x="555080" y="4763"/>
                </a:lnTo>
                <a:lnTo>
                  <a:pt x="601967" y="0"/>
                </a:lnTo>
                <a:lnTo>
                  <a:pt x="589370" y="49117"/>
                </a:lnTo>
                <a:lnTo>
                  <a:pt x="576855" y="98256"/>
                </a:lnTo>
                <a:lnTo>
                  <a:pt x="564409" y="147412"/>
                </a:lnTo>
                <a:lnTo>
                  <a:pt x="552020" y="196583"/>
                </a:lnTo>
                <a:lnTo>
                  <a:pt x="539674" y="245766"/>
                </a:lnTo>
                <a:lnTo>
                  <a:pt x="527359" y="294956"/>
                </a:lnTo>
                <a:lnTo>
                  <a:pt x="515063" y="344152"/>
                </a:lnTo>
                <a:lnTo>
                  <a:pt x="502774" y="393349"/>
                </a:lnTo>
                <a:lnTo>
                  <a:pt x="490478" y="442544"/>
                </a:lnTo>
                <a:lnTo>
                  <a:pt x="478162" y="491735"/>
                </a:lnTo>
                <a:lnTo>
                  <a:pt x="465816" y="540918"/>
                </a:lnTo>
                <a:lnTo>
                  <a:pt x="453425" y="590089"/>
                </a:lnTo>
                <a:lnTo>
                  <a:pt x="440977" y="639245"/>
                </a:lnTo>
                <a:lnTo>
                  <a:pt x="428460" y="688384"/>
                </a:lnTo>
                <a:lnTo>
                  <a:pt x="415861" y="737501"/>
                </a:lnTo>
                <a:lnTo>
                  <a:pt x="415861" y="1145146"/>
                </a:lnTo>
                <a:lnTo>
                  <a:pt x="368579" y="1149948"/>
                </a:lnTo>
                <a:lnTo>
                  <a:pt x="321296" y="1154752"/>
                </a:lnTo>
                <a:lnTo>
                  <a:pt x="274012" y="1159559"/>
                </a:lnTo>
                <a:lnTo>
                  <a:pt x="226726" y="1164366"/>
                </a:lnTo>
                <a:lnTo>
                  <a:pt x="179438" y="1169174"/>
                </a:lnTo>
                <a:lnTo>
                  <a:pt x="179438" y="761530"/>
                </a:lnTo>
                <a:lnTo>
                  <a:pt x="166416" y="711558"/>
                </a:lnTo>
                <a:lnTo>
                  <a:pt x="153489" y="661562"/>
                </a:lnTo>
                <a:lnTo>
                  <a:pt x="140641" y="611545"/>
                </a:lnTo>
                <a:lnTo>
                  <a:pt x="127855" y="561512"/>
                </a:lnTo>
                <a:lnTo>
                  <a:pt x="115117" y="511466"/>
                </a:lnTo>
                <a:lnTo>
                  <a:pt x="102410" y="461411"/>
                </a:lnTo>
                <a:lnTo>
                  <a:pt x="89719" y="411352"/>
                </a:lnTo>
                <a:lnTo>
                  <a:pt x="77027" y="361294"/>
                </a:lnTo>
                <a:lnTo>
                  <a:pt x="64320" y="311239"/>
                </a:lnTo>
                <a:lnTo>
                  <a:pt x="51582" y="261193"/>
                </a:lnTo>
                <a:lnTo>
                  <a:pt x="38796" y="211160"/>
                </a:lnTo>
                <a:lnTo>
                  <a:pt x="25948" y="161143"/>
                </a:lnTo>
                <a:lnTo>
                  <a:pt x="13021" y="111147"/>
                </a:lnTo>
                <a:lnTo>
                  <a:pt x="0" y="61175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23065" y="3099981"/>
            <a:ext cx="622300" cy="1188085"/>
          </a:xfrm>
          <a:custGeom>
            <a:avLst/>
            <a:gdLst/>
            <a:ahLst/>
            <a:cxnLst/>
            <a:rect l="l" t="t" r="r" b="b"/>
            <a:pathLst>
              <a:path w="622300" h="1188085">
                <a:moveTo>
                  <a:pt x="0" y="61823"/>
                </a:moveTo>
                <a:lnTo>
                  <a:pt x="51045" y="56635"/>
                </a:lnTo>
                <a:lnTo>
                  <a:pt x="102088" y="51449"/>
                </a:lnTo>
                <a:lnTo>
                  <a:pt x="153130" y="46264"/>
                </a:lnTo>
                <a:lnTo>
                  <a:pt x="204174" y="41078"/>
                </a:lnTo>
                <a:lnTo>
                  <a:pt x="255219" y="35890"/>
                </a:lnTo>
                <a:lnTo>
                  <a:pt x="255219" y="473443"/>
                </a:lnTo>
                <a:lnTo>
                  <a:pt x="268014" y="423585"/>
                </a:lnTo>
                <a:lnTo>
                  <a:pt x="280685" y="373694"/>
                </a:lnTo>
                <a:lnTo>
                  <a:pt x="293267" y="323781"/>
                </a:lnTo>
                <a:lnTo>
                  <a:pt x="305796" y="273854"/>
                </a:lnTo>
                <a:lnTo>
                  <a:pt x="318307" y="223922"/>
                </a:lnTo>
                <a:lnTo>
                  <a:pt x="330835" y="173995"/>
                </a:lnTo>
                <a:lnTo>
                  <a:pt x="343417" y="124081"/>
                </a:lnTo>
                <a:lnTo>
                  <a:pt x="356088" y="74191"/>
                </a:lnTo>
                <a:lnTo>
                  <a:pt x="368884" y="24333"/>
                </a:lnTo>
                <a:lnTo>
                  <a:pt x="416774" y="19470"/>
                </a:lnTo>
                <a:lnTo>
                  <a:pt x="464663" y="14604"/>
                </a:lnTo>
                <a:lnTo>
                  <a:pt x="512551" y="9737"/>
                </a:lnTo>
                <a:lnTo>
                  <a:pt x="560439" y="4869"/>
                </a:lnTo>
                <a:lnTo>
                  <a:pt x="608330" y="0"/>
                </a:lnTo>
                <a:lnTo>
                  <a:pt x="594836" y="47528"/>
                </a:lnTo>
                <a:lnTo>
                  <a:pt x="581454" y="95088"/>
                </a:lnTo>
                <a:lnTo>
                  <a:pt x="568158" y="142673"/>
                </a:lnTo>
                <a:lnTo>
                  <a:pt x="554923" y="190275"/>
                </a:lnTo>
                <a:lnTo>
                  <a:pt x="541726" y="237888"/>
                </a:lnTo>
                <a:lnTo>
                  <a:pt x="528540" y="285504"/>
                </a:lnTo>
                <a:lnTo>
                  <a:pt x="515343" y="333116"/>
                </a:lnTo>
                <a:lnTo>
                  <a:pt x="502108" y="380718"/>
                </a:lnTo>
                <a:lnTo>
                  <a:pt x="488812" y="428303"/>
                </a:lnTo>
                <a:lnTo>
                  <a:pt x="475430" y="475863"/>
                </a:lnTo>
                <a:lnTo>
                  <a:pt x="461937" y="523392"/>
                </a:lnTo>
                <a:lnTo>
                  <a:pt x="475501" y="573456"/>
                </a:lnTo>
                <a:lnTo>
                  <a:pt x="488955" y="623551"/>
                </a:lnTo>
                <a:lnTo>
                  <a:pt x="502320" y="673669"/>
                </a:lnTo>
                <a:lnTo>
                  <a:pt x="515619" y="723805"/>
                </a:lnTo>
                <a:lnTo>
                  <a:pt x="528873" y="773953"/>
                </a:lnTo>
                <a:lnTo>
                  <a:pt x="542105" y="824107"/>
                </a:lnTo>
                <a:lnTo>
                  <a:pt x="555338" y="874261"/>
                </a:lnTo>
                <a:lnTo>
                  <a:pt x="568592" y="924408"/>
                </a:lnTo>
                <a:lnTo>
                  <a:pt x="581891" y="974543"/>
                </a:lnTo>
                <a:lnTo>
                  <a:pt x="595256" y="1024659"/>
                </a:lnTo>
                <a:lnTo>
                  <a:pt x="608710" y="1074752"/>
                </a:lnTo>
                <a:lnTo>
                  <a:pt x="622274" y="1124813"/>
                </a:lnTo>
                <a:lnTo>
                  <a:pt x="569536" y="1130176"/>
                </a:lnTo>
                <a:lnTo>
                  <a:pt x="516797" y="1135537"/>
                </a:lnTo>
                <a:lnTo>
                  <a:pt x="464057" y="1140896"/>
                </a:lnTo>
                <a:lnTo>
                  <a:pt x="411316" y="1146253"/>
                </a:lnTo>
                <a:lnTo>
                  <a:pt x="358571" y="1151610"/>
                </a:lnTo>
                <a:lnTo>
                  <a:pt x="348084" y="1104418"/>
                </a:lnTo>
                <a:lnTo>
                  <a:pt x="337698" y="1057203"/>
                </a:lnTo>
                <a:lnTo>
                  <a:pt x="327388" y="1009971"/>
                </a:lnTo>
                <a:lnTo>
                  <a:pt x="317129" y="962728"/>
                </a:lnTo>
                <a:lnTo>
                  <a:pt x="306895" y="915479"/>
                </a:lnTo>
                <a:lnTo>
                  <a:pt x="296661" y="868230"/>
                </a:lnTo>
                <a:lnTo>
                  <a:pt x="286402" y="820987"/>
                </a:lnTo>
                <a:lnTo>
                  <a:pt x="276092" y="773755"/>
                </a:lnTo>
                <a:lnTo>
                  <a:pt x="265706" y="726540"/>
                </a:lnTo>
                <a:lnTo>
                  <a:pt x="255219" y="679348"/>
                </a:lnTo>
                <a:lnTo>
                  <a:pt x="255219" y="1162126"/>
                </a:lnTo>
                <a:lnTo>
                  <a:pt x="204174" y="1167309"/>
                </a:lnTo>
                <a:lnTo>
                  <a:pt x="153130" y="1172494"/>
                </a:lnTo>
                <a:lnTo>
                  <a:pt x="102088" y="1177681"/>
                </a:lnTo>
                <a:lnTo>
                  <a:pt x="51045" y="1182870"/>
                </a:lnTo>
                <a:lnTo>
                  <a:pt x="0" y="1188059"/>
                </a:lnTo>
                <a:lnTo>
                  <a:pt x="0" y="61823"/>
                </a:lnTo>
                <a:close/>
              </a:path>
            </a:pathLst>
          </a:custGeom>
          <a:ln w="9143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53978" y="3171888"/>
            <a:ext cx="570230" cy="1184275"/>
          </a:xfrm>
          <a:custGeom>
            <a:avLst/>
            <a:gdLst/>
            <a:ahLst/>
            <a:cxnLst/>
            <a:rect l="l" t="t" r="r" b="b"/>
            <a:pathLst>
              <a:path w="570229" h="1184275">
                <a:moveTo>
                  <a:pt x="0" y="57911"/>
                </a:moveTo>
                <a:lnTo>
                  <a:pt x="53349" y="52492"/>
                </a:lnTo>
                <a:lnTo>
                  <a:pt x="106697" y="47070"/>
                </a:lnTo>
                <a:lnTo>
                  <a:pt x="160043" y="41647"/>
                </a:lnTo>
                <a:lnTo>
                  <a:pt x="213385" y="36220"/>
                </a:lnTo>
                <a:lnTo>
                  <a:pt x="227898" y="85419"/>
                </a:lnTo>
                <a:lnTo>
                  <a:pt x="242274" y="134658"/>
                </a:lnTo>
                <a:lnTo>
                  <a:pt x="256547" y="183928"/>
                </a:lnTo>
                <a:lnTo>
                  <a:pt x="270752" y="233217"/>
                </a:lnTo>
                <a:lnTo>
                  <a:pt x="284922" y="282516"/>
                </a:lnTo>
                <a:lnTo>
                  <a:pt x="299093" y="331814"/>
                </a:lnTo>
                <a:lnTo>
                  <a:pt x="313296" y="381102"/>
                </a:lnTo>
                <a:lnTo>
                  <a:pt x="327568" y="430370"/>
                </a:lnTo>
                <a:lnTo>
                  <a:pt x="341941" y="479606"/>
                </a:lnTo>
                <a:lnTo>
                  <a:pt x="356450" y="528802"/>
                </a:lnTo>
                <a:lnTo>
                  <a:pt x="356450" y="21691"/>
                </a:lnTo>
                <a:lnTo>
                  <a:pt x="409800" y="16264"/>
                </a:lnTo>
                <a:lnTo>
                  <a:pt x="463149" y="10841"/>
                </a:lnTo>
                <a:lnTo>
                  <a:pt x="516499" y="5419"/>
                </a:lnTo>
                <a:lnTo>
                  <a:pt x="569848" y="0"/>
                </a:lnTo>
                <a:lnTo>
                  <a:pt x="569848" y="1126235"/>
                </a:lnTo>
                <a:lnTo>
                  <a:pt x="513920" y="1131915"/>
                </a:lnTo>
                <a:lnTo>
                  <a:pt x="457995" y="1137597"/>
                </a:lnTo>
                <a:lnTo>
                  <a:pt x="402072" y="1143282"/>
                </a:lnTo>
                <a:lnTo>
                  <a:pt x="346151" y="1148968"/>
                </a:lnTo>
                <a:lnTo>
                  <a:pt x="332684" y="1099171"/>
                </a:lnTo>
                <a:lnTo>
                  <a:pt x="319344" y="1049338"/>
                </a:lnTo>
                <a:lnTo>
                  <a:pt x="306099" y="999479"/>
                </a:lnTo>
                <a:lnTo>
                  <a:pt x="292918" y="949603"/>
                </a:lnTo>
                <a:lnTo>
                  <a:pt x="279768" y="899718"/>
                </a:lnTo>
                <a:lnTo>
                  <a:pt x="266618" y="849834"/>
                </a:lnTo>
                <a:lnTo>
                  <a:pt x="253437" y="799957"/>
                </a:lnTo>
                <a:lnTo>
                  <a:pt x="240192" y="750099"/>
                </a:lnTo>
                <a:lnTo>
                  <a:pt x="226852" y="700266"/>
                </a:lnTo>
                <a:lnTo>
                  <a:pt x="213385" y="650468"/>
                </a:lnTo>
                <a:lnTo>
                  <a:pt x="213385" y="1162456"/>
                </a:lnTo>
                <a:lnTo>
                  <a:pt x="160043" y="1167876"/>
                </a:lnTo>
                <a:lnTo>
                  <a:pt x="106697" y="1173295"/>
                </a:lnTo>
                <a:lnTo>
                  <a:pt x="53349" y="1178715"/>
                </a:lnTo>
                <a:lnTo>
                  <a:pt x="0" y="1184135"/>
                </a:lnTo>
                <a:lnTo>
                  <a:pt x="0" y="57911"/>
                </a:lnTo>
                <a:close/>
              </a:path>
            </a:pathLst>
          </a:custGeom>
          <a:ln w="9143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64178" y="3249180"/>
            <a:ext cx="645160" cy="1177290"/>
          </a:xfrm>
          <a:custGeom>
            <a:avLst/>
            <a:gdLst/>
            <a:ahLst/>
            <a:cxnLst/>
            <a:rect l="l" t="t" r="r" b="b"/>
            <a:pathLst>
              <a:path w="645160" h="1177289">
                <a:moveTo>
                  <a:pt x="130187" y="37490"/>
                </a:moveTo>
                <a:lnTo>
                  <a:pt x="499059" y="0"/>
                </a:lnTo>
                <a:lnTo>
                  <a:pt x="505812" y="50502"/>
                </a:lnTo>
                <a:lnTo>
                  <a:pt x="512531" y="101009"/>
                </a:lnTo>
                <a:lnTo>
                  <a:pt x="519220" y="151520"/>
                </a:lnTo>
                <a:lnTo>
                  <a:pt x="525881" y="202034"/>
                </a:lnTo>
                <a:lnTo>
                  <a:pt x="532518" y="252552"/>
                </a:lnTo>
                <a:lnTo>
                  <a:pt x="539135" y="303073"/>
                </a:lnTo>
                <a:lnTo>
                  <a:pt x="545735" y="353595"/>
                </a:lnTo>
                <a:lnTo>
                  <a:pt x="552322" y="404120"/>
                </a:lnTo>
                <a:lnTo>
                  <a:pt x="558898" y="454646"/>
                </a:lnTo>
                <a:lnTo>
                  <a:pt x="565467" y="505173"/>
                </a:lnTo>
                <a:lnTo>
                  <a:pt x="572033" y="555701"/>
                </a:lnTo>
                <a:lnTo>
                  <a:pt x="578599" y="606228"/>
                </a:lnTo>
                <a:lnTo>
                  <a:pt x="585168" y="656755"/>
                </a:lnTo>
                <a:lnTo>
                  <a:pt x="591744" y="707281"/>
                </a:lnTo>
                <a:lnTo>
                  <a:pt x="598331" y="757806"/>
                </a:lnTo>
                <a:lnTo>
                  <a:pt x="604930" y="808329"/>
                </a:lnTo>
                <a:lnTo>
                  <a:pt x="611547" y="858849"/>
                </a:lnTo>
                <a:lnTo>
                  <a:pt x="618185" y="909367"/>
                </a:lnTo>
                <a:lnTo>
                  <a:pt x="624846" y="959882"/>
                </a:lnTo>
                <a:lnTo>
                  <a:pt x="631535" y="1010393"/>
                </a:lnTo>
                <a:lnTo>
                  <a:pt x="638254" y="1060900"/>
                </a:lnTo>
                <a:lnTo>
                  <a:pt x="645007" y="1111402"/>
                </a:lnTo>
                <a:lnTo>
                  <a:pt x="592842" y="1116704"/>
                </a:lnTo>
                <a:lnTo>
                  <a:pt x="540679" y="1122004"/>
                </a:lnTo>
                <a:lnTo>
                  <a:pt x="488516" y="1127304"/>
                </a:lnTo>
                <a:lnTo>
                  <a:pt x="436352" y="1132605"/>
                </a:lnTo>
                <a:lnTo>
                  <a:pt x="384187" y="1137907"/>
                </a:lnTo>
                <a:lnTo>
                  <a:pt x="380735" y="1087649"/>
                </a:lnTo>
                <a:lnTo>
                  <a:pt x="377336" y="1037386"/>
                </a:lnTo>
                <a:lnTo>
                  <a:pt x="373936" y="987124"/>
                </a:lnTo>
                <a:lnTo>
                  <a:pt x="370484" y="936866"/>
                </a:lnTo>
                <a:lnTo>
                  <a:pt x="347662" y="939188"/>
                </a:lnTo>
                <a:lnTo>
                  <a:pt x="324840" y="941508"/>
                </a:lnTo>
                <a:lnTo>
                  <a:pt x="279196" y="946149"/>
                </a:lnTo>
                <a:lnTo>
                  <a:pt x="275331" y="997141"/>
                </a:lnTo>
                <a:lnTo>
                  <a:pt x="271525" y="1048138"/>
                </a:lnTo>
                <a:lnTo>
                  <a:pt x="267720" y="1099138"/>
                </a:lnTo>
                <a:lnTo>
                  <a:pt x="263855" y="1150137"/>
                </a:lnTo>
                <a:lnTo>
                  <a:pt x="211085" y="1155500"/>
                </a:lnTo>
                <a:lnTo>
                  <a:pt x="158313" y="1160861"/>
                </a:lnTo>
                <a:lnTo>
                  <a:pt x="105541" y="1166222"/>
                </a:lnTo>
                <a:lnTo>
                  <a:pt x="52769" y="1171583"/>
                </a:lnTo>
                <a:lnTo>
                  <a:pt x="0" y="1176947"/>
                </a:lnTo>
                <a:lnTo>
                  <a:pt x="5760" y="1127417"/>
                </a:lnTo>
                <a:lnTo>
                  <a:pt x="11492" y="1077883"/>
                </a:lnTo>
                <a:lnTo>
                  <a:pt x="17200" y="1028347"/>
                </a:lnTo>
                <a:lnTo>
                  <a:pt x="22886" y="978809"/>
                </a:lnTo>
                <a:lnTo>
                  <a:pt x="28553" y="929268"/>
                </a:lnTo>
                <a:lnTo>
                  <a:pt x="34202" y="879725"/>
                </a:lnTo>
                <a:lnTo>
                  <a:pt x="39837" y="830181"/>
                </a:lnTo>
                <a:lnTo>
                  <a:pt x="45461" y="780635"/>
                </a:lnTo>
                <a:lnTo>
                  <a:pt x="51075" y="731088"/>
                </a:lnTo>
                <a:lnTo>
                  <a:pt x="56683" y="681540"/>
                </a:lnTo>
                <a:lnTo>
                  <a:pt x="62287" y="631992"/>
                </a:lnTo>
                <a:lnTo>
                  <a:pt x="67890" y="582444"/>
                </a:lnTo>
                <a:lnTo>
                  <a:pt x="73494" y="532896"/>
                </a:lnTo>
                <a:lnTo>
                  <a:pt x="79103" y="483348"/>
                </a:lnTo>
                <a:lnTo>
                  <a:pt x="84717" y="433802"/>
                </a:lnTo>
                <a:lnTo>
                  <a:pt x="90341" y="384256"/>
                </a:lnTo>
                <a:lnTo>
                  <a:pt x="95977" y="334711"/>
                </a:lnTo>
                <a:lnTo>
                  <a:pt x="101628" y="285169"/>
                </a:lnTo>
                <a:lnTo>
                  <a:pt x="107295" y="235628"/>
                </a:lnTo>
                <a:lnTo>
                  <a:pt x="112982" y="186089"/>
                </a:lnTo>
                <a:lnTo>
                  <a:pt x="118691" y="136553"/>
                </a:lnTo>
                <a:lnTo>
                  <a:pt x="124426" y="87020"/>
                </a:lnTo>
                <a:lnTo>
                  <a:pt x="130187" y="37490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30689" y="3304641"/>
            <a:ext cx="587375" cy="1186180"/>
          </a:xfrm>
          <a:custGeom>
            <a:avLst/>
            <a:gdLst/>
            <a:ahLst/>
            <a:cxnLst/>
            <a:rect l="l" t="t" r="r" b="b"/>
            <a:pathLst>
              <a:path w="587375" h="1186179">
                <a:moveTo>
                  <a:pt x="0" y="59626"/>
                </a:moveTo>
                <a:lnTo>
                  <a:pt x="51040" y="54443"/>
                </a:lnTo>
                <a:lnTo>
                  <a:pt x="102081" y="49258"/>
                </a:lnTo>
                <a:lnTo>
                  <a:pt x="153124" y="44070"/>
                </a:lnTo>
                <a:lnTo>
                  <a:pt x="204166" y="38882"/>
                </a:lnTo>
                <a:lnTo>
                  <a:pt x="255206" y="33693"/>
                </a:lnTo>
                <a:lnTo>
                  <a:pt x="255206" y="436473"/>
                </a:lnTo>
                <a:lnTo>
                  <a:pt x="274304" y="434530"/>
                </a:lnTo>
                <a:lnTo>
                  <a:pt x="293401" y="432587"/>
                </a:lnTo>
                <a:lnTo>
                  <a:pt x="312499" y="430644"/>
                </a:lnTo>
                <a:lnTo>
                  <a:pt x="331597" y="428701"/>
                </a:lnTo>
                <a:lnTo>
                  <a:pt x="331597" y="25933"/>
                </a:lnTo>
                <a:lnTo>
                  <a:pt x="382637" y="20745"/>
                </a:lnTo>
                <a:lnTo>
                  <a:pt x="433678" y="15559"/>
                </a:lnTo>
                <a:lnTo>
                  <a:pt x="484721" y="10373"/>
                </a:lnTo>
                <a:lnTo>
                  <a:pt x="535763" y="5187"/>
                </a:lnTo>
                <a:lnTo>
                  <a:pt x="586803" y="0"/>
                </a:lnTo>
                <a:lnTo>
                  <a:pt x="586803" y="1126236"/>
                </a:lnTo>
                <a:lnTo>
                  <a:pt x="535763" y="1131419"/>
                </a:lnTo>
                <a:lnTo>
                  <a:pt x="484721" y="1136604"/>
                </a:lnTo>
                <a:lnTo>
                  <a:pt x="433678" y="1141791"/>
                </a:lnTo>
                <a:lnTo>
                  <a:pt x="382637" y="1146980"/>
                </a:lnTo>
                <a:lnTo>
                  <a:pt x="331597" y="1152169"/>
                </a:lnTo>
                <a:lnTo>
                  <a:pt x="331597" y="679132"/>
                </a:lnTo>
                <a:lnTo>
                  <a:pt x="255206" y="686892"/>
                </a:lnTo>
                <a:lnTo>
                  <a:pt x="255206" y="1159929"/>
                </a:lnTo>
                <a:lnTo>
                  <a:pt x="204166" y="1165116"/>
                </a:lnTo>
                <a:lnTo>
                  <a:pt x="153124" y="1170303"/>
                </a:lnTo>
                <a:lnTo>
                  <a:pt x="102081" y="1175488"/>
                </a:lnTo>
                <a:lnTo>
                  <a:pt x="51040" y="1180674"/>
                </a:lnTo>
                <a:lnTo>
                  <a:pt x="0" y="1185862"/>
                </a:lnTo>
                <a:lnTo>
                  <a:pt x="0" y="59626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4600" y="3370211"/>
            <a:ext cx="558165" cy="1167765"/>
          </a:xfrm>
          <a:custGeom>
            <a:avLst/>
            <a:gdLst/>
            <a:ahLst/>
            <a:cxnLst/>
            <a:rect l="l" t="t" r="r" b="b"/>
            <a:pathLst>
              <a:path w="558164" h="1167764">
                <a:moveTo>
                  <a:pt x="0" y="56667"/>
                </a:moveTo>
                <a:lnTo>
                  <a:pt x="50700" y="51516"/>
                </a:lnTo>
                <a:lnTo>
                  <a:pt x="101401" y="46365"/>
                </a:lnTo>
                <a:lnTo>
                  <a:pt x="152102" y="41213"/>
                </a:lnTo>
                <a:lnTo>
                  <a:pt x="202803" y="36061"/>
                </a:lnTo>
                <a:lnTo>
                  <a:pt x="253504" y="30909"/>
                </a:lnTo>
                <a:lnTo>
                  <a:pt x="304206" y="25757"/>
                </a:lnTo>
                <a:lnTo>
                  <a:pt x="354908" y="20605"/>
                </a:lnTo>
                <a:lnTo>
                  <a:pt x="405610" y="15453"/>
                </a:lnTo>
                <a:lnTo>
                  <a:pt x="456313" y="10301"/>
                </a:lnTo>
                <a:lnTo>
                  <a:pt x="507016" y="5150"/>
                </a:lnTo>
                <a:lnTo>
                  <a:pt x="557720" y="0"/>
                </a:lnTo>
                <a:lnTo>
                  <a:pt x="557720" y="225374"/>
                </a:lnTo>
                <a:lnTo>
                  <a:pt x="519830" y="229229"/>
                </a:lnTo>
                <a:lnTo>
                  <a:pt x="481939" y="233081"/>
                </a:lnTo>
                <a:lnTo>
                  <a:pt x="444049" y="236931"/>
                </a:lnTo>
                <a:lnTo>
                  <a:pt x="406158" y="240779"/>
                </a:lnTo>
                <a:lnTo>
                  <a:pt x="406158" y="1141628"/>
                </a:lnTo>
                <a:lnTo>
                  <a:pt x="355118" y="1146816"/>
                </a:lnTo>
                <a:lnTo>
                  <a:pt x="304076" y="1152002"/>
                </a:lnTo>
                <a:lnTo>
                  <a:pt x="253034" y="1157187"/>
                </a:lnTo>
                <a:lnTo>
                  <a:pt x="201992" y="1162373"/>
                </a:lnTo>
                <a:lnTo>
                  <a:pt x="150952" y="1167561"/>
                </a:lnTo>
                <a:lnTo>
                  <a:pt x="150952" y="266712"/>
                </a:lnTo>
                <a:lnTo>
                  <a:pt x="113214" y="270549"/>
                </a:lnTo>
                <a:lnTo>
                  <a:pt x="75476" y="274383"/>
                </a:lnTo>
                <a:lnTo>
                  <a:pt x="37738" y="278217"/>
                </a:lnTo>
                <a:lnTo>
                  <a:pt x="0" y="282054"/>
                </a:lnTo>
                <a:lnTo>
                  <a:pt x="0" y="56667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87769" y="2957300"/>
            <a:ext cx="590550" cy="1177925"/>
          </a:xfrm>
          <a:custGeom>
            <a:avLst/>
            <a:gdLst/>
            <a:ahLst/>
            <a:cxnLst/>
            <a:rect l="l" t="t" r="r" b="b"/>
            <a:pathLst>
              <a:path w="590550" h="1177925">
                <a:moveTo>
                  <a:pt x="295224" y="2002"/>
                </a:moveTo>
                <a:lnTo>
                  <a:pt x="333606" y="0"/>
                </a:lnTo>
                <a:lnTo>
                  <a:pt x="369968" y="1927"/>
                </a:lnTo>
                <a:lnTo>
                  <a:pt x="404346" y="7687"/>
                </a:lnTo>
                <a:lnTo>
                  <a:pt x="466618" y="30670"/>
                </a:lnTo>
                <a:lnTo>
                  <a:pt x="516943" y="70069"/>
                </a:lnTo>
                <a:lnTo>
                  <a:pt x="555023" y="123986"/>
                </a:lnTo>
                <a:lnTo>
                  <a:pt x="577622" y="186097"/>
                </a:lnTo>
                <a:lnTo>
                  <a:pt x="585842" y="251422"/>
                </a:lnTo>
                <a:lnTo>
                  <a:pt x="587885" y="291562"/>
                </a:lnTo>
                <a:lnTo>
                  <a:pt x="589326" y="340111"/>
                </a:lnTo>
                <a:lnTo>
                  <a:pt x="590179" y="397067"/>
                </a:lnTo>
                <a:lnTo>
                  <a:pt x="590461" y="462428"/>
                </a:lnTo>
                <a:lnTo>
                  <a:pt x="590461" y="655112"/>
                </a:lnTo>
                <a:lnTo>
                  <a:pt x="590190" y="719071"/>
                </a:lnTo>
                <a:lnTo>
                  <a:pt x="589371" y="775158"/>
                </a:lnTo>
                <a:lnTo>
                  <a:pt x="587989" y="823372"/>
                </a:lnTo>
                <a:lnTo>
                  <a:pt x="586032" y="863710"/>
                </a:lnTo>
                <a:lnTo>
                  <a:pt x="578152" y="931277"/>
                </a:lnTo>
                <a:lnTo>
                  <a:pt x="556455" y="998078"/>
                </a:lnTo>
                <a:lnTo>
                  <a:pt x="519768" y="1059148"/>
                </a:lnTo>
                <a:lnTo>
                  <a:pt x="470358" y="1109201"/>
                </a:lnTo>
                <a:lnTo>
                  <a:pt x="408131" y="1146320"/>
                </a:lnTo>
                <a:lnTo>
                  <a:pt x="335437" y="1169455"/>
                </a:lnTo>
                <a:lnTo>
                  <a:pt x="295224" y="1175545"/>
                </a:lnTo>
                <a:lnTo>
                  <a:pt x="256847" y="1177546"/>
                </a:lnTo>
                <a:lnTo>
                  <a:pt x="220486" y="1175614"/>
                </a:lnTo>
                <a:lnTo>
                  <a:pt x="153682" y="1160356"/>
                </a:lnTo>
                <a:lnTo>
                  <a:pt x="97169" y="1129187"/>
                </a:lnTo>
                <a:lnTo>
                  <a:pt x="52743" y="1081921"/>
                </a:lnTo>
                <a:lnTo>
                  <a:pt x="22180" y="1023379"/>
                </a:lnTo>
                <a:lnTo>
                  <a:pt x="7277" y="957855"/>
                </a:lnTo>
                <a:lnTo>
                  <a:pt x="2575" y="885985"/>
                </a:lnTo>
                <a:lnTo>
                  <a:pt x="1135" y="837436"/>
                </a:lnTo>
                <a:lnTo>
                  <a:pt x="281" y="780481"/>
                </a:lnTo>
                <a:lnTo>
                  <a:pt x="0" y="715120"/>
                </a:lnTo>
                <a:lnTo>
                  <a:pt x="0" y="522423"/>
                </a:lnTo>
                <a:lnTo>
                  <a:pt x="270" y="458470"/>
                </a:lnTo>
                <a:lnTo>
                  <a:pt x="1089" y="402386"/>
                </a:lnTo>
                <a:lnTo>
                  <a:pt x="2471" y="354175"/>
                </a:lnTo>
                <a:lnTo>
                  <a:pt x="4428" y="313837"/>
                </a:lnTo>
                <a:lnTo>
                  <a:pt x="12308" y="246265"/>
                </a:lnTo>
                <a:lnTo>
                  <a:pt x="34006" y="179467"/>
                </a:lnTo>
                <a:lnTo>
                  <a:pt x="70692" y="118399"/>
                </a:lnTo>
                <a:lnTo>
                  <a:pt x="120102" y="68347"/>
                </a:lnTo>
                <a:lnTo>
                  <a:pt x="182329" y="31227"/>
                </a:lnTo>
                <a:lnTo>
                  <a:pt x="255017" y="8092"/>
                </a:lnTo>
                <a:lnTo>
                  <a:pt x="295224" y="2002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100" y="538988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7" y="1830384"/>
          <a:ext cx="8632190" cy="281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680"/>
                <a:gridCol w="1712595"/>
                <a:gridCol w="1329054"/>
                <a:gridCol w="1927860"/>
                <a:gridCol w="2668269"/>
              </a:tblGrid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1G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2G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2.5</a:t>
                      </a:r>
                      <a:r>
                        <a:rPr sz="1450" b="1" spc="-5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spc="20" dirty="0">
                          <a:latin typeface="Arial" charset="0"/>
                          <a:cs typeface="Arial" charset="0"/>
                        </a:rPr>
                        <a:t>G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3G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88328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4G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DBDB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168275" marR="161925" indent="9525">
                        <a:lnSpc>
                          <a:spcPts val="1690"/>
                        </a:lnSpc>
                        <a:spcBef>
                          <a:spcPts val="170"/>
                        </a:spcBef>
                      </a:pP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Ana</a:t>
                      </a:r>
                      <a:r>
                        <a:rPr sz="1450" b="1" spc="-5" dirty="0">
                          <a:latin typeface="Arial" charset="0"/>
                          <a:cs typeface="Arial" charset="0"/>
                        </a:rPr>
                        <a:t>l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og  ce</a:t>
                      </a:r>
                      <a:r>
                        <a:rPr sz="1450" b="1" spc="-5" dirty="0">
                          <a:latin typeface="Arial" charset="0"/>
                          <a:cs typeface="Arial" charset="0"/>
                        </a:rPr>
                        <a:t>llul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ar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2159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5" dirty="0">
                          <a:latin typeface="Arial" charset="0"/>
                          <a:cs typeface="Arial" charset="0"/>
                        </a:rPr>
                        <a:t>Digital</a:t>
                      </a:r>
                      <a:r>
                        <a:rPr sz="1450" b="1" spc="-25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cellular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 marR="328930" indent="44450">
                        <a:lnSpc>
                          <a:spcPts val="1690"/>
                        </a:lnSpc>
                        <a:spcBef>
                          <a:spcPts val="170"/>
                        </a:spcBef>
                      </a:pPr>
                      <a:r>
                        <a:rPr sz="1450" b="1" spc="5" dirty="0">
                          <a:latin typeface="Arial" charset="0"/>
                          <a:cs typeface="Arial" charset="0"/>
                        </a:rPr>
                        <a:t>Digital  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ce</a:t>
                      </a:r>
                      <a:r>
                        <a:rPr sz="1450" b="1" spc="-5" dirty="0">
                          <a:latin typeface="Arial" charset="0"/>
                          <a:cs typeface="Arial" charset="0"/>
                        </a:rPr>
                        <a:t>ll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u</a:t>
                      </a:r>
                      <a:r>
                        <a:rPr sz="1450" b="1" spc="-5" dirty="0">
                          <a:latin typeface="Arial" charset="0"/>
                          <a:cs typeface="Arial" charset="0"/>
                        </a:rPr>
                        <a:t>l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ar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5" dirty="0">
                          <a:latin typeface="Arial" charset="0"/>
                          <a:cs typeface="Arial" charset="0"/>
                        </a:rPr>
                        <a:t>Digital</a:t>
                      </a:r>
                      <a:r>
                        <a:rPr sz="1450" b="1" spc="-20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cellular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0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5" dirty="0">
                          <a:latin typeface="Arial" charset="0"/>
                          <a:cs typeface="Arial" charset="0"/>
                        </a:rPr>
                        <a:t>Digital</a:t>
                      </a:r>
                      <a:r>
                        <a:rPr sz="1450" b="1" spc="-20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Cellular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-10" dirty="0">
                          <a:latin typeface="Arial" charset="0"/>
                          <a:cs typeface="Arial" charset="0"/>
                        </a:rPr>
                        <a:t>Voice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-10" dirty="0">
                          <a:latin typeface="Arial" charset="0"/>
                          <a:cs typeface="Arial" charset="0"/>
                        </a:rPr>
                        <a:t>Voice</a:t>
                      </a:r>
                      <a:r>
                        <a:rPr sz="1450" b="1" spc="-5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/data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data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2160" marR="135255" indent="-632460">
                        <a:lnSpc>
                          <a:spcPts val="1700"/>
                        </a:lnSpc>
                        <a:spcBef>
                          <a:spcPts val="160"/>
                        </a:spcBef>
                      </a:pPr>
                      <a:r>
                        <a:rPr sz="1450" b="1" spc="5" dirty="0">
                          <a:latin typeface="Arial" charset="0"/>
                          <a:cs typeface="Arial" charset="0"/>
                        </a:rPr>
                        <a:t>Vioce / 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high</a:t>
                      </a:r>
                      <a:r>
                        <a:rPr sz="1450" b="1" spc="-50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speed  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data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5405" marR="79375" indent="-365760">
                        <a:lnSpc>
                          <a:spcPts val="1700"/>
                        </a:lnSpc>
                        <a:spcBef>
                          <a:spcPts val="160"/>
                        </a:spcBef>
                      </a:pPr>
                      <a:r>
                        <a:rPr sz="1450" b="1" spc="-10" dirty="0">
                          <a:latin typeface="Arial" charset="0"/>
                          <a:cs typeface="Arial" charset="0"/>
                        </a:rPr>
                        <a:t>Voice 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over</a:t>
                      </a:r>
                      <a:r>
                        <a:rPr sz="1450" b="1" spc="-55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IP/high  </a:t>
                      </a: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speed</a:t>
                      </a:r>
                      <a:r>
                        <a:rPr sz="1450" b="1" spc="-15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data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AMPS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CDMA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1XRtt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CDMA2000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820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dirty="0">
                          <a:latin typeface="Arial" charset="0"/>
                          <a:cs typeface="Arial" charset="0"/>
                        </a:rPr>
                        <a:t>-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-10" dirty="0">
                          <a:latin typeface="Arial" charset="0"/>
                          <a:cs typeface="Arial" charset="0"/>
                        </a:rPr>
                        <a:t>TACS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20" dirty="0">
                          <a:latin typeface="Arial" charset="0"/>
                          <a:cs typeface="Arial" charset="0"/>
                        </a:rPr>
                        <a:t>GSM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GPRS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W_CDMA</a:t>
                      </a:r>
                      <a:r>
                        <a:rPr sz="1450" b="1" spc="-60" dirty="0"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(UMTS)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39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50" b="1" spc="-20" dirty="0">
                          <a:latin typeface="Arial" charset="0"/>
                          <a:cs typeface="Arial" charset="0"/>
                        </a:rPr>
                        <a:t>LTE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80’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1992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1999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-635">
                        <a:lnSpc>
                          <a:spcPct val="100000"/>
                        </a:lnSpc>
                        <a:spcBef>
                          <a:spcPts val="920"/>
                        </a:spcBef>
                        <a:tabLst>
                          <a:tab pos="605155" algn="l"/>
                        </a:tabLst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2001	</a:t>
                      </a:r>
                      <a:r>
                        <a:rPr sz="1450" b="1" spc="10" dirty="0">
                          <a:latin typeface="Arial" charset="0"/>
                          <a:cs typeface="Arial" charset="0"/>
                        </a:rPr>
                        <a:t>2003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455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50" b="1" spc="15" dirty="0">
                          <a:latin typeface="Arial" charset="0"/>
                          <a:cs typeface="Arial" charset="0"/>
                        </a:rPr>
                        <a:t>2005</a:t>
                      </a:r>
                      <a:endParaRPr sz="1450">
                        <a:latin typeface="Arial" charset="0"/>
                        <a:cs typeface="Arial" charset="0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46479" y="5386781"/>
            <a:ext cx="4490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 charset="0"/>
                <a:cs typeface="Arial" charset="0"/>
              </a:rPr>
              <a:t>AMPS: </a:t>
            </a:r>
            <a:r>
              <a:rPr sz="1800" dirty="0">
                <a:latin typeface="Arial" charset="0"/>
                <a:cs typeface="Arial" charset="0"/>
              </a:rPr>
              <a:t>Advanced </a:t>
            </a:r>
            <a:r>
              <a:rPr sz="1800" spc="-5" dirty="0">
                <a:latin typeface="Arial" charset="0"/>
                <a:cs typeface="Arial" charset="0"/>
              </a:rPr>
              <a:t>Mobile </a:t>
            </a:r>
            <a:r>
              <a:rPr sz="1800" dirty="0">
                <a:latin typeface="Arial" charset="0"/>
                <a:cs typeface="Arial" charset="0"/>
              </a:rPr>
              <a:t>Phone System  </a:t>
            </a:r>
            <a:r>
              <a:rPr sz="1800" spc="-40" dirty="0">
                <a:latin typeface="Arial" charset="0"/>
                <a:cs typeface="Arial" charset="0"/>
              </a:rPr>
              <a:t>TACS: </a:t>
            </a:r>
            <a:r>
              <a:rPr sz="1800" spc="-45" dirty="0">
                <a:latin typeface="Arial" charset="0"/>
                <a:cs typeface="Arial" charset="0"/>
              </a:rPr>
              <a:t>Total </a:t>
            </a:r>
            <a:r>
              <a:rPr sz="1800" spc="5" dirty="0">
                <a:latin typeface="Arial" charset="0"/>
                <a:cs typeface="Arial" charset="0"/>
              </a:rPr>
              <a:t>Access </a:t>
            </a:r>
            <a:r>
              <a:rPr sz="1800" dirty="0">
                <a:latin typeface="Arial" charset="0"/>
                <a:cs typeface="Arial" charset="0"/>
              </a:rPr>
              <a:t>Communication</a:t>
            </a:r>
            <a:r>
              <a:rPr sz="1800" spc="-18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  </a:t>
            </a:r>
            <a:r>
              <a:rPr sz="1800" spc="-5" dirty="0">
                <a:latin typeface="Arial" charset="0"/>
                <a:cs typeface="Arial" charset="0"/>
              </a:rPr>
              <a:t>GPRS: </a:t>
            </a:r>
            <a:r>
              <a:rPr sz="1800" dirty="0">
                <a:latin typeface="Arial" charset="0"/>
                <a:cs typeface="Arial" charset="0"/>
              </a:rPr>
              <a:t>General Packet Radio</a:t>
            </a:r>
            <a:r>
              <a:rPr sz="1800" spc="-11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Services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7740" y="898334"/>
            <a:ext cx="2573020" cy="18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latin typeface="Arial" charset="0"/>
                <a:cs typeface="Arial" charset="0"/>
              </a:rPr>
              <a:t>I </a:t>
            </a:r>
            <a:endParaRPr sz="1050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9500" y="234188"/>
            <a:ext cx="6045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 Generation Wireless</a:t>
            </a:r>
            <a:r>
              <a:rPr spc="-120" dirty="0"/>
              <a:t> </a:t>
            </a:r>
            <a:r>
              <a:rPr spc="5" dirty="0"/>
              <a:t>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772" y="1330819"/>
            <a:ext cx="7602220" cy="37287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Arial" charset="0"/>
                <a:cs typeface="Arial" charset="0"/>
              </a:rPr>
              <a:t>Major Radio Standards in </a:t>
            </a:r>
            <a:r>
              <a:rPr sz="1800" b="1" spc="-5" dirty="0">
                <a:latin typeface="Arial" charset="0"/>
                <a:cs typeface="Arial" charset="0"/>
              </a:rPr>
              <a:t>North</a:t>
            </a:r>
            <a:r>
              <a:rPr sz="1800" b="1" spc="-145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America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  <a:tab pos="3130550" algn="l"/>
                <a:tab pos="3968750" algn="l"/>
                <a:tab pos="4490085" algn="l"/>
              </a:tabLst>
            </a:pPr>
            <a:r>
              <a:rPr sz="1800" dirty="0">
                <a:latin typeface="Arial" charset="0"/>
                <a:cs typeface="Arial" charset="0"/>
              </a:rPr>
              <a:t>AMPS-1983-824-894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spc="-15" dirty="0">
                <a:latin typeface="Arial" charset="0"/>
                <a:cs typeface="Arial" charset="0"/>
              </a:rPr>
              <a:t>MHz,	</a:t>
            </a:r>
            <a:r>
              <a:rPr sz="1800" spc="-10" dirty="0">
                <a:latin typeface="Arial" charset="0"/>
                <a:cs typeface="Arial" charset="0"/>
              </a:rPr>
              <a:t>FDMA,	</a:t>
            </a:r>
            <a:r>
              <a:rPr sz="1800" spc="-15" dirty="0">
                <a:latin typeface="Arial" charset="0"/>
                <a:cs typeface="Arial" charset="0"/>
              </a:rPr>
              <a:t>FM,	</a:t>
            </a:r>
            <a:r>
              <a:rPr sz="1800" dirty="0">
                <a:latin typeface="Arial" charset="0"/>
                <a:cs typeface="Arial" charset="0"/>
              </a:rPr>
              <a:t>30 Khz Channel</a:t>
            </a:r>
            <a:r>
              <a:rPr sz="1800" spc="-8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Bandwidth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charset="0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 charset="0"/>
                <a:cs typeface="Arial" charset="0"/>
              </a:rPr>
              <a:t>Major Mobile Radio Standards in</a:t>
            </a:r>
            <a:r>
              <a:rPr sz="1800" b="1" spc="-120" dirty="0">
                <a:latin typeface="Arial" charset="0"/>
                <a:cs typeface="Arial" charset="0"/>
              </a:rPr>
              <a:t> </a:t>
            </a:r>
            <a:r>
              <a:rPr sz="1800" b="1" spc="-5" dirty="0">
                <a:latin typeface="Arial" charset="0"/>
                <a:cs typeface="Arial" charset="0"/>
              </a:rPr>
              <a:t>Europe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  <a:tab pos="3733800" algn="l"/>
                <a:tab pos="4255135" algn="l"/>
              </a:tabLst>
            </a:pPr>
            <a:r>
              <a:rPr sz="1800" spc="-35" dirty="0">
                <a:latin typeface="Arial" charset="0"/>
                <a:cs typeface="Arial" charset="0"/>
              </a:rPr>
              <a:t>ETACS </a:t>
            </a:r>
            <a:r>
              <a:rPr sz="1800" dirty="0">
                <a:latin typeface="Arial" charset="0"/>
                <a:cs typeface="Arial" charset="0"/>
              </a:rPr>
              <a:t>-1985 -900 </a:t>
            </a:r>
            <a:r>
              <a:rPr sz="1800" spc="-20" dirty="0">
                <a:latin typeface="Arial" charset="0"/>
                <a:cs typeface="Arial" charset="0"/>
              </a:rPr>
              <a:t>MHz</a:t>
            </a:r>
            <a:r>
              <a:rPr sz="1800" spc="9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,</a:t>
            </a:r>
            <a:r>
              <a:rPr sz="1800" spc="-1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FDMA,	</a:t>
            </a:r>
            <a:r>
              <a:rPr sz="1800" spc="-15" dirty="0">
                <a:latin typeface="Arial" charset="0"/>
                <a:cs typeface="Arial" charset="0"/>
              </a:rPr>
              <a:t>FM,	</a:t>
            </a:r>
            <a:r>
              <a:rPr sz="1800" spc="-5" dirty="0">
                <a:latin typeface="Arial" charset="0"/>
                <a:cs typeface="Arial" charset="0"/>
              </a:rPr>
              <a:t>25KHZ </a:t>
            </a:r>
            <a:r>
              <a:rPr sz="1800" dirty="0">
                <a:latin typeface="Arial" charset="0"/>
                <a:cs typeface="Arial" charset="0"/>
              </a:rPr>
              <a:t>Channel</a:t>
            </a:r>
            <a:r>
              <a:rPr sz="1800" spc="-55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Bandwidth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  <a:tab pos="4373880" algn="l"/>
              </a:tabLst>
            </a:pPr>
            <a:r>
              <a:rPr sz="1800" spc="-25" dirty="0">
                <a:latin typeface="Arial" charset="0"/>
                <a:cs typeface="Arial" charset="0"/>
              </a:rPr>
              <a:t>NMT-450 </a:t>
            </a:r>
            <a:r>
              <a:rPr sz="1800" dirty="0">
                <a:latin typeface="Arial" charset="0"/>
                <a:cs typeface="Arial" charset="0"/>
              </a:rPr>
              <a:t>1981-  450-470 </a:t>
            </a:r>
            <a:r>
              <a:rPr sz="1800" spc="-20" dirty="0">
                <a:latin typeface="Arial" charset="0"/>
                <a:cs typeface="Arial" charset="0"/>
              </a:rPr>
              <a:t>MHz</a:t>
            </a:r>
            <a:r>
              <a:rPr sz="1800" spc="6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,</a:t>
            </a:r>
            <a:r>
              <a:rPr sz="1800" spc="20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FDMA,	</a:t>
            </a:r>
            <a:r>
              <a:rPr sz="1800" spc="-15" dirty="0">
                <a:latin typeface="Arial" charset="0"/>
                <a:cs typeface="Arial" charset="0"/>
              </a:rPr>
              <a:t>FM, </a:t>
            </a:r>
            <a:r>
              <a:rPr sz="1800" spc="-5" dirty="0">
                <a:latin typeface="Arial" charset="0"/>
                <a:cs typeface="Arial" charset="0"/>
              </a:rPr>
              <a:t>25KHZ </a:t>
            </a:r>
            <a:r>
              <a:rPr sz="1800" dirty="0">
                <a:latin typeface="Arial" charset="0"/>
                <a:cs typeface="Arial" charset="0"/>
              </a:rPr>
              <a:t>Channel</a:t>
            </a:r>
            <a:r>
              <a:rPr sz="1800" spc="-3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Bandwidth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charset="0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 charset="0"/>
                <a:cs typeface="Arial" charset="0"/>
              </a:rPr>
              <a:t>Major Mobile Radio Standards in</a:t>
            </a:r>
            <a:r>
              <a:rPr sz="1800" b="1" spc="-120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Japan</a:t>
            </a:r>
            <a:endParaRPr sz="1800">
              <a:latin typeface="Arial" charset="0"/>
              <a:cs typeface="Arial" charset="0"/>
            </a:endParaRPr>
          </a:p>
          <a:p>
            <a:pPr marL="259080" indent="-246380" defTabSz="-635">
              <a:lnSpc>
                <a:spcPct val="100000"/>
              </a:lnSpc>
              <a:spcBef>
                <a:spcPts val="1080"/>
              </a:spcBef>
              <a:buChar char="•"/>
              <a:tabLst>
                <a:tab pos="258445" algn="l"/>
                <a:tab pos="259715" algn="l"/>
                <a:tab pos="4203065" algn="l"/>
                <a:tab pos="4724400" algn="l"/>
              </a:tabLst>
            </a:pPr>
            <a:r>
              <a:rPr sz="1800" spc="-30" dirty="0">
                <a:latin typeface="Arial" charset="0"/>
                <a:cs typeface="Arial" charset="0"/>
              </a:rPr>
              <a:t>JTACS- </a:t>
            </a:r>
            <a:r>
              <a:rPr sz="1800" dirty="0">
                <a:latin typeface="Arial" charset="0"/>
                <a:cs typeface="Arial" charset="0"/>
              </a:rPr>
              <a:t>1988 A 860-925</a:t>
            </a:r>
            <a:r>
              <a:rPr sz="1800" spc="-190" dirty="0">
                <a:latin typeface="Arial" charset="0"/>
                <a:cs typeface="Arial" charset="0"/>
              </a:rPr>
              <a:t> </a:t>
            </a:r>
            <a:r>
              <a:rPr sz="1800" spc="-15" dirty="0">
                <a:latin typeface="Arial" charset="0"/>
                <a:cs typeface="Arial" charset="0"/>
              </a:rPr>
              <a:t>MHz,</a:t>
            </a:r>
            <a:r>
              <a:rPr sz="1800" spc="35" dirty="0">
                <a:latin typeface="Arial" charset="0"/>
                <a:cs typeface="Arial" charset="0"/>
              </a:rPr>
              <a:t> </a:t>
            </a:r>
            <a:r>
              <a:rPr sz="1800" spc="-10" dirty="0">
                <a:latin typeface="Arial" charset="0"/>
                <a:cs typeface="Arial" charset="0"/>
              </a:rPr>
              <a:t>FDMA,	</a:t>
            </a:r>
            <a:r>
              <a:rPr sz="1800" spc="-15" dirty="0">
                <a:latin typeface="Arial" charset="0"/>
                <a:cs typeface="Arial" charset="0"/>
              </a:rPr>
              <a:t>FM,	</a:t>
            </a:r>
            <a:r>
              <a:rPr sz="1800" dirty="0">
                <a:latin typeface="Arial" charset="0"/>
                <a:cs typeface="Arial" charset="0"/>
              </a:rPr>
              <a:t>25 </a:t>
            </a:r>
            <a:r>
              <a:rPr sz="1800" spc="-5" dirty="0">
                <a:latin typeface="Arial" charset="0"/>
                <a:cs typeface="Arial" charset="0"/>
              </a:rPr>
              <a:t>KHz </a:t>
            </a:r>
            <a:r>
              <a:rPr sz="1800" dirty="0">
                <a:latin typeface="Arial" charset="0"/>
                <a:cs typeface="Arial" charset="0"/>
              </a:rPr>
              <a:t>Channel</a:t>
            </a:r>
            <a:r>
              <a:rPr sz="1800" spc="-60" dirty="0">
                <a:latin typeface="Arial" charset="0"/>
                <a:cs typeface="Arial" charset="0"/>
              </a:rPr>
              <a:t> </a:t>
            </a:r>
            <a:r>
              <a:rPr sz="1800" spc="-5" dirty="0">
                <a:latin typeface="Arial" charset="0"/>
                <a:cs typeface="Arial" charset="0"/>
              </a:rPr>
              <a:t>Bandwidth</a:t>
            </a:r>
            <a:endParaRPr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656" y="1402092"/>
            <a:ext cx="1929383" cy="5150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4144" y="1402092"/>
            <a:ext cx="368795" cy="51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72055" y="1402092"/>
            <a:ext cx="438912" cy="51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00072" y="1402092"/>
            <a:ext cx="487680" cy="515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76855" y="1402092"/>
            <a:ext cx="374904" cy="5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7972" y="1303387"/>
            <a:ext cx="8214995" cy="458851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Arial" charset="0"/>
                <a:cs typeface="Arial" charset="0"/>
              </a:rPr>
              <a:t>Disadvantages</a:t>
            </a:r>
            <a:r>
              <a:rPr sz="1800" b="1" spc="-45" dirty="0">
                <a:latin typeface="Arial" charset="0"/>
                <a:cs typeface="Arial" charset="0"/>
              </a:rPr>
              <a:t> </a:t>
            </a:r>
            <a:r>
              <a:rPr sz="1800" b="1" dirty="0">
                <a:latin typeface="Arial" charset="0"/>
                <a:cs typeface="Arial" charset="0"/>
              </a:rPr>
              <a:t>1G</a:t>
            </a:r>
            <a:endParaRPr sz="1800">
              <a:latin typeface="Arial" charset="0"/>
              <a:cs typeface="Arial" charset="0"/>
            </a:endParaRPr>
          </a:p>
          <a:p>
            <a:pPr marL="258445" indent="-245745" defTabSz="-635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259715" algn="l"/>
              </a:tabLst>
            </a:pPr>
            <a:r>
              <a:rPr sz="1800" spc="-5" dirty="0">
                <a:latin typeface="Arial" charset="0"/>
                <a:cs typeface="Arial" charset="0"/>
              </a:rPr>
              <a:t>There </a:t>
            </a:r>
            <a:r>
              <a:rPr sz="1800" dirty="0">
                <a:latin typeface="Arial" charset="0"/>
                <a:cs typeface="Arial" charset="0"/>
              </a:rPr>
              <a:t>is no </a:t>
            </a:r>
            <a:r>
              <a:rPr sz="1800" spc="5" dirty="0">
                <a:latin typeface="Arial" charset="0"/>
                <a:cs typeface="Arial" charset="0"/>
              </a:rPr>
              <a:t>common </a:t>
            </a:r>
            <a:r>
              <a:rPr sz="1800" dirty="0">
                <a:latin typeface="Arial" charset="0"/>
                <a:cs typeface="Arial" charset="0"/>
              </a:rPr>
              <a:t>interface </a:t>
            </a:r>
            <a:r>
              <a:rPr sz="1800" spc="-5" dirty="0">
                <a:latin typeface="Arial" charset="0"/>
                <a:cs typeface="Arial" charset="0"/>
              </a:rPr>
              <a:t>between </a:t>
            </a:r>
            <a:r>
              <a:rPr sz="1800" dirty="0">
                <a:latin typeface="Arial" charset="0"/>
                <a:cs typeface="Arial" charset="0"/>
              </a:rPr>
              <a:t>the</a:t>
            </a:r>
            <a:r>
              <a:rPr sz="1800" spc="-145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systems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258445" marR="5715" indent="-245745" defTabSz="-635">
              <a:lnSpc>
                <a:spcPct val="150000"/>
              </a:lnSpc>
              <a:buAutoNum type="arabicPeriod"/>
              <a:tabLst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It cannot </a:t>
            </a:r>
            <a:r>
              <a:rPr sz="1800" spc="-5" dirty="0">
                <a:latin typeface="Arial" charset="0"/>
                <a:cs typeface="Arial" charset="0"/>
              </a:rPr>
              <a:t>quickly evolve </a:t>
            </a:r>
            <a:r>
              <a:rPr sz="1800" dirty="0">
                <a:latin typeface="Arial" charset="0"/>
                <a:cs typeface="Arial" charset="0"/>
              </a:rPr>
              <a:t>to </a:t>
            </a: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digital system together </a:t>
            </a:r>
            <a:r>
              <a:rPr sz="1800" spc="-10" dirty="0">
                <a:latin typeface="Arial" charset="0"/>
                <a:cs typeface="Arial" charset="0"/>
              </a:rPr>
              <a:t>with </a:t>
            </a:r>
            <a:r>
              <a:rPr sz="1800" dirty="0">
                <a:latin typeface="Arial" charset="0"/>
                <a:cs typeface="Arial" charset="0"/>
              </a:rPr>
              <a:t>the </a:t>
            </a:r>
            <a:r>
              <a:rPr sz="1800" spc="-10" dirty="0">
                <a:latin typeface="Arial" charset="0"/>
                <a:cs typeface="Arial" charset="0"/>
              </a:rPr>
              <a:t>fixed </a:t>
            </a:r>
            <a:r>
              <a:rPr sz="1800" spc="-5" dirty="0">
                <a:latin typeface="Arial" charset="0"/>
                <a:cs typeface="Arial" charset="0"/>
              </a:rPr>
              <a:t>network,  </a:t>
            </a:r>
            <a:r>
              <a:rPr sz="1800" dirty="0">
                <a:latin typeface="Arial" charset="0"/>
                <a:cs typeface="Arial" charset="0"/>
              </a:rPr>
              <a:t>and it is hard to the provision the digital bearer</a:t>
            </a:r>
            <a:r>
              <a:rPr sz="1800" spc="-229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service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259080" marR="5080" indent="-246380" defTabSz="-635">
              <a:lnSpc>
                <a:spcPct val="150000"/>
              </a:lnSpc>
              <a:buAutoNum type="arabicPeriod"/>
              <a:tabLst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Low frequency </a:t>
            </a:r>
            <a:r>
              <a:rPr sz="1800" spc="-5" dirty="0">
                <a:latin typeface="Arial" charset="0"/>
                <a:cs typeface="Arial" charset="0"/>
              </a:rPr>
              <a:t>utilization </a:t>
            </a:r>
            <a:r>
              <a:rPr sz="1800" spc="-10" dirty="0">
                <a:latin typeface="Arial" charset="0"/>
                <a:cs typeface="Arial" charset="0"/>
              </a:rPr>
              <a:t>rate, </a:t>
            </a:r>
            <a:r>
              <a:rPr sz="1800" dirty="0">
                <a:latin typeface="Arial" charset="0"/>
                <a:cs typeface="Arial" charset="0"/>
              </a:rPr>
              <a:t>so it </a:t>
            </a:r>
            <a:r>
              <a:rPr sz="1800" spc="-5" dirty="0">
                <a:latin typeface="Arial" charset="0"/>
                <a:cs typeface="Arial" charset="0"/>
              </a:rPr>
              <a:t>cannot meet </a:t>
            </a: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requirement </a:t>
            </a:r>
            <a:r>
              <a:rPr sz="1800" dirty="0">
                <a:latin typeface="Arial" charset="0"/>
                <a:cs typeface="Arial" charset="0"/>
              </a:rPr>
              <a:t>for </a:t>
            </a:r>
            <a:r>
              <a:rPr sz="1800" spc="-5" dirty="0">
                <a:latin typeface="Arial" charset="0"/>
                <a:cs typeface="Arial" charset="0"/>
              </a:rPr>
              <a:t>large  </a:t>
            </a:r>
            <a:r>
              <a:rPr sz="1800" dirty="0">
                <a:latin typeface="Arial" charset="0"/>
                <a:cs typeface="Arial" charset="0"/>
              </a:rPr>
              <a:t>capacity</a:t>
            </a:r>
            <a:endParaRPr sz="18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charset="0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259715" marR="6350" indent="-247015" defTabSz="-635">
              <a:lnSpc>
                <a:spcPct val="150000"/>
              </a:lnSpc>
              <a:buAutoNum type="arabicPeriod"/>
              <a:tabLst>
                <a:tab pos="259715" algn="l"/>
              </a:tabLst>
            </a:pPr>
            <a:r>
              <a:rPr sz="1800" dirty="0">
                <a:latin typeface="Arial" charset="0"/>
                <a:cs typeface="Arial" charset="0"/>
              </a:rPr>
              <a:t>Low </a:t>
            </a:r>
            <a:r>
              <a:rPr sz="1800" spc="-5" dirty="0">
                <a:latin typeface="Arial" charset="0"/>
                <a:cs typeface="Arial" charset="0"/>
              </a:rPr>
              <a:t>security; </a:t>
            </a:r>
            <a:r>
              <a:rPr sz="180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call can </a:t>
            </a:r>
            <a:r>
              <a:rPr sz="1800" dirty="0">
                <a:latin typeface="Arial" charset="0"/>
                <a:cs typeface="Arial" charset="0"/>
              </a:rPr>
              <a:t>be easily </a:t>
            </a:r>
            <a:r>
              <a:rPr sz="1800" spc="-5" dirty="0">
                <a:latin typeface="Arial" charset="0"/>
                <a:cs typeface="Arial" charset="0"/>
              </a:rPr>
              <a:t>eavesdropped, </a:t>
            </a:r>
            <a:r>
              <a:rPr sz="1800" dirty="0">
                <a:latin typeface="Arial" charset="0"/>
                <a:cs typeface="Arial" charset="0"/>
              </a:rPr>
              <a:t>and </a:t>
            </a:r>
            <a:r>
              <a:rPr sz="1800" spc="-10" dirty="0">
                <a:latin typeface="Arial" charset="0"/>
                <a:cs typeface="Arial" charset="0"/>
              </a:rPr>
              <a:t>the </a:t>
            </a:r>
            <a:r>
              <a:rPr sz="1800" spc="-5" dirty="0">
                <a:latin typeface="Arial" charset="0"/>
                <a:cs typeface="Arial" charset="0"/>
              </a:rPr>
              <a:t>account can </a:t>
            </a:r>
            <a:r>
              <a:rPr sz="1800" spc="-25" dirty="0">
                <a:latin typeface="Arial" charset="0"/>
                <a:cs typeface="Arial" charset="0"/>
              </a:rPr>
              <a:t>be  </a:t>
            </a:r>
            <a:r>
              <a:rPr sz="1800" dirty="0">
                <a:latin typeface="Arial" charset="0"/>
                <a:cs typeface="Arial" charset="0"/>
              </a:rPr>
              <a:t>easily</a:t>
            </a:r>
            <a:r>
              <a:rPr sz="1800" spc="-40" dirty="0">
                <a:latin typeface="Arial" charset="0"/>
                <a:cs typeface="Arial" charset="0"/>
              </a:rPr>
              <a:t> </a:t>
            </a:r>
            <a:r>
              <a:rPr sz="1800" dirty="0">
                <a:latin typeface="Arial" charset="0"/>
                <a:cs typeface="Arial" charset="0"/>
              </a:rPr>
              <a:t>embezzled</a:t>
            </a:r>
            <a:endParaRPr sz="18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500" y="538988"/>
            <a:ext cx="1249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</a:t>
            </a:r>
            <a:r>
              <a:rPr dirty="0"/>
              <a:t>t</a:t>
            </a:r>
            <a:r>
              <a:rPr spc="-10" dirty="0"/>
              <a:t>d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7740" y="898334"/>
            <a:ext cx="2573020" cy="18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050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1106487"/>
            <a:ext cx="9763125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3125" y="0"/>
                </a:lnTo>
              </a:path>
            </a:pathLst>
          </a:custGeom>
          <a:ln w="22225">
            <a:solidFill>
              <a:srgbClr val="939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35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0" y="462788"/>
            <a:ext cx="51733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2G Wireless Cellular</a:t>
            </a:r>
            <a:r>
              <a:rPr spc="-135" dirty="0"/>
              <a:t> </a:t>
            </a:r>
            <a:r>
              <a:rPr spc="5" dirty="0"/>
              <a:t>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9412" y="1644764"/>
            <a:ext cx="8674735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95"/>
              </a:spcBef>
              <a:tabLst>
                <a:tab pos="399415" algn="l"/>
                <a:tab pos="3633470" algn="l"/>
              </a:tabLst>
            </a:pPr>
            <a:r>
              <a:rPr sz="1700" spc="-5" dirty="0">
                <a:latin typeface="Arial" charset="0"/>
                <a:cs typeface="Arial" charset="0"/>
              </a:rPr>
              <a:t>1</a:t>
            </a:r>
            <a:r>
              <a:rPr sz="2500" spc="-5" dirty="0">
                <a:latin typeface="Arial" charset="0"/>
                <a:cs typeface="Arial" charset="0"/>
              </a:rPr>
              <a:t>.	</a:t>
            </a:r>
            <a:r>
              <a:rPr sz="1900" b="1" spc="-5" dirty="0">
                <a:latin typeface="Arial" charset="0"/>
                <a:cs typeface="Arial" charset="0"/>
              </a:rPr>
              <a:t>Cellular</a:t>
            </a:r>
            <a:r>
              <a:rPr sz="1900" b="1" spc="50" dirty="0">
                <a:latin typeface="Arial" charset="0"/>
                <a:cs typeface="Arial" charset="0"/>
              </a:rPr>
              <a:t> </a:t>
            </a:r>
            <a:r>
              <a:rPr sz="1900" b="1" spc="-10" dirty="0">
                <a:latin typeface="Arial" charset="0"/>
                <a:cs typeface="Arial" charset="0"/>
              </a:rPr>
              <a:t>Standards</a:t>
            </a:r>
            <a:r>
              <a:rPr sz="1900" b="1" spc="40" dirty="0">
                <a:latin typeface="Arial" charset="0"/>
                <a:cs typeface="Arial" charset="0"/>
              </a:rPr>
              <a:t> </a:t>
            </a:r>
            <a:r>
              <a:rPr sz="1900" b="1" spc="-10" dirty="0">
                <a:latin typeface="Arial" charset="0"/>
                <a:cs typeface="Arial" charset="0"/>
              </a:rPr>
              <a:t>Popular	</a:t>
            </a:r>
            <a:r>
              <a:rPr sz="1900" b="1" spc="-5" dirty="0">
                <a:latin typeface="Arial" charset="0"/>
                <a:cs typeface="Arial" charset="0"/>
              </a:rPr>
              <a:t>in </a:t>
            </a:r>
            <a:r>
              <a:rPr sz="1900" b="1" spc="-10" dirty="0">
                <a:latin typeface="Arial" charset="0"/>
                <a:cs typeface="Arial" charset="0"/>
              </a:rPr>
              <a:t>North</a:t>
            </a:r>
            <a:r>
              <a:rPr sz="1900" b="1" spc="-40" dirty="0">
                <a:latin typeface="Arial" charset="0"/>
                <a:cs typeface="Arial" charset="0"/>
              </a:rPr>
              <a:t> </a:t>
            </a:r>
            <a:r>
              <a:rPr sz="1900" b="1" spc="-10" dirty="0">
                <a:latin typeface="Arial" charset="0"/>
                <a:cs typeface="Arial" charset="0"/>
              </a:rPr>
              <a:t>Ameri</a:t>
            </a:r>
            <a:r>
              <a:rPr sz="1900" spc="-10" dirty="0">
                <a:latin typeface="Arial" charset="0"/>
                <a:cs typeface="Arial" charset="0"/>
              </a:rPr>
              <a:t>ca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585470" defTabSz="-635">
              <a:lnSpc>
                <a:spcPct val="100000"/>
              </a:lnSpc>
              <a:tabLst>
                <a:tab pos="5105400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IS95-  1993  –  </a:t>
            </a:r>
            <a:r>
              <a:rPr sz="1900" dirty="0">
                <a:latin typeface="Arial" charset="0"/>
                <a:cs typeface="Arial" charset="0"/>
              </a:rPr>
              <a:t>824-894  </a:t>
            </a:r>
            <a:r>
              <a:rPr sz="1900" spc="-5" dirty="0">
                <a:latin typeface="Arial" charset="0"/>
                <a:cs typeface="Arial" charset="0"/>
              </a:rPr>
              <a:t>MHz</a:t>
            </a:r>
            <a:r>
              <a:rPr sz="1900" spc="-9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,</a:t>
            </a:r>
            <a:r>
              <a:rPr sz="1900" spc="395" dirty="0">
                <a:latin typeface="Arial" charset="0"/>
                <a:cs typeface="Arial" charset="0"/>
              </a:rPr>
              <a:t> </a:t>
            </a:r>
            <a:r>
              <a:rPr sz="1900" spc="-10" dirty="0">
                <a:latin typeface="Arial" charset="0"/>
                <a:cs typeface="Arial" charset="0"/>
              </a:rPr>
              <a:t>CDMA,	QPSK/BPSK-1.25 </a:t>
            </a:r>
            <a:r>
              <a:rPr sz="1900" spc="-5" dirty="0">
                <a:latin typeface="Arial" charset="0"/>
                <a:cs typeface="Arial" charset="0"/>
              </a:rPr>
              <a:t>MHz</a:t>
            </a:r>
            <a:r>
              <a:rPr sz="1900" spc="240" dirty="0">
                <a:latin typeface="Arial" charset="0"/>
                <a:cs typeface="Arial" charset="0"/>
              </a:rPr>
              <a:t> </a:t>
            </a:r>
            <a:r>
              <a:rPr sz="1900" dirty="0">
                <a:latin typeface="Arial" charset="0"/>
                <a:cs typeface="Arial" charset="0"/>
              </a:rPr>
              <a:t>Channel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</a:pPr>
            <a:r>
              <a:rPr sz="1900" spc="-5" dirty="0">
                <a:latin typeface="Arial" charset="0"/>
                <a:cs typeface="Arial" charset="0"/>
              </a:rPr>
              <a:t>Bandwidth</a:t>
            </a:r>
            <a:endParaRPr sz="1900"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555" y="4083134"/>
            <a:ext cx="8520430" cy="2051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70" indent="-267970" defTabSz="-6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81305" algn="l"/>
                <a:tab pos="481330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.	</a:t>
            </a:r>
            <a:r>
              <a:rPr sz="1900" b="1" spc="-5" dirty="0">
                <a:latin typeface="Arial" charset="0"/>
                <a:cs typeface="Arial" charset="0"/>
              </a:rPr>
              <a:t>Cellular </a:t>
            </a:r>
            <a:r>
              <a:rPr sz="1900" b="1" spc="-10" dirty="0">
                <a:latin typeface="Arial" charset="0"/>
                <a:cs typeface="Arial" charset="0"/>
              </a:rPr>
              <a:t>Standards </a:t>
            </a:r>
            <a:r>
              <a:rPr sz="1900" b="1" spc="-5" dirty="0">
                <a:latin typeface="Arial" charset="0"/>
                <a:cs typeface="Arial" charset="0"/>
              </a:rPr>
              <a:t>in Europian</a:t>
            </a:r>
            <a:r>
              <a:rPr sz="1900" b="1" spc="70" dirty="0">
                <a:latin typeface="Arial" charset="0"/>
                <a:cs typeface="Arial" charset="0"/>
              </a:rPr>
              <a:t> </a:t>
            </a:r>
            <a:r>
              <a:rPr sz="1900" b="1" spc="-10" dirty="0">
                <a:latin typeface="Arial" charset="0"/>
                <a:cs typeface="Arial" charset="0"/>
              </a:rPr>
              <a:t>Continent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charset="0"/>
              <a:buAutoNum type="arabicPeriod" startAt="2"/>
            </a:pPr>
            <a:endParaRPr sz="1950">
              <a:latin typeface="Times New Roman"/>
              <a:cs typeface="Times New Roman"/>
            </a:endParaRPr>
          </a:p>
          <a:p>
            <a:pPr marL="585470" defTabSz="-635">
              <a:lnSpc>
                <a:spcPct val="100000"/>
              </a:lnSpc>
              <a:tabLst>
                <a:tab pos="6395085" algn="l"/>
              </a:tabLst>
            </a:pPr>
            <a:r>
              <a:rPr sz="1900" spc="-10" dirty="0">
                <a:latin typeface="Arial" charset="0"/>
                <a:cs typeface="Arial" charset="0"/>
              </a:rPr>
              <a:t>GSM </a:t>
            </a:r>
            <a:r>
              <a:rPr sz="1900" spc="-5" dirty="0">
                <a:latin typeface="Arial" charset="0"/>
                <a:cs typeface="Arial" charset="0"/>
              </a:rPr>
              <a:t>– 1990- 890-960 </a:t>
            </a:r>
            <a:r>
              <a:rPr sz="1900" spc="-15" dirty="0">
                <a:latin typeface="Arial" charset="0"/>
                <a:cs typeface="Arial" charset="0"/>
              </a:rPr>
              <a:t>MHz, </a:t>
            </a:r>
            <a:r>
              <a:rPr sz="1900" spc="-10" dirty="0">
                <a:latin typeface="Arial" charset="0"/>
                <a:cs typeface="Arial" charset="0"/>
              </a:rPr>
              <a:t>TDMA, GMSK,</a:t>
            </a:r>
            <a:r>
              <a:rPr sz="1900" spc="24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200</a:t>
            </a:r>
            <a:r>
              <a:rPr sz="1900" spc="35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KHz	Channel</a:t>
            </a:r>
            <a:r>
              <a:rPr sz="1900" spc="-1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Bandwidth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280670" indent="-267970" defTabSz="-635">
              <a:lnSpc>
                <a:spcPct val="100000"/>
              </a:lnSpc>
              <a:buFont typeface="Arial" charset="0"/>
              <a:buAutoNum type="arabicPeriod" startAt="3"/>
              <a:tabLst>
                <a:tab pos="281305" algn="l"/>
              </a:tabLst>
            </a:pPr>
            <a:r>
              <a:rPr sz="1900" b="1" spc="-5" dirty="0">
                <a:latin typeface="Arial" charset="0"/>
                <a:cs typeface="Arial" charset="0"/>
              </a:rPr>
              <a:t>Cellular </a:t>
            </a:r>
            <a:r>
              <a:rPr sz="1900" b="1" spc="-10" dirty="0">
                <a:latin typeface="Arial" charset="0"/>
                <a:cs typeface="Arial" charset="0"/>
              </a:rPr>
              <a:t>Standards </a:t>
            </a:r>
            <a:r>
              <a:rPr sz="1900" b="1" spc="-5" dirty="0">
                <a:latin typeface="Arial" charset="0"/>
                <a:cs typeface="Arial" charset="0"/>
              </a:rPr>
              <a:t>in</a:t>
            </a:r>
            <a:r>
              <a:rPr sz="1900" b="1" spc="75" dirty="0">
                <a:latin typeface="Arial" charset="0"/>
                <a:cs typeface="Arial" charset="0"/>
              </a:rPr>
              <a:t> </a:t>
            </a:r>
            <a:r>
              <a:rPr sz="1900" b="1" spc="-5" dirty="0">
                <a:latin typeface="Arial" charset="0"/>
                <a:cs typeface="Arial" charset="0"/>
              </a:rPr>
              <a:t>Japan</a:t>
            </a:r>
            <a:endParaRPr sz="19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585470" defTabSz="-635">
              <a:lnSpc>
                <a:spcPct val="100000"/>
              </a:lnSpc>
              <a:tabLst>
                <a:tab pos="6407150" algn="l"/>
              </a:tabLst>
            </a:pPr>
            <a:r>
              <a:rPr sz="1900" spc="-5" dirty="0">
                <a:latin typeface="Arial" charset="0"/>
                <a:cs typeface="Arial" charset="0"/>
              </a:rPr>
              <a:t>PDC -1993 - </a:t>
            </a:r>
            <a:r>
              <a:rPr sz="1900" spc="-15" dirty="0">
                <a:latin typeface="Arial" charset="0"/>
                <a:cs typeface="Arial" charset="0"/>
              </a:rPr>
              <a:t>TDMA  </a:t>
            </a:r>
            <a:r>
              <a:rPr sz="1900" spc="-5" dirty="0">
                <a:latin typeface="Arial" charset="0"/>
                <a:cs typeface="Arial" charset="0"/>
              </a:rPr>
              <a:t>810-1501 </a:t>
            </a:r>
            <a:r>
              <a:rPr sz="1900" spc="-15" dirty="0">
                <a:latin typeface="Arial" charset="0"/>
                <a:cs typeface="Arial" charset="0"/>
              </a:rPr>
              <a:t>MHz</a:t>
            </a:r>
            <a:r>
              <a:rPr sz="1900" spc="12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II/4-DQPSK</a:t>
            </a:r>
            <a:r>
              <a:rPr sz="1900" spc="15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,25K	Channel</a:t>
            </a:r>
            <a:r>
              <a:rPr sz="1900" spc="10" dirty="0">
                <a:latin typeface="Arial" charset="0"/>
                <a:cs typeface="Arial" charset="0"/>
              </a:rPr>
              <a:t> </a:t>
            </a:r>
            <a:r>
              <a:rPr sz="1900" spc="-5" dirty="0">
                <a:latin typeface="Arial" charset="0"/>
                <a:cs typeface="Arial" charset="0"/>
              </a:rPr>
              <a:t>Bandwidth</a:t>
            </a:r>
            <a:endParaRPr sz="19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14968</Words>
  <Application>Kingsoft Office WPP</Application>
  <PresentationFormat>On-screen Show (4:3)</PresentationFormat>
  <Paragraphs>717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Theme</vt:lpstr>
      <vt:lpstr>Unit objectives</vt:lpstr>
      <vt:lpstr>What this unit is about</vt:lpstr>
      <vt:lpstr>Course description</vt:lpstr>
      <vt:lpstr>Overview</vt:lpstr>
      <vt:lpstr>Evolution of Mobile Wireless Communication System</vt:lpstr>
      <vt:lpstr>Contd..</vt:lpstr>
      <vt:lpstr>First Generation Wireless Networks</vt:lpstr>
      <vt:lpstr>Contd..</vt:lpstr>
      <vt:lpstr>2G Wireless Cellular Networks</vt:lpstr>
      <vt:lpstr>Contd..</vt:lpstr>
      <vt:lpstr>Contd..</vt:lpstr>
      <vt:lpstr>Contd..</vt:lpstr>
      <vt:lpstr>Third Generation Wireless Evolution</vt:lpstr>
      <vt:lpstr>Contd..</vt:lpstr>
      <vt:lpstr>Wireless Local Area Networks</vt:lpstr>
      <vt:lpstr>Contd..</vt:lpstr>
      <vt:lpstr>Contd..</vt:lpstr>
      <vt:lpstr>Contd..</vt:lpstr>
      <vt:lpstr>Cellular - WLAN Integration</vt:lpstr>
      <vt:lpstr>Contd..</vt:lpstr>
      <vt:lpstr>Contd..</vt:lpstr>
      <vt:lpstr>Contd..</vt:lpstr>
      <vt:lpstr>Contd..</vt:lpstr>
      <vt:lpstr>All-IP and 4G networks</vt:lpstr>
      <vt:lpstr>Contd..</vt:lpstr>
      <vt:lpstr>Contd..</vt:lpstr>
      <vt:lpstr>IT Applications in Telecom Business</vt:lpstr>
      <vt:lpstr>Introduction to	OSS/BSS</vt:lpstr>
      <vt:lpstr>Overview of OSS/BSS Applications</vt:lpstr>
      <vt:lpstr>Contd..</vt:lpstr>
      <vt:lpstr>Contd..</vt:lpstr>
      <vt:lpstr>Few OSS/BSS Processes</vt:lpstr>
      <vt:lpstr>Contd..</vt:lpstr>
      <vt:lpstr>The OSS Architectural Framework</vt:lpstr>
      <vt:lpstr>Contd..</vt:lpstr>
      <vt:lpstr>Contd..</vt:lpstr>
      <vt:lpstr>Components of OSS</vt:lpstr>
      <vt:lpstr>Inventory Management</vt:lpstr>
      <vt:lpstr>Network Inventory Management</vt:lpstr>
      <vt:lpstr>Service Inventory Management</vt:lpstr>
      <vt:lpstr>Resource Inventory Management</vt:lpstr>
      <vt:lpstr>Order Management (OSS Aspect)</vt:lpstr>
      <vt:lpstr>Service Assurance</vt:lpstr>
      <vt:lpstr>BSS Components</vt:lpstr>
      <vt:lpstr>Customer Relationship Management</vt:lpstr>
      <vt:lpstr>CRM Contd..</vt:lpstr>
      <vt:lpstr>The Billing Functionality</vt:lpstr>
      <vt:lpstr>Contd..</vt:lpstr>
      <vt:lpstr>Mediation Systems</vt:lpstr>
      <vt:lpstr>Order Management (BSS Aspect)</vt:lpstr>
      <vt:lpstr>Checkpoint</vt:lpstr>
      <vt:lpstr>Checkpoint solutions</vt:lpstr>
      <vt:lpstr>Unit 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objectives</dc:title>
  <dc:creator>Nagbelu</dc:creator>
  <cp:lastModifiedBy>sandipchaurasiya</cp:lastModifiedBy>
  <cp:revision>3</cp:revision>
  <dcterms:created xsi:type="dcterms:W3CDTF">2019-03-05T10:22:07Z</dcterms:created>
  <dcterms:modified xsi:type="dcterms:W3CDTF">2019-03-05T10:22:07Z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1033-10.1.0.5672</vt:lpwstr>
  </property>
</Properties>
</file>