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0" autoAdjust="0"/>
    <p:restoredTop sz="94660"/>
  </p:normalViewPr>
  <p:slideViewPr>
    <p:cSldViewPr snapToGrid="0">
      <p:cViewPr varScale="1">
        <p:scale>
          <a:sx n="70" d="100"/>
          <a:sy n="70"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C18064-F0A9-45B6-851B-0FB55A456787}"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240697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C18064-F0A9-45B6-851B-0FB55A456787}"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350010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C18064-F0A9-45B6-851B-0FB55A456787}"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189363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C18064-F0A9-45B6-851B-0FB55A456787}"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180081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C18064-F0A9-45B6-851B-0FB55A456787}"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57921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C18064-F0A9-45B6-851B-0FB55A456787}"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148997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C18064-F0A9-45B6-851B-0FB55A456787}"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18800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C18064-F0A9-45B6-851B-0FB55A456787}"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37719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18064-F0A9-45B6-851B-0FB55A456787}"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182899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C18064-F0A9-45B6-851B-0FB55A456787}"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128327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C18064-F0A9-45B6-851B-0FB55A456787}"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DC5B8-C93F-459D-B90D-7CCC7F3B5490}" type="slidenum">
              <a:rPr lang="en-IN" smtClean="0"/>
              <a:t>‹#›</a:t>
            </a:fld>
            <a:endParaRPr lang="en-IN"/>
          </a:p>
        </p:txBody>
      </p:sp>
    </p:spTree>
    <p:extLst>
      <p:ext uri="{BB962C8B-B14F-4D97-AF65-F5344CB8AC3E}">
        <p14:creationId xmlns:p14="http://schemas.microsoft.com/office/powerpoint/2010/main" val="22473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18064-F0A9-45B6-851B-0FB55A456787}" type="datetimeFigureOut">
              <a:rPr lang="en-IN" smtClean="0"/>
              <a:t>01-04-2020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DC5B8-C93F-459D-B90D-7CCC7F3B5490}" type="slidenum">
              <a:rPr lang="en-IN" smtClean="0"/>
              <a:t>‹#›</a:t>
            </a:fld>
            <a:endParaRPr lang="en-IN"/>
          </a:p>
        </p:txBody>
      </p:sp>
    </p:spTree>
    <p:extLst>
      <p:ext uri="{BB962C8B-B14F-4D97-AF65-F5344CB8AC3E}">
        <p14:creationId xmlns:p14="http://schemas.microsoft.com/office/powerpoint/2010/main" val="2924671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Database Connectivity</a:t>
            </a:r>
            <a:endParaRPr lang="en-IN" dirty="0"/>
          </a:p>
        </p:txBody>
      </p:sp>
    </p:spTree>
    <p:extLst>
      <p:ext uri="{BB962C8B-B14F-4D97-AF65-F5344CB8AC3E}">
        <p14:creationId xmlns:p14="http://schemas.microsoft.com/office/powerpoint/2010/main" val="93688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Database Connectivity</a:t>
            </a:r>
            <a:endParaRPr lang="en-IN" dirty="0"/>
          </a:p>
        </p:txBody>
      </p:sp>
      <p:sp>
        <p:nvSpPr>
          <p:cNvPr id="3" name="Content Placeholder 2"/>
          <p:cNvSpPr>
            <a:spLocks noGrp="1"/>
          </p:cNvSpPr>
          <p:nvPr>
            <p:ph idx="1"/>
          </p:nvPr>
        </p:nvSpPr>
        <p:spPr/>
        <p:txBody>
          <a:bodyPr>
            <a:normAutofit fontScale="92500" lnSpcReduction="10000"/>
          </a:bodyPr>
          <a:lstStyle/>
          <a:p>
            <a:r>
              <a:rPr lang="en-US" dirty="0"/>
              <a:t>Register the Driver </a:t>
            </a:r>
            <a:r>
              <a:rPr lang="en-US" dirty="0" smtClean="0"/>
              <a:t>class (Class)</a:t>
            </a:r>
          </a:p>
          <a:p>
            <a:pPr lvl="1"/>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forName</a:t>
            </a:r>
            <a:r>
              <a:rPr lang="en-US" sz="1600" dirty="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className</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throws</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ClassNotFoundException</a:t>
            </a:r>
            <a:endParaRPr lang="en-US" sz="1600" dirty="0">
              <a:latin typeface="Courier New" panose="02070309020205020404" pitchFamily="49" charset="0"/>
              <a:cs typeface="Courier New" panose="02070309020205020404" pitchFamily="49" charset="0"/>
            </a:endParaRPr>
          </a:p>
          <a:p>
            <a:r>
              <a:rPr lang="en-US" dirty="0"/>
              <a:t>Create </a:t>
            </a:r>
            <a:r>
              <a:rPr lang="en-US" dirty="0" smtClean="0"/>
              <a:t>connection(</a:t>
            </a:r>
            <a:r>
              <a:rPr lang="en-US" dirty="0" err="1" smtClean="0"/>
              <a:t>DriverManager</a:t>
            </a:r>
            <a:r>
              <a:rPr lang="en-US" dirty="0" smtClean="0"/>
              <a:t>)</a:t>
            </a:r>
          </a:p>
          <a:p>
            <a:pPr lvl="1"/>
            <a:r>
              <a:rPr lang="en-US" sz="1800" b="1" dirty="0" smtClean="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static</a:t>
            </a:r>
            <a:r>
              <a:rPr lang="en-US" sz="1800" dirty="0">
                <a:latin typeface="Courier New" panose="02070309020205020404" pitchFamily="49" charset="0"/>
                <a:cs typeface="Courier New" panose="02070309020205020404" pitchFamily="49" charset="0"/>
              </a:rPr>
              <a:t> Connection </a:t>
            </a:r>
            <a:r>
              <a:rPr lang="en-US" sz="1800" dirty="0" err="1">
                <a:latin typeface="Courier New" panose="02070309020205020404" pitchFamily="49" charset="0"/>
                <a:cs typeface="Courier New" panose="02070309020205020404" pitchFamily="49" charset="0"/>
              </a:rPr>
              <a:t>getConnection</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url</a:t>
            </a:r>
            <a:r>
              <a:rPr lang="en-US" sz="1800"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SQLException</a:t>
            </a:r>
            <a:r>
              <a:rPr lang="en-US" sz="1800" dirty="0">
                <a:latin typeface="Courier New" panose="02070309020205020404" pitchFamily="49" charset="0"/>
                <a:cs typeface="Courier New" panose="02070309020205020404" pitchFamily="49" charset="0"/>
              </a:rPr>
              <a:t>  </a:t>
            </a:r>
          </a:p>
          <a:p>
            <a:pPr lvl="1"/>
            <a:r>
              <a:rPr lang="en-US" sz="1800" b="1" dirty="0" smtClean="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static</a:t>
            </a:r>
            <a:r>
              <a:rPr lang="en-US" sz="1800" dirty="0">
                <a:latin typeface="Courier New" panose="02070309020205020404" pitchFamily="49" charset="0"/>
                <a:cs typeface="Courier New" panose="02070309020205020404" pitchFamily="49" charset="0"/>
              </a:rPr>
              <a:t> Connection </a:t>
            </a:r>
            <a:r>
              <a:rPr lang="en-US" sz="1800" dirty="0" err="1">
                <a:latin typeface="Courier New" panose="02070309020205020404" pitchFamily="49" charset="0"/>
                <a:cs typeface="Courier New" panose="02070309020205020404" pitchFamily="49" charset="0"/>
              </a:rPr>
              <a:t>getConnection</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url,String</a:t>
            </a:r>
            <a:r>
              <a:rPr lang="en-US" sz="1800" dirty="0">
                <a:latin typeface="Courier New" panose="02070309020205020404" pitchFamily="49" charset="0"/>
                <a:cs typeface="Courier New" panose="02070309020205020404" pitchFamily="49" charset="0"/>
              </a:rPr>
              <a:t> name</a:t>
            </a:r>
            <a:r>
              <a:rPr lang="en-US" sz="1800" dirty="0" smtClean="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String</a:t>
            </a:r>
            <a:r>
              <a:rPr lang="en-US" sz="1800" dirty="0">
                <a:latin typeface="Courier New" panose="02070309020205020404" pitchFamily="49" charset="0"/>
                <a:cs typeface="Courier New" panose="02070309020205020404" pitchFamily="49" charset="0"/>
              </a:rPr>
              <a:t> password</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SQLException</a:t>
            </a:r>
            <a:r>
              <a:rPr lang="en-US" sz="1800" dirty="0">
                <a:latin typeface="Courier New" panose="02070309020205020404" pitchFamily="49" charset="0"/>
                <a:cs typeface="Courier New" panose="02070309020205020404" pitchFamily="49" charset="0"/>
              </a:rPr>
              <a:t> </a:t>
            </a:r>
            <a:r>
              <a:rPr lang="en-US" dirty="0"/>
              <a:t> </a:t>
            </a:r>
          </a:p>
          <a:p>
            <a:r>
              <a:rPr lang="en-US" dirty="0"/>
              <a:t>Create </a:t>
            </a:r>
            <a:r>
              <a:rPr lang="en-US" dirty="0" smtClean="0"/>
              <a:t>statement (Connection)</a:t>
            </a:r>
          </a:p>
          <a:p>
            <a:pPr lvl="1"/>
            <a:r>
              <a:rPr lang="en-US" sz="2200" b="1" dirty="0">
                <a:latin typeface="Courier New" panose="02070309020205020404" pitchFamily="49" charset="0"/>
                <a:cs typeface="Courier New" panose="02070309020205020404" pitchFamily="49" charset="0"/>
              </a:rPr>
              <a:t>public</a:t>
            </a:r>
            <a:r>
              <a:rPr lang="en-US" sz="2200" dirty="0">
                <a:latin typeface="Courier New" panose="02070309020205020404" pitchFamily="49" charset="0"/>
                <a:cs typeface="Courier New" panose="02070309020205020404" pitchFamily="49" charset="0"/>
              </a:rPr>
              <a:t> Statement </a:t>
            </a:r>
            <a:r>
              <a:rPr lang="en-US" sz="2200" dirty="0" err="1">
                <a:latin typeface="Courier New" panose="02070309020205020404" pitchFamily="49" charset="0"/>
                <a:cs typeface="Courier New" panose="02070309020205020404" pitchFamily="49" charset="0"/>
              </a:rPr>
              <a:t>createStatement</a:t>
            </a:r>
            <a:r>
              <a:rPr lang="en-US" sz="2200" dirty="0">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throws</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SQLException</a:t>
            </a:r>
            <a:r>
              <a:rPr lang="en-US" dirty="0"/>
              <a:t>  </a:t>
            </a:r>
          </a:p>
          <a:p>
            <a:r>
              <a:rPr lang="en-US" dirty="0"/>
              <a:t>Execute </a:t>
            </a:r>
            <a:r>
              <a:rPr lang="en-US" dirty="0" smtClean="0"/>
              <a:t>queries</a:t>
            </a:r>
          </a:p>
          <a:p>
            <a:pPr lvl="1"/>
            <a:r>
              <a:rPr lang="en-US" sz="2200" b="1" dirty="0">
                <a:latin typeface="Courier New" panose="02070309020205020404" pitchFamily="49" charset="0"/>
                <a:cs typeface="Courier New" panose="02070309020205020404" pitchFamily="49" charset="0"/>
              </a:rPr>
              <a:t>public</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ResultSet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executeQuery</a:t>
            </a:r>
            <a:r>
              <a:rPr lang="en-US" sz="2200" dirty="0">
                <a:latin typeface="Courier New" panose="02070309020205020404" pitchFamily="49" charset="0"/>
                <a:cs typeface="Courier New" panose="02070309020205020404" pitchFamily="49" charset="0"/>
              </a:rPr>
              <a:t>(String </a:t>
            </a:r>
            <a:r>
              <a:rPr lang="en-US" sz="2200" dirty="0" err="1">
                <a:latin typeface="Courier New" panose="02070309020205020404" pitchFamily="49" charset="0"/>
                <a:cs typeface="Courier New" panose="02070309020205020404" pitchFamily="49" charset="0"/>
              </a:rPr>
              <a:t>sql</a:t>
            </a:r>
            <a:r>
              <a:rPr lang="en-US" sz="2200" dirty="0">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throws</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SQLException</a:t>
            </a:r>
            <a:r>
              <a:rPr lang="en-US" dirty="0"/>
              <a:t>  </a:t>
            </a:r>
          </a:p>
          <a:p>
            <a:r>
              <a:rPr lang="en-US" dirty="0"/>
              <a:t>Close </a:t>
            </a:r>
            <a:r>
              <a:rPr lang="en-US" dirty="0" smtClean="0"/>
              <a:t>connection</a:t>
            </a:r>
          </a:p>
          <a:p>
            <a:pPr lvl="1"/>
            <a:r>
              <a:rPr lang="en-US" sz="2200" b="1" dirty="0">
                <a:latin typeface="Courier New" panose="02070309020205020404" pitchFamily="49" charset="0"/>
                <a:cs typeface="Courier New" panose="02070309020205020404" pitchFamily="49" charset="0"/>
              </a:rPr>
              <a:t>public</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close()</a:t>
            </a:r>
            <a:r>
              <a:rPr lang="en-US" sz="2200" b="1" dirty="0">
                <a:latin typeface="Courier New" panose="02070309020205020404" pitchFamily="49" charset="0"/>
                <a:cs typeface="Courier New" panose="02070309020205020404" pitchFamily="49" charset="0"/>
              </a:rPr>
              <a:t>throws</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SQLException</a:t>
            </a:r>
            <a:r>
              <a:rPr lang="en-US" sz="2200" dirty="0">
                <a:latin typeface="Courier New" panose="02070309020205020404" pitchFamily="49" charset="0"/>
                <a:cs typeface="Courier New" panose="02070309020205020404" pitchFamily="49" charset="0"/>
              </a:rPr>
              <a:t> </a:t>
            </a:r>
          </a:p>
          <a:p>
            <a:endParaRPr lang="en-IN" dirty="0"/>
          </a:p>
        </p:txBody>
      </p:sp>
    </p:spTree>
    <p:extLst>
      <p:ext uri="{BB962C8B-B14F-4D97-AF65-F5344CB8AC3E}">
        <p14:creationId xmlns:p14="http://schemas.microsoft.com/office/powerpoint/2010/main" val="170674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(Oracle 10g)</a:t>
            </a:r>
            <a:endParaRPr lang="en-IN" dirty="0"/>
          </a:p>
        </p:txBody>
      </p:sp>
      <p:sp>
        <p:nvSpPr>
          <p:cNvPr id="3" name="Content Placeholder 2"/>
          <p:cNvSpPr>
            <a:spLocks noGrp="1"/>
          </p:cNvSpPr>
          <p:nvPr>
            <p:ph idx="1"/>
          </p:nvPr>
        </p:nvSpPr>
        <p:spPr/>
        <p:txBody>
          <a:bodyPr>
            <a:normAutofit/>
          </a:bodyPr>
          <a:lstStyle/>
          <a:p>
            <a:pPr algn="just"/>
            <a:r>
              <a:rPr lang="en-US" sz="2400" b="1" dirty="0"/>
              <a:t>Driver class: </a:t>
            </a:r>
            <a:r>
              <a:rPr lang="en-US" sz="2400" dirty="0"/>
              <a:t>The driver class for the oracle database is </a:t>
            </a:r>
            <a:r>
              <a:rPr lang="en-US" sz="2400" b="1" dirty="0" err="1"/>
              <a:t>oracle.jdbc.driver.OracleDriver</a:t>
            </a:r>
            <a:r>
              <a:rPr lang="en-US" sz="2400" dirty="0"/>
              <a:t>.</a:t>
            </a:r>
          </a:p>
          <a:p>
            <a:pPr algn="just"/>
            <a:r>
              <a:rPr lang="en-US" sz="2400" b="1" dirty="0"/>
              <a:t>Connection URL: </a:t>
            </a:r>
            <a:r>
              <a:rPr lang="en-US" sz="2400" dirty="0"/>
              <a:t>The connection URL for the oracle10G database is </a:t>
            </a:r>
            <a:r>
              <a:rPr lang="en-US" sz="2400" b="1" dirty="0" err="1"/>
              <a:t>jdbc:oracle:thin</a:t>
            </a:r>
            <a:r>
              <a:rPr lang="en-US" sz="2400" b="1" dirty="0"/>
              <a:t>:@localhost:1521:xe</a:t>
            </a:r>
            <a:r>
              <a:rPr lang="en-US" sz="2400" dirty="0"/>
              <a:t> where </a:t>
            </a:r>
            <a:r>
              <a:rPr lang="en-US" sz="2400" dirty="0" err="1"/>
              <a:t>jdbc</a:t>
            </a:r>
            <a:r>
              <a:rPr lang="en-US" sz="2400" dirty="0"/>
              <a:t> is the API, oracle is the database, thin is the driver, localhost is the server name on which oracle is running, we may also use IP address, 1521 is the port number and XE is the Oracle service name. You may get all these information from the </a:t>
            </a:r>
            <a:r>
              <a:rPr lang="en-US" sz="2400" dirty="0" err="1"/>
              <a:t>tnsnames.ora</a:t>
            </a:r>
            <a:r>
              <a:rPr lang="en-US" sz="2400" dirty="0"/>
              <a:t> file.</a:t>
            </a:r>
          </a:p>
          <a:p>
            <a:pPr algn="just"/>
            <a:r>
              <a:rPr lang="en-US" sz="2400" b="1" dirty="0"/>
              <a:t>Username: </a:t>
            </a:r>
            <a:r>
              <a:rPr lang="en-US" sz="2400" dirty="0"/>
              <a:t>The default username for the oracle database is </a:t>
            </a:r>
            <a:r>
              <a:rPr lang="en-US" sz="2400" b="1" dirty="0"/>
              <a:t>system</a:t>
            </a:r>
            <a:r>
              <a:rPr lang="en-US" sz="2400" dirty="0"/>
              <a:t>.</a:t>
            </a:r>
          </a:p>
          <a:p>
            <a:pPr algn="just"/>
            <a:r>
              <a:rPr lang="en-US" sz="2400" b="1" dirty="0"/>
              <a:t>Password: </a:t>
            </a:r>
            <a:r>
              <a:rPr lang="en-US" sz="2400" dirty="0"/>
              <a:t>It is the password given by the user at the time of installing the oracle database.</a:t>
            </a:r>
          </a:p>
          <a:p>
            <a:pPr algn="just"/>
            <a:endParaRPr lang="en-IN" sz="2400" dirty="0"/>
          </a:p>
        </p:txBody>
      </p:sp>
    </p:spTree>
    <p:extLst>
      <p:ext uri="{BB962C8B-B14F-4D97-AF65-F5344CB8AC3E}">
        <p14:creationId xmlns:p14="http://schemas.microsoft.com/office/powerpoint/2010/main" val="424450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204716" y="1307011"/>
            <a:ext cx="11818961" cy="4351338"/>
          </a:xfrm>
        </p:spPr>
        <p:txBody>
          <a:bodyPr>
            <a:noAutofit/>
          </a:bodyPr>
          <a:lstStyle/>
          <a:p>
            <a:pPr marL="0" indent="0">
              <a:lnSpc>
                <a:spcPct val="120000"/>
              </a:lnSpc>
              <a:spcBef>
                <a:spcPts val="0"/>
              </a:spcBef>
              <a:buNone/>
            </a:pPr>
            <a:r>
              <a:rPr lang="en-IN" sz="1600" b="1" dirty="0">
                <a:latin typeface="Courier New" panose="02070309020205020404" pitchFamily="49" charset="0"/>
                <a:cs typeface="Courier New" panose="02070309020205020404" pitchFamily="49" charset="0"/>
              </a:rPr>
              <a:t>import</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java.sql</a:t>
            </a:r>
            <a:r>
              <a:rPr lang="en-IN"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IN" sz="1600" b="1" dirty="0">
                <a:latin typeface="Courier New" panose="02070309020205020404" pitchFamily="49" charset="0"/>
                <a:cs typeface="Courier New" panose="02070309020205020404" pitchFamily="49" charset="0"/>
              </a:rPr>
              <a:t>class</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OracleCon</a:t>
            </a:r>
            <a:r>
              <a:rPr lang="en-IN" sz="1600" dirty="0">
                <a:latin typeface="Courier New" panose="02070309020205020404" pitchFamily="49" charset="0"/>
                <a:cs typeface="Courier New" panose="02070309020205020404" pitchFamily="49" charset="0"/>
              </a:rPr>
              <a:t>{  </a:t>
            </a:r>
          </a:p>
          <a:p>
            <a:pPr marL="457200" lvl="1" indent="0">
              <a:lnSpc>
                <a:spcPct val="120000"/>
              </a:lnSpc>
              <a:spcBef>
                <a:spcPts val="0"/>
              </a:spcBef>
              <a:buNone/>
            </a:pPr>
            <a:r>
              <a:rPr lang="en-IN" sz="1600" b="1" dirty="0">
                <a:latin typeface="Courier New" panose="02070309020205020404" pitchFamily="49" charset="0"/>
                <a:cs typeface="Courier New" panose="02070309020205020404" pitchFamily="49" charset="0"/>
              </a:rPr>
              <a:t>public</a:t>
            </a:r>
            <a:r>
              <a:rPr lang="en-IN" sz="1600" dirty="0">
                <a:latin typeface="Courier New" panose="02070309020205020404" pitchFamily="49" charset="0"/>
                <a:cs typeface="Courier New" panose="02070309020205020404" pitchFamily="49" charset="0"/>
              </a:rPr>
              <a:t> </a:t>
            </a:r>
            <a:r>
              <a:rPr lang="en-IN" sz="1600" b="1" dirty="0">
                <a:latin typeface="Courier New" panose="02070309020205020404" pitchFamily="49" charset="0"/>
                <a:cs typeface="Courier New" panose="02070309020205020404" pitchFamily="49" charset="0"/>
              </a:rPr>
              <a:t>static</a:t>
            </a:r>
            <a:r>
              <a:rPr lang="en-IN" sz="1600" dirty="0">
                <a:latin typeface="Courier New" panose="02070309020205020404" pitchFamily="49" charset="0"/>
                <a:cs typeface="Courier New" panose="02070309020205020404" pitchFamily="49" charset="0"/>
              </a:rPr>
              <a:t> </a:t>
            </a:r>
            <a:r>
              <a:rPr lang="en-IN" sz="1600" b="1" dirty="0">
                <a:latin typeface="Courier New" panose="02070309020205020404" pitchFamily="49" charset="0"/>
                <a:cs typeface="Courier New" panose="02070309020205020404" pitchFamily="49" charset="0"/>
              </a:rPr>
              <a:t>void</a:t>
            </a:r>
            <a:r>
              <a:rPr lang="en-IN" sz="1600" dirty="0">
                <a:latin typeface="Courier New" panose="02070309020205020404" pitchFamily="49" charset="0"/>
                <a:cs typeface="Courier New" panose="02070309020205020404" pitchFamily="49" charset="0"/>
              </a:rPr>
              <a:t> main(String </a:t>
            </a:r>
            <a:r>
              <a:rPr lang="en-IN" sz="1600" dirty="0" err="1">
                <a:latin typeface="Courier New" panose="02070309020205020404" pitchFamily="49" charset="0"/>
                <a:cs typeface="Courier New" panose="02070309020205020404" pitchFamily="49" charset="0"/>
              </a:rPr>
              <a:t>args</a:t>
            </a:r>
            <a:r>
              <a:rPr lang="en-IN" sz="1600" dirty="0">
                <a:latin typeface="Courier New" panose="02070309020205020404" pitchFamily="49" charset="0"/>
                <a:cs typeface="Courier New" panose="02070309020205020404" pitchFamily="49" charset="0"/>
              </a:rPr>
              <a:t>[]){  </a:t>
            </a:r>
          </a:p>
          <a:p>
            <a:pPr marL="457200" lvl="1" indent="0">
              <a:lnSpc>
                <a:spcPct val="120000"/>
              </a:lnSpc>
              <a:spcBef>
                <a:spcPts val="0"/>
              </a:spcBef>
              <a:buNone/>
            </a:pPr>
            <a:r>
              <a:rPr lang="en-IN" sz="1600" b="1" dirty="0">
                <a:latin typeface="Courier New" panose="02070309020205020404" pitchFamily="49" charset="0"/>
                <a:cs typeface="Courier New" panose="02070309020205020404" pitchFamily="49" charset="0"/>
              </a:rPr>
              <a:t>try</a:t>
            </a:r>
            <a:r>
              <a:rPr lang="en-IN" sz="1600" dirty="0">
                <a:latin typeface="Courier New" panose="02070309020205020404" pitchFamily="49" charset="0"/>
                <a:cs typeface="Courier New" panose="02070309020205020404" pitchFamily="49" charset="0"/>
              </a:rPr>
              <a:t>{  </a:t>
            </a:r>
          </a:p>
          <a:p>
            <a:pPr marL="914400" lvl="2" indent="0">
              <a:lnSpc>
                <a:spcPct val="120000"/>
              </a:lnSpc>
              <a:spcBef>
                <a:spcPts val="0"/>
              </a:spcBef>
              <a:buNone/>
            </a:pPr>
            <a:r>
              <a:rPr lang="en-IN" sz="1600" dirty="0">
                <a:latin typeface="Courier New" panose="02070309020205020404" pitchFamily="49" charset="0"/>
                <a:cs typeface="Courier New" panose="02070309020205020404" pitchFamily="49" charset="0"/>
              </a:rPr>
              <a:t>//step1 load the driver class  </a:t>
            </a:r>
          </a:p>
          <a:p>
            <a:pPr marL="914400" lvl="2" indent="0">
              <a:lnSpc>
                <a:spcPct val="120000"/>
              </a:lnSpc>
              <a:spcBef>
                <a:spcPts val="0"/>
              </a:spcBef>
              <a:buNone/>
            </a:pPr>
            <a:r>
              <a:rPr lang="en-IN" sz="1600" dirty="0" err="1">
                <a:latin typeface="Courier New" panose="02070309020205020404" pitchFamily="49" charset="0"/>
                <a:cs typeface="Courier New" panose="02070309020205020404" pitchFamily="49" charset="0"/>
              </a:rPr>
              <a:t>Class.forName</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oracle.jdbc.driver.OracleDriver</a:t>
            </a:r>
            <a:r>
              <a:rPr lang="en-IN" sz="1600" dirty="0">
                <a:latin typeface="Courier New" panose="02070309020205020404" pitchFamily="49" charset="0"/>
                <a:cs typeface="Courier New" panose="02070309020205020404" pitchFamily="49" charset="0"/>
              </a:rPr>
              <a:t>");  </a:t>
            </a:r>
          </a:p>
          <a:p>
            <a:pPr marL="914400" lvl="2" indent="0">
              <a:lnSpc>
                <a:spcPct val="120000"/>
              </a:lnSpc>
              <a:spcBef>
                <a:spcPts val="0"/>
              </a:spcBef>
              <a:buNone/>
            </a:pPr>
            <a:r>
              <a:rPr lang="en-IN" sz="1600" dirty="0">
                <a:latin typeface="Courier New" panose="02070309020205020404" pitchFamily="49" charset="0"/>
                <a:cs typeface="Courier New" panose="02070309020205020404" pitchFamily="49" charset="0"/>
              </a:rPr>
              <a:t>//step2 create  the connection object  </a:t>
            </a:r>
          </a:p>
          <a:p>
            <a:pPr marL="914400" lvl="2" indent="0">
              <a:lnSpc>
                <a:spcPct val="120000"/>
              </a:lnSpc>
              <a:spcBef>
                <a:spcPts val="0"/>
              </a:spcBef>
              <a:buNone/>
            </a:pPr>
            <a:r>
              <a:rPr lang="en-IN" sz="1400" dirty="0">
                <a:latin typeface="Courier New" panose="02070309020205020404" pitchFamily="49" charset="0"/>
                <a:cs typeface="Courier New" panose="02070309020205020404" pitchFamily="49" charset="0"/>
              </a:rPr>
              <a:t>Connection </a:t>
            </a:r>
            <a:r>
              <a:rPr lang="en-IN" sz="1400" dirty="0" smtClean="0">
                <a:latin typeface="Courier New" panose="02070309020205020404" pitchFamily="49" charset="0"/>
                <a:cs typeface="Courier New" panose="02070309020205020404" pitchFamily="49" charset="0"/>
              </a:rPr>
              <a:t>con=</a:t>
            </a:r>
            <a:r>
              <a:rPr lang="en-IN" sz="1400" dirty="0" err="1" smtClean="0">
                <a:latin typeface="Courier New" panose="02070309020205020404" pitchFamily="49" charset="0"/>
                <a:cs typeface="Courier New" panose="02070309020205020404" pitchFamily="49" charset="0"/>
              </a:rPr>
              <a:t>DriverManager.getConnection</a:t>
            </a:r>
            <a:r>
              <a:rPr lang="en-IN" sz="1400" dirty="0" smtClean="0">
                <a:latin typeface="Courier New" panose="02070309020205020404" pitchFamily="49" charset="0"/>
                <a:cs typeface="Courier New" panose="02070309020205020404" pitchFamily="49" charset="0"/>
              </a:rPr>
              <a:t>(“</a:t>
            </a:r>
            <a:r>
              <a:rPr lang="en-IN" sz="1400" dirty="0" err="1" smtClean="0">
                <a:latin typeface="Courier New" panose="02070309020205020404" pitchFamily="49" charset="0"/>
                <a:cs typeface="Courier New" panose="02070309020205020404" pitchFamily="49" charset="0"/>
              </a:rPr>
              <a:t>jdbc:oracle:thin</a:t>
            </a:r>
            <a:r>
              <a:rPr lang="en-IN" sz="1400" dirty="0">
                <a:latin typeface="Courier New" panose="02070309020205020404" pitchFamily="49" charset="0"/>
                <a:cs typeface="Courier New" panose="02070309020205020404" pitchFamily="49" charset="0"/>
              </a:rPr>
              <a:t>:@localhost:1521:xe","system","</a:t>
            </a:r>
            <a:r>
              <a:rPr lang="en-IN" sz="1400" dirty="0" smtClean="0">
                <a:latin typeface="Courier New" panose="02070309020205020404" pitchFamily="49" charset="0"/>
                <a:cs typeface="Courier New" panose="02070309020205020404" pitchFamily="49" charset="0"/>
              </a:rPr>
              <a:t>oracle“;</a:t>
            </a:r>
            <a:r>
              <a:rPr lang="en-IN" sz="1400" dirty="0">
                <a:latin typeface="Courier New" panose="02070309020205020404" pitchFamily="49" charset="0"/>
                <a:cs typeface="Courier New" panose="02070309020205020404" pitchFamily="49" charset="0"/>
              </a:rPr>
              <a:t> </a:t>
            </a:r>
          </a:p>
          <a:p>
            <a:pPr marL="914400" lvl="2" indent="0">
              <a:lnSpc>
                <a:spcPct val="120000"/>
              </a:lnSpc>
              <a:spcBef>
                <a:spcPts val="0"/>
              </a:spcBef>
              <a:buNone/>
            </a:pPr>
            <a:r>
              <a:rPr lang="en-IN" sz="1600" dirty="0">
                <a:latin typeface="Courier New" panose="02070309020205020404" pitchFamily="49" charset="0"/>
                <a:cs typeface="Courier New" panose="02070309020205020404" pitchFamily="49" charset="0"/>
              </a:rPr>
              <a:t>//step3 create the statement object  </a:t>
            </a:r>
          </a:p>
          <a:p>
            <a:pPr marL="914400" lvl="2" indent="0">
              <a:lnSpc>
                <a:spcPct val="120000"/>
              </a:lnSpc>
              <a:spcBef>
                <a:spcPts val="0"/>
              </a:spcBef>
              <a:buNone/>
            </a:pPr>
            <a:r>
              <a:rPr lang="en-IN" sz="1600" dirty="0">
                <a:latin typeface="Courier New" panose="02070309020205020404" pitchFamily="49" charset="0"/>
                <a:cs typeface="Courier New" panose="02070309020205020404" pitchFamily="49" charset="0"/>
              </a:rPr>
              <a:t>Statement </a:t>
            </a:r>
            <a:r>
              <a:rPr lang="en-IN" sz="1600" dirty="0" err="1">
                <a:latin typeface="Courier New" panose="02070309020205020404" pitchFamily="49" charset="0"/>
                <a:cs typeface="Courier New" panose="02070309020205020404" pitchFamily="49" charset="0"/>
              </a:rPr>
              <a:t>stmt</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con.createStatement</a:t>
            </a:r>
            <a:r>
              <a:rPr lang="en-IN" sz="1600" dirty="0">
                <a:latin typeface="Courier New" panose="02070309020205020404" pitchFamily="49" charset="0"/>
                <a:cs typeface="Courier New" panose="02070309020205020404" pitchFamily="49" charset="0"/>
              </a:rPr>
              <a:t>();  </a:t>
            </a:r>
          </a:p>
          <a:p>
            <a:pPr marL="914400" lvl="2" indent="0">
              <a:lnSpc>
                <a:spcPct val="120000"/>
              </a:lnSpc>
              <a:spcBef>
                <a:spcPts val="0"/>
              </a:spcBef>
              <a:buNone/>
            </a:pPr>
            <a:r>
              <a:rPr lang="en-IN" sz="1600" dirty="0">
                <a:latin typeface="Courier New" panose="02070309020205020404" pitchFamily="49" charset="0"/>
                <a:cs typeface="Courier New" panose="02070309020205020404" pitchFamily="49" charset="0"/>
              </a:rPr>
              <a:t>//step4 execute query  </a:t>
            </a:r>
          </a:p>
          <a:p>
            <a:pPr marL="914400" lvl="2" indent="0">
              <a:lnSpc>
                <a:spcPct val="120000"/>
              </a:lnSpc>
              <a:spcBef>
                <a:spcPts val="0"/>
              </a:spcBef>
              <a:buNone/>
            </a:pPr>
            <a:r>
              <a:rPr lang="en-IN" sz="1600" dirty="0" err="1">
                <a:latin typeface="Courier New" panose="02070309020205020404" pitchFamily="49" charset="0"/>
                <a:cs typeface="Courier New" panose="02070309020205020404" pitchFamily="49" charset="0"/>
              </a:rPr>
              <a:t>ResultSet</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rs</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stmt.executeQuery</a:t>
            </a:r>
            <a:r>
              <a:rPr lang="en-IN" sz="1600" dirty="0">
                <a:latin typeface="Courier New" panose="02070309020205020404" pitchFamily="49" charset="0"/>
                <a:cs typeface="Courier New" panose="02070309020205020404" pitchFamily="49" charset="0"/>
              </a:rPr>
              <a:t>("select * from </a:t>
            </a:r>
            <a:r>
              <a:rPr lang="en-IN" sz="1600" dirty="0" err="1">
                <a:latin typeface="Courier New" panose="02070309020205020404" pitchFamily="49" charset="0"/>
                <a:cs typeface="Courier New" panose="02070309020205020404" pitchFamily="49" charset="0"/>
              </a:rPr>
              <a:t>emp</a:t>
            </a:r>
            <a:r>
              <a:rPr lang="en-IN" sz="1600" dirty="0">
                <a:latin typeface="Courier New" panose="02070309020205020404" pitchFamily="49" charset="0"/>
                <a:cs typeface="Courier New" panose="02070309020205020404" pitchFamily="49" charset="0"/>
              </a:rPr>
              <a:t>");  </a:t>
            </a:r>
          </a:p>
          <a:p>
            <a:pPr marL="914400" lvl="2" indent="0">
              <a:lnSpc>
                <a:spcPct val="120000"/>
              </a:lnSpc>
              <a:spcBef>
                <a:spcPts val="0"/>
              </a:spcBef>
              <a:buNone/>
            </a:pPr>
            <a:r>
              <a:rPr lang="en-IN" sz="1600" b="1" dirty="0">
                <a:latin typeface="Courier New" panose="02070309020205020404" pitchFamily="49" charset="0"/>
                <a:cs typeface="Courier New" panose="02070309020205020404" pitchFamily="49" charset="0"/>
              </a:rPr>
              <a:t>while</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rs.next</a:t>
            </a:r>
            <a:r>
              <a:rPr lang="en-IN" sz="1600" dirty="0">
                <a:latin typeface="Courier New" panose="02070309020205020404" pitchFamily="49" charset="0"/>
                <a:cs typeface="Courier New" panose="02070309020205020404" pitchFamily="49" charset="0"/>
              </a:rPr>
              <a:t>())  </a:t>
            </a:r>
          </a:p>
          <a:p>
            <a:pPr marL="914400" lvl="2" indent="0">
              <a:lnSpc>
                <a:spcPct val="120000"/>
              </a:lnSpc>
              <a:spcBef>
                <a:spcPts val="0"/>
              </a:spcBef>
              <a:buNone/>
            </a:pPr>
            <a:r>
              <a:rPr lang="en-IN" sz="1600" dirty="0" smtClean="0">
                <a:latin typeface="Courier New" panose="02070309020205020404" pitchFamily="49" charset="0"/>
                <a:cs typeface="Courier New" panose="02070309020205020404" pitchFamily="49" charset="0"/>
              </a:rPr>
              <a:t>	</a:t>
            </a:r>
            <a:r>
              <a:rPr lang="en-IN" sz="1600" dirty="0" err="1" smtClean="0">
                <a:latin typeface="Courier New" panose="02070309020205020404" pitchFamily="49" charset="0"/>
                <a:cs typeface="Courier New" panose="02070309020205020404" pitchFamily="49" charset="0"/>
              </a:rPr>
              <a:t>System.out.println</a:t>
            </a:r>
            <a:r>
              <a:rPr lang="en-IN" sz="1600" dirty="0" smtClean="0">
                <a:latin typeface="Courier New" panose="02070309020205020404" pitchFamily="49" charset="0"/>
                <a:cs typeface="Courier New" panose="02070309020205020404" pitchFamily="49" charset="0"/>
              </a:rPr>
              <a:t>(</a:t>
            </a:r>
            <a:r>
              <a:rPr lang="en-IN" sz="1600" dirty="0" err="1" smtClean="0">
                <a:latin typeface="Courier New" panose="02070309020205020404" pitchFamily="49" charset="0"/>
                <a:cs typeface="Courier New" panose="02070309020205020404" pitchFamily="49" charset="0"/>
              </a:rPr>
              <a:t>rs.getInt</a:t>
            </a:r>
            <a:r>
              <a:rPr lang="en-IN" sz="1600" dirty="0" smtClean="0">
                <a:latin typeface="Courier New" panose="02070309020205020404" pitchFamily="49" charset="0"/>
                <a:cs typeface="Courier New" panose="02070309020205020404" pitchFamily="49" charset="0"/>
              </a:rPr>
              <a:t>(1</a:t>
            </a:r>
            <a:r>
              <a:rPr lang="en-IN" sz="1600" dirty="0">
                <a:latin typeface="Courier New" panose="02070309020205020404" pitchFamily="49" charset="0"/>
                <a:cs typeface="Courier New" panose="02070309020205020404" pitchFamily="49" charset="0"/>
              </a:rPr>
              <a:t>)+"  "+</a:t>
            </a:r>
            <a:r>
              <a:rPr lang="en-IN" sz="1600" dirty="0" err="1">
                <a:latin typeface="Courier New" panose="02070309020205020404" pitchFamily="49" charset="0"/>
                <a:cs typeface="Courier New" panose="02070309020205020404" pitchFamily="49" charset="0"/>
              </a:rPr>
              <a:t>rs.getString</a:t>
            </a:r>
            <a:r>
              <a:rPr lang="en-IN" sz="1600" dirty="0">
                <a:latin typeface="Courier New" panose="02070309020205020404" pitchFamily="49" charset="0"/>
                <a:cs typeface="Courier New" panose="02070309020205020404" pitchFamily="49" charset="0"/>
              </a:rPr>
              <a:t>(2)+"  "+</a:t>
            </a:r>
            <a:r>
              <a:rPr lang="en-IN" sz="1600" dirty="0" err="1">
                <a:latin typeface="Courier New" panose="02070309020205020404" pitchFamily="49" charset="0"/>
                <a:cs typeface="Courier New" panose="02070309020205020404" pitchFamily="49" charset="0"/>
              </a:rPr>
              <a:t>rs.getString</a:t>
            </a:r>
            <a:r>
              <a:rPr lang="en-IN" sz="1600" dirty="0">
                <a:latin typeface="Courier New" panose="02070309020205020404" pitchFamily="49" charset="0"/>
                <a:cs typeface="Courier New" panose="02070309020205020404" pitchFamily="49" charset="0"/>
              </a:rPr>
              <a:t>(3));  </a:t>
            </a:r>
          </a:p>
          <a:p>
            <a:pPr marL="914400" lvl="2" indent="0">
              <a:lnSpc>
                <a:spcPct val="120000"/>
              </a:lnSpc>
              <a:spcBef>
                <a:spcPts val="0"/>
              </a:spcBef>
              <a:buNone/>
            </a:pPr>
            <a:r>
              <a:rPr lang="en-IN" sz="1600" dirty="0">
                <a:latin typeface="Courier New" panose="02070309020205020404" pitchFamily="49" charset="0"/>
                <a:cs typeface="Courier New" panose="02070309020205020404" pitchFamily="49" charset="0"/>
              </a:rPr>
              <a:t>//step5 close the connection object  </a:t>
            </a:r>
          </a:p>
          <a:p>
            <a:pPr marL="914400" lvl="2" indent="0">
              <a:lnSpc>
                <a:spcPct val="120000"/>
              </a:lnSpc>
              <a:spcBef>
                <a:spcPts val="0"/>
              </a:spcBef>
              <a:buNone/>
            </a:pPr>
            <a:r>
              <a:rPr lang="en-IN" sz="1600" dirty="0" err="1">
                <a:latin typeface="Courier New" panose="02070309020205020404" pitchFamily="49" charset="0"/>
                <a:cs typeface="Courier New" panose="02070309020205020404" pitchFamily="49" charset="0"/>
              </a:rPr>
              <a:t>con.close</a:t>
            </a:r>
            <a:r>
              <a:rPr lang="en-IN" sz="1600" dirty="0">
                <a:latin typeface="Courier New" panose="02070309020205020404" pitchFamily="49" charset="0"/>
                <a:cs typeface="Courier New" panose="02070309020205020404" pitchFamily="49" charset="0"/>
              </a:rPr>
              <a:t>();  </a:t>
            </a:r>
          </a:p>
          <a:p>
            <a:pPr marL="457200" lvl="1" indent="0">
              <a:lnSpc>
                <a:spcPct val="120000"/>
              </a:lnSpc>
              <a:spcBef>
                <a:spcPts val="0"/>
              </a:spcBef>
              <a:buNone/>
            </a:pPr>
            <a:r>
              <a:rPr lang="en-IN" sz="1600" dirty="0">
                <a:latin typeface="Courier New" panose="02070309020205020404" pitchFamily="49" charset="0"/>
                <a:cs typeface="Courier New" panose="02070309020205020404" pitchFamily="49" charset="0"/>
              </a:rPr>
              <a:t>}</a:t>
            </a:r>
            <a:r>
              <a:rPr lang="en-IN" sz="1600" b="1" dirty="0">
                <a:latin typeface="Courier New" panose="02070309020205020404" pitchFamily="49" charset="0"/>
                <a:cs typeface="Courier New" panose="02070309020205020404" pitchFamily="49" charset="0"/>
              </a:rPr>
              <a:t>catch</a:t>
            </a:r>
            <a:r>
              <a:rPr lang="en-IN" sz="1600" dirty="0">
                <a:latin typeface="Courier New" panose="02070309020205020404" pitchFamily="49" charset="0"/>
                <a:cs typeface="Courier New" panose="02070309020205020404" pitchFamily="49" charset="0"/>
              </a:rPr>
              <a:t>(Exception e){ </a:t>
            </a:r>
            <a:r>
              <a:rPr lang="en-IN" sz="1600" dirty="0" err="1">
                <a:latin typeface="Courier New" panose="02070309020205020404" pitchFamily="49" charset="0"/>
                <a:cs typeface="Courier New" panose="02070309020205020404" pitchFamily="49" charset="0"/>
              </a:rPr>
              <a:t>System.out.println</a:t>
            </a:r>
            <a:r>
              <a:rPr lang="en-IN" sz="1600" dirty="0">
                <a:latin typeface="Courier New" panose="02070309020205020404" pitchFamily="49" charset="0"/>
                <a:cs typeface="Courier New" panose="02070309020205020404" pitchFamily="49" charset="0"/>
              </a:rPr>
              <a:t>(e);} </a:t>
            </a:r>
          </a:p>
          <a:p>
            <a:pPr marL="457200" lvl="1" indent="0">
              <a:lnSpc>
                <a:spcPct val="120000"/>
              </a:lnSpc>
              <a:spcBef>
                <a:spcPts val="0"/>
              </a:spcBef>
              <a:buNone/>
            </a:pPr>
            <a:r>
              <a:rPr lang="en-IN" sz="16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IN" sz="16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574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PreparedStatement</a:t>
            </a:r>
            <a:endParaRPr lang="en-IN" dirty="0"/>
          </a:p>
        </p:txBody>
      </p:sp>
      <p:sp>
        <p:nvSpPr>
          <p:cNvPr id="3" name="Content Placeholder 2"/>
          <p:cNvSpPr>
            <a:spLocks noGrp="1"/>
          </p:cNvSpPr>
          <p:nvPr>
            <p:ph idx="1"/>
          </p:nvPr>
        </p:nvSpPr>
        <p:spPr/>
        <p:txBody>
          <a:bodyPr/>
          <a:lstStyle/>
          <a:p>
            <a:r>
              <a:rPr lang="en-US" dirty="0" smtClean="0"/>
              <a:t>Use </a:t>
            </a:r>
            <a:r>
              <a:rPr lang="en-US" dirty="0"/>
              <a:t>the SQL statements many </a:t>
            </a:r>
            <a:r>
              <a:rPr lang="en-US" dirty="0" smtClean="0"/>
              <a:t>times</a:t>
            </a:r>
          </a:p>
          <a:p>
            <a:r>
              <a:rPr lang="en-US" dirty="0" smtClean="0"/>
              <a:t>Accepts input parameters at run time</a:t>
            </a:r>
          </a:p>
          <a:p>
            <a:endParaRPr lang="en-US" dirty="0"/>
          </a:p>
          <a:p>
            <a:endParaRPr lang="en-US" dirty="0" smtClean="0"/>
          </a:p>
          <a:p>
            <a:endParaRPr lang="en-US" dirty="0"/>
          </a:p>
          <a:p>
            <a:endParaRPr lang="en-US" dirty="0" smtClean="0"/>
          </a:p>
          <a:p>
            <a:r>
              <a:rPr lang="en-US" dirty="0" smtClean="0"/>
              <a:t>Use of </a:t>
            </a:r>
            <a:r>
              <a:rPr lang="en-US" dirty="0" err="1" smtClean="0"/>
              <a:t>setXXX</a:t>
            </a:r>
            <a:r>
              <a:rPr lang="en-US" dirty="0" smtClean="0"/>
              <a:t>(</a:t>
            </a:r>
            <a:r>
              <a:rPr lang="en-US" dirty="0" err="1" smtClean="0"/>
              <a:t>int</a:t>
            </a:r>
            <a:r>
              <a:rPr lang="en-US" dirty="0" smtClean="0"/>
              <a:t> position, XXX value) method to set the value of parameter markers ?</a:t>
            </a:r>
            <a:endParaRPr lang="en-IN" dirty="0"/>
          </a:p>
        </p:txBody>
      </p:sp>
      <p:sp>
        <p:nvSpPr>
          <p:cNvPr id="4" name="Rectangle 1"/>
          <p:cNvSpPr>
            <a:spLocks noChangeArrowheads="1"/>
          </p:cNvSpPr>
          <p:nvPr/>
        </p:nvSpPr>
        <p:spPr bwMode="auto">
          <a:xfrm>
            <a:off x="1433015" y="3308148"/>
            <a:ext cx="9103774" cy="13862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660066"/>
                </a:solidFill>
                <a:effectLst/>
                <a:latin typeface="Courier New" panose="02070309020205020404" pitchFamily="49" charset="0"/>
              </a:rPr>
              <a:t>PreparedStatement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rPr>
              <a:t>pstmt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null</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try</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rPr>
              <a:t>String</a:t>
            </a:r>
            <a:r>
              <a:rPr kumimoji="0" lang="en-US" altLang="en-US" b="0" i="0" u="none" strike="noStrike" cap="none" normalizeH="0" baseline="0" dirty="0" smtClean="0">
                <a:ln>
                  <a:noFill/>
                </a:ln>
                <a:solidFill>
                  <a:srgbClr val="000000"/>
                </a:solidFill>
                <a:effectLst/>
                <a:latin typeface="Courier New" panose="02070309020205020404" pitchFamily="49" charset="0"/>
              </a:rPr>
              <a:t> SQL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"Update Employees SET age = </a:t>
            </a:r>
            <a:r>
              <a:rPr kumimoji="0" lang="en-US" altLang="en-US" b="1" i="0" u="none" strike="noStrike" cap="none" normalizeH="0" baseline="0" dirty="0" smtClean="0">
                <a:ln>
                  <a:noFill/>
                </a:ln>
                <a:solidFill>
                  <a:srgbClr val="FF0000"/>
                </a:solidFill>
                <a:effectLst/>
                <a:latin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rPr>
              <a:t> WHERE id = </a:t>
            </a:r>
            <a:r>
              <a:rPr kumimoji="0" lang="en-US" altLang="en-US" b="1" i="0" u="none" strike="noStrike" cap="none" normalizeH="0" baseline="0" dirty="0" smtClean="0">
                <a:ln>
                  <a:noFill/>
                </a:ln>
                <a:solidFill>
                  <a:srgbClr val="FF0000"/>
                </a:solidFill>
                <a:effectLst/>
                <a:latin typeface="Courier New" panose="02070309020205020404" pitchFamily="49" charset="0"/>
              </a:rPr>
              <a:t>?</a:t>
            </a:r>
            <a:r>
              <a:rPr kumimoji="0" lang="en-US" altLang="en-US" b="0" i="0" u="none" strike="noStrike" cap="none" normalizeH="0" baseline="0" dirty="0" smtClean="0">
                <a:ln>
                  <a:noFill/>
                </a:ln>
                <a:solidFill>
                  <a:srgbClr val="008800"/>
                </a:solidFill>
                <a:effectLst/>
                <a:latin typeface="Courier New" panose="02070309020205020404" pitchFamily="49" charset="0"/>
              </a:rPr>
              <a:t>"</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rPr>
              <a:t>pstmt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rPr>
              <a:t>conn</a:t>
            </a:r>
            <a:r>
              <a:rPr kumimoji="0" lang="en-US" altLang="en-US" b="0" i="0" u="none" strike="noStrike" cap="none" normalizeH="0" baseline="0" dirty="0" err="1"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rPr>
              <a:t>prepareStatement</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SQL</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catch</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err="1" smtClean="0">
                <a:ln>
                  <a:noFill/>
                </a:ln>
                <a:solidFill>
                  <a:srgbClr val="660066"/>
                </a:solidFill>
                <a:effectLst/>
                <a:latin typeface="Courier New" panose="02070309020205020404" pitchFamily="49" charset="0"/>
              </a:rPr>
              <a:t>SQLException</a:t>
            </a:r>
            <a:r>
              <a:rPr kumimoji="0" lang="en-US" altLang="en-US" b="0" i="0" u="none" strike="noStrike" cap="none" normalizeH="0" baseline="0" dirty="0" smtClean="0">
                <a:ln>
                  <a:noFill/>
                </a:ln>
                <a:solidFill>
                  <a:srgbClr val="000000"/>
                </a:solidFill>
                <a:effectLst/>
                <a:latin typeface="Courier New" panose="02070309020205020404" pitchFamily="49" charset="0"/>
              </a:rPr>
              <a:t> e</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sz="100" b="0" i="0" u="none" strike="noStrike" cap="none" normalizeH="0" baseline="0" dirty="0" smtClean="0">
                <a:ln>
                  <a:noFill/>
                </a:ln>
                <a:solidFill>
                  <a:schemeClr val="tx1"/>
                </a:solidFill>
                <a:effectLst/>
              </a:rPr>
              <a:t> </a:t>
            </a:r>
            <a:endParaRPr kumimoji="0" lang="en-US" altLang="en-US" sz="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313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Persistence</a:t>
            </a:r>
            <a:endParaRPr lang="en-IN" dirty="0"/>
          </a:p>
        </p:txBody>
      </p:sp>
      <p:sp>
        <p:nvSpPr>
          <p:cNvPr id="3" name="Content Placeholder 2"/>
          <p:cNvSpPr>
            <a:spLocks noGrp="1"/>
          </p:cNvSpPr>
          <p:nvPr>
            <p:ph idx="1"/>
          </p:nvPr>
        </p:nvSpPr>
        <p:spPr/>
        <p:txBody>
          <a:bodyPr/>
          <a:lstStyle/>
          <a:p>
            <a:r>
              <a:rPr lang="en-IN" dirty="0" smtClean="0"/>
              <a:t>For Future Use</a:t>
            </a:r>
          </a:p>
          <a:p>
            <a:r>
              <a:rPr lang="en-IN" dirty="0" smtClean="0"/>
              <a:t>Large Volume</a:t>
            </a:r>
          </a:p>
          <a:p>
            <a:pPr lvl="1"/>
            <a:r>
              <a:rPr lang="en-IN" dirty="0" smtClean="0"/>
              <a:t>File Handling</a:t>
            </a:r>
          </a:p>
          <a:p>
            <a:pPr lvl="1"/>
            <a:r>
              <a:rPr lang="en-IN" dirty="0" smtClean="0"/>
              <a:t>Database Management System</a:t>
            </a:r>
            <a:endParaRPr lang="en-IN" dirty="0"/>
          </a:p>
        </p:txBody>
      </p:sp>
    </p:spTree>
    <p:extLst>
      <p:ext uri="{BB962C8B-B14F-4D97-AF65-F5344CB8AC3E}">
        <p14:creationId xmlns:p14="http://schemas.microsoft.com/office/powerpoint/2010/main" val="153236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pPr>
              <a:lnSpc>
                <a:spcPct val="200000"/>
              </a:lnSpc>
            </a:pPr>
            <a:r>
              <a:rPr lang="en-IN" dirty="0" smtClean="0"/>
              <a:t>An API to connect and execute query with the database</a:t>
            </a:r>
          </a:p>
          <a:p>
            <a:pPr>
              <a:lnSpc>
                <a:spcPct val="200000"/>
              </a:lnSpc>
            </a:pPr>
            <a:r>
              <a:rPr lang="en-IN" dirty="0" smtClean="0"/>
              <a:t>Can save, update, delete and fetch data</a:t>
            </a:r>
          </a:p>
          <a:p>
            <a:pPr>
              <a:lnSpc>
                <a:spcPct val="200000"/>
              </a:lnSpc>
            </a:pPr>
            <a:r>
              <a:rPr lang="en-IN" dirty="0" smtClean="0"/>
              <a:t>Uses JDBC Drivers</a:t>
            </a:r>
            <a:endParaRPr lang="en-IN" dirty="0"/>
          </a:p>
        </p:txBody>
      </p:sp>
    </p:spTree>
    <p:extLst>
      <p:ext uri="{BB962C8B-B14F-4D97-AF65-F5344CB8AC3E}">
        <p14:creationId xmlns:p14="http://schemas.microsoft.com/office/powerpoint/2010/main" val="9932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JDBC Driver</a:t>
            </a:r>
            <a:endParaRPr lang="en-IN" dirty="0"/>
          </a:p>
        </p:txBody>
      </p:sp>
      <p:sp>
        <p:nvSpPr>
          <p:cNvPr id="3" name="Content Placeholder 2"/>
          <p:cNvSpPr>
            <a:spLocks noGrp="1"/>
          </p:cNvSpPr>
          <p:nvPr>
            <p:ph idx="1"/>
          </p:nvPr>
        </p:nvSpPr>
        <p:spPr/>
        <p:txBody>
          <a:bodyPr/>
          <a:lstStyle/>
          <a:p>
            <a:r>
              <a:rPr lang="en-IN" dirty="0" smtClean="0"/>
              <a:t>Four types of drivers:</a:t>
            </a:r>
          </a:p>
          <a:p>
            <a:pPr marL="971550" lvl="1" indent="-514350">
              <a:lnSpc>
                <a:spcPct val="150000"/>
              </a:lnSpc>
              <a:buFont typeface="+mj-lt"/>
              <a:buAutoNum type="arabicPeriod"/>
            </a:pPr>
            <a:r>
              <a:rPr lang="en-IN" dirty="0"/>
              <a:t>JDBC-ODBC bridge driver</a:t>
            </a:r>
          </a:p>
          <a:p>
            <a:pPr marL="971550" lvl="1" indent="-514350">
              <a:lnSpc>
                <a:spcPct val="150000"/>
              </a:lnSpc>
              <a:buFont typeface="+mj-lt"/>
              <a:buAutoNum type="arabicPeriod"/>
            </a:pPr>
            <a:r>
              <a:rPr lang="en-IN" dirty="0"/>
              <a:t>Native-API driver (partially java driver)</a:t>
            </a:r>
          </a:p>
          <a:p>
            <a:pPr marL="971550" lvl="1" indent="-514350">
              <a:lnSpc>
                <a:spcPct val="150000"/>
              </a:lnSpc>
              <a:buFont typeface="+mj-lt"/>
              <a:buAutoNum type="arabicPeriod"/>
            </a:pPr>
            <a:r>
              <a:rPr lang="en-IN" dirty="0"/>
              <a:t>Network Protocol driver (fully java driver)</a:t>
            </a:r>
          </a:p>
          <a:p>
            <a:pPr marL="971550" lvl="1" indent="-514350">
              <a:lnSpc>
                <a:spcPct val="150000"/>
              </a:lnSpc>
              <a:buFont typeface="+mj-lt"/>
              <a:buAutoNum type="arabicPeriod"/>
            </a:pPr>
            <a:r>
              <a:rPr lang="en-IN" dirty="0"/>
              <a:t>Thin driver (fully java driver</a:t>
            </a:r>
            <a:r>
              <a:rPr lang="en-IN" dirty="0" smtClean="0"/>
              <a:t>)</a:t>
            </a:r>
            <a:endParaRPr lang="en-IN" dirty="0"/>
          </a:p>
        </p:txBody>
      </p:sp>
      <p:sp>
        <p:nvSpPr>
          <p:cNvPr id="5" name="Oval 4"/>
          <p:cNvSpPr/>
          <p:nvPr/>
        </p:nvSpPr>
        <p:spPr>
          <a:xfrm>
            <a:off x="7629099" y="1825625"/>
            <a:ext cx="1187355" cy="1163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Java App</a:t>
            </a:r>
            <a:endParaRPr lang="en-IN" dirty="0"/>
          </a:p>
        </p:txBody>
      </p:sp>
      <p:sp>
        <p:nvSpPr>
          <p:cNvPr id="6" name="Rectangle 5"/>
          <p:cNvSpPr/>
          <p:nvPr/>
        </p:nvSpPr>
        <p:spPr>
          <a:xfrm>
            <a:off x="9362364" y="1825625"/>
            <a:ext cx="1091821" cy="112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JDBC Driver</a:t>
            </a:r>
            <a:endParaRPr lang="en-IN" b="1" dirty="0"/>
          </a:p>
        </p:txBody>
      </p:sp>
      <p:sp>
        <p:nvSpPr>
          <p:cNvPr id="7" name="Can 6"/>
          <p:cNvSpPr/>
          <p:nvPr/>
        </p:nvSpPr>
        <p:spPr>
          <a:xfrm>
            <a:off x="11000096" y="1784681"/>
            <a:ext cx="873456" cy="11632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a:t>
            </a:r>
            <a:endParaRPr lang="en-IN" dirty="0"/>
          </a:p>
        </p:txBody>
      </p:sp>
      <p:sp>
        <p:nvSpPr>
          <p:cNvPr id="8" name="Right Arrow 7"/>
          <p:cNvSpPr/>
          <p:nvPr/>
        </p:nvSpPr>
        <p:spPr>
          <a:xfrm flipV="1">
            <a:off x="8816454" y="2347417"/>
            <a:ext cx="545910" cy="121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flipV="1">
            <a:off x="10454185" y="2326149"/>
            <a:ext cx="545910" cy="121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016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JDBC-ODBC Bridge</a:t>
            </a:r>
            <a:endParaRPr lang="en-IN" dirty="0"/>
          </a:p>
        </p:txBody>
      </p:sp>
      <p:sp>
        <p:nvSpPr>
          <p:cNvPr id="3" name="Content Placeholder 2"/>
          <p:cNvSpPr>
            <a:spLocks noGrp="1"/>
          </p:cNvSpPr>
          <p:nvPr>
            <p:ph idx="1"/>
          </p:nvPr>
        </p:nvSpPr>
        <p:spPr>
          <a:xfrm>
            <a:off x="838200" y="1690688"/>
            <a:ext cx="3242481" cy="4351338"/>
          </a:xfrm>
        </p:spPr>
        <p:txBody>
          <a:bodyPr>
            <a:normAutofit/>
          </a:bodyPr>
          <a:lstStyle/>
          <a:p>
            <a:pPr algn="just">
              <a:lnSpc>
                <a:spcPct val="150000"/>
              </a:lnSpc>
            </a:pPr>
            <a:r>
              <a:rPr lang="en-IN" sz="2000" dirty="0" smtClean="0"/>
              <a:t>Uses ODBC Driver</a:t>
            </a:r>
          </a:p>
          <a:p>
            <a:pPr algn="just">
              <a:lnSpc>
                <a:spcPct val="150000"/>
              </a:lnSpc>
            </a:pPr>
            <a:r>
              <a:rPr lang="en-US" sz="2000" dirty="0" smtClean="0"/>
              <a:t>Converts </a:t>
            </a:r>
            <a:r>
              <a:rPr lang="en-US" sz="2000" dirty="0"/>
              <a:t>JDBC method calls into the ODBC function </a:t>
            </a:r>
            <a:r>
              <a:rPr lang="en-US" sz="2000" dirty="0" smtClean="0"/>
              <a:t>calls</a:t>
            </a:r>
            <a:endParaRPr lang="en-IN" sz="2000" dirty="0" smtClean="0"/>
          </a:p>
          <a:p>
            <a:pPr algn="just">
              <a:lnSpc>
                <a:spcPct val="150000"/>
              </a:lnSpc>
            </a:pPr>
            <a:r>
              <a:rPr lang="en-IN" sz="2000" dirty="0" smtClean="0"/>
              <a:t>Performance degraded because of conversion</a:t>
            </a:r>
          </a:p>
          <a:p>
            <a:pPr algn="just">
              <a:lnSpc>
                <a:spcPct val="150000"/>
              </a:lnSpc>
            </a:pPr>
            <a:r>
              <a:rPr lang="en-IN" sz="2000" dirty="0" smtClean="0"/>
              <a:t>Can be easily connected to any database</a:t>
            </a:r>
            <a:endParaRPr lang="en-US" sz="2000" dirty="0" smtClean="0"/>
          </a:p>
        </p:txBody>
      </p:sp>
      <p:pic>
        <p:nvPicPr>
          <p:cNvPr id="4" name="Picture 3"/>
          <p:cNvPicPr>
            <a:picLocks noChangeAspect="1"/>
          </p:cNvPicPr>
          <p:nvPr/>
        </p:nvPicPr>
        <p:blipFill rotWithShape="1">
          <a:blip r:embed="rId2"/>
          <a:srcRect l="19826" t="19916" r="22064" b="38666"/>
          <a:stretch/>
        </p:blipFill>
        <p:spPr>
          <a:xfrm>
            <a:off x="4270611" y="1690688"/>
            <a:ext cx="7560861" cy="3029803"/>
          </a:xfrm>
          <a:prstGeom prst="rect">
            <a:avLst/>
          </a:prstGeom>
        </p:spPr>
      </p:pic>
    </p:spTree>
    <p:extLst>
      <p:ext uri="{BB962C8B-B14F-4D97-AF65-F5344CB8AC3E}">
        <p14:creationId xmlns:p14="http://schemas.microsoft.com/office/powerpoint/2010/main" val="371235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Native-API Driver</a:t>
            </a:r>
            <a:endParaRPr lang="en-IN" dirty="0"/>
          </a:p>
        </p:txBody>
      </p:sp>
      <p:sp>
        <p:nvSpPr>
          <p:cNvPr id="3" name="Content Placeholder 2"/>
          <p:cNvSpPr>
            <a:spLocks noGrp="1"/>
          </p:cNvSpPr>
          <p:nvPr>
            <p:ph idx="1"/>
          </p:nvPr>
        </p:nvSpPr>
        <p:spPr/>
        <p:txBody>
          <a:bodyPr/>
          <a:lstStyle/>
          <a:p>
            <a:r>
              <a:rPr lang="en-US" dirty="0"/>
              <a:t>The Native API driver uses the client-side libraries of the database.</a:t>
            </a:r>
            <a:endParaRPr lang="en-IN" dirty="0"/>
          </a:p>
        </p:txBody>
      </p:sp>
      <p:pic>
        <p:nvPicPr>
          <p:cNvPr id="4" name="Picture 3"/>
          <p:cNvPicPr>
            <a:picLocks noChangeAspect="1"/>
          </p:cNvPicPr>
          <p:nvPr/>
        </p:nvPicPr>
        <p:blipFill rotWithShape="1">
          <a:blip r:embed="rId2"/>
          <a:srcRect l="18777" t="32042" r="31084" b="23368"/>
          <a:stretch/>
        </p:blipFill>
        <p:spPr>
          <a:xfrm>
            <a:off x="2380397" y="2470244"/>
            <a:ext cx="6523631" cy="3261816"/>
          </a:xfrm>
          <a:prstGeom prst="rect">
            <a:avLst/>
          </a:prstGeom>
        </p:spPr>
      </p:pic>
    </p:spTree>
    <p:extLst>
      <p:ext uri="{BB962C8B-B14F-4D97-AF65-F5344CB8AC3E}">
        <p14:creationId xmlns:p14="http://schemas.microsoft.com/office/powerpoint/2010/main" val="303566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a:t>
            </a:r>
            <a:r>
              <a:rPr lang="en-IN" dirty="0"/>
              <a:t>P</a:t>
            </a:r>
            <a:r>
              <a:rPr lang="en-IN" dirty="0" smtClean="0"/>
              <a:t>rotocol Driver</a:t>
            </a:r>
            <a:endParaRPr lang="en-IN" dirty="0"/>
          </a:p>
        </p:txBody>
      </p:sp>
      <p:sp>
        <p:nvSpPr>
          <p:cNvPr id="3" name="Content Placeholder 2"/>
          <p:cNvSpPr>
            <a:spLocks noGrp="1"/>
          </p:cNvSpPr>
          <p:nvPr>
            <p:ph idx="1"/>
          </p:nvPr>
        </p:nvSpPr>
        <p:spPr>
          <a:xfrm>
            <a:off x="838200" y="1825625"/>
            <a:ext cx="2996821" cy="4351338"/>
          </a:xfrm>
        </p:spPr>
        <p:txBody>
          <a:bodyPr>
            <a:normAutofit/>
          </a:bodyPr>
          <a:lstStyle/>
          <a:p>
            <a:pPr algn="just"/>
            <a:r>
              <a:rPr lang="en-US" sz="2400" dirty="0" smtClean="0"/>
              <a:t>Uses </a:t>
            </a:r>
            <a:r>
              <a:rPr lang="en-US" sz="2400" dirty="0"/>
              <a:t>middleware (application server) that converts JDBC calls directly or indirectly into the vendor-specific database protocol</a:t>
            </a:r>
            <a:endParaRPr lang="en-IN" sz="2400" dirty="0"/>
          </a:p>
        </p:txBody>
      </p:sp>
      <p:pic>
        <p:nvPicPr>
          <p:cNvPr id="4" name="Picture 3"/>
          <p:cNvPicPr>
            <a:picLocks noChangeAspect="1"/>
          </p:cNvPicPr>
          <p:nvPr/>
        </p:nvPicPr>
        <p:blipFill rotWithShape="1">
          <a:blip r:embed="rId2"/>
          <a:srcRect l="18357" t="37080" r="36119" b="25420"/>
          <a:stretch/>
        </p:blipFill>
        <p:spPr>
          <a:xfrm>
            <a:off x="4026089" y="1825625"/>
            <a:ext cx="7079246" cy="3278638"/>
          </a:xfrm>
          <a:prstGeom prst="rect">
            <a:avLst/>
          </a:prstGeom>
        </p:spPr>
      </p:pic>
    </p:spTree>
    <p:extLst>
      <p:ext uri="{BB962C8B-B14F-4D97-AF65-F5344CB8AC3E}">
        <p14:creationId xmlns:p14="http://schemas.microsoft.com/office/powerpoint/2010/main" val="193775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Thin Driver</a:t>
            </a:r>
            <a:endParaRPr lang="en-IN" dirty="0"/>
          </a:p>
        </p:txBody>
      </p:sp>
      <p:sp>
        <p:nvSpPr>
          <p:cNvPr id="3" name="Content Placeholder 2"/>
          <p:cNvSpPr>
            <a:spLocks noGrp="1"/>
          </p:cNvSpPr>
          <p:nvPr>
            <p:ph idx="1"/>
          </p:nvPr>
        </p:nvSpPr>
        <p:spPr>
          <a:xfrm>
            <a:off x="838199" y="1825625"/>
            <a:ext cx="4825621" cy="4351338"/>
          </a:xfrm>
        </p:spPr>
        <p:txBody>
          <a:bodyPr>
            <a:normAutofit/>
          </a:bodyPr>
          <a:lstStyle/>
          <a:p>
            <a:pPr algn="just"/>
            <a:r>
              <a:rPr lang="en-US" sz="2400" dirty="0"/>
              <a:t>The thin driver converts JDBC calls directly into the vendor-specific database protocol</a:t>
            </a:r>
            <a:r>
              <a:rPr lang="en-US" sz="2400" dirty="0" smtClean="0"/>
              <a:t>.</a:t>
            </a:r>
          </a:p>
          <a:p>
            <a:pPr algn="just"/>
            <a:r>
              <a:rPr lang="en-US" sz="2400" dirty="0"/>
              <a:t>Drivers depend on the Database.</a:t>
            </a:r>
            <a:endParaRPr lang="en-IN" sz="2400" dirty="0"/>
          </a:p>
        </p:txBody>
      </p:sp>
      <p:pic>
        <p:nvPicPr>
          <p:cNvPr id="4" name="Picture 3"/>
          <p:cNvPicPr>
            <a:picLocks noChangeAspect="1"/>
          </p:cNvPicPr>
          <p:nvPr/>
        </p:nvPicPr>
        <p:blipFill rotWithShape="1">
          <a:blip r:embed="rId2"/>
          <a:srcRect l="18672" t="40625" r="50175" b="22621"/>
          <a:stretch/>
        </p:blipFill>
        <p:spPr>
          <a:xfrm>
            <a:off x="6904630" y="1825625"/>
            <a:ext cx="4449170" cy="2951133"/>
          </a:xfrm>
          <a:prstGeom prst="rect">
            <a:avLst/>
          </a:prstGeom>
        </p:spPr>
      </p:pic>
    </p:spTree>
    <p:extLst>
      <p:ext uri="{BB962C8B-B14F-4D97-AF65-F5344CB8AC3E}">
        <p14:creationId xmlns:p14="http://schemas.microsoft.com/office/powerpoint/2010/main" val="40243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Java.sql</a:t>
            </a:r>
            <a:r>
              <a:rPr lang="en-IN" dirty="0" smtClean="0"/>
              <a:t> package</a:t>
            </a:r>
            <a:endParaRPr lang="en-IN" dirty="0"/>
          </a:p>
        </p:txBody>
      </p:sp>
      <p:sp>
        <p:nvSpPr>
          <p:cNvPr id="3" name="Content Placeholder 2"/>
          <p:cNvSpPr>
            <a:spLocks noGrp="1"/>
          </p:cNvSpPr>
          <p:nvPr>
            <p:ph idx="1"/>
          </p:nvPr>
        </p:nvSpPr>
        <p:spPr>
          <a:xfrm>
            <a:off x="838200" y="1579965"/>
            <a:ext cx="10515600" cy="4351338"/>
          </a:xfrm>
        </p:spPr>
        <p:txBody>
          <a:bodyPr>
            <a:noAutofit/>
          </a:bodyPr>
          <a:lstStyle/>
          <a:p>
            <a:r>
              <a:rPr lang="en-IN" sz="2400" dirty="0" smtClean="0"/>
              <a:t>Interfaces:</a:t>
            </a:r>
          </a:p>
          <a:p>
            <a:pPr lvl="2"/>
            <a:r>
              <a:rPr lang="en-IN" sz="1800" dirty="0"/>
              <a:t>Driver interface</a:t>
            </a:r>
          </a:p>
          <a:p>
            <a:pPr lvl="2"/>
            <a:r>
              <a:rPr lang="en-IN" sz="1800" dirty="0"/>
              <a:t>Connection interface</a:t>
            </a:r>
          </a:p>
          <a:p>
            <a:pPr lvl="2"/>
            <a:r>
              <a:rPr lang="en-IN" sz="1800" dirty="0"/>
              <a:t>Statement interface</a:t>
            </a:r>
          </a:p>
          <a:p>
            <a:pPr lvl="2"/>
            <a:r>
              <a:rPr lang="en-IN" sz="1800" dirty="0" err="1"/>
              <a:t>PreparedStatement</a:t>
            </a:r>
            <a:r>
              <a:rPr lang="en-IN" sz="1800" dirty="0"/>
              <a:t> interface</a:t>
            </a:r>
          </a:p>
          <a:p>
            <a:pPr lvl="2"/>
            <a:r>
              <a:rPr lang="en-IN" sz="1800" dirty="0" err="1"/>
              <a:t>CallableStatement</a:t>
            </a:r>
            <a:r>
              <a:rPr lang="en-IN" sz="1800" dirty="0"/>
              <a:t> interface</a:t>
            </a:r>
          </a:p>
          <a:p>
            <a:pPr lvl="2"/>
            <a:r>
              <a:rPr lang="en-IN" sz="1800" dirty="0" err="1"/>
              <a:t>ResultSet</a:t>
            </a:r>
            <a:r>
              <a:rPr lang="en-IN" sz="1800" dirty="0"/>
              <a:t> interface</a:t>
            </a:r>
          </a:p>
          <a:p>
            <a:pPr lvl="2"/>
            <a:r>
              <a:rPr lang="en-IN" sz="1800" dirty="0" err="1"/>
              <a:t>ResultSetMetaData</a:t>
            </a:r>
            <a:r>
              <a:rPr lang="en-IN" sz="1800" dirty="0"/>
              <a:t> interface</a:t>
            </a:r>
          </a:p>
          <a:p>
            <a:pPr lvl="2"/>
            <a:r>
              <a:rPr lang="en-IN" sz="1800" dirty="0" err="1"/>
              <a:t>DatabaseMetaData</a:t>
            </a:r>
            <a:r>
              <a:rPr lang="en-IN" sz="1800" dirty="0"/>
              <a:t> interface</a:t>
            </a:r>
          </a:p>
          <a:p>
            <a:pPr lvl="2"/>
            <a:r>
              <a:rPr lang="en-IN" sz="1800" dirty="0" err="1"/>
              <a:t>RowSet</a:t>
            </a:r>
            <a:r>
              <a:rPr lang="en-IN" sz="1800" dirty="0"/>
              <a:t> interface</a:t>
            </a:r>
          </a:p>
          <a:p>
            <a:r>
              <a:rPr lang="en-IN" sz="2400" dirty="0" smtClean="0"/>
              <a:t>Classes</a:t>
            </a:r>
          </a:p>
          <a:p>
            <a:pPr lvl="2"/>
            <a:r>
              <a:rPr lang="en-US" sz="1800" dirty="0" err="1"/>
              <a:t>DriverManager</a:t>
            </a:r>
            <a:r>
              <a:rPr lang="en-US" sz="1800" dirty="0"/>
              <a:t> class</a:t>
            </a:r>
          </a:p>
          <a:p>
            <a:pPr lvl="2"/>
            <a:r>
              <a:rPr lang="en-US" sz="1800" dirty="0"/>
              <a:t>Blob class</a:t>
            </a:r>
          </a:p>
          <a:p>
            <a:pPr lvl="2"/>
            <a:r>
              <a:rPr lang="en-US" sz="1800" dirty="0" err="1"/>
              <a:t>Clob</a:t>
            </a:r>
            <a:r>
              <a:rPr lang="en-US" sz="1800" dirty="0"/>
              <a:t> class</a:t>
            </a:r>
          </a:p>
          <a:p>
            <a:pPr lvl="2"/>
            <a:r>
              <a:rPr lang="en-US" sz="1800" dirty="0"/>
              <a:t>Types class</a:t>
            </a:r>
          </a:p>
          <a:p>
            <a:endParaRPr lang="en-IN" sz="2400" dirty="0"/>
          </a:p>
        </p:txBody>
      </p:sp>
    </p:spTree>
    <p:extLst>
      <p:ext uri="{BB962C8B-B14F-4D97-AF65-F5344CB8AC3E}">
        <p14:creationId xmlns:p14="http://schemas.microsoft.com/office/powerpoint/2010/main" val="285200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649</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Java Database Connectivity</vt:lpstr>
      <vt:lpstr>Data Persistence</vt:lpstr>
      <vt:lpstr>Introduction </vt:lpstr>
      <vt:lpstr>JDBC Driver</vt:lpstr>
      <vt:lpstr>JDBC-ODBC Bridge</vt:lpstr>
      <vt:lpstr>Native-API Driver</vt:lpstr>
      <vt:lpstr>Network Protocol Driver</vt:lpstr>
      <vt:lpstr>Thin Driver</vt:lpstr>
      <vt:lpstr>Java.sql package</vt:lpstr>
      <vt:lpstr>Java Database Connectivity</vt:lpstr>
      <vt:lpstr>Example (Oracle 10g)</vt:lpstr>
      <vt:lpstr>Example</vt:lpstr>
      <vt:lpstr>PreparedStatement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Pushpendra Kumar Rajput</dc:creator>
  <cp:lastModifiedBy>Pushpendra Kumar Rajput</cp:lastModifiedBy>
  <cp:revision>26</cp:revision>
  <dcterms:created xsi:type="dcterms:W3CDTF">2020-04-01T05:17:01Z</dcterms:created>
  <dcterms:modified xsi:type="dcterms:W3CDTF">2020-04-02T05:59:25Z</dcterms:modified>
</cp:coreProperties>
</file>