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75" r:id="rId7"/>
    <p:sldId id="284" r:id="rId8"/>
    <p:sldId id="261" r:id="rId9"/>
    <p:sldId id="286" r:id="rId10"/>
    <p:sldId id="266" r:id="rId11"/>
    <p:sldId id="264" r:id="rId12"/>
    <p:sldId id="271" r:id="rId13"/>
    <p:sldId id="287" r:id="rId14"/>
    <p:sldId id="260" r:id="rId15"/>
    <p:sldId id="276" r:id="rId16"/>
    <p:sldId id="277" r:id="rId17"/>
    <p:sldId id="278" r:id="rId18"/>
    <p:sldId id="267" r:id="rId19"/>
    <p:sldId id="288" r:id="rId20"/>
    <p:sldId id="262" r:id="rId21"/>
    <p:sldId id="283" r:id="rId22"/>
    <p:sldId id="282" r:id="rId23"/>
    <p:sldId id="289" r:id="rId24"/>
    <p:sldId id="290" r:id="rId25"/>
    <p:sldId id="268" r:id="rId26"/>
    <p:sldId id="291" r:id="rId27"/>
    <p:sldId id="292" r:id="rId28"/>
    <p:sldId id="293" r:id="rId29"/>
    <p:sldId id="279" r:id="rId30"/>
    <p:sldId id="269" r:id="rId31"/>
    <p:sldId id="270" r:id="rId32"/>
    <p:sldId id="294" r:id="rId33"/>
    <p:sldId id="272" r:id="rId34"/>
    <p:sldId id="273" r:id="rId35"/>
    <p:sldId id="274" r:id="rId36"/>
    <p:sldId id="295" r:id="rId37"/>
    <p:sldId id="296" r:id="rId38"/>
    <p:sldId id="28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5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8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2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6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9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35D1-CB1B-4309-8AE5-56A285C38583}" type="datetimeFigureOut">
              <a:rPr lang="en-IN" smtClean="0"/>
              <a:t>27-03-2020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70F6-82A9-474B-9692-8C7A079CD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6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Collections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99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interface extends the Collection interface to define an ordered </a:t>
            </a:r>
            <a:r>
              <a:rPr lang="en-US" dirty="0" smtClean="0"/>
              <a:t>collection, </a:t>
            </a:r>
            <a:r>
              <a:rPr lang="en-IN" dirty="0" smtClean="0"/>
              <a:t>permitting </a:t>
            </a:r>
            <a:r>
              <a:rPr lang="en-IN" dirty="0"/>
              <a:t>duplicates</a:t>
            </a:r>
            <a:r>
              <a:rPr lang="en-IN" dirty="0" smtClean="0"/>
              <a:t>.</a:t>
            </a:r>
          </a:p>
          <a:p>
            <a:r>
              <a:rPr lang="en-US" dirty="0"/>
              <a:t>The interface adds position-oriented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Interface List&lt;E&gt;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295331" y="3642187"/>
            <a:ext cx="5581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anklinGothic-Book"/>
              </a:rPr>
              <a:t>void add(</a:t>
            </a:r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index, E </a:t>
            </a:r>
            <a:r>
              <a:rPr lang="en-US" dirty="0" err="1">
                <a:latin typeface="FranklinGothic-Book"/>
              </a:rPr>
              <a:t>obj</a:t>
            </a:r>
            <a:r>
              <a:rPr lang="en-US" dirty="0">
                <a:latin typeface="FranklinGothic-Book"/>
              </a:rPr>
              <a:t>) </a:t>
            </a:r>
            <a:endParaRPr lang="en-US" dirty="0" smtClean="0">
              <a:latin typeface="FranklinGothic-Book"/>
            </a:endParaRPr>
          </a:p>
          <a:p>
            <a:r>
              <a:rPr lang="en-IN" dirty="0" err="1" smtClean="0">
                <a:latin typeface="FranklinGothic-Book"/>
              </a:rPr>
              <a:t>boolean</a:t>
            </a:r>
            <a:r>
              <a:rPr lang="en-IN" dirty="0" smtClean="0">
                <a:latin typeface="FranklinGothic-Book"/>
              </a:rPr>
              <a:t> </a:t>
            </a:r>
            <a:r>
              <a:rPr lang="en-IN" dirty="0" err="1">
                <a:latin typeface="FranklinGothic-Book"/>
              </a:rPr>
              <a:t>addAll</a:t>
            </a:r>
            <a:r>
              <a:rPr lang="en-IN" dirty="0">
                <a:latin typeface="FranklinGothic-Book"/>
              </a:rPr>
              <a:t>(</a:t>
            </a:r>
            <a:r>
              <a:rPr lang="en-IN" dirty="0" err="1">
                <a:latin typeface="FranklinGothic-Book"/>
              </a:rPr>
              <a:t>int</a:t>
            </a:r>
            <a:r>
              <a:rPr lang="en-IN" dirty="0">
                <a:latin typeface="FranklinGothic-Book"/>
              </a:rPr>
              <a:t> index,</a:t>
            </a:r>
          </a:p>
          <a:p>
            <a:r>
              <a:rPr lang="en-IN" dirty="0">
                <a:latin typeface="FranklinGothic-Book"/>
              </a:rPr>
              <a:t>Collection&lt;? extends E&gt; c)</a:t>
            </a:r>
          </a:p>
          <a:p>
            <a:r>
              <a:rPr lang="en-US" dirty="0" smtClean="0">
                <a:latin typeface="FranklinGothic-Book"/>
              </a:rPr>
              <a:t>E </a:t>
            </a:r>
            <a:r>
              <a:rPr lang="en-US" dirty="0">
                <a:latin typeface="FranklinGothic-Book"/>
              </a:rPr>
              <a:t>get(</a:t>
            </a:r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index</a:t>
            </a:r>
            <a:r>
              <a:rPr lang="en-US" dirty="0" smtClean="0">
                <a:latin typeface="FranklinGothic-Book"/>
              </a:rPr>
              <a:t>)</a:t>
            </a:r>
            <a:endParaRPr lang="en-IN" dirty="0">
              <a:latin typeface="FranklinGothic-Book"/>
            </a:endParaRPr>
          </a:p>
          <a:p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</a:t>
            </a:r>
            <a:r>
              <a:rPr lang="en-US" dirty="0" err="1">
                <a:latin typeface="FranklinGothic-Book"/>
              </a:rPr>
              <a:t>indexOf</a:t>
            </a:r>
            <a:r>
              <a:rPr lang="en-US" dirty="0">
                <a:latin typeface="FranklinGothic-Book"/>
              </a:rPr>
              <a:t>(Object </a:t>
            </a:r>
            <a:r>
              <a:rPr lang="en-US" dirty="0" err="1">
                <a:latin typeface="FranklinGothic-Book"/>
              </a:rPr>
              <a:t>obj</a:t>
            </a:r>
            <a:r>
              <a:rPr lang="en-US" dirty="0">
                <a:latin typeface="FranklinGothic-Book"/>
              </a:rPr>
              <a:t>) </a:t>
            </a:r>
            <a:endParaRPr lang="en-US" dirty="0" smtClean="0">
              <a:latin typeface="FranklinGothic-Book"/>
            </a:endParaRPr>
          </a:p>
          <a:p>
            <a:r>
              <a:rPr lang="en-US" dirty="0" err="1" smtClean="0">
                <a:latin typeface="FranklinGothic-Book"/>
              </a:rPr>
              <a:t>int</a:t>
            </a:r>
            <a:r>
              <a:rPr lang="en-US" dirty="0" smtClean="0">
                <a:latin typeface="FranklinGothic-Book"/>
              </a:rPr>
              <a:t> </a:t>
            </a:r>
            <a:r>
              <a:rPr lang="en-US" dirty="0" err="1">
                <a:latin typeface="FranklinGothic-Book"/>
              </a:rPr>
              <a:t>lastIndexOf</a:t>
            </a:r>
            <a:r>
              <a:rPr lang="en-US" dirty="0">
                <a:latin typeface="FranklinGothic-Book"/>
              </a:rPr>
              <a:t>(Object </a:t>
            </a:r>
            <a:r>
              <a:rPr lang="en-US" dirty="0" err="1">
                <a:latin typeface="FranklinGothic-Book"/>
              </a:rPr>
              <a:t>obj</a:t>
            </a:r>
            <a:r>
              <a:rPr lang="en-US" dirty="0">
                <a:latin typeface="FranklinGothic-Book"/>
              </a:rPr>
              <a:t>) </a:t>
            </a:r>
            <a:endParaRPr lang="en-US" dirty="0" smtClean="0">
              <a:latin typeface="FranklinGothic-Book"/>
            </a:endParaRPr>
          </a:p>
          <a:p>
            <a:r>
              <a:rPr lang="en-US" dirty="0" err="1" smtClean="0">
                <a:latin typeface="FranklinGothic-Book"/>
              </a:rPr>
              <a:t>ListIterator</a:t>
            </a:r>
            <a:r>
              <a:rPr lang="en-US" dirty="0" smtClean="0">
                <a:latin typeface="FranklinGothic-Book"/>
              </a:rPr>
              <a:t>&lt;E</a:t>
            </a:r>
            <a:r>
              <a:rPr lang="en-US" dirty="0">
                <a:latin typeface="FranklinGothic-Book"/>
              </a:rPr>
              <a:t>&gt; </a:t>
            </a:r>
            <a:r>
              <a:rPr lang="en-US" dirty="0" err="1">
                <a:latin typeface="FranklinGothic-Book"/>
              </a:rPr>
              <a:t>listIterator</a:t>
            </a:r>
            <a:r>
              <a:rPr lang="en-US" dirty="0">
                <a:latin typeface="FranklinGothic-Book"/>
              </a:rPr>
              <a:t>( ) </a:t>
            </a:r>
            <a:endParaRPr lang="en-US" dirty="0" smtClean="0">
              <a:latin typeface="FranklinGothic-Book"/>
            </a:endParaRPr>
          </a:p>
          <a:p>
            <a:r>
              <a:rPr lang="en-US" dirty="0" err="1" smtClean="0">
                <a:latin typeface="FranklinGothic-Book"/>
              </a:rPr>
              <a:t>ListIterator</a:t>
            </a:r>
            <a:r>
              <a:rPr lang="en-US" dirty="0" smtClean="0">
                <a:latin typeface="FranklinGothic-Book"/>
              </a:rPr>
              <a:t>&lt;E</a:t>
            </a:r>
            <a:r>
              <a:rPr lang="en-US" dirty="0">
                <a:latin typeface="FranklinGothic-Book"/>
              </a:rPr>
              <a:t>&gt; </a:t>
            </a:r>
            <a:r>
              <a:rPr lang="en-US" dirty="0" err="1">
                <a:latin typeface="FranklinGothic-Book"/>
              </a:rPr>
              <a:t>listIterator</a:t>
            </a:r>
            <a:r>
              <a:rPr lang="en-US" dirty="0">
                <a:latin typeface="FranklinGothic-Book"/>
              </a:rPr>
              <a:t>(</a:t>
            </a:r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index) </a:t>
            </a:r>
            <a:endParaRPr lang="en-US" dirty="0" smtClean="0">
              <a:latin typeface="FranklinGothic-Book"/>
            </a:endParaRPr>
          </a:p>
          <a:p>
            <a:r>
              <a:rPr lang="en-US" dirty="0" smtClean="0">
                <a:latin typeface="FranklinGothic-Book"/>
              </a:rPr>
              <a:t>E </a:t>
            </a:r>
            <a:r>
              <a:rPr lang="en-US" dirty="0">
                <a:latin typeface="FranklinGothic-Book"/>
              </a:rPr>
              <a:t>set(</a:t>
            </a:r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index, E </a:t>
            </a:r>
            <a:r>
              <a:rPr lang="en-US" dirty="0" err="1">
                <a:latin typeface="FranklinGothic-Book"/>
              </a:rPr>
              <a:t>obj</a:t>
            </a:r>
            <a:r>
              <a:rPr lang="en-US" dirty="0">
                <a:latin typeface="FranklinGothic-Book"/>
              </a:rPr>
              <a:t>) </a:t>
            </a:r>
            <a:endParaRPr lang="en-US" dirty="0" smtClean="0">
              <a:latin typeface="FranklinGothic-Book"/>
            </a:endParaRPr>
          </a:p>
          <a:p>
            <a:r>
              <a:rPr lang="en-US" dirty="0" smtClean="0">
                <a:latin typeface="FranklinGothic-Book"/>
              </a:rPr>
              <a:t>List&lt;E</a:t>
            </a:r>
            <a:r>
              <a:rPr lang="en-US" dirty="0">
                <a:latin typeface="FranklinGothic-Book"/>
              </a:rPr>
              <a:t>&gt; </a:t>
            </a:r>
            <a:r>
              <a:rPr lang="en-US" dirty="0" err="1">
                <a:latin typeface="FranklinGothic-Book"/>
              </a:rPr>
              <a:t>subList</a:t>
            </a:r>
            <a:r>
              <a:rPr lang="en-US" dirty="0">
                <a:latin typeface="FranklinGothic-Book"/>
              </a:rPr>
              <a:t>(</a:t>
            </a:r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start, </a:t>
            </a:r>
            <a:r>
              <a:rPr lang="en-US" dirty="0" err="1">
                <a:latin typeface="FranklinGothic-Book"/>
              </a:rPr>
              <a:t>int</a:t>
            </a:r>
            <a:r>
              <a:rPr lang="en-US" dirty="0">
                <a:latin typeface="FranklinGothic-Book"/>
              </a:rPr>
              <a:t> end)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7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4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Extends </a:t>
            </a:r>
            <a:r>
              <a:rPr lang="en-IN" dirty="0"/>
              <a:t>the Collection </a:t>
            </a:r>
            <a:r>
              <a:rPr lang="en-IN" dirty="0" smtClean="0"/>
              <a:t>interface</a:t>
            </a:r>
          </a:p>
          <a:p>
            <a:r>
              <a:rPr lang="en-IN" dirty="0" smtClean="0"/>
              <a:t>interface Set&lt;E&gt;</a:t>
            </a:r>
          </a:p>
          <a:p>
            <a:r>
              <a:rPr lang="en-IN" dirty="0" smtClean="0"/>
              <a:t>Forbids duplicates within </a:t>
            </a:r>
            <a:r>
              <a:rPr lang="en-IN" dirty="0"/>
              <a:t>the </a:t>
            </a:r>
            <a:r>
              <a:rPr lang="en-IN" dirty="0" smtClean="0"/>
              <a:t>collection</a:t>
            </a:r>
          </a:p>
          <a:p>
            <a:r>
              <a:rPr lang="en-IN" dirty="0" smtClean="0"/>
              <a:t>Attempt to add duplicate element will be ignored</a:t>
            </a:r>
            <a:endParaRPr lang="en-IN" dirty="0"/>
          </a:p>
          <a:p>
            <a:r>
              <a:rPr lang="en-IN" dirty="0" smtClean="0"/>
              <a:t>No </a:t>
            </a:r>
            <a:r>
              <a:rPr lang="en-IN" dirty="0"/>
              <a:t>new methods </a:t>
            </a:r>
            <a:r>
              <a:rPr lang="en-IN" dirty="0" smtClean="0"/>
              <a:t>are introduced</a:t>
            </a:r>
          </a:p>
          <a:p>
            <a:r>
              <a:rPr lang="en-US" dirty="0"/>
              <a:t>Two sets are equal if they are the same size </a:t>
            </a:r>
            <a:r>
              <a:rPr lang="en-US" dirty="0" smtClean="0"/>
              <a:t>and </a:t>
            </a:r>
            <a:r>
              <a:rPr lang="en-IN" dirty="0" smtClean="0"/>
              <a:t>contain </a:t>
            </a:r>
            <a:r>
              <a:rPr lang="en-IN" dirty="0"/>
              <a:t>the same </a:t>
            </a:r>
            <a:r>
              <a:rPr lang="en-IN" dirty="0" smtClean="0"/>
              <a:t>elements</a:t>
            </a:r>
          </a:p>
          <a:p>
            <a:r>
              <a:rPr lang="en-IN" dirty="0" smtClean="0"/>
              <a:t>No internal ordering matters</a:t>
            </a:r>
          </a:p>
          <a:p>
            <a:r>
              <a:rPr lang="en-US" dirty="0" smtClean="0"/>
              <a:t>The </a:t>
            </a:r>
            <a:r>
              <a:rPr lang="en-US" dirty="0"/>
              <a:t>hash code for a set is the sum of the </a:t>
            </a:r>
            <a:r>
              <a:rPr lang="en-US" dirty="0" smtClean="0"/>
              <a:t>hash codes </a:t>
            </a:r>
            <a:r>
              <a:rPr lang="en-US" dirty="0"/>
              <a:t>for the elements of the set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03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SortedSet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Maintains elements in sorted order</a:t>
            </a:r>
          </a:p>
          <a:p>
            <a:r>
              <a:rPr lang="en-IN" dirty="0" smtClean="0"/>
              <a:t>interface </a:t>
            </a:r>
            <a:r>
              <a:rPr lang="en-IN" dirty="0" err="1" smtClean="0"/>
              <a:t>SortedSet</a:t>
            </a:r>
            <a:r>
              <a:rPr lang="en-IN" dirty="0" smtClean="0"/>
              <a:t>&lt;E&gt;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74961" y="3551157"/>
            <a:ext cx="70285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Gothic-Book"/>
              </a:rPr>
              <a:t>Comparator&lt;? super E&gt; comparator( 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smtClean="0">
                <a:latin typeface="FranklinGothic-Book"/>
              </a:rPr>
              <a:t>E </a:t>
            </a:r>
            <a:r>
              <a:rPr lang="en-US" sz="2400" dirty="0">
                <a:latin typeface="FranklinGothic-Book"/>
              </a:rPr>
              <a:t>first( </a:t>
            </a:r>
            <a:r>
              <a:rPr lang="en-US" sz="2400" dirty="0" smtClean="0">
                <a:latin typeface="FranklinGothic-Book"/>
              </a:rPr>
              <a:t>)</a:t>
            </a:r>
            <a:endParaRPr lang="en-US" sz="2400" dirty="0">
              <a:latin typeface="FranklinGothic-Book"/>
            </a:endParaRPr>
          </a:p>
          <a:p>
            <a:r>
              <a:rPr lang="en-US" sz="2400" dirty="0" err="1">
                <a:latin typeface="FranklinGothic-Book"/>
              </a:rPr>
              <a:t>SortedSet</a:t>
            </a:r>
            <a:r>
              <a:rPr lang="en-US" sz="2400" dirty="0">
                <a:latin typeface="FranklinGothic-Book"/>
              </a:rPr>
              <a:t>&lt;E&gt; </a:t>
            </a:r>
            <a:r>
              <a:rPr lang="en-US" sz="2400" dirty="0" err="1">
                <a:latin typeface="FranklinGothic-Book"/>
              </a:rPr>
              <a:t>headSet</a:t>
            </a:r>
            <a:r>
              <a:rPr lang="en-US" sz="2400" dirty="0">
                <a:latin typeface="FranklinGothic-Book"/>
              </a:rPr>
              <a:t>(E end)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smtClean="0">
                <a:latin typeface="FranklinGothic-Book"/>
              </a:rPr>
              <a:t>E </a:t>
            </a:r>
            <a:r>
              <a:rPr lang="en-US" sz="2400" dirty="0">
                <a:latin typeface="FranklinGothic-Book"/>
              </a:rPr>
              <a:t>last( </a:t>
            </a:r>
            <a:r>
              <a:rPr lang="en-US" sz="2400" dirty="0" smtClean="0">
                <a:latin typeface="FranklinGothic-Book"/>
              </a:rPr>
              <a:t>)</a:t>
            </a:r>
            <a:endParaRPr lang="en-US" sz="2400" dirty="0">
              <a:latin typeface="FranklinGothic-Book"/>
            </a:endParaRPr>
          </a:p>
          <a:p>
            <a:r>
              <a:rPr lang="en-US" sz="2400" dirty="0" err="1">
                <a:latin typeface="FranklinGothic-Book"/>
              </a:rPr>
              <a:t>SortedSet</a:t>
            </a:r>
            <a:r>
              <a:rPr lang="en-US" sz="2400" dirty="0">
                <a:latin typeface="FranklinGothic-Book"/>
              </a:rPr>
              <a:t>&lt;E&gt; </a:t>
            </a:r>
            <a:r>
              <a:rPr lang="en-US" sz="2400" dirty="0" err="1">
                <a:latin typeface="FranklinGothic-Book"/>
              </a:rPr>
              <a:t>subSet</a:t>
            </a:r>
            <a:r>
              <a:rPr lang="en-US" sz="2400" dirty="0">
                <a:latin typeface="FranklinGothic-Book"/>
              </a:rPr>
              <a:t>(E start, E end) </a:t>
            </a:r>
            <a:endParaRPr lang="en-US" sz="2400" dirty="0" smtClean="0">
              <a:latin typeface="FranklinGothic-Book"/>
            </a:endParaRPr>
          </a:p>
          <a:p>
            <a:r>
              <a:rPr lang="en-IN" sz="2400" dirty="0" err="1" smtClean="0">
                <a:latin typeface="FranklinGothic-Book"/>
              </a:rPr>
              <a:t>SortedSet</a:t>
            </a:r>
            <a:r>
              <a:rPr lang="en-IN" sz="2400" dirty="0" smtClean="0">
                <a:latin typeface="FranklinGothic-Book"/>
              </a:rPr>
              <a:t>&lt;E</a:t>
            </a:r>
            <a:r>
              <a:rPr lang="en-IN" sz="2400" dirty="0">
                <a:latin typeface="FranklinGothic-Book"/>
              </a:rPr>
              <a:t>&gt; </a:t>
            </a:r>
            <a:r>
              <a:rPr lang="en-IN" sz="2400" dirty="0" err="1">
                <a:latin typeface="FranklinGothic-Book"/>
              </a:rPr>
              <a:t>tailSet</a:t>
            </a:r>
            <a:r>
              <a:rPr lang="en-IN" sz="2400" dirty="0">
                <a:latin typeface="FranklinGothic-Book"/>
              </a:rPr>
              <a:t>(E start)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035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 &amp; </a:t>
            </a:r>
            <a:r>
              <a:rPr lang="en-IN" dirty="0" err="1" smtClean="0"/>
              <a:t>Deque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 Queue&lt;E&gt;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interface </a:t>
            </a:r>
            <a:r>
              <a:rPr lang="en-IN" dirty="0" err="1" smtClean="0"/>
              <a:t>Deque</a:t>
            </a:r>
            <a:r>
              <a:rPr lang="en-IN" dirty="0" smtClean="0"/>
              <a:t>&lt;E&gt;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offers double ended queue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1760" y="1825625"/>
            <a:ext cx="26840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Gothic-Book"/>
              </a:rPr>
              <a:t>E element( ) </a:t>
            </a:r>
            <a:endParaRPr lang="en-US" sz="2000" dirty="0" smtClean="0">
              <a:latin typeface="FranklinGothic-Book"/>
            </a:endParaRPr>
          </a:p>
          <a:p>
            <a:r>
              <a:rPr lang="en-US" sz="2000" dirty="0" err="1" smtClean="0">
                <a:latin typeface="FranklinGothic-Book"/>
              </a:rPr>
              <a:t>boolean</a:t>
            </a:r>
            <a:r>
              <a:rPr lang="en-US" sz="2000" dirty="0" smtClean="0">
                <a:latin typeface="FranklinGothic-Book"/>
              </a:rPr>
              <a:t> </a:t>
            </a:r>
            <a:r>
              <a:rPr lang="en-US" sz="2000" dirty="0">
                <a:latin typeface="FranklinGothic-Book"/>
              </a:rPr>
              <a:t>offer(E </a:t>
            </a:r>
            <a:r>
              <a:rPr lang="en-US" sz="2000" dirty="0" err="1">
                <a:latin typeface="FranklinGothic-Book"/>
              </a:rPr>
              <a:t>obj</a:t>
            </a:r>
            <a:r>
              <a:rPr lang="en-US" sz="2000" dirty="0">
                <a:latin typeface="FranklinGothic-Book"/>
              </a:rPr>
              <a:t>) </a:t>
            </a:r>
            <a:endParaRPr lang="en-US" sz="2000" dirty="0" smtClean="0">
              <a:latin typeface="FranklinGothic-Book"/>
            </a:endParaRPr>
          </a:p>
          <a:p>
            <a:r>
              <a:rPr lang="en-US" sz="2000" dirty="0" smtClean="0">
                <a:latin typeface="FranklinGothic-Book"/>
              </a:rPr>
              <a:t>E </a:t>
            </a:r>
            <a:r>
              <a:rPr lang="en-US" sz="2000" dirty="0">
                <a:latin typeface="FranklinGothic-Book"/>
              </a:rPr>
              <a:t>peek( </a:t>
            </a:r>
            <a:r>
              <a:rPr lang="en-US" sz="2000" dirty="0" smtClean="0">
                <a:latin typeface="FranklinGothic-Book"/>
              </a:rPr>
              <a:t>)</a:t>
            </a:r>
            <a:endParaRPr lang="en-US" sz="2000" dirty="0">
              <a:latin typeface="FranklinGothic-Book"/>
            </a:endParaRPr>
          </a:p>
          <a:p>
            <a:r>
              <a:rPr lang="en-US" sz="2000" dirty="0">
                <a:latin typeface="FranklinGothic-Book"/>
              </a:rPr>
              <a:t>E poll( ) </a:t>
            </a:r>
            <a:endParaRPr lang="en-US" sz="2000" dirty="0" smtClean="0">
              <a:latin typeface="FranklinGothic-Book"/>
            </a:endParaRPr>
          </a:p>
          <a:p>
            <a:r>
              <a:rPr lang="en-IN" sz="2000" dirty="0" smtClean="0">
                <a:latin typeface="FranklinGothic-Book"/>
              </a:rPr>
              <a:t>E </a:t>
            </a:r>
            <a:r>
              <a:rPr lang="en-IN" sz="2000" dirty="0">
                <a:latin typeface="FranklinGothic-Book"/>
              </a:rPr>
              <a:t>remove( 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04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Concrete Collection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544"/>
            <a:ext cx="10515600" cy="4351338"/>
          </a:xfrm>
        </p:spPr>
        <p:txBody>
          <a:bodyPr/>
          <a:lstStyle/>
          <a:p>
            <a:r>
              <a:rPr lang="en-US" dirty="0"/>
              <a:t>Each interface type is implemented by one or more </a:t>
            </a:r>
            <a:r>
              <a:rPr lang="en-US" dirty="0" smtClean="0"/>
              <a:t>classes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23" t="33909" r="12623" b="15345"/>
          <a:stretch/>
        </p:blipFill>
        <p:spPr>
          <a:xfrm>
            <a:off x="838200" y="1836973"/>
            <a:ext cx="9507933" cy="49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118" t="26073" r="24791" b="43703"/>
          <a:stretch/>
        </p:blipFill>
        <p:spPr>
          <a:xfrm>
            <a:off x="2565778" y="1091821"/>
            <a:ext cx="7967510" cy="39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Set Classes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10" t="26632" r="24791" b="18331"/>
          <a:stretch/>
        </p:blipFill>
        <p:spPr>
          <a:xfrm>
            <a:off x="2060811" y="1392071"/>
            <a:ext cx="7219667" cy="49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List Classes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39" t="25887" r="25210" b="19822"/>
          <a:stretch/>
        </p:blipFill>
        <p:spPr>
          <a:xfrm>
            <a:off x="1665026" y="1555844"/>
            <a:ext cx="6550925" cy="45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endParaRPr lang="en-IN" dirty="0" smtClean="0"/>
          </a:p>
          <a:p>
            <a:pPr lvl="1"/>
            <a:r>
              <a:rPr lang="en-IN" dirty="0" smtClean="0"/>
              <a:t>class </a:t>
            </a:r>
            <a:r>
              <a:rPr lang="en-IN" dirty="0" err="1" smtClean="0"/>
              <a:t>ArrayList</a:t>
            </a:r>
            <a:r>
              <a:rPr lang="en-IN" dirty="0" smtClean="0"/>
              <a:t>&lt;E&gt;</a:t>
            </a:r>
          </a:p>
          <a:p>
            <a:pPr lvl="1"/>
            <a:r>
              <a:rPr lang="en-IN" dirty="0" smtClean="0"/>
              <a:t>Uses concept of dynamic array</a:t>
            </a:r>
          </a:p>
          <a:p>
            <a:pPr lvl="1"/>
            <a:r>
              <a:rPr lang="en-IN" dirty="0" smtClean="0"/>
              <a:t>Support random Access</a:t>
            </a:r>
          </a:p>
          <a:p>
            <a:pPr lvl="1"/>
            <a:r>
              <a:rPr lang="en-IN" dirty="0" smtClean="0"/>
              <a:t>Insert and remove happens </a:t>
            </a:r>
          </a:p>
          <a:p>
            <a:r>
              <a:rPr lang="en-IN" dirty="0" smtClean="0"/>
              <a:t>Constructor</a:t>
            </a:r>
          </a:p>
          <a:p>
            <a:pPr lvl="1"/>
            <a:r>
              <a:rPr lang="en-IN" dirty="0" err="1"/>
              <a:t>ArrayList</a:t>
            </a:r>
            <a:r>
              <a:rPr lang="en-IN" dirty="0"/>
              <a:t>( )</a:t>
            </a:r>
          </a:p>
          <a:p>
            <a:pPr lvl="1"/>
            <a:r>
              <a:rPr lang="en-IN" dirty="0" err="1"/>
              <a:t>ArrayList</a:t>
            </a:r>
            <a:r>
              <a:rPr lang="en-IN" dirty="0"/>
              <a:t>(Collection&lt;? extends E&gt; </a:t>
            </a:r>
            <a:r>
              <a:rPr lang="en-IN" i="1" dirty="0"/>
              <a:t>c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ArrayList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capacity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947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LinkedList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LinkedList</a:t>
            </a:r>
            <a:endParaRPr lang="en-IN" dirty="0" smtClean="0"/>
          </a:p>
          <a:p>
            <a:pPr lvl="1"/>
            <a:r>
              <a:rPr lang="en-IN" dirty="0" smtClean="0"/>
              <a:t>class </a:t>
            </a:r>
            <a:r>
              <a:rPr lang="en-IN" dirty="0" err="1" smtClean="0"/>
              <a:t>LinkedList</a:t>
            </a:r>
            <a:r>
              <a:rPr lang="en-IN" dirty="0" smtClean="0"/>
              <a:t>&lt;E&gt;</a:t>
            </a:r>
          </a:p>
          <a:p>
            <a:pPr lvl="1"/>
            <a:r>
              <a:rPr lang="en-IN" dirty="0" smtClean="0"/>
              <a:t>Offers doubly linked list</a:t>
            </a:r>
          </a:p>
          <a:p>
            <a:pPr lvl="1"/>
            <a:r>
              <a:rPr lang="en-IN" dirty="0" smtClean="0"/>
              <a:t>Sequential access is allowed</a:t>
            </a:r>
          </a:p>
          <a:p>
            <a:pPr lvl="1"/>
            <a:r>
              <a:rPr lang="en-IN" dirty="0" smtClean="0"/>
              <a:t>Add or remove in the middle of the list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dds several </a:t>
            </a:r>
            <a:r>
              <a:rPr lang="en-US" dirty="0"/>
              <a:t>methods for working with the elements at the ends of the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IN" dirty="0" err="1"/>
              <a:t>LinkedList</a:t>
            </a:r>
            <a:r>
              <a:rPr lang="en-IN" dirty="0"/>
              <a:t>( )</a:t>
            </a:r>
          </a:p>
          <a:p>
            <a:pPr lvl="1"/>
            <a:r>
              <a:rPr lang="en-IN" dirty="0" err="1"/>
              <a:t>LinkedList</a:t>
            </a:r>
            <a:r>
              <a:rPr lang="en-IN" dirty="0"/>
              <a:t>(Collection&lt;? extends E&gt; </a:t>
            </a:r>
            <a:r>
              <a:rPr lang="en-IN" i="1" dirty="0"/>
              <a:t>c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04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200" dirty="0" smtClean="0"/>
              <a:t>“Provides </a:t>
            </a:r>
            <a:r>
              <a:rPr lang="en-US" sz="3200" dirty="0" smtClean="0"/>
              <a:t>a </a:t>
            </a:r>
            <a:r>
              <a:rPr lang="en-US" sz="3200" dirty="0"/>
              <a:t>well-designed set of interfaces and classes for storing and manipulating groups of data </a:t>
            </a:r>
            <a:r>
              <a:rPr lang="en-US" sz="3200" dirty="0" smtClean="0"/>
              <a:t>as a </a:t>
            </a:r>
            <a:r>
              <a:rPr lang="en-US" sz="3200" dirty="0"/>
              <a:t>single unit, a </a:t>
            </a:r>
            <a:r>
              <a:rPr lang="en-US" sz="3200" i="1" dirty="0" smtClean="0"/>
              <a:t>collection”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3200" i="1" dirty="0" smtClean="0"/>
          </a:p>
          <a:p>
            <a:r>
              <a:rPr lang="en-US" sz="3200" i="1" dirty="0" smtClean="0"/>
              <a:t>Convenient API to many od data structures: </a:t>
            </a:r>
            <a:r>
              <a:rPr lang="en-IN" dirty="0"/>
              <a:t>maps, sets, lists, </a:t>
            </a:r>
            <a:r>
              <a:rPr lang="en-IN" dirty="0" smtClean="0"/>
              <a:t>trees, </a:t>
            </a:r>
            <a:r>
              <a:rPr lang="en-US" dirty="0" smtClean="0"/>
              <a:t>arrays</a:t>
            </a:r>
            <a:r>
              <a:rPr lang="en-US" dirty="0"/>
              <a:t>, </a:t>
            </a:r>
            <a:r>
              <a:rPr lang="en-US" dirty="0" err="1"/>
              <a:t>hashtables</a:t>
            </a:r>
            <a:r>
              <a:rPr lang="en-US" dirty="0"/>
              <a:t>, and other collections</a:t>
            </a:r>
            <a:r>
              <a:rPr lang="en-US" sz="3200" i="1" dirty="0" smtClean="0"/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222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Iterator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traverse a collection from start to finish and safely </a:t>
            </a:r>
            <a:r>
              <a:rPr lang="en-US" dirty="0" smtClean="0"/>
              <a:t>remove or add  </a:t>
            </a:r>
            <a:r>
              <a:rPr lang="en-US" dirty="0"/>
              <a:t>elements </a:t>
            </a:r>
            <a:r>
              <a:rPr lang="en-US" dirty="0" smtClean="0"/>
              <a:t>from or to </a:t>
            </a:r>
            <a:r>
              <a:rPr lang="en-IN" dirty="0" smtClean="0"/>
              <a:t>the </a:t>
            </a:r>
            <a:r>
              <a:rPr lang="en-IN" dirty="0"/>
              <a:t>underlying </a:t>
            </a:r>
            <a:r>
              <a:rPr lang="en-IN" dirty="0" smtClean="0"/>
              <a:t>Collection</a:t>
            </a:r>
          </a:p>
          <a:p>
            <a:r>
              <a:rPr lang="en-IN" dirty="0"/>
              <a:t>Each of </a:t>
            </a:r>
            <a:r>
              <a:rPr lang="en-IN" dirty="0" smtClean="0"/>
              <a:t>the </a:t>
            </a:r>
            <a:r>
              <a:rPr lang="en-US" dirty="0" smtClean="0"/>
              <a:t>collection </a:t>
            </a:r>
            <a:r>
              <a:rPr lang="en-US" dirty="0"/>
              <a:t>classes provides an </a:t>
            </a:r>
            <a:r>
              <a:rPr lang="en-US" b="1" dirty="0"/>
              <a:t>iterator( ) </a:t>
            </a:r>
            <a:r>
              <a:rPr lang="en-US" dirty="0"/>
              <a:t>method that returns an iterator to the start </a:t>
            </a:r>
            <a:r>
              <a:rPr lang="en-US" dirty="0" smtClean="0"/>
              <a:t>of </a:t>
            </a:r>
            <a:r>
              <a:rPr lang="en-IN" dirty="0" smtClean="0"/>
              <a:t>the </a:t>
            </a:r>
            <a:r>
              <a:rPr lang="en-IN" dirty="0"/>
              <a:t>collection.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18" t="29617" r="12308" b="49114"/>
          <a:stretch/>
        </p:blipFill>
        <p:spPr>
          <a:xfrm>
            <a:off x="941695" y="3548418"/>
            <a:ext cx="10579170" cy="22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ListIterator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Extends </a:t>
            </a:r>
            <a:r>
              <a:rPr lang="en-IN" dirty="0"/>
              <a:t>Iterator </a:t>
            </a:r>
            <a:r>
              <a:rPr lang="en-IN" dirty="0" smtClean="0"/>
              <a:t>interface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576549" cy="63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5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the list letters contains elements "A", "B", "C", and "D". Draw the </a:t>
            </a:r>
            <a:r>
              <a:rPr lang="en-US" dirty="0" smtClean="0"/>
              <a:t>contents  of </a:t>
            </a:r>
            <a:r>
              <a:rPr lang="en-US" dirty="0"/>
              <a:t>the list and the </a:t>
            </a:r>
            <a:r>
              <a:rPr lang="en-US" dirty="0" smtClean="0"/>
              <a:t>iterator position </a:t>
            </a:r>
            <a:r>
              <a:rPr lang="en-US" dirty="0"/>
              <a:t>for the following operations: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letters.iterator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iter.remove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iter.add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</a:t>
            </a:r>
            <a:r>
              <a:rPr lang="en-I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iter.add</a:t>
            </a: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("F");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8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HashSet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HashSet</a:t>
            </a:r>
            <a:r>
              <a:rPr lang="en-IN" dirty="0"/>
              <a:t>&lt;E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Constructor:</a:t>
            </a:r>
          </a:p>
          <a:p>
            <a:pPr lvl="1"/>
            <a:r>
              <a:rPr lang="en-IN" dirty="0" err="1"/>
              <a:t>HashSet</a:t>
            </a:r>
            <a:r>
              <a:rPr lang="en-IN" dirty="0"/>
              <a:t>( )</a:t>
            </a:r>
          </a:p>
          <a:p>
            <a:pPr lvl="1"/>
            <a:r>
              <a:rPr lang="en-IN" dirty="0" err="1"/>
              <a:t>HashSet</a:t>
            </a:r>
            <a:r>
              <a:rPr lang="en-IN" dirty="0"/>
              <a:t>(Collection&lt;? extends E&gt; </a:t>
            </a:r>
            <a:r>
              <a:rPr lang="en-IN" i="1" dirty="0"/>
              <a:t>c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HashSet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capacity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HashSet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i="1" dirty="0"/>
              <a:t>capacity</a:t>
            </a:r>
            <a:r>
              <a:rPr lang="en-IN" dirty="0"/>
              <a:t>, float </a:t>
            </a:r>
            <a:r>
              <a:rPr lang="en-IN" i="1" dirty="0" err="1"/>
              <a:t>fillRatio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6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 smtClean="0"/>
              <a:t>TreeSet</a:t>
            </a:r>
            <a:r>
              <a:rPr lang="en-IN" dirty="0" smtClean="0"/>
              <a:t>&lt;E&gt;</a:t>
            </a:r>
          </a:p>
          <a:p>
            <a:r>
              <a:rPr lang="en-IN" dirty="0" smtClean="0"/>
              <a:t>Uses tree for storage</a:t>
            </a:r>
          </a:p>
          <a:p>
            <a:r>
              <a:rPr lang="en-US" dirty="0"/>
              <a:t>Objects are stored in sorted, ascending order</a:t>
            </a:r>
            <a:endParaRPr lang="en-IN" dirty="0" smtClean="0"/>
          </a:p>
          <a:p>
            <a:r>
              <a:rPr lang="en-IN" dirty="0" smtClean="0"/>
              <a:t>Constructor:</a:t>
            </a:r>
          </a:p>
          <a:p>
            <a:pPr lvl="1"/>
            <a:r>
              <a:rPr lang="en-IN" dirty="0" err="1"/>
              <a:t>TreeSet</a:t>
            </a:r>
            <a:r>
              <a:rPr lang="en-IN" dirty="0"/>
              <a:t>( )</a:t>
            </a:r>
          </a:p>
          <a:p>
            <a:pPr lvl="1"/>
            <a:r>
              <a:rPr lang="en-IN" dirty="0" err="1"/>
              <a:t>TreeSet</a:t>
            </a:r>
            <a:r>
              <a:rPr lang="en-IN" dirty="0"/>
              <a:t>(Collection&lt;? extends E&gt; </a:t>
            </a:r>
            <a:r>
              <a:rPr lang="en-IN" i="1" dirty="0"/>
              <a:t>c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TreeSet</a:t>
            </a:r>
            <a:r>
              <a:rPr lang="en-IN" dirty="0"/>
              <a:t>(Comparator&lt;? super E&gt; </a:t>
            </a:r>
            <a:r>
              <a:rPr lang="en-IN" i="1" dirty="0"/>
              <a:t>comp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TreeSet</a:t>
            </a:r>
            <a:r>
              <a:rPr lang="en-IN" dirty="0"/>
              <a:t>(</a:t>
            </a:r>
            <a:r>
              <a:rPr lang="en-IN" dirty="0" err="1"/>
              <a:t>SortedSet</a:t>
            </a:r>
            <a:r>
              <a:rPr lang="en-IN" dirty="0"/>
              <a:t>&lt;E&gt; </a:t>
            </a:r>
            <a:r>
              <a:rPr lang="en-IN" i="1" dirty="0" err="1"/>
              <a:t>ss</a:t>
            </a:r>
            <a:r>
              <a:rPr lang="en-IN" dirty="0"/>
              <a:t>)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50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an extension of the Collection interface</a:t>
            </a:r>
            <a:r>
              <a:rPr lang="en-US" dirty="0" smtClean="0"/>
              <a:t>.</a:t>
            </a:r>
          </a:p>
          <a:p>
            <a:r>
              <a:rPr lang="en-IN" dirty="0" smtClean="0"/>
              <a:t>maintain </a:t>
            </a:r>
            <a:r>
              <a:rPr lang="en-IN" dirty="0"/>
              <a:t>key-value associations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 duplicate key exists.</a:t>
            </a:r>
          </a:p>
          <a:p>
            <a:r>
              <a:rPr lang="en-IN" dirty="0" smtClean="0"/>
              <a:t>Don’t implement the </a:t>
            </a:r>
            <a:r>
              <a:rPr lang="en-IN" dirty="0" err="1" smtClean="0"/>
              <a:t>Iterable</a:t>
            </a:r>
            <a:r>
              <a:rPr lang="en-IN" dirty="0" smtClean="0"/>
              <a:t> interface</a:t>
            </a:r>
          </a:p>
          <a:p>
            <a:r>
              <a:rPr lang="en-IN" dirty="0" smtClean="0"/>
              <a:t>Cannot use for-each style loop</a:t>
            </a:r>
          </a:p>
          <a:p>
            <a:r>
              <a:rPr lang="en-IN" dirty="0" smtClean="0"/>
              <a:t>Can’t obtain an iterator to the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834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interface Map&lt;K, 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518" t="24394" r="12518" b="54338"/>
          <a:stretch/>
        </p:blipFill>
        <p:spPr>
          <a:xfrm>
            <a:off x="838200" y="2445448"/>
            <a:ext cx="10339257" cy="22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8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Map Interface methods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18" t="15066" r="12518" b="9934"/>
          <a:stretch/>
        </p:blipFill>
        <p:spPr>
          <a:xfrm>
            <a:off x="1569492" y="1057700"/>
            <a:ext cx="7560589" cy="58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7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SortedMap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ensures that the entries are maintained in </a:t>
            </a:r>
            <a:r>
              <a:rPr lang="en-US" dirty="0" smtClean="0"/>
              <a:t>ascending order </a:t>
            </a:r>
            <a:r>
              <a:rPr lang="en-US" dirty="0"/>
              <a:t>based on the keys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SortedMap</a:t>
            </a:r>
            <a:r>
              <a:rPr lang="en-US" dirty="0" smtClean="0"/>
              <a:t>&lt;K,V&gt;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27" t="29991" r="12414" b="36614"/>
          <a:stretch/>
        </p:blipFill>
        <p:spPr>
          <a:xfrm>
            <a:off x="1009935" y="3330054"/>
            <a:ext cx="10140286" cy="34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Map Classes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035" t="36893" r="25420" b="26539"/>
          <a:stretch/>
        </p:blipFill>
        <p:spPr>
          <a:xfrm>
            <a:off x="2129050" y="2031881"/>
            <a:ext cx="7642197" cy="39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8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Java </a:t>
            </a:r>
            <a:r>
              <a:rPr lang="en-US" dirty="0" smtClean="0"/>
              <a:t>classes </a:t>
            </a:r>
            <a:r>
              <a:rPr lang="en-US" dirty="0"/>
              <a:t>in the Collections Framework encapsulate both the data structures and </a:t>
            </a:r>
            <a:r>
              <a:rPr lang="en-US" dirty="0" smtClean="0"/>
              <a:t>the algorithms </a:t>
            </a:r>
            <a:r>
              <a:rPr lang="en-US" dirty="0"/>
              <a:t>associated with these abstractions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Offers altering, querying and providing alternative views methods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Offers efficient algorithms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Offers Interoperability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0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HashMap</a:t>
            </a:r>
            <a:r>
              <a:rPr lang="en-IN" dirty="0" smtClean="0"/>
              <a:t> and </a:t>
            </a:r>
            <a:r>
              <a:rPr lang="en-IN" dirty="0" err="1" smtClean="0"/>
              <a:t>TreeMap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HashMap</a:t>
            </a:r>
            <a:endParaRPr lang="en-IN" dirty="0" smtClean="0"/>
          </a:p>
          <a:p>
            <a:pPr lvl="1"/>
            <a:r>
              <a:rPr lang="en-IN" dirty="0" smtClean="0"/>
              <a:t>Insertion, deletion and locating an element perform better</a:t>
            </a:r>
            <a:endParaRPr lang="en-IN" dirty="0"/>
          </a:p>
          <a:p>
            <a:r>
              <a:rPr lang="en-IN" dirty="0" err="1" smtClean="0"/>
              <a:t>TreeMap</a:t>
            </a:r>
            <a:endParaRPr lang="en-IN" dirty="0" smtClean="0"/>
          </a:p>
          <a:p>
            <a:pPr lvl="1"/>
            <a:r>
              <a:rPr lang="en-IN" dirty="0" smtClean="0"/>
              <a:t>Traversing in a sorted order performs better</a:t>
            </a:r>
          </a:p>
        </p:txBody>
      </p:sp>
    </p:spTree>
    <p:extLst>
      <p:ext uri="{BB962C8B-B14F-4D97-AF65-F5344CB8AC3E}">
        <p14:creationId xmlns:p14="http://schemas.microsoft.com/office/powerpoint/2010/main" val="293054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Comparable and comparator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Comparable</a:t>
            </a:r>
          </a:p>
          <a:p>
            <a:pPr lvl="1"/>
            <a:r>
              <a:rPr lang="en-IN" dirty="0" smtClean="0"/>
              <a:t>Class has natural ordering</a:t>
            </a:r>
          </a:p>
          <a:p>
            <a:pPr lvl="1"/>
            <a:r>
              <a:rPr lang="en-IN" dirty="0" err="1" smtClean="0"/>
              <a:t>compareTo</a:t>
            </a:r>
            <a:r>
              <a:rPr lang="en-IN" dirty="0" smtClean="0"/>
              <a:t>()</a:t>
            </a:r>
            <a:endParaRPr lang="en-IN" dirty="0"/>
          </a:p>
          <a:p>
            <a:r>
              <a:rPr lang="en-IN" dirty="0" smtClean="0"/>
              <a:t>Comparator</a:t>
            </a:r>
          </a:p>
          <a:p>
            <a:pPr lvl="1"/>
            <a:r>
              <a:rPr lang="en-IN" dirty="0" smtClean="0"/>
              <a:t>User can defined own comparable </a:t>
            </a:r>
          </a:p>
          <a:p>
            <a:pPr lvl="1"/>
            <a:r>
              <a:rPr lang="en-IN" dirty="0" smtClean="0"/>
              <a:t>compare()</a:t>
            </a:r>
          </a:p>
          <a:p>
            <a:pPr lvl="1"/>
            <a:r>
              <a:rPr lang="en-IN" dirty="0" smtClean="0"/>
              <a:t>equals()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21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Comparator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Defines meaning of sorted order</a:t>
            </a:r>
          </a:p>
          <a:p>
            <a:r>
              <a:rPr lang="en-IN" dirty="0" smtClean="0"/>
              <a:t>By default “natural ordering”</a:t>
            </a:r>
          </a:p>
          <a:p>
            <a:r>
              <a:rPr lang="en-IN" dirty="0" smtClean="0"/>
              <a:t>interface Comparator&lt;T&gt;</a:t>
            </a:r>
          </a:p>
          <a:p>
            <a:r>
              <a:rPr lang="en-IN" dirty="0" smtClean="0"/>
              <a:t>Two Methods:</a:t>
            </a:r>
          </a:p>
          <a:p>
            <a:pPr lvl="1"/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compare(T obj1, Tobj2)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boolean</a:t>
            </a:r>
            <a:r>
              <a:rPr lang="en-IN" dirty="0" smtClean="0"/>
              <a:t> equals(Object </a:t>
            </a:r>
            <a:r>
              <a:rPr lang="en-IN" dirty="0" err="1" smtClean="0"/>
              <a:t>obj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09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prevent the accidental modification of the </a:t>
            </a:r>
            <a:r>
              <a:rPr lang="en-US" dirty="0" smtClean="0"/>
              <a:t>collection</a:t>
            </a:r>
          </a:p>
          <a:p>
            <a:r>
              <a:rPr lang="en-IN" dirty="0"/>
              <a:t>provides six factory </a:t>
            </a:r>
            <a:r>
              <a:rPr lang="en-IN" dirty="0" smtClean="0"/>
              <a:t>methods:</a:t>
            </a:r>
          </a:p>
          <a:p>
            <a:pPr lvl="1"/>
            <a:r>
              <a:rPr lang="en-IN" dirty="0"/>
              <a:t>* Collection </a:t>
            </a:r>
            <a:r>
              <a:rPr lang="en-IN" dirty="0" err="1"/>
              <a:t>unmodifiableCollection</a:t>
            </a:r>
            <a:r>
              <a:rPr lang="en-IN" dirty="0"/>
              <a:t>(Collection collection)</a:t>
            </a:r>
          </a:p>
          <a:p>
            <a:pPr lvl="1"/>
            <a:r>
              <a:rPr lang="en-IN" dirty="0"/>
              <a:t>* List </a:t>
            </a:r>
            <a:r>
              <a:rPr lang="en-IN" dirty="0" err="1"/>
              <a:t>unmodifiableList</a:t>
            </a:r>
            <a:r>
              <a:rPr lang="en-IN" dirty="0"/>
              <a:t>(List list)</a:t>
            </a:r>
          </a:p>
          <a:p>
            <a:pPr lvl="1"/>
            <a:r>
              <a:rPr lang="en-IN" dirty="0"/>
              <a:t>* Map </a:t>
            </a:r>
            <a:r>
              <a:rPr lang="en-IN" dirty="0" err="1"/>
              <a:t>unmodifiableMap</a:t>
            </a:r>
            <a:r>
              <a:rPr lang="en-IN" dirty="0"/>
              <a:t>(Map map)</a:t>
            </a:r>
          </a:p>
          <a:p>
            <a:pPr lvl="1"/>
            <a:r>
              <a:rPr lang="en-IN" dirty="0"/>
              <a:t>* Set </a:t>
            </a:r>
            <a:r>
              <a:rPr lang="en-IN" dirty="0" err="1"/>
              <a:t>unmodifiableSet</a:t>
            </a:r>
            <a:r>
              <a:rPr lang="en-IN" dirty="0"/>
              <a:t>(Set set)</a:t>
            </a:r>
          </a:p>
          <a:p>
            <a:pPr lvl="1"/>
            <a:r>
              <a:rPr lang="en-IN" dirty="0"/>
              <a:t>* </a:t>
            </a:r>
            <a:r>
              <a:rPr lang="en-IN" dirty="0" err="1"/>
              <a:t>SortedMap</a:t>
            </a:r>
            <a:r>
              <a:rPr lang="en-IN" dirty="0"/>
              <a:t> </a:t>
            </a:r>
            <a:r>
              <a:rPr lang="en-IN" dirty="0" err="1"/>
              <a:t>unmodifiableSortedMap</a:t>
            </a:r>
            <a:r>
              <a:rPr lang="en-IN" dirty="0"/>
              <a:t>(</a:t>
            </a:r>
            <a:r>
              <a:rPr lang="en-IN" dirty="0" err="1"/>
              <a:t>SortedMap</a:t>
            </a:r>
            <a:r>
              <a:rPr lang="en-IN" dirty="0"/>
              <a:t> map)</a:t>
            </a:r>
          </a:p>
          <a:p>
            <a:pPr lvl="1"/>
            <a:r>
              <a:rPr lang="en-IN" dirty="0"/>
              <a:t>* </a:t>
            </a:r>
            <a:r>
              <a:rPr lang="en-IN" dirty="0" err="1"/>
              <a:t>SortedSet</a:t>
            </a:r>
            <a:r>
              <a:rPr lang="en-IN" dirty="0"/>
              <a:t> </a:t>
            </a:r>
            <a:r>
              <a:rPr lang="en-IN" dirty="0" err="1"/>
              <a:t>unmodifiableSortedSet</a:t>
            </a:r>
            <a:r>
              <a:rPr lang="en-IN" dirty="0"/>
              <a:t>(</a:t>
            </a:r>
            <a:r>
              <a:rPr lang="en-IN" dirty="0" err="1"/>
              <a:t>SortedSet</a:t>
            </a:r>
            <a:r>
              <a:rPr lang="en-IN" dirty="0"/>
              <a:t> set)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89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for the ability to wrap existing </a:t>
            </a:r>
            <a:r>
              <a:rPr lang="en-US" dirty="0" smtClean="0"/>
              <a:t>collections into </a:t>
            </a:r>
            <a:r>
              <a:rPr lang="en-US" dirty="0"/>
              <a:t>synchronized ones </a:t>
            </a:r>
            <a:endParaRPr lang="en-US" dirty="0" smtClean="0"/>
          </a:p>
          <a:p>
            <a:r>
              <a:rPr lang="en-IN" dirty="0" smtClean="0"/>
              <a:t>provides </a:t>
            </a:r>
            <a:r>
              <a:rPr lang="en-IN" dirty="0"/>
              <a:t>six factory </a:t>
            </a:r>
            <a:r>
              <a:rPr lang="en-IN" dirty="0" smtClean="0"/>
              <a:t>methods:</a:t>
            </a:r>
          </a:p>
          <a:p>
            <a:pPr lvl="1"/>
            <a:r>
              <a:rPr lang="en-IN" dirty="0"/>
              <a:t>* Collection </a:t>
            </a:r>
            <a:r>
              <a:rPr lang="en-IN" dirty="0" err="1"/>
              <a:t>synchronizedCollection</a:t>
            </a:r>
            <a:r>
              <a:rPr lang="en-IN" dirty="0"/>
              <a:t>(Collection collection)</a:t>
            </a:r>
          </a:p>
          <a:p>
            <a:pPr lvl="1"/>
            <a:r>
              <a:rPr lang="en-IN" dirty="0"/>
              <a:t>* List </a:t>
            </a:r>
            <a:r>
              <a:rPr lang="en-IN" dirty="0" err="1"/>
              <a:t>synchronizedList</a:t>
            </a:r>
            <a:r>
              <a:rPr lang="en-IN" dirty="0"/>
              <a:t>(List list)</a:t>
            </a:r>
          </a:p>
          <a:p>
            <a:pPr lvl="1"/>
            <a:r>
              <a:rPr lang="en-IN" dirty="0"/>
              <a:t>* Map </a:t>
            </a:r>
            <a:r>
              <a:rPr lang="en-IN" dirty="0" err="1"/>
              <a:t>synchronizedMap</a:t>
            </a:r>
            <a:r>
              <a:rPr lang="en-IN" dirty="0"/>
              <a:t>(Map map)</a:t>
            </a:r>
          </a:p>
          <a:p>
            <a:pPr lvl="1"/>
            <a:r>
              <a:rPr lang="en-IN" dirty="0"/>
              <a:t>* Set </a:t>
            </a:r>
            <a:r>
              <a:rPr lang="en-IN" dirty="0" err="1"/>
              <a:t>synchronizedSet</a:t>
            </a:r>
            <a:r>
              <a:rPr lang="en-IN" dirty="0"/>
              <a:t>(Set set)</a:t>
            </a:r>
          </a:p>
          <a:p>
            <a:pPr lvl="1"/>
            <a:r>
              <a:rPr lang="en-IN" dirty="0"/>
              <a:t>* </a:t>
            </a:r>
            <a:r>
              <a:rPr lang="en-IN" dirty="0" err="1"/>
              <a:t>SortedMap</a:t>
            </a:r>
            <a:r>
              <a:rPr lang="en-IN" dirty="0"/>
              <a:t> </a:t>
            </a:r>
            <a:r>
              <a:rPr lang="en-IN" dirty="0" err="1"/>
              <a:t>synchronizedSortedMap</a:t>
            </a:r>
            <a:r>
              <a:rPr lang="en-IN" dirty="0"/>
              <a:t>(</a:t>
            </a:r>
            <a:r>
              <a:rPr lang="en-IN" dirty="0" err="1"/>
              <a:t>SortedMap</a:t>
            </a:r>
            <a:r>
              <a:rPr lang="en-IN" dirty="0"/>
              <a:t> map)</a:t>
            </a:r>
          </a:p>
          <a:p>
            <a:pPr lvl="1"/>
            <a:r>
              <a:rPr lang="en-IN" dirty="0"/>
              <a:t>* </a:t>
            </a:r>
            <a:r>
              <a:rPr lang="en-IN" dirty="0" err="1"/>
              <a:t>SortedSet</a:t>
            </a:r>
            <a:r>
              <a:rPr lang="en-IN" dirty="0"/>
              <a:t> </a:t>
            </a:r>
            <a:r>
              <a:rPr lang="en-IN" dirty="0" err="1"/>
              <a:t>synchronizedSortedSet</a:t>
            </a:r>
            <a:r>
              <a:rPr lang="en-IN" dirty="0"/>
              <a:t>(</a:t>
            </a:r>
            <a:r>
              <a:rPr lang="en-IN" dirty="0" err="1"/>
              <a:t>SortedSet</a:t>
            </a:r>
            <a:r>
              <a:rPr lang="en-IN" dirty="0"/>
              <a:t> set)</a:t>
            </a:r>
          </a:p>
        </p:txBody>
      </p:sp>
    </p:spTree>
    <p:extLst>
      <p:ext uri="{BB962C8B-B14F-4D97-AF65-F5344CB8AC3E}">
        <p14:creationId xmlns:p14="http://schemas.microsoft.com/office/powerpoint/2010/main" val="123308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Legacy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are the legacy classes defined by </a:t>
            </a:r>
            <a:r>
              <a:rPr lang="en-US" b="1" dirty="0" err="1"/>
              <a:t>java.util</a:t>
            </a:r>
            <a:r>
              <a:rPr lang="en-US" dirty="0"/>
              <a:t> </a:t>
            </a:r>
            <a:r>
              <a:rPr lang="en-US" dirty="0" smtClean="0"/>
              <a:t>package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Vector</a:t>
            </a:r>
          </a:p>
          <a:p>
            <a:r>
              <a:rPr lang="en-IN" dirty="0" smtClean="0"/>
              <a:t>Defined before Collection framework</a:t>
            </a:r>
          </a:p>
          <a:p>
            <a:r>
              <a:rPr lang="en-US" dirty="0"/>
              <a:t>All the legacy classes are </a:t>
            </a:r>
            <a:r>
              <a:rPr lang="en-US" dirty="0" smtClean="0"/>
              <a:t>synchronized</a:t>
            </a:r>
          </a:p>
          <a:p>
            <a:r>
              <a:rPr lang="en-US" dirty="0"/>
              <a:t>There is only one legacy interface called </a:t>
            </a:r>
            <a:r>
              <a:rPr lang="en-US" b="1" dirty="0"/>
              <a:t>Enumeration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22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Properties</a:t>
            </a:r>
            <a:r>
              <a:rPr lang="en-US" dirty="0"/>
              <a:t> class extends </a:t>
            </a:r>
            <a:r>
              <a:rPr lang="en-US" b="1" dirty="0" err="1"/>
              <a:t>Hashtable</a:t>
            </a:r>
            <a:r>
              <a:rPr lang="en-US" dirty="0"/>
              <a:t> class</a:t>
            </a:r>
            <a:r>
              <a:rPr lang="en-US" dirty="0" smtClean="0"/>
              <a:t>.</a:t>
            </a:r>
          </a:p>
          <a:p>
            <a:r>
              <a:rPr lang="en-US" dirty="0"/>
              <a:t>It is used to maintain list of value in which both key and value are </a:t>
            </a:r>
            <a:r>
              <a:rPr lang="en-US" b="1" dirty="0" smtClean="0"/>
              <a:t>String</a:t>
            </a:r>
          </a:p>
          <a:p>
            <a:r>
              <a:rPr lang="en-US" dirty="0"/>
              <a:t>One advantage of </a:t>
            </a:r>
            <a:r>
              <a:rPr lang="en-US" b="1" dirty="0"/>
              <a:t>Properties</a:t>
            </a:r>
            <a:r>
              <a:rPr lang="en-US" dirty="0"/>
              <a:t> over </a:t>
            </a:r>
            <a:r>
              <a:rPr lang="en-US" b="1" dirty="0" err="1"/>
              <a:t>Hashtable</a:t>
            </a:r>
            <a:r>
              <a:rPr lang="en-US" dirty="0"/>
              <a:t> is that we can specify a default property that will be useful when no value is associated with a certain 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28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Arrays class in </a:t>
            </a:r>
            <a:r>
              <a:rPr lang="en-US" dirty="0" err="1"/>
              <a:t>java.util</a:t>
            </a:r>
            <a:r>
              <a:rPr lang="en-US" dirty="0"/>
              <a:t> package is a part of the Java Collection Framework</a:t>
            </a:r>
            <a:r>
              <a:rPr lang="en-US" dirty="0" smtClean="0"/>
              <a:t>.</a:t>
            </a:r>
          </a:p>
          <a:p>
            <a:r>
              <a:rPr lang="en-US" dirty="0"/>
              <a:t>This class provides static methods to dynamically create and access Java arrays</a:t>
            </a:r>
            <a:r>
              <a:rPr lang="en-US" dirty="0" smtClean="0"/>
              <a:t>.</a:t>
            </a:r>
          </a:p>
          <a:p>
            <a:r>
              <a:rPr lang="en-US" dirty="0"/>
              <a:t>It consists of only static methods and the methods of Object class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Offers operations on array like sorting, searching and filling elements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16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</a:t>
            </a:r>
            <a:r>
              <a:rPr lang="en-US" dirty="0" smtClean="0"/>
              <a:t>A </a:t>
            </a:r>
            <a:r>
              <a:rPr lang="en-US" dirty="0"/>
              <a:t>gradebook application stores a collection of quizzes. Should it use a list </a:t>
            </a:r>
            <a:r>
              <a:rPr lang="en-US" dirty="0" smtClean="0"/>
              <a:t>or </a:t>
            </a:r>
            <a:r>
              <a:rPr lang="en-IN" dirty="0" smtClean="0"/>
              <a:t>a </a:t>
            </a:r>
            <a:r>
              <a:rPr lang="en-IN" dirty="0"/>
              <a:t>set?</a:t>
            </a:r>
          </a:p>
          <a:p>
            <a:r>
              <a:rPr lang="en-US" b="1" dirty="0"/>
              <a:t>2. </a:t>
            </a:r>
            <a:r>
              <a:rPr lang="en-US" dirty="0"/>
              <a:t>A student information system stores a collection of student records for </a:t>
            </a:r>
            <a:r>
              <a:rPr lang="en-US" dirty="0" smtClean="0"/>
              <a:t>a university</a:t>
            </a:r>
            <a:r>
              <a:rPr lang="en-US" dirty="0"/>
              <a:t>. Should it use a list or a set?</a:t>
            </a:r>
          </a:p>
          <a:p>
            <a:r>
              <a:rPr lang="en-US" b="1" dirty="0"/>
              <a:t>3. </a:t>
            </a:r>
            <a:r>
              <a:rPr lang="en-US" dirty="0"/>
              <a:t>Why is a queue of books a better choice than a stack for organizing </a:t>
            </a:r>
            <a:r>
              <a:rPr lang="en-US" dirty="0" smtClean="0"/>
              <a:t>your </a:t>
            </a:r>
            <a:r>
              <a:rPr lang="en-IN" dirty="0" smtClean="0"/>
              <a:t>required </a:t>
            </a:r>
            <a:r>
              <a:rPr lang="en-IN" dirty="0"/>
              <a:t>reading?</a:t>
            </a:r>
          </a:p>
          <a:p>
            <a:r>
              <a:rPr lang="en-US" b="1" dirty="0"/>
              <a:t>4. </a:t>
            </a:r>
            <a:r>
              <a:rPr lang="en-US" dirty="0"/>
              <a:t>As you can see from Figure 1, the Java collections framework does not </a:t>
            </a:r>
            <a:r>
              <a:rPr lang="en-US" dirty="0" smtClean="0"/>
              <a:t>consider a </a:t>
            </a:r>
            <a:r>
              <a:rPr lang="en-US" dirty="0"/>
              <a:t>map a collection. Give a reason for this decision.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5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688"/>
            <a:ext cx="10515600" cy="4351338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Generics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language feature that allows for definition and use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types and 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4474" y="3484895"/>
            <a:ext cx="4871526" cy="33596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&lt;Type&gt;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&lt;Type&gt;()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2352" y="39296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Test&lt;T&gt;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An object of type T is declared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Test(T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this.obj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}  // constructor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{ return this.obj; 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/>
              <a:t>The Collection interface is a group of objects, with duplicates allowed.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Set interface extends Collection but forbids duplicates.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The List interface extends Collection, allows duplicates, and introduces </a:t>
            </a:r>
            <a:r>
              <a:rPr lang="en-US" sz="3200" dirty="0" smtClean="0"/>
              <a:t>positional </a:t>
            </a:r>
            <a:r>
              <a:rPr lang="en-IN" sz="3200" dirty="0" smtClean="0"/>
              <a:t>indexing</a:t>
            </a:r>
            <a:r>
              <a:rPr lang="en-IN" sz="32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The Map interface extends neither Set nor Collection.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81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Interfaces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93" t="26446" r="23322" b="28032"/>
          <a:stretch/>
        </p:blipFill>
        <p:spPr>
          <a:xfrm>
            <a:off x="1315872" y="1501254"/>
            <a:ext cx="8836816" cy="4244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9791" y="4558352"/>
            <a:ext cx="3016155" cy="1282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 Interfaces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413" t="35774" r="12308" b="26166"/>
          <a:stretch/>
        </p:blipFill>
        <p:spPr>
          <a:xfrm>
            <a:off x="941696" y="1446663"/>
            <a:ext cx="10294963" cy="398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6536" y="5732060"/>
            <a:ext cx="964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Also Uses </a:t>
            </a:r>
            <a:r>
              <a:rPr lang="en-IN" b="1" dirty="0"/>
              <a:t>Comparator</a:t>
            </a:r>
            <a:r>
              <a:rPr lang="en-IN" dirty="0"/>
              <a:t>, </a:t>
            </a:r>
            <a:r>
              <a:rPr lang="en-IN" b="1" dirty="0" err="1" smtClean="0"/>
              <a:t>RandomAccess</a:t>
            </a:r>
            <a:r>
              <a:rPr lang="en-IN" dirty="0" smtClean="0"/>
              <a:t>, </a:t>
            </a:r>
            <a:r>
              <a:rPr lang="en-IN" b="1" dirty="0" smtClean="0"/>
              <a:t>Iterator</a:t>
            </a:r>
            <a:r>
              <a:rPr lang="en-IN" dirty="0"/>
              <a:t>, and </a:t>
            </a:r>
            <a:r>
              <a:rPr lang="en-IN" b="1" dirty="0" err="1"/>
              <a:t>ListIterator</a:t>
            </a:r>
            <a:r>
              <a:rPr lang="en-IN" b="1" dirty="0"/>
              <a:t> </a:t>
            </a:r>
            <a:r>
              <a:rPr lang="en-IN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681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ollection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represent any group of objects, or </a:t>
            </a:r>
            <a:r>
              <a:rPr lang="en-US" dirty="0" smtClean="0"/>
              <a:t>elements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nteface</a:t>
            </a:r>
            <a:r>
              <a:rPr lang="en-US" dirty="0" smtClean="0"/>
              <a:t> Collection&lt;E&gt;</a:t>
            </a:r>
          </a:p>
          <a:p>
            <a:r>
              <a:rPr lang="en-US" dirty="0" smtClean="0"/>
              <a:t>List of public methods:</a:t>
            </a:r>
          </a:p>
          <a:p>
            <a:pPr lvl="1"/>
            <a:r>
              <a:rPr lang="en-IN" dirty="0"/>
              <a:t>can throw an </a:t>
            </a:r>
            <a:r>
              <a:rPr lang="en-IN" b="1" dirty="0" err="1"/>
              <a:t>UnsupportedOperationException</a:t>
            </a:r>
            <a:r>
              <a:rPr lang="en-IN" dirty="0" smtClean="0"/>
              <a:t>.</a:t>
            </a:r>
          </a:p>
          <a:p>
            <a:pPr lvl="1"/>
            <a:r>
              <a:rPr lang="en-US" dirty="0" err="1"/>
              <a:t>A</a:t>
            </a:r>
            <a:r>
              <a:rPr lang="en-US" b="1" dirty="0" err="1"/>
              <a:t>ClassCastException</a:t>
            </a:r>
            <a:r>
              <a:rPr lang="en-US" b="1" dirty="0"/>
              <a:t> </a:t>
            </a:r>
            <a:r>
              <a:rPr lang="en-US" dirty="0"/>
              <a:t>is generated when one object is incompatible </a:t>
            </a:r>
            <a:r>
              <a:rPr lang="en-US" dirty="0" smtClean="0"/>
              <a:t>with another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2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491"/>
          </a:xfrm>
        </p:spPr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ollection Interface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8200" y="1232616"/>
            <a:ext cx="9165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FranklinGothic-Book"/>
              </a:rPr>
              <a:t>boolean</a:t>
            </a:r>
            <a:r>
              <a:rPr lang="en-US" sz="2400" dirty="0">
                <a:latin typeface="FranklinGothic-Book"/>
              </a:rPr>
              <a:t> add(E </a:t>
            </a:r>
            <a:r>
              <a:rPr lang="en-US" sz="2400" dirty="0" err="1">
                <a:latin typeface="FranklinGothic-Book"/>
              </a:rPr>
              <a:t>obj</a:t>
            </a:r>
            <a:r>
              <a:rPr lang="en-US" sz="2400" dirty="0">
                <a:latin typeface="FranklinGothic-Book"/>
              </a:rPr>
              <a:t>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boolean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 err="1">
                <a:latin typeface="FranklinGothic-Book"/>
              </a:rPr>
              <a:t>addAll</a:t>
            </a:r>
            <a:r>
              <a:rPr lang="en-US" sz="2400" dirty="0">
                <a:latin typeface="FranklinGothic-Book"/>
              </a:rPr>
              <a:t>(Collection&lt;? extends E&gt; c)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smtClean="0">
                <a:latin typeface="FranklinGothic-Book"/>
              </a:rPr>
              <a:t>void </a:t>
            </a:r>
            <a:r>
              <a:rPr lang="en-US" sz="2400" dirty="0">
                <a:latin typeface="FranklinGothic-Book"/>
              </a:rPr>
              <a:t>clear( </a:t>
            </a:r>
            <a:r>
              <a:rPr lang="en-US" sz="2400" dirty="0" smtClean="0">
                <a:latin typeface="FranklinGothic-Book"/>
              </a:rPr>
              <a:t>)</a:t>
            </a:r>
            <a:endParaRPr lang="en-US" sz="2400" dirty="0">
              <a:latin typeface="FranklinGothic-Book"/>
            </a:endParaRPr>
          </a:p>
          <a:p>
            <a:r>
              <a:rPr lang="en-US" sz="2400" dirty="0" err="1">
                <a:latin typeface="FranklinGothic-Book"/>
              </a:rPr>
              <a:t>boolean</a:t>
            </a:r>
            <a:r>
              <a:rPr lang="en-US" sz="2400" dirty="0">
                <a:latin typeface="FranklinGothic-Book"/>
              </a:rPr>
              <a:t> contains(Object </a:t>
            </a:r>
            <a:r>
              <a:rPr lang="en-US" sz="2400" dirty="0" err="1">
                <a:latin typeface="FranklinGothic-Book"/>
              </a:rPr>
              <a:t>obj</a:t>
            </a:r>
            <a:r>
              <a:rPr lang="en-US" sz="2400" dirty="0">
                <a:latin typeface="FranklinGothic-Book"/>
              </a:rPr>
              <a:t>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boolean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 err="1">
                <a:latin typeface="FranklinGothic-Book"/>
              </a:rPr>
              <a:t>containsAll</a:t>
            </a:r>
            <a:r>
              <a:rPr lang="en-US" sz="2400" dirty="0">
                <a:latin typeface="FranklinGothic-Book"/>
              </a:rPr>
              <a:t>(Collection&lt;?&gt; c)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boolean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>
                <a:latin typeface="FranklinGothic-Book"/>
              </a:rPr>
              <a:t>equals(Object </a:t>
            </a:r>
            <a:r>
              <a:rPr lang="en-US" sz="2400" dirty="0" err="1">
                <a:latin typeface="FranklinGothic-Book"/>
              </a:rPr>
              <a:t>obj</a:t>
            </a:r>
            <a:r>
              <a:rPr lang="en-US" sz="2400" dirty="0">
                <a:latin typeface="FranklinGothic-Book"/>
              </a:rPr>
              <a:t>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int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 err="1">
                <a:latin typeface="FranklinGothic-Book"/>
              </a:rPr>
              <a:t>hashCode</a:t>
            </a:r>
            <a:r>
              <a:rPr lang="en-US" sz="2400" dirty="0">
                <a:latin typeface="FranklinGothic-Book"/>
              </a:rPr>
              <a:t>( </a:t>
            </a:r>
            <a:r>
              <a:rPr lang="en-US" sz="2400" dirty="0" smtClean="0">
                <a:latin typeface="FranklinGothic-Book"/>
              </a:rPr>
              <a:t>)</a:t>
            </a:r>
            <a:endParaRPr lang="en-US" sz="2400" dirty="0">
              <a:latin typeface="FranklinGothic-Book"/>
            </a:endParaRPr>
          </a:p>
          <a:p>
            <a:r>
              <a:rPr lang="en-US" sz="2400" dirty="0" err="1">
                <a:latin typeface="FranklinGothic-Book"/>
              </a:rPr>
              <a:t>boolean</a:t>
            </a:r>
            <a:r>
              <a:rPr lang="en-US" sz="2400" dirty="0">
                <a:latin typeface="FranklinGothic-Book"/>
              </a:rPr>
              <a:t> </a:t>
            </a:r>
            <a:r>
              <a:rPr lang="en-US" sz="2400" dirty="0" err="1">
                <a:latin typeface="FranklinGothic-Book"/>
              </a:rPr>
              <a:t>isEmpty</a:t>
            </a:r>
            <a:r>
              <a:rPr lang="en-US" sz="2400" dirty="0">
                <a:latin typeface="FranklinGothic-Book"/>
              </a:rPr>
              <a:t>( 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smtClean="0">
                <a:latin typeface="FranklinGothic-Book"/>
              </a:rPr>
              <a:t>Iterator&lt;E</a:t>
            </a:r>
            <a:r>
              <a:rPr lang="en-US" sz="2400" dirty="0">
                <a:latin typeface="FranklinGothic-Book"/>
              </a:rPr>
              <a:t>&gt; iterator( </a:t>
            </a:r>
            <a:r>
              <a:rPr lang="en-US" sz="2400" dirty="0" smtClean="0">
                <a:latin typeface="FranklinGothic-Book"/>
              </a:rPr>
              <a:t>)</a:t>
            </a:r>
            <a:endParaRPr lang="en-US" sz="2400" dirty="0">
              <a:latin typeface="FranklinGothic-Book"/>
            </a:endParaRPr>
          </a:p>
          <a:p>
            <a:r>
              <a:rPr lang="en-US" sz="2400" dirty="0" err="1">
                <a:latin typeface="FranklinGothic-Book"/>
              </a:rPr>
              <a:t>boolean</a:t>
            </a:r>
            <a:r>
              <a:rPr lang="en-US" sz="2400" dirty="0">
                <a:latin typeface="FranklinGothic-Book"/>
              </a:rPr>
              <a:t> remove(Object </a:t>
            </a:r>
            <a:r>
              <a:rPr lang="en-US" sz="2400" dirty="0" err="1">
                <a:latin typeface="FranklinGothic-Book"/>
              </a:rPr>
              <a:t>obj</a:t>
            </a:r>
            <a:r>
              <a:rPr lang="en-US" sz="2400" dirty="0">
                <a:latin typeface="FranklinGothic-Book"/>
              </a:rPr>
              <a:t>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boolean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 err="1">
                <a:latin typeface="FranklinGothic-Book"/>
              </a:rPr>
              <a:t>removeAll</a:t>
            </a:r>
            <a:r>
              <a:rPr lang="en-US" sz="2400" dirty="0">
                <a:latin typeface="FranklinGothic-Book"/>
              </a:rPr>
              <a:t>(Collection&lt;?&gt; c)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boolean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 err="1">
                <a:latin typeface="FranklinGothic-Book"/>
              </a:rPr>
              <a:t>retainAll</a:t>
            </a:r>
            <a:r>
              <a:rPr lang="en-US" sz="2400" dirty="0">
                <a:latin typeface="FranklinGothic-Book"/>
              </a:rPr>
              <a:t>(Collection&lt;?&gt; c)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err="1" smtClean="0">
                <a:latin typeface="FranklinGothic-Book"/>
              </a:rPr>
              <a:t>int</a:t>
            </a:r>
            <a:r>
              <a:rPr lang="en-US" sz="2400" dirty="0" smtClean="0">
                <a:latin typeface="FranklinGothic-Book"/>
              </a:rPr>
              <a:t> </a:t>
            </a:r>
            <a:r>
              <a:rPr lang="en-US" sz="2400" dirty="0">
                <a:latin typeface="FranklinGothic-Book"/>
              </a:rPr>
              <a:t>size( ) </a:t>
            </a:r>
            <a:endParaRPr lang="en-US" sz="2400" dirty="0" smtClean="0">
              <a:latin typeface="FranklinGothic-Book"/>
            </a:endParaRPr>
          </a:p>
          <a:p>
            <a:r>
              <a:rPr lang="en-US" sz="2400" dirty="0" smtClean="0">
                <a:latin typeface="FranklinGothic-Book"/>
              </a:rPr>
              <a:t>Object</a:t>
            </a:r>
            <a:r>
              <a:rPr lang="en-US" sz="2400" dirty="0">
                <a:latin typeface="FranklinGothic-Book"/>
              </a:rPr>
              <a:t>[ ] </a:t>
            </a:r>
            <a:r>
              <a:rPr lang="en-US" sz="2400" dirty="0" err="1">
                <a:latin typeface="FranklinGothic-Book"/>
              </a:rPr>
              <a:t>toArray</a:t>
            </a:r>
            <a:r>
              <a:rPr lang="en-US" sz="2400" dirty="0">
                <a:latin typeface="FranklinGothic-Book"/>
              </a:rPr>
              <a:t>( ) </a:t>
            </a:r>
            <a:r>
              <a:rPr lang="en-IN" sz="2400" dirty="0" smtClean="0">
                <a:latin typeface="FranklinGothic-Book"/>
              </a:rPr>
              <a:t>&lt;</a:t>
            </a:r>
            <a:r>
              <a:rPr lang="en-IN" sz="2400" dirty="0">
                <a:latin typeface="FranklinGothic-Book"/>
              </a:rPr>
              <a:t>T&gt; </a:t>
            </a:r>
            <a:endParaRPr lang="en-IN" sz="2400" dirty="0" smtClean="0">
              <a:latin typeface="FranklinGothic-Book"/>
            </a:endParaRPr>
          </a:p>
          <a:p>
            <a:r>
              <a:rPr lang="en-IN" sz="2400" dirty="0" smtClean="0">
                <a:latin typeface="FranklinGothic-Book"/>
              </a:rPr>
              <a:t>T</a:t>
            </a:r>
            <a:r>
              <a:rPr lang="en-IN" sz="2400" dirty="0">
                <a:latin typeface="FranklinGothic-Book"/>
              </a:rPr>
              <a:t>[ ] </a:t>
            </a:r>
            <a:r>
              <a:rPr lang="en-IN" sz="2400" dirty="0" err="1">
                <a:latin typeface="FranklinGothic-Book"/>
              </a:rPr>
              <a:t>toArray</a:t>
            </a:r>
            <a:r>
              <a:rPr lang="en-IN" sz="2400" dirty="0">
                <a:latin typeface="FranklinGothic-Book"/>
              </a:rPr>
              <a:t>(T array[ ])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66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1325</Words>
  <Application>Microsoft Office PowerPoint</Application>
  <PresentationFormat>Widescreen</PresentationFormat>
  <Paragraphs>226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FranklinGothic-Book</vt:lpstr>
      <vt:lpstr>Times New Roman</vt:lpstr>
      <vt:lpstr>Office Theme</vt:lpstr>
      <vt:lpstr>Java Collections</vt:lpstr>
      <vt:lpstr>Introduction </vt:lpstr>
      <vt:lpstr>Introduction</vt:lpstr>
      <vt:lpstr>Generics in java</vt:lpstr>
      <vt:lpstr>Interface Hierarchy</vt:lpstr>
      <vt:lpstr>Overview of Interfaces</vt:lpstr>
      <vt:lpstr>Collection Interfaces</vt:lpstr>
      <vt:lpstr>Collection Interface</vt:lpstr>
      <vt:lpstr>Collection Interface</vt:lpstr>
      <vt:lpstr>List Interface</vt:lpstr>
      <vt:lpstr>Set Interface</vt:lpstr>
      <vt:lpstr>SortedSet Interface</vt:lpstr>
      <vt:lpstr>Queue &amp; Deque Interface</vt:lpstr>
      <vt:lpstr>Concrete Collection Classes</vt:lpstr>
      <vt:lpstr>PowerPoint Presentation</vt:lpstr>
      <vt:lpstr>Overview of Set Classes</vt:lpstr>
      <vt:lpstr>Overview of List Classes</vt:lpstr>
      <vt:lpstr>ArrayList</vt:lpstr>
      <vt:lpstr>LinkedList </vt:lpstr>
      <vt:lpstr>Iterator Interface</vt:lpstr>
      <vt:lpstr>ListIterator Interface</vt:lpstr>
      <vt:lpstr>Exercise</vt:lpstr>
      <vt:lpstr>HashSet Class</vt:lpstr>
      <vt:lpstr>TreeSet</vt:lpstr>
      <vt:lpstr>Map Interface</vt:lpstr>
      <vt:lpstr>Map Interfaces</vt:lpstr>
      <vt:lpstr>Map Interface methods</vt:lpstr>
      <vt:lpstr>SortedMap Interface</vt:lpstr>
      <vt:lpstr>Overview of Map Classes</vt:lpstr>
      <vt:lpstr>HashMap and TreeMap</vt:lpstr>
      <vt:lpstr>Comparable and comparator Interface</vt:lpstr>
      <vt:lpstr>Comparator Interface</vt:lpstr>
      <vt:lpstr>Collections class</vt:lpstr>
      <vt:lpstr>Collections class</vt:lpstr>
      <vt:lpstr>Legacy Classes</vt:lpstr>
      <vt:lpstr>Properties Class</vt:lpstr>
      <vt:lpstr>Arrays Class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Pushpendra Kumar Rajput</dc:creator>
  <cp:lastModifiedBy>Pushpendra Kumar Rajput</cp:lastModifiedBy>
  <cp:revision>105</cp:revision>
  <dcterms:created xsi:type="dcterms:W3CDTF">2020-03-25T23:50:20Z</dcterms:created>
  <dcterms:modified xsi:type="dcterms:W3CDTF">2020-03-27T00:46:54Z</dcterms:modified>
</cp:coreProperties>
</file>