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E" altLang="en-US" b="1"/>
              <a:t>Customer Segmentation</a:t>
            </a:r>
            <a:endParaRPr lang="en-IE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8465"/>
            <a:ext cx="9144000" cy="1029335"/>
          </a:xfrm>
        </p:spPr>
        <p:txBody>
          <a:bodyPr/>
          <a:p>
            <a:pPr algn="l"/>
            <a:r>
              <a:rPr lang="en-IE" altLang="en-US"/>
              <a:t>Neha Varshney 							</a:t>
            </a:r>
            <a:r>
              <a:rPr lang="en-IE" altLang="en-US">
                <a:sym typeface="+mn-ea"/>
              </a:rPr>
              <a:t>2023</a:t>
            </a:r>
            <a:endParaRPr lang="en-IE" altLang="en-US"/>
          </a:p>
          <a:p>
            <a:pPr algn="r"/>
            <a:endParaRPr lang="en-I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6690" y="1437005"/>
            <a:ext cx="5181600" cy="4351338"/>
          </a:xfrm>
        </p:spPr>
        <p:txBody>
          <a:bodyPr/>
          <a:p>
            <a:pPr marL="0" indent="0" algn="ctr">
              <a:buNone/>
            </a:pPr>
            <a:endParaRPr lang="en-IE" altLang="en-US" sz="3600"/>
          </a:p>
          <a:p>
            <a:pPr marL="0" indent="0" algn="ctr">
              <a:buNone/>
            </a:pPr>
            <a:endParaRPr lang="en-IE" altLang="en-US" sz="3600"/>
          </a:p>
          <a:p>
            <a:pPr marL="0" indent="0" algn="ctr">
              <a:buNone/>
            </a:pPr>
            <a:r>
              <a:rPr lang="en-IE" altLang="en-US" sz="3600"/>
              <a:t>THANK YOU</a:t>
            </a:r>
            <a:endParaRPr lang="en-IE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E" altLang="en-US" sz="3600" b="1"/>
              <a:t>Introduction</a:t>
            </a:r>
            <a:endParaRPr lang="en-IE" altLang="en-US" sz="3600" b="1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0740" y="2165985"/>
            <a:ext cx="5254625" cy="33483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0885" y="2181225"/>
            <a:ext cx="4980305" cy="3333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E" altLang="en-US"/>
              <a:t>Segmentation is a broad category of analytic techniques that allow us to group similar data points.</a:t>
            </a:r>
            <a:endParaRPr lang="en-IE" altLang="en-US"/>
          </a:p>
          <a:p>
            <a:endParaRPr lang="en-IE" altLang="en-US"/>
          </a:p>
          <a:p>
            <a:r>
              <a:rPr lang="en-IE" altLang="en-US"/>
              <a:t>In this project, data points will represent customers, who will be group according to their shopping behavior in the context of a very specific business initiative.</a:t>
            </a:r>
            <a:endParaRPr lang="en-IE" altLang="en-US"/>
          </a:p>
          <a:p>
            <a:endParaRPr lang="en-IE" altLang="en-US"/>
          </a:p>
          <a:p>
            <a:r>
              <a:rPr lang="en-IE" altLang="en-US"/>
              <a:t>The main objective of this project is to retain and add value to existing customers with a marketing strategy built on a solid understanding of customer behavior.</a:t>
            </a:r>
            <a:endParaRPr lang="en-I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E" altLang="en-US" sz="3600" b="1"/>
              <a:t>Data Exploration and Metrics Calculation </a:t>
            </a:r>
            <a:endParaRPr lang="en-IE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E" altLang="en-US" sz="1800"/>
              <a:t>The data was explored in the TravelTide dataset using SQL</a:t>
            </a:r>
            <a:endParaRPr lang="en-IE" altLang="en-US" sz="1800"/>
          </a:p>
          <a:p>
            <a:r>
              <a:rPr lang="en-IE" altLang="en-US" sz="1800"/>
              <a:t>Metrics were calculated for tracking the customer behavior.</a:t>
            </a:r>
            <a:endParaRPr lang="en-IE" altLang="en-US" sz="1800"/>
          </a:p>
          <a:p>
            <a:r>
              <a:rPr lang="en-IE" altLang="en-US" sz="1800"/>
              <a:t>We looked for data that signals particular interest in the perk.</a:t>
            </a:r>
            <a:endParaRPr lang="en-IE" altLang="en-US" sz="1800"/>
          </a:p>
          <a:p>
            <a:r>
              <a:rPr lang="en-IE" altLang="en-US" sz="1800"/>
              <a:t>Some of the calculated metrics are:</a:t>
            </a:r>
            <a:endParaRPr lang="en-IE" altLang="en-US" sz="1800"/>
          </a:p>
          <a:p>
            <a:pPr marL="742950" lvl="1" indent="-285750"/>
            <a:r>
              <a:rPr lang="en-IE" altLang="en-US" sz="1800"/>
              <a:t>discount of flightproportion</a:t>
            </a:r>
            <a:endParaRPr lang="en-IE" altLang="en-US" sz="1800"/>
          </a:p>
          <a:p>
            <a:pPr marL="742950" lvl="1" indent="-285750"/>
            <a:r>
              <a:rPr lang="en-IE" altLang="en-US" sz="1800"/>
              <a:t>average of flightdiscount</a:t>
            </a:r>
            <a:endParaRPr lang="en-IE" altLang="en-US" sz="1800"/>
          </a:p>
          <a:p>
            <a:pPr marL="742950" lvl="1" indent="-285750"/>
            <a:r>
              <a:rPr lang="en-IE" altLang="en-US" sz="1800"/>
              <a:t>average dollars saved</a:t>
            </a:r>
            <a:endParaRPr lang="en-IE" altLang="en-US" sz="1800"/>
          </a:p>
          <a:p>
            <a:pPr marL="742950" lvl="1" indent="-285750"/>
            <a:r>
              <a:rPr lang="en-IE" altLang="en-US" sz="1800"/>
              <a:t>conversion rate of the customers</a:t>
            </a:r>
            <a:endParaRPr lang="en-IE" altLang="en-US" sz="1800"/>
          </a:p>
          <a:p>
            <a:pPr marL="742950" lvl="1" indent="-285750"/>
            <a:r>
              <a:rPr lang="en-IE" altLang="en-US" sz="1800"/>
              <a:t>average session time</a:t>
            </a:r>
            <a:endParaRPr lang="en-IE" altLang="en-US" sz="1800"/>
          </a:p>
          <a:p>
            <a:pPr marL="0" indent="457200">
              <a:buNone/>
            </a:pPr>
            <a:endParaRPr lang="en-IE" altLang="en-US" sz="1600"/>
          </a:p>
          <a:p>
            <a:pPr marL="0" indent="457200">
              <a:buNone/>
            </a:pPr>
            <a:endParaRPr lang="en-IE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 sz="3600" b="1"/>
              <a:t>KEY FINDINGS</a:t>
            </a:r>
            <a:endParaRPr lang="en-IE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E" altLang="en-US" sz="1800"/>
              <a:t>5998 customers booked the flights under the discount.</a:t>
            </a:r>
            <a:endParaRPr lang="en-IE" altLang="en-US" sz="1800"/>
          </a:p>
          <a:p>
            <a:r>
              <a:rPr lang="en-IE" altLang="en-US" sz="1800"/>
              <a:t>5998 customers booked the hotels under the discount.</a:t>
            </a:r>
            <a:endParaRPr lang="en-IE" altLang="en-US" sz="1800"/>
          </a:p>
          <a:p>
            <a:r>
              <a:rPr lang="en-IE" altLang="en-US" sz="1800"/>
              <a:t>The conversion rate of customers is 38.2</a:t>
            </a:r>
            <a:endParaRPr lang="en-IE" altLang="en-US" sz="1800"/>
          </a:p>
          <a:p>
            <a:r>
              <a:rPr lang="en-IE" altLang="en-US" sz="1800"/>
              <a:t>The amount of dollars saved per kilometer traveled on average is 0.046132085</a:t>
            </a:r>
            <a:endParaRPr lang="en-IE" altLang="en-US" sz="1800"/>
          </a:p>
          <a:p>
            <a:r>
              <a:rPr lang="en-IE" altLang="en-US" sz="1800"/>
              <a:t>The amount of flight discount on average for customers is between 0.05 - 0.55 after rounding.</a:t>
            </a:r>
            <a:endParaRPr lang="en-IE" altLang="en-US" sz="1800"/>
          </a:p>
          <a:p>
            <a:r>
              <a:rPr lang="en-IE" altLang="en-US" sz="1800"/>
              <a:t>The amount of hotel discount on average for customers is between 0.05 - 0.45 after rounding.</a:t>
            </a:r>
            <a:endParaRPr lang="en-IE" altLang="en-US" sz="1800"/>
          </a:p>
          <a:p>
            <a:r>
              <a:rPr lang="en-IE" altLang="en-US" sz="1800"/>
              <a:t>The amount of dollars saved per kilometer on average traveled is 0.046132085</a:t>
            </a:r>
            <a:endParaRPr lang="en-IE" altLang="en-US" sz="1800"/>
          </a:p>
          <a:p>
            <a:r>
              <a:rPr lang="en-IE" altLang="en-US" sz="1800"/>
              <a:t>The most frequent average number of page clicks per customer is 0.10952381</a:t>
            </a:r>
            <a:endParaRPr lang="en-IE" altLang="en-US" sz="1800"/>
          </a:p>
          <a:p>
            <a:r>
              <a:rPr lang="en-IE" altLang="en-US" sz="1800"/>
              <a:t>The most frequent average session time per customer is 0.31040418</a:t>
            </a:r>
            <a:endParaRPr lang="en-IE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E" altLang="en-US" sz="3600" b="1"/>
              <a:t>Customer Segmentation Results</a:t>
            </a:r>
            <a:endParaRPr lang="en-IE" altLang="en-US" sz="3600" b="1"/>
          </a:p>
        </p:txBody>
      </p:sp>
      <p:sp>
        <p:nvSpPr>
          <p:cNvPr id="5" name="Text Box 4"/>
          <p:cNvSpPr txBox="1"/>
          <p:nvPr/>
        </p:nvSpPr>
        <p:spPr>
          <a:xfrm>
            <a:off x="488950" y="1825625"/>
            <a:ext cx="402209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33,382 customers who booked 41,303 trips were from USA.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8697 customers who booked 7167 trips were from Canada.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28,140 customers from USA booked round trip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5,927 customers from Canada booked round trip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1513 customers from USA booked one way trip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362 customers from Canada booked one way trip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Other customers booked were either returning home or visiting friends.</a:t>
            </a:r>
            <a:endParaRPr lang="en-I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1050" y="1598295"/>
            <a:ext cx="2952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91490" y="2319020"/>
            <a:ext cx="5260975" cy="301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35,362 customers planned trips in non-holiday season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14,438 customers planned trips in holiday season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The base fare in non-holiday period is around 704$ on average.</a:t>
            </a: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/>
              <a:t>The base fare in holiday period is around 730$ on average.</a:t>
            </a:r>
            <a:endParaRPr lang="en-IE" altLang="en-US"/>
          </a:p>
          <a:p>
            <a:endParaRPr lang="en-IE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0" y="1825625"/>
            <a:ext cx="486473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77640" cy="4351655"/>
          </a:xfrm>
        </p:spPr>
        <p:txBody>
          <a:bodyPr/>
          <a:p>
            <a:r>
              <a:rPr lang="en-IE" altLang="en-US" sz="1800"/>
              <a:t>Majority of trips were being taken within the United States</a:t>
            </a:r>
            <a:endParaRPr lang="en-IE" altLang="en-US" sz="1800"/>
          </a:p>
          <a:p>
            <a:r>
              <a:rPr lang="en-IE" altLang="en-US" sz="1800"/>
              <a:t>8 out of top ten searched countries are within United States.</a:t>
            </a:r>
            <a:endParaRPr lang="en-IE" altLang="en-US" sz="1800"/>
          </a:p>
          <a:p>
            <a:r>
              <a:rPr lang="en-IE" altLang="en-US" sz="1800"/>
              <a:t>The most popular months are March and July.</a:t>
            </a:r>
            <a:endParaRPr lang="en-IE" alt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235" y="1825625"/>
            <a:ext cx="667956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E" altLang="en-US" sz="1800"/>
              <a:t>25,353 customers were placed in ‘Very Low’ category.</a:t>
            </a:r>
            <a:endParaRPr lang="en-IE" altLang="en-US" sz="1800"/>
          </a:p>
          <a:p>
            <a:r>
              <a:rPr lang="en-IE" altLang="en-US" sz="1800"/>
              <a:t>116 customers were placed in ‘High’ category.</a:t>
            </a:r>
            <a:endParaRPr lang="en-IE" altLang="en-US" sz="1800"/>
          </a:p>
          <a:p>
            <a:r>
              <a:rPr lang="en-IE" altLang="en-US" sz="1800"/>
              <a:t>662 customers were placed in ‘Low’ category.</a:t>
            </a:r>
            <a:endParaRPr lang="en-IE" altLang="en-US" sz="1800"/>
          </a:p>
          <a:p>
            <a:r>
              <a:rPr lang="en-IE" altLang="en-US" sz="1800"/>
              <a:t>457 customers were placed in ‘Medium’ category.</a:t>
            </a:r>
            <a:endParaRPr lang="en-IE" alt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0370" y="1825625"/>
            <a:ext cx="3983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 sz="3600" b="1"/>
              <a:t>RECOMMENDATION</a:t>
            </a:r>
            <a:endParaRPr lang="en-IE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1800">
                <a:sym typeface="+mn-ea"/>
              </a:rPr>
              <a:t>The base fare in non-holiday period is around 704$ on average.</a:t>
            </a:r>
            <a:endParaRPr lang="en-IE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1800">
                <a:sym typeface="+mn-ea"/>
              </a:rPr>
              <a:t>The base fare in holiday period is around 730$ on average.</a:t>
            </a:r>
            <a:endParaRPr lang="en-IE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1800"/>
              <a:t>The customers are booking trips in non-holiday period.</a:t>
            </a:r>
            <a:endParaRPr lang="en-IE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1800"/>
              <a:t>The base fare on average is almost same in both the seasons.</a:t>
            </a:r>
            <a:endParaRPr lang="en-IE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altLang="en-US" sz="1800"/>
              <a:t>The customers are not booking on the basis of fare. If we provide decent base fare in holiday season as well, that would help us in retaining the customers.</a:t>
            </a:r>
            <a:endParaRPr lang="en-IE" alt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2867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UTRC</dc:creator>
  <cp:lastModifiedBy>Neha Varshney</cp:lastModifiedBy>
  <cp:revision>1</cp:revision>
  <dcterms:created xsi:type="dcterms:W3CDTF">2023-10-02T15:37:15Z</dcterms:created>
  <dcterms:modified xsi:type="dcterms:W3CDTF">2023-10-02T15:37:15Z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C3057439EBE949C097E053987C52DDB3_11</vt:lpwstr>
  </property>
  <property fmtid="{D5CDD505-2E9C-101B-9397-08002B2CF9AE}" pid="3" name="KSOProductBuildVer">
    <vt:lpwstr>1033-12.2.0.13215</vt:lpwstr>
  </property>
</Properties>
</file>