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RC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dirty="0"/>
              <a:t>GloBox A/B Test Analysis</a:t>
            </a:r>
            <a:endParaRPr lang="en-IE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IE" altLang="en-US"/>
              <a:t>Testing New Banner for GloBox</a:t>
            </a:r>
            <a:endParaRPr lang="en-IE" altLang="en-US"/>
          </a:p>
          <a:p>
            <a:endParaRPr lang="en-IE" altLang="en-US"/>
          </a:p>
          <a:p>
            <a:endParaRPr lang="en-IE" altLang="en-US"/>
          </a:p>
          <a:p>
            <a:pPr algn="l"/>
            <a:r>
              <a:rPr lang="en-IE" altLang="en-US"/>
              <a:t>Neha Varshney						2023</a:t>
            </a:r>
            <a:endParaRPr lang="en-IE" altLang="en-US"/>
          </a:p>
          <a:p>
            <a:endParaRPr lang="en-IE" altLang="en-US"/>
          </a:p>
          <a:p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1" descr="IMG_25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05560" y="590550"/>
            <a:ext cx="9510395" cy="5586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E" altLang="en-US" sz="3110" b="1"/>
              <a:t>Increase in Conversion rate but not average amount spent</a:t>
            </a:r>
            <a:endParaRPr lang="en-IE" altLang="en-US" sz="3110" b="1"/>
          </a:p>
        </p:txBody>
      </p:sp>
      <p:sp>
        <p:nvSpPr>
          <p:cNvPr id="12" name="Text Box 11"/>
          <p:cNvSpPr txBox="1"/>
          <p:nvPr/>
        </p:nvSpPr>
        <p:spPr>
          <a:xfrm>
            <a:off x="1636395" y="5718175"/>
            <a:ext cx="437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66415" y="1818005"/>
            <a:ext cx="2129790" cy="390017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2540" y="2080260"/>
            <a:ext cx="2018665" cy="368808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6788150" y="5737860"/>
            <a:ext cx="4218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E" altLang="en-US"/>
              <a:t>+18% </a:t>
            </a:r>
            <a:endParaRPr lang="en-IE" altLang="en-US"/>
          </a:p>
          <a:p>
            <a:r>
              <a:rPr lang="en-IE" altLang="en-US"/>
              <a:t>strong evidence to conclude a difference</a:t>
            </a:r>
            <a:endParaRPr lang="en-IE" altLang="en-US"/>
          </a:p>
          <a:p>
            <a:pPr algn="ctr"/>
            <a:r>
              <a:rPr lang="en-IE" altLang="en-US"/>
              <a:t>(statistically significant)</a:t>
            </a:r>
            <a:endParaRPr lang="en-I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737360" y="5768340"/>
            <a:ext cx="4448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E" altLang="en-US"/>
              <a:t>+0.2%</a:t>
            </a:r>
            <a:endParaRPr lang="en-IE" altLang="en-US"/>
          </a:p>
          <a:p>
            <a:r>
              <a:rPr lang="en-IE" altLang="en-US"/>
              <a:t>not enough evidence to conclude a difference</a:t>
            </a:r>
            <a:endParaRPr lang="en-IE" altLang="en-US"/>
          </a:p>
          <a:p>
            <a:pPr algn="ctr"/>
            <a:r>
              <a:rPr lang="en-IE" altLang="en-US"/>
              <a:t>(statistically insignificant)</a:t>
            </a:r>
            <a:endParaRPr lang="en-I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731135" y="1359535"/>
            <a:ext cx="2701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E" altLang="en-US"/>
              <a:t>average amount spent</a:t>
            </a:r>
            <a:endParaRPr lang="en-I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7693025" y="1359535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E" altLang="en-US"/>
              <a:t>conversion rate</a:t>
            </a:r>
            <a:endParaRPr lang="en-I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0" y="3924300"/>
            <a:ext cx="26714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E" altLang="en-US" sz="1200"/>
              <a:t>*Statistical significant helps quantify whether a result is likely due to chance or to some factor of interest.</a:t>
            </a:r>
            <a:endParaRPr lang="en-IE" altLang="en-US" sz="1200"/>
          </a:p>
          <a:p>
            <a:endParaRPr lang="en-IE" altLang="en-US" sz="1200"/>
          </a:p>
          <a:p>
            <a:r>
              <a:rPr lang="en-IE" altLang="en-US" sz="1200"/>
              <a:t>*Statistical insignificant helps to conclude that the uplift in the results is very likely only the result of natural variance.</a:t>
            </a:r>
            <a:endParaRPr lang="en-IE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Results By Device</a:t>
            </a:r>
            <a:endParaRPr lang="en-IE" altLang="en-US"/>
          </a:p>
        </p:txBody>
      </p:sp>
      <p:sp>
        <p:nvSpPr>
          <p:cNvPr id="10" name="Content Placeholder 9"/>
          <p:cNvSpPr/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E" altLang="en-US"/>
              <a:t>iOS had a higher increase in conversion rate</a:t>
            </a:r>
            <a:endParaRPr lang="en-IE" altLang="en-US"/>
          </a:p>
          <a:p>
            <a:r>
              <a:rPr lang="en-IE" altLang="en-US" sz="1800"/>
              <a:t>Android increased by +27%</a:t>
            </a:r>
            <a:endParaRPr lang="en-IE" altLang="en-US" sz="1800"/>
          </a:p>
          <a:p>
            <a:r>
              <a:rPr lang="en-IE" altLang="en-US" sz="1800"/>
              <a:t>iOS increased by +10%</a:t>
            </a:r>
            <a:endParaRPr lang="en-IE" altLang="en-US" sz="1800"/>
          </a:p>
          <a:p>
            <a:r>
              <a:rPr lang="en-IE" altLang="en-US" sz="1800"/>
              <a:t>Both are flat on average amount spent.</a:t>
            </a:r>
            <a:endParaRPr lang="en-IE" altLang="en-US" sz="1800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1700" y="1825625"/>
            <a:ext cx="43903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Results By Gender</a:t>
            </a:r>
            <a:endParaRPr lang="en-IE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E" altLang="en-US"/>
              <a:t>Male users had a higher increase in conversion rate</a:t>
            </a:r>
            <a:endParaRPr lang="en-IE" altLang="en-US"/>
          </a:p>
          <a:p>
            <a:r>
              <a:rPr lang="en-IE" altLang="en-US" sz="1800"/>
              <a:t>Male users conversion rate increased by +44%</a:t>
            </a:r>
            <a:endParaRPr lang="en-IE" altLang="en-US" sz="1800"/>
          </a:p>
          <a:p>
            <a:r>
              <a:rPr lang="en-IE" altLang="en-US" sz="1800"/>
              <a:t>Female users conversion rate increased by +6%</a:t>
            </a:r>
            <a:endParaRPr lang="en-IE" altLang="en-US" sz="1800"/>
          </a:p>
          <a:p>
            <a:r>
              <a:rPr lang="en-IE" altLang="en-US" sz="1800"/>
              <a:t>Other users conversion rate decreased by -6% but few users</a:t>
            </a:r>
            <a:endParaRPr lang="en-IE" altLang="en-US" sz="1800"/>
          </a:p>
          <a:p>
            <a:endParaRPr lang="en-IE" altLang="en-US" sz="180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52675" y="1825625"/>
            <a:ext cx="21520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Recommendation: do not launch </a:t>
            </a:r>
            <a:r>
              <a:rPr lang="en-IE" altLang="en-US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en-IE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E" altLang="en-US" sz="1800"/>
              <a:t>Launch criteria: 10% lift in both metrics</a:t>
            </a:r>
            <a:endParaRPr lang="en-IE" altLang="en-US" sz="1800"/>
          </a:p>
          <a:p>
            <a:r>
              <a:rPr lang="en-IE" altLang="en-US" sz="1800"/>
              <a:t>conversion rate: +18% (significant)</a:t>
            </a:r>
            <a:endParaRPr lang="en-IE" altLang="en-US" sz="1800"/>
          </a:p>
          <a:p>
            <a:r>
              <a:rPr lang="en-IE" altLang="en-US" sz="1800"/>
              <a:t>Average amount spent: +0.5% (insignificant)</a:t>
            </a:r>
            <a:endParaRPr lang="en-IE" altLang="en-US" sz="1800"/>
          </a:p>
          <a:p>
            <a:endParaRPr lang="en-IE" altLang="en-US" sz="1800"/>
          </a:p>
          <a:p>
            <a:r>
              <a:rPr lang="en-IE" altLang="en-US" sz="1800"/>
              <a:t>did not reach desired sample size to sufficiently detect a 10% change</a:t>
            </a:r>
            <a:endParaRPr lang="en-IE" altLang="en-US" sz="1800"/>
          </a:p>
          <a:p>
            <a:endParaRPr lang="en-IE" altLang="en-US" sz="1800"/>
          </a:p>
          <a:p>
            <a:pPr marL="0" indent="0">
              <a:buNone/>
            </a:pPr>
            <a:r>
              <a:rPr lang="en-IE" altLang="en-US" sz="1800"/>
              <a:t>if we continue to iterate, we need to run a larger experiment.</a:t>
            </a:r>
            <a:endParaRPr lang="en-IE" altLang="en-US" sz="1800"/>
          </a:p>
          <a:p>
            <a:pPr marL="0" indent="0">
              <a:buNone/>
            </a:pPr>
            <a:endParaRPr lang="en-IE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2565" y="2535555"/>
            <a:ext cx="5181600" cy="3368040"/>
          </a:xfrm>
        </p:spPr>
        <p:txBody>
          <a:bodyPr/>
          <a:p>
            <a:pPr marL="0" indent="0" algn="ctr">
              <a:buNone/>
            </a:pPr>
            <a:r>
              <a:rPr lang="en-IE" altLang="en-US" sz="4800"/>
              <a:t>Thank you</a:t>
            </a:r>
            <a:endParaRPr lang="en-IE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Presentation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Analysis</dc:title>
  <dc:creator/>
  <cp:lastModifiedBy>UTRC</cp:lastModifiedBy>
  <cp:revision>1</cp:revision>
  <dcterms:created xsi:type="dcterms:W3CDTF">2023-07-08T21:58:36Z</dcterms:created>
  <dcterms:modified xsi:type="dcterms:W3CDTF">2023-07-08T21:58:37Z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416643D0C1054F83A0BB31F128A7DCA8</vt:lpwstr>
  </property>
  <property fmtid="{D5CDD505-2E9C-101B-9397-08002B2CF9AE}" pid="3" name="KSOProductBuildVer">
    <vt:lpwstr>1033-11.2.0.11537</vt:lpwstr>
  </property>
</Properties>
</file>