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0" r:id="rId20"/>
    <p:sldId id="276" r:id="rId21"/>
    <p:sldId id="277" r:id="rId22"/>
    <p:sldId id="278" r:id="rId23"/>
    <p:sldId id="273" r:id="rId24"/>
    <p:sldId id="274" r:id="rId25"/>
  </p:sldIdLst>
  <p:sldSz cx="9144000" cy="5143500" type="screen16x9"/>
  <p:notesSz cx="6858000" cy="9144000"/>
  <p:embeddedFontLst>
    <p:embeddedFont>
      <p:font typeface="Roboto" panose="02000000000000000000" pitchFamily="2" charset="0"/>
      <p:regular r:id="rId27"/>
      <p:bold r:id="rId28"/>
      <p:italic r:id="rId29"/>
      <p:boldItalic r:id="rId30"/>
    </p:embeddedFont>
    <p:embeddedFont>
      <p:font typeface="Roboto Slab"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E8ECC-0260-4BA5-9A5F-2F68E1D1FA2D}" v="445" dt="2022-09-27T20:53:52.712"/>
    <p1510:client id="{A4B1AC9A-3B76-4082-A27E-95D3D8CEF480}" v="2" dt="2022-09-27T20:24:34.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4" d="100"/>
          <a:sy n="84" d="100"/>
        </p:scale>
        <p:origin x="804"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55f71ee5f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55f71ee5f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5f71ee5f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5f71ee5f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5f71ee5f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5f71ee5f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5f71ee5f3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5f71ee5f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5f71ee5f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5f71ee5f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55f71ee5f3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55f71ee5f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5f71ee5f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5f71ee5f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55f71ee5f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55f71ee5f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55f71ee5f3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55f71ee5f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55f71ee5f3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55f71ee5f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5acdeca3c2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5acdeca3c2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5acdeca3c2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5acdeca3c2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55f71ee5f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55f71ee5f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5f71ee5f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5f71ee5f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acdeca3c2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5acdeca3c2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5f71ee5f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5f71ee5f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55f71ee5f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55f71ee5f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55f71ee5f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55f71ee5f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75" y="152400"/>
            <a:ext cx="9144000" cy="187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THE IMPACT OF COVID-19 ON THE GLOBAL ECONOMY.</a:t>
            </a:r>
            <a:endParaRPr dirty="0"/>
          </a:p>
          <a:p>
            <a:pPr marL="0" lvl="0" indent="0" algn="ctr" rtl="0">
              <a:spcBef>
                <a:spcPts val="0"/>
              </a:spcBef>
              <a:spcAft>
                <a:spcPts val="0"/>
              </a:spcAft>
              <a:buNone/>
            </a:pPr>
            <a:r>
              <a:rPr lang="en" dirty="0"/>
              <a:t>……………………………………………………………………………..</a:t>
            </a:r>
            <a:endParaRPr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5" name="Google Shape;65;p13"/>
          <p:cNvPicPr preferRelativeResize="0"/>
          <p:nvPr/>
        </p:nvPicPr>
        <p:blipFill>
          <a:blip r:embed="rId3">
            <a:alphaModFix/>
          </a:blip>
          <a:stretch>
            <a:fillRect/>
          </a:stretch>
        </p:blipFill>
        <p:spPr>
          <a:xfrm>
            <a:off x="0" y="2127533"/>
            <a:ext cx="9144000" cy="3048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87900" y="0"/>
            <a:ext cx="8368200" cy="110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Top Ten Least Affected Countries by Total Deaths</a:t>
            </a:r>
            <a:endParaRPr/>
          </a:p>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1"/>
          <p:cNvPicPr preferRelativeResize="0"/>
          <p:nvPr/>
        </p:nvPicPr>
        <p:blipFill>
          <a:blip r:embed="rId3">
            <a:alphaModFix/>
          </a:blip>
          <a:stretch>
            <a:fillRect/>
          </a:stretch>
        </p:blipFill>
        <p:spPr>
          <a:xfrm>
            <a:off x="387900" y="1294400"/>
            <a:ext cx="8368199" cy="335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3500"/>
              <a:t>PS: What income group the countries affected fall into?</a:t>
            </a:r>
            <a:endParaRPr sz="4600"/>
          </a:p>
        </p:txBody>
      </p:sp>
      <p:sp>
        <p:nvSpPr>
          <p:cNvPr id="126" name="Google Shape;126;p22"/>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127" name="Google Shape;127;p22"/>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8" name="Google Shape;128;p22"/>
          <p:cNvSpPr txBox="1"/>
          <p:nvPr/>
        </p:nvSpPr>
        <p:spPr>
          <a:xfrm>
            <a:off x="4843225" y="834550"/>
            <a:ext cx="4336800" cy="26475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a:ea typeface="Roboto"/>
                <a:cs typeface="Roboto"/>
                <a:sym typeface="Roboto"/>
              </a:rPr>
              <a:t>The countries were grouped based on the GNI per capita and their counts were taken as shown below:</a:t>
            </a:r>
            <a:endParaRPr sz="3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0" y="306575"/>
            <a:ext cx="9144000" cy="561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800"/>
              <a:t>      Graph showing the value count of the income groups</a:t>
            </a:r>
            <a:endParaRPr sz="2800"/>
          </a:p>
        </p:txBody>
      </p:sp>
      <p:sp>
        <p:nvSpPr>
          <p:cNvPr id="134" name="Google Shape;13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5" name="Google Shape;135;p23"/>
          <p:cNvPicPr preferRelativeResize="0"/>
          <p:nvPr/>
        </p:nvPicPr>
        <p:blipFill>
          <a:blip r:embed="rId3">
            <a:alphaModFix/>
          </a:blip>
          <a:stretch>
            <a:fillRect/>
          </a:stretch>
        </p:blipFill>
        <p:spPr>
          <a:xfrm>
            <a:off x="0" y="1229300"/>
            <a:ext cx="9144000" cy="391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sz="2800"/>
              <a:t>PS: Is GDP per capital a determinant of cross-country differentials in impact of COVID-19?</a:t>
            </a:r>
            <a:endParaRPr sz="2800"/>
          </a:p>
          <a:p>
            <a:pPr marL="0" lvl="0" indent="0" algn="ctr" rtl="0">
              <a:spcBef>
                <a:spcPts val="1200"/>
              </a:spcBef>
              <a:spcAft>
                <a:spcPts val="1200"/>
              </a:spcAft>
              <a:buNone/>
            </a:pPr>
            <a:endParaRPr sz="4500"/>
          </a:p>
        </p:txBody>
      </p:sp>
      <p:sp>
        <p:nvSpPr>
          <p:cNvPr id="141" name="Google Shape;141;p24"/>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142" name="Google Shape;142;p24"/>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43" name="Google Shape;143;p24"/>
          <p:cNvSpPr txBox="1"/>
          <p:nvPr/>
        </p:nvSpPr>
        <p:spPr>
          <a:xfrm>
            <a:off x="4843225" y="834550"/>
            <a:ext cx="4336800" cy="26475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a:ea typeface="Roboto"/>
                <a:cs typeface="Roboto"/>
                <a:sym typeface="Roboto"/>
              </a:rPr>
              <a:t>GDP per capita produces slight changes across the countries as shown below:</a:t>
            </a:r>
            <a:endParaRPr sz="32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ctrTitle"/>
          </p:nvPr>
        </p:nvSpPr>
        <p:spPr>
          <a:xfrm>
            <a:off x="322650" y="167025"/>
            <a:ext cx="8498700" cy="59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400"/>
              <a:t>Map showing changes by GDP per capita</a:t>
            </a:r>
            <a:endParaRPr sz="3400"/>
          </a:p>
        </p:txBody>
      </p:sp>
      <p:sp>
        <p:nvSpPr>
          <p:cNvPr id="149" name="Google Shape;149;p25"/>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50" name="Google Shape;150;p25"/>
          <p:cNvPicPr preferRelativeResize="0"/>
          <p:nvPr/>
        </p:nvPicPr>
        <p:blipFill>
          <a:blip r:embed="rId3">
            <a:alphaModFix/>
          </a:blip>
          <a:stretch>
            <a:fillRect/>
          </a:stretch>
        </p:blipFill>
        <p:spPr>
          <a:xfrm>
            <a:off x="9475" y="1082000"/>
            <a:ext cx="9144001" cy="4061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sz="2800"/>
              <a:t>PS: Is HDI a determinant of cross-country differentials in impact of COVID-19?</a:t>
            </a:r>
            <a:endParaRPr sz="2800"/>
          </a:p>
          <a:p>
            <a:pPr marL="0" lvl="0" indent="0" algn="ctr" rtl="0">
              <a:spcBef>
                <a:spcPts val="1200"/>
              </a:spcBef>
              <a:spcAft>
                <a:spcPts val="1200"/>
              </a:spcAft>
              <a:buNone/>
            </a:pPr>
            <a:endParaRPr sz="4500"/>
          </a:p>
        </p:txBody>
      </p:sp>
      <p:sp>
        <p:nvSpPr>
          <p:cNvPr id="156" name="Google Shape;156;p26"/>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157" name="Google Shape;157;p26"/>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58" name="Google Shape;158;p26"/>
          <p:cNvSpPr txBox="1"/>
          <p:nvPr/>
        </p:nvSpPr>
        <p:spPr>
          <a:xfrm>
            <a:off x="4843225" y="834550"/>
            <a:ext cx="4336800" cy="21549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a:ea typeface="Roboto"/>
                <a:cs typeface="Roboto"/>
                <a:sym typeface="Roboto"/>
              </a:rPr>
              <a:t>HDI produces major changes across the countries as shown below:</a:t>
            </a:r>
            <a:endParaRPr sz="3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ctrTitle"/>
          </p:nvPr>
        </p:nvSpPr>
        <p:spPr>
          <a:xfrm>
            <a:off x="0" y="136250"/>
            <a:ext cx="9144000" cy="73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400"/>
              <a:t>Map showing changes by HDI</a:t>
            </a:r>
            <a:endParaRPr sz="3400"/>
          </a:p>
        </p:txBody>
      </p:sp>
      <p:sp>
        <p:nvSpPr>
          <p:cNvPr id="164" name="Google Shape;164;p27"/>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65" name="Google Shape;165;p27"/>
          <p:cNvPicPr preferRelativeResize="0"/>
          <p:nvPr/>
        </p:nvPicPr>
        <p:blipFill>
          <a:blip r:embed="rId3">
            <a:alphaModFix/>
          </a:blip>
          <a:stretch>
            <a:fillRect/>
          </a:stretch>
        </p:blipFill>
        <p:spPr>
          <a:xfrm>
            <a:off x="0" y="1396575"/>
            <a:ext cx="9144000" cy="3746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sz="2800"/>
              <a:t>PS: Is population size a determinant of cross-country differentials in impact of COVID-19?</a:t>
            </a:r>
            <a:endParaRPr sz="2800"/>
          </a:p>
          <a:p>
            <a:pPr marL="0" lvl="0" indent="0" algn="ctr" rtl="0">
              <a:spcBef>
                <a:spcPts val="1200"/>
              </a:spcBef>
              <a:spcAft>
                <a:spcPts val="1200"/>
              </a:spcAft>
              <a:buNone/>
            </a:pPr>
            <a:endParaRPr sz="4500"/>
          </a:p>
        </p:txBody>
      </p:sp>
      <p:sp>
        <p:nvSpPr>
          <p:cNvPr id="171" name="Google Shape;171;p28"/>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172" name="Google Shape;172;p28"/>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73" name="Google Shape;173;p28"/>
          <p:cNvSpPr txBox="1"/>
          <p:nvPr/>
        </p:nvSpPr>
        <p:spPr>
          <a:xfrm>
            <a:off x="4843225" y="834550"/>
            <a:ext cx="4336800" cy="26475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a:ea typeface="Roboto"/>
                <a:cs typeface="Roboto"/>
                <a:sym typeface="Roboto"/>
              </a:rPr>
              <a:t>Population size was greatly affected by the COVID-19 across the countries as shown below:</a:t>
            </a:r>
            <a:endParaRPr sz="32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ctrTitle"/>
          </p:nvPr>
        </p:nvSpPr>
        <p:spPr>
          <a:xfrm>
            <a:off x="0" y="562050"/>
            <a:ext cx="9144000" cy="545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400"/>
              <a:t>Map showing changes by Population size</a:t>
            </a:r>
            <a:endParaRPr sz="3400"/>
          </a:p>
          <a:p>
            <a:pPr marL="0" lvl="0" indent="0" algn="ctr" rtl="0">
              <a:spcBef>
                <a:spcPts val="0"/>
              </a:spcBef>
              <a:spcAft>
                <a:spcPts val="0"/>
              </a:spcAft>
              <a:buNone/>
            </a:pPr>
            <a:endParaRPr/>
          </a:p>
        </p:txBody>
      </p:sp>
      <p:sp>
        <p:nvSpPr>
          <p:cNvPr id="179" name="Google Shape;179;p29"/>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80" name="Google Shape;180;p29"/>
          <p:cNvPicPr preferRelativeResize="0"/>
          <p:nvPr/>
        </p:nvPicPr>
        <p:blipFill>
          <a:blip r:embed="rId3">
            <a:alphaModFix/>
          </a:blip>
          <a:stretch>
            <a:fillRect/>
          </a:stretch>
        </p:blipFill>
        <p:spPr>
          <a:xfrm>
            <a:off x="0" y="562050"/>
            <a:ext cx="9143999" cy="45814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C9FB9-0571-3E94-E8C1-435F80E974B6}"/>
              </a:ext>
            </a:extLst>
          </p:cNvPr>
          <p:cNvSpPr>
            <a:spLocks noGrp="1"/>
          </p:cNvSpPr>
          <p:nvPr>
            <p:ph type="title"/>
          </p:nvPr>
        </p:nvSpPr>
        <p:spPr/>
        <p:txBody>
          <a:bodyPr/>
          <a:lstStyle/>
          <a:p>
            <a:r>
              <a:rPr lang="en-GB" dirty="0"/>
              <a:t>MACHINE LEARNING</a:t>
            </a:r>
          </a:p>
        </p:txBody>
      </p:sp>
      <p:sp>
        <p:nvSpPr>
          <p:cNvPr id="3" name="Text Placeholder 2">
            <a:extLst>
              <a:ext uri="{FF2B5EF4-FFF2-40B4-BE49-F238E27FC236}">
                <a16:creationId xmlns:a16="http://schemas.microsoft.com/office/drawing/2014/main" id="{210CD173-3EEE-D05B-C2DD-9799BF835105}"/>
              </a:ext>
            </a:extLst>
          </p:cNvPr>
          <p:cNvSpPr>
            <a:spLocks noGrp="1"/>
          </p:cNvSpPr>
          <p:nvPr>
            <p:ph type="body" idx="1"/>
          </p:nvPr>
        </p:nvSpPr>
        <p:spPr/>
        <p:txBody>
          <a:bodyPr>
            <a:normAutofit fontScale="92500" lnSpcReduction="10000"/>
          </a:bodyPr>
          <a:lstStyle/>
          <a:p>
            <a:r>
              <a:rPr lang="en-GB" dirty="0"/>
              <a:t>We used supervised learning in analysis this data using linear regression.</a:t>
            </a:r>
            <a:endParaRPr lang="en-US" dirty="0"/>
          </a:p>
          <a:p>
            <a:pPr>
              <a:lnSpc>
                <a:spcPct val="114999"/>
              </a:lnSpc>
            </a:pPr>
            <a:r>
              <a:rPr lang="en-GB" dirty="0"/>
              <a:t>Linear regression is typically used in predicting, forecasting, and finding relationships between quantitative data. </a:t>
            </a:r>
          </a:p>
          <a:p>
            <a:pPr>
              <a:lnSpc>
                <a:spcPct val="114999"/>
              </a:lnSpc>
            </a:pPr>
            <a:r>
              <a:rPr lang="en-GB" dirty="0"/>
              <a:t>Regression models a target prediction value based on independent variables. In our analysis the independent variables were; stringency index, population and GDP per capita predicting total cases.</a:t>
            </a:r>
          </a:p>
          <a:p>
            <a:pPr>
              <a:lnSpc>
                <a:spcPct val="114999"/>
              </a:lnSpc>
            </a:pPr>
            <a:r>
              <a:rPr lang="en-GB" dirty="0"/>
              <a:t>We used supervised machine learning as it allows for the discovery of insights to better understand relationships and patterns within a </a:t>
            </a:r>
            <a:r>
              <a:rPr lang="en-GB" dirty="0" err="1"/>
              <a:t>labeled</a:t>
            </a:r>
            <a:r>
              <a:rPr lang="en-GB" dirty="0"/>
              <a:t> training data set. </a:t>
            </a:r>
          </a:p>
          <a:p>
            <a:pPr>
              <a:lnSpc>
                <a:spcPct val="114999"/>
              </a:lnSpc>
            </a:pPr>
            <a:r>
              <a:rPr lang="en-GB" dirty="0"/>
              <a:t>Herem we do have a </a:t>
            </a:r>
            <a:r>
              <a:rPr lang="en-GB" dirty="0" err="1"/>
              <a:t>labeled</a:t>
            </a:r>
            <a:r>
              <a:rPr lang="en-GB" dirty="0"/>
              <a:t> training data set already containing the known value, or answer, for the target variable of each record.</a:t>
            </a:r>
            <a:endParaRPr lang="en-GB"/>
          </a:p>
          <a:p>
            <a:pPr>
              <a:lnSpc>
                <a:spcPct val="114999"/>
              </a:lnSpc>
            </a:pPr>
            <a:endParaRPr lang="en-GB" dirty="0"/>
          </a:p>
          <a:p>
            <a:pPr>
              <a:lnSpc>
                <a:spcPct val="114999"/>
              </a:lnSpc>
            </a:pPr>
            <a:endParaRPr lang="en-GB" dirty="0"/>
          </a:p>
          <a:p>
            <a:pPr>
              <a:lnSpc>
                <a:spcPct val="114999"/>
              </a:lnSpc>
            </a:pPr>
            <a:endParaRPr lang="en-GB" dirty="0"/>
          </a:p>
        </p:txBody>
      </p:sp>
    </p:spTree>
    <p:extLst>
      <p:ext uri="{BB962C8B-B14F-4D97-AF65-F5344CB8AC3E}">
        <p14:creationId xmlns:p14="http://schemas.microsoft.com/office/powerpoint/2010/main" val="427288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553BE-6D28-68AD-9990-6D1317A724E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86582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CB82-14D2-F473-A104-EF45501AE46E}"/>
              </a:ext>
            </a:extLst>
          </p:cNvPr>
          <p:cNvSpPr>
            <a:spLocks noGrp="1"/>
          </p:cNvSpPr>
          <p:nvPr>
            <p:ph type="title"/>
          </p:nvPr>
        </p:nvSpPr>
        <p:spPr>
          <a:xfrm>
            <a:off x="387900" y="458025"/>
            <a:ext cx="8368200" cy="956263"/>
          </a:xfrm>
        </p:spPr>
        <p:txBody>
          <a:bodyPr>
            <a:noAutofit/>
          </a:bodyPr>
          <a:lstStyle/>
          <a:p>
            <a:r>
              <a:rPr lang="en-GB" sz="2400" dirty="0"/>
              <a:t>Using Machine Learning to identify the most significant variable that can be used to predict total cases </a:t>
            </a:r>
          </a:p>
        </p:txBody>
      </p:sp>
      <p:sp>
        <p:nvSpPr>
          <p:cNvPr id="3" name="Text Placeholder 2">
            <a:extLst>
              <a:ext uri="{FF2B5EF4-FFF2-40B4-BE49-F238E27FC236}">
                <a16:creationId xmlns:a16="http://schemas.microsoft.com/office/drawing/2014/main" id="{F494319B-6D39-EAC4-0B74-C746DA748A11}"/>
              </a:ext>
            </a:extLst>
          </p:cNvPr>
          <p:cNvSpPr>
            <a:spLocks noGrp="1"/>
          </p:cNvSpPr>
          <p:nvPr>
            <p:ph type="body" idx="1"/>
          </p:nvPr>
        </p:nvSpPr>
        <p:spPr>
          <a:xfrm>
            <a:off x="387900" y="1458651"/>
            <a:ext cx="8368200" cy="3110073"/>
          </a:xfrm>
        </p:spPr>
        <p:txBody>
          <a:bodyPr>
            <a:normAutofit fontScale="77500" lnSpcReduction="20000"/>
          </a:bodyPr>
          <a:lstStyle/>
          <a:p>
            <a:pPr>
              <a:lnSpc>
                <a:spcPct val="114999"/>
              </a:lnSpc>
            </a:pPr>
            <a:r>
              <a:rPr lang="en-GB" dirty="0"/>
              <a:t>To  see how variables affect the number of cases. we drop </a:t>
            </a:r>
            <a:r>
              <a:rPr lang="en-GB" dirty="0" err="1"/>
              <a:t>total_deaths</a:t>
            </a:r>
            <a:r>
              <a:rPr lang="en-GB" dirty="0"/>
              <a:t> variable due to its high correlation to the </a:t>
            </a:r>
            <a:r>
              <a:rPr lang="en-GB" dirty="0" err="1"/>
              <a:t>total_cases</a:t>
            </a:r>
            <a:r>
              <a:rPr lang="en-GB" dirty="0"/>
              <a:t> variable.</a:t>
            </a:r>
            <a:endParaRPr lang="en-US" dirty="0"/>
          </a:p>
          <a:p>
            <a:pPr>
              <a:lnSpc>
                <a:spcPct val="114999"/>
              </a:lnSpc>
            </a:pPr>
            <a:r>
              <a:rPr lang="en-GB" dirty="0"/>
              <a:t>The most relevant features, are those that influence the predictor variable, </a:t>
            </a:r>
            <a:r>
              <a:rPr lang="en-GB" dirty="0" err="1"/>
              <a:t>total_cases</a:t>
            </a:r>
            <a:r>
              <a:rPr lang="en-GB" dirty="0"/>
              <a:t>, the most.</a:t>
            </a:r>
          </a:p>
          <a:p>
            <a:pPr>
              <a:lnSpc>
                <a:spcPct val="114999"/>
              </a:lnSpc>
            </a:pPr>
            <a:endParaRPr lang="en-GB"/>
          </a:p>
          <a:p>
            <a:pPr>
              <a:lnSpc>
                <a:spcPct val="114999"/>
              </a:lnSpc>
            </a:pPr>
            <a:r>
              <a:rPr lang="en-GB" dirty="0"/>
              <a:t>We first remove non-numeric variables; which is dropping; </a:t>
            </a:r>
            <a:r>
              <a:rPr lang="en-GB" dirty="0" err="1"/>
              <a:t>iso_code</a:t>
            </a:r>
            <a:r>
              <a:rPr lang="en-GB" dirty="0"/>
              <a:t>, location and date.</a:t>
            </a:r>
          </a:p>
          <a:p>
            <a:pPr>
              <a:lnSpc>
                <a:spcPct val="114999"/>
              </a:lnSpc>
            </a:pPr>
            <a:endParaRPr lang="en-GB"/>
          </a:p>
          <a:p>
            <a:pPr>
              <a:lnSpc>
                <a:spcPct val="114999"/>
              </a:lnSpc>
            </a:pPr>
            <a:r>
              <a:rPr lang="en-GB" dirty="0"/>
              <a:t>We then drop the predictor variable from the dataset.</a:t>
            </a:r>
          </a:p>
          <a:p>
            <a:pPr>
              <a:lnSpc>
                <a:spcPct val="114999"/>
              </a:lnSpc>
            </a:pPr>
            <a:endParaRPr lang="en-GB"/>
          </a:p>
          <a:p>
            <a:pPr>
              <a:lnSpc>
                <a:spcPct val="114999"/>
              </a:lnSpc>
            </a:pPr>
            <a:r>
              <a:rPr lang="en-GB" dirty="0"/>
              <a:t>Next is to convert the pandas </a:t>
            </a:r>
            <a:r>
              <a:rPr lang="en-GB" dirty="0" err="1"/>
              <a:t>dataframe</a:t>
            </a:r>
            <a:r>
              <a:rPr lang="en-GB" dirty="0"/>
              <a:t> to a </a:t>
            </a:r>
            <a:r>
              <a:rPr lang="en-GB" dirty="0" err="1"/>
              <a:t>numpy</a:t>
            </a:r>
            <a:r>
              <a:rPr lang="en-GB" dirty="0"/>
              <a:t> array; to enable computation and then normalize the data.</a:t>
            </a:r>
          </a:p>
          <a:p>
            <a:pPr>
              <a:lnSpc>
                <a:spcPct val="114999"/>
              </a:lnSpc>
            </a:pPr>
            <a:endParaRPr lang="en-GB"/>
          </a:p>
          <a:p>
            <a:pPr>
              <a:lnSpc>
                <a:spcPct val="114999"/>
              </a:lnSpc>
            </a:pPr>
            <a:r>
              <a:rPr lang="en-GB" dirty="0"/>
              <a:t>The final step is creating the linear regression model and checking for feature </a:t>
            </a:r>
            <a:r>
              <a:rPr lang="en-GB" dirty="0" err="1"/>
              <a:t>imprtance</a:t>
            </a:r>
            <a:r>
              <a:rPr lang="en-GB" dirty="0"/>
              <a:t>.</a:t>
            </a:r>
          </a:p>
          <a:p>
            <a:pPr>
              <a:lnSpc>
                <a:spcPct val="114999"/>
              </a:lnSpc>
            </a:pPr>
            <a:endParaRPr lang="en-GB"/>
          </a:p>
          <a:p>
            <a:pPr>
              <a:lnSpc>
                <a:spcPct val="114999"/>
              </a:lnSpc>
            </a:pPr>
            <a:r>
              <a:rPr lang="en-GB" dirty="0"/>
              <a:t>This concludes that stringency index is the highest predictor for total cases and thus total deaths.</a:t>
            </a:r>
          </a:p>
        </p:txBody>
      </p:sp>
    </p:spTree>
    <p:extLst>
      <p:ext uri="{BB962C8B-B14F-4D97-AF65-F5344CB8AC3E}">
        <p14:creationId xmlns:p14="http://schemas.microsoft.com/office/powerpoint/2010/main" val="378589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raphical user interface, text, application, chat or text message&#10;&#10;Description automatically generated">
            <a:extLst>
              <a:ext uri="{FF2B5EF4-FFF2-40B4-BE49-F238E27FC236}">
                <a16:creationId xmlns:a16="http://schemas.microsoft.com/office/drawing/2014/main" id="{2117342C-E876-B98E-795A-E6801EA3B2F6}"/>
              </a:ext>
            </a:extLst>
          </p:cNvPr>
          <p:cNvPicPr>
            <a:picLocks noChangeAspect="1"/>
          </p:cNvPicPr>
          <p:nvPr/>
        </p:nvPicPr>
        <p:blipFill>
          <a:blip r:embed="rId2"/>
          <a:stretch>
            <a:fillRect/>
          </a:stretch>
        </p:blipFill>
        <p:spPr>
          <a:xfrm>
            <a:off x="1828800" y="519545"/>
            <a:ext cx="5486399" cy="4104408"/>
          </a:xfrm>
          <a:prstGeom prst="rect">
            <a:avLst/>
          </a:prstGeom>
        </p:spPr>
      </p:pic>
    </p:spTree>
    <p:extLst>
      <p:ext uri="{BB962C8B-B14F-4D97-AF65-F5344CB8AC3E}">
        <p14:creationId xmlns:p14="http://schemas.microsoft.com/office/powerpoint/2010/main" val="634645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CB352993-50D4-3AB8-02F1-89ECCE1C57F4}"/>
              </a:ext>
            </a:extLst>
          </p:cNvPr>
          <p:cNvPicPr>
            <a:picLocks noChangeAspect="1"/>
          </p:cNvPicPr>
          <p:nvPr/>
        </p:nvPicPr>
        <p:blipFill>
          <a:blip r:embed="rId2"/>
          <a:stretch>
            <a:fillRect/>
          </a:stretch>
        </p:blipFill>
        <p:spPr>
          <a:xfrm>
            <a:off x="488373" y="467363"/>
            <a:ext cx="5112327" cy="3928220"/>
          </a:xfrm>
          <a:prstGeom prst="rect">
            <a:avLst/>
          </a:prstGeom>
        </p:spPr>
      </p:pic>
    </p:spTree>
    <p:extLst>
      <p:ext uri="{BB962C8B-B14F-4D97-AF65-F5344CB8AC3E}">
        <p14:creationId xmlns:p14="http://schemas.microsoft.com/office/powerpoint/2010/main" val="379595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CONCLUSION</a:t>
            </a:r>
            <a:endParaRPr/>
          </a:p>
        </p:txBody>
      </p:sp>
      <p:sp>
        <p:nvSpPr>
          <p:cNvPr id="186" name="Google Shape;186;p3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 seen in the analysis, the COVID-19 pandemic had a great impact on the world’s economy in negative ways. The maps and the charts also showed how the pandemic affected the GDP per capita, HDI and the population size generally.</a:t>
            </a:r>
            <a:endParaRPr/>
          </a:p>
          <a:p>
            <a:pPr marL="0" lvl="0" indent="0" algn="l" rtl="0">
              <a:spcBef>
                <a:spcPts val="1200"/>
              </a:spcBef>
              <a:spcAft>
                <a:spcPts val="0"/>
              </a:spcAft>
              <a:buNone/>
            </a:pPr>
            <a:r>
              <a:rPr lang="en"/>
              <a:t>However , in the final stage of the project the following softwares would be used to analyse and create our dashboard, viz:</a:t>
            </a:r>
            <a:endParaRPr/>
          </a:p>
          <a:p>
            <a:pPr marL="0" lvl="0" indent="0" algn="l" rtl="0">
              <a:spcBef>
                <a:spcPts val="1200"/>
              </a:spcBef>
              <a:spcAft>
                <a:spcPts val="0"/>
              </a:spcAft>
              <a:buNone/>
            </a:pPr>
            <a:r>
              <a:rPr lang="en"/>
              <a:t>1, Tableau</a:t>
            </a:r>
            <a:endParaRPr/>
          </a:p>
          <a:p>
            <a:pPr marL="0" lvl="0" indent="0" algn="l" rtl="0">
              <a:spcBef>
                <a:spcPts val="1200"/>
              </a:spcBef>
              <a:spcAft>
                <a:spcPts val="1200"/>
              </a:spcAft>
              <a:buNone/>
            </a:pPr>
            <a:r>
              <a:rPr lang="en"/>
              <a:t>2. Python/Pandas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INTRODUCTION</a:t>
            </a:r>
            <a:endParaRPr/>
          </a:p>
        </p:txBody>
      </p:sp>
      <p:sp>
        <p:nvSpPr>
          <p:cNvPr id="71" name="Google Shape;71;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1900"/>
              <a:t>Description : The COVID-19 pandemic tossed the world into a state of uncertainty, not only from the health standpoint but also on global economy. With the global that were enacted requiring many businesses to shut down early and limiting the number of people engaged in gathering activities, this took a toll on the level of consumption and total output that builds a country’s economy. Our interest in this topic pertains to our willingness to explore the different ways and to what degree ecological forces like the global COVID-19 pandemic can affect a country’s economy both short and long term.</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153275"/>
            <a:ext cx="8672700" cy="990900"/>
          </a:xfrm>
          <a:prstGeom prst="rect">
            <a:avLst/>
          </a:prstGeom>
        </p:spPr>
        <p:txBody>
          <a:bodyPr spcFirstLastPara="1" wrap="square" lIns="91425" tIns="91425" rIns="91425" bIns="91425" anchor="b" anchorCtr="0">
            <a:normAutofit fontScale="90000"/>
          </a:bodyPr>
          <a:lstStyle/>
          <a:p>
            <a:pPr marL="457200" lvl="0" indent="0" algn="l" rtl="0">
              <a:spcBef>
                <a:spcPts val="0"/>
              </a:spcBef>
              <a:spcAft>
                <a:spcPts val="0"/>
              </a:spcAft>
              <a:buNone/>
            </a:pPr>
            <a:r>
              <a:rPr lang="en"/>
              <a:t>QUESTIONS THE TEAM HOPES TO 				ANSWER WITH THE DATA.</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Which countries were most and least affected by COVID-19?</a:t>
            </a:r>
            <a:endParaRPr/>
          </a:p>
          <a:p>
            <a:pPr marL="457200" lvl="0" indent="-342900" algn="l" rtl="0">
              <a:spcBef>
                <a:spcPts val="0"/>
              </a:spcBef>
              <a:spcAft>
                <a:spcPts val="0"/>
              </a:spcAft>
              <a:buSzPts val="1800"/>
              <a:buAutoNum type="arabicPeriod"/>
            </a:pPr>
            <a:r>
              <a:rPr lang="en"/>
              <a:t>What income group the countries affected fall into?</a:t>
            </a:r>
            <a:endParaRPr/>
          </a:p>
          <a:p>
            <a:pPr marL="457200" lvl="0" indent="-342900" algn="l" rtl="0">
              <a:spcBef>
                <a:spcPts val="0"/>
              </a:spcBef>
              <a:spcAft>
                <a:spcPts val="0"/>
              </a:spcAft>
              <a:buSzPts val="1800"/>
              <a:buAutoNum type="arabicPeriod"/>
            </a:pPr>
            <a:r>
              <a:rPr lang="en"/>
              <a:t>Is GDP per capital a determinant of cross-country differentials in impact of COVID-19?</a:t>
            </a:r>
            <a:endParaRPr/>
          </a:p>
          <a:p>
            <a:pPr marL="457200" lvl="0" indent="-342900" algn="l" rtl="0">
              <a:spcBef>
                <a:spcPts val="0"/>
              </a:spcBef>
              <a:spcAft>
                <a:spcPts val="0"/>
              </a:spcAft>
              <a:buSzPts val="1800"/>
              <a:buAutoNum type="arabicPeriod"/>
            </a:pPr>
            <a:r>
              <a:rPr lang="en"/>
              <a:t>Is HDI a determinant of cross-country differentials in impact of COVID-19?</a:t>
            </a:r>
            <a:endParaRPr/>
          </a:p>
          <a:p>
            <a:pPr marL="457200" lvl="0" indent="-342900" algn="l" rtl="0">
              <a:spcBef>
                <a:spcPts val="0"/>
              </a:spcBef>
              <a:spcAft>
                <a:spcPts val="0"/>
              </a:spcAft>
              <a:buSzPts val="1800"/>
              <a:buAutoNum type="arabicPeriod"/>
            </a:pPr>
            <a:r>
              <a:rPr lang="en"/>
              <a:t>Is population size a determinant of cross-country differentials in impact of COVID-19?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body" idx="1"/>
          </p:nvPr>
        </p:nvSpPr>
        <p:spPr>
          <a:xfrm>
            <a:off x="387900" y="136250"/>
            <a:ext cx="3999900" cy="44325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3300"/>
              <a:t>PS: Which countries were most and least affected by COVID-19?</a:t>
            </a:r>
            <a:endParaRPr sz="2900"/>
          </a:p>
        </p:txBody>
      </p:sp>
      <p:sp>
        <p:nvSpPr>
          <p:cNvPr id="83" name="Google Shape;83;p16"/>
          <p:cNvSpPr txBox="1">
            <a:spLocks noGrp="1"/>
          </p:cNvSpPr>
          <p:nvPr>
            <p:ph type="body" idx="2"/>
          </p:nvPr>
        </p:nvSpPr>
        <p:spPr>
          <a:xfrm>
            <a:off x="4807300" y="0"/>
            <a:ext cx="4336800" cy="51435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
              <a:t>CCC</a:t>
            </a:r>
            <a:endParaRPr/>
          </a:p>
        </p:txBody>
      </p:sp>
      <p:sp>
        <p:nvSpPr>
          <p:cNvPr id="84" name="Google Shape;84;p16"/>
          <p:cNvSpPr txBox="1"/>
          <p:nvPr/>
        </p:nvSpPr>
        <p:spPr>
          <a:xfrm>
            <a:off x="5807725" y="834550"/>
            <a:ext cx="33723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85" name="Google Shape;85;p16"/>
          <p:cNvSpPr txBox="1"/>
          <p:nvPr/>
        </p:nvSpPr>
        <p:spPr>
          <a:xfrm>
            <a:off x="4843225" y="834550"/>
            <a:ext cx="4336800" cy="31401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latin typeface="Roboto"/>
                <a:ea typeface="Roboto"/>
                <a:cs typeface="Roboto"/>
                <a:sym typeface="Roboto"/>
              </a:rPr>
              <a:t>The top ten most and least affected countries based on the total cases and total death are as shown below:</a:t>
            </a:r>
            <a:endParaRPr sz="3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0" y="102200"/>
            <a:ext cx="9144000" cy="783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Correlation Analysis Chart</a:t>
            </a:r>
            <a:endParaRPr/>
          </a:p>
        </p:txBody>
      </p:sp>
      <p:sp>
        <p:nvSpPr>
          <p:cNvPr id="91" name="Google Shape;91;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17"/>
          <p:cNvPicPr preferRelativeResize="0"/>
          <p:nvPr/>
        </p:nvPicPr>
        <p:blipFill>
          <a:blip r:embed="rId3">
            <a:alphaModFix/>
          </a:blip>
          <a:stretch>
            <a:fillRect/>
          </a:stretch>
        </p:blipFill>
        <p:spPr>
          <a:xfrm>
            <a:off x="0" y="1144125"/>
            <a:ext cx="9144001" cy="3999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Top Ten Most Affected Countries by Total Cases</a:t>
            </a:r>
            <a:endParaRPr/>
          </a:p>
        </p:txBody>
      </p:sp>
      <p:sp>
        <p:nvSpPr>
          <p:cNvPr id="98" name="Google Shape;98;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9" name="Google Shape;99;p18"/>
          <p:cNvPicPr preferRelativeResize="0"/>
          <p:nvPr/>
        </p:nvPicPr>
        <p:blipFill>
          <a:blip r:embed="rId3">
            <a:alphaModFix/>
          </a:blip>
          <a:stretch>
            <a:fillRect/>
          </a:stretch>
        </p:blipFill>
        <p:spPr>
          <a:xfrm>
            <a:off x="387900" y="1566900"/>
            <a:ext cx="8298150" cy="307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87900" y="458025"/>
            <a:ext cx="8368200" cy="495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Top Ten Most Affected Countries by Total Deaths</a:t>
            </a:r>
            <a:endParaRPr/>
          </a:p>
        </p:txBody>
      </p:sp>
      <p:sp>
        <p:nvSpPr>
          <p:cNvPr id="105" name="Google Shape;105;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6" name="Google Shape;106;p19"/>
          <p:cNvPicPr preferRelativeResize="0"/>
          <p:nvPr/>
        </p:nvPicPr>
        <p:blipFill>
          <a:blip r:embed="rId3">
            <a:alphaModFix/>
          </a:blip>
          <a:stretch>
            <a:fillRect/>
          </a:stretch>
        </p:blipFill>
        <p:spPr>
          <a:xfrm>
            <a:off x="387900" y="1270563"/>
            <a:ext cx="8368200" cy="351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Top Ten Least Affected Countries by Total Cases</a:t>
            </a:r>
            <a:endParaRPr/>
          </a:p>
        </p:txBody>
      </p:sp>
      <p:sp>
        <p:nvSpPr>
          <p:cNvPr id="112" name="Google Shape;112;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3" name="Google Shape;113;p20"/>
          <p:cNvPicPr preferRelativeResize="0"/>
          <p:nvPr/>
        </p:nvPicPr>
        <p:blipFill>
          <a:blip r:embed="rId3">
            <a:alphaModFix/>
          </a:blip>
          <a:stretch>
            <a:fillRect/>
          </a:stretch>
        </p:blipFill>
        <p:spPr>
          <a:xfrm>
            <a:off x="387900" y="1144125"/>
            <a:ext cx="8368200" cy="342460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485</Words>
  <Application>Microsoft Office PowerPoint</Application>
  <PresentationFormat>On-screen Show (16:9)</PresentationFormat>
  <Paragraphs>42</Paragraphs>
  <Slides>24</Slides>
  <Notes>19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Marina</vt:lpstr>
      <vt:lpstr>  THE IMPACT OF COVID-19 ON THE GLOBAL ECONOMY. ……………………………………………………………………………..</vt:lpstr>
      <vt:lpstr>PowerPoint Presentation</vt:lpstr>
      <vt:lpstr>                       INTRODUCTION</vt:lpstr>
      <vt:lpstr>QUESTIONS THE TEAM HOPES TO     ANSWER WITH THE DATA.</vt:lpstr>
      <vt:lpstr>PowerPoint Presentation</vt:lpstr>
      <vt:lpstr>                   Correlation Analysis Chart</vt:lpstr>
      <vt:lpstr>Top Ten Most Affected Countries by Total Cases</vt:lpstr>
      <vt:lpstr>Top Ten Most Affected Countries by Total Deaths</vt:lpstr>
      <vt:lpstr>Top Ten Least Affected Countries by Total Cases</vt:lpstr>
      <vt:lpstr>Top Ten Least Affected Countries by Total Deaths </vt:lpstr>
      <vt:lpstr>PowerPoint Presentation</vt:lpstr>
      <vt:lpstr>      Graph showing the value count of the income groups</vt:lpstr>
      <vt:lpstr>PowerPoint Presentation</vt:lpstr>
      <vt:lpstr>Map showing changes by GDP per capita</vt:lpstr>
      <vt:lpstr>PowerPoint Presentation</vt:lpstr>
      <vt:lpstr>Map showing changes by HDI</vt:lpstr>
      <vt:lpstr>PowerPoint Presentation</vt:lpstr>
      <vt:lpstr>Map showing changes by Population size </vt:lpstr>
      <vt:lpstr>MACHINE LEARNING</vt:lpstr>
      <vt:lpstr>Using Machine Learning to identify the most significant variable that can be used to predict total cases </vt:lpstr>
      <vt:lpstr>PowerPoint Presentation</vt:lpstr>
      <vt:lpstr>PowerPoint Presentation</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COVID-19 ON THE GLOBAL ECONOMY. ……………………………………………………………………………..</dc:title>
  <dc:creator>sesan ogunturoti</dc:creator>
  <cp:lastModifiedBy>Nehemiah mageto</cp:lastModifiedBy>
  <cp:revision>341</cp:revision>
  <dcterms:modified xsi:type="dcterms:W3CDTF">2022-09-27T20:53:59Z</dcterms:modified>
</cp:coreProperties>
</file>