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0" r:id="rId1"/>
  </p:sldMasterIdLst>
  <p:notesMasterIdLst>
    <p:notesMasterId r:id="rId16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Average" panose="020B0604020202020204" charset="0"/>
      <p:regular r:id="rId17"/>
    </p:embeddedFont>
    <p:embeddedFont>
      <p:font typeface="Corbel" panose="020B0503020204020204" pitchFamily="34" charset="0"/>
      <p:regular r:id="rId18"/>
      <p:bold r:id="rId19"/>
      <p:italic r:id="rId20"/>
      <p:boldItalic r:id="rId21"/>
    </p:embeddedFon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Montserrat" panose="020B0604020202020204" charset="0"/>
      <p:regular r:id="rId26"/>
      <p:bold r:id="rId27"/>
      <p:italic r:id="rId28"/>
      <p:boldItalic r:id="rId29"/>
    </p:embeddedFont>
    <p:embeddedFont>
      <p:font typeface="Robot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f87997393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f87997393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793b68325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793b68325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793b68325_3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793b68325_3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793b6832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793b6832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f8799739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f8799739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f87997393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f87997393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f87997393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f87997393_0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f87997393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f87997393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793b6832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793b6832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793b68325_3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793b68325_3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793b68325_3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793b68325_3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f87997393_0_1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f87997393_0_1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793b68325_3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793b68325_3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3348021"/>
            <a:ext cx="6858000" cy="1231118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2770782"/>
            <a:ext cx="6858000" cy="565519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4742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75370"/>
            <a:ext cx="7886700" cy="61451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740569"/>
            <a:ext cx="7886700" cy="253480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89887"/>
            <a:ext cx="7885509" cy="511854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409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367049"/>
            <a:ext cx="7885509" cy="112637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638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273844"/>
            <a:ext cx="6977064" cy="2244678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3376297"/>
            <a:ext cx="7884318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62729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745226"/>
            <a:ext cx="7886700" cy="188387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37936"/>
            <a:ext cx="7885509" cy="855483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031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414462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1928812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414462"/>
            <a:ext cx="2202181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1928812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414462"/>
            <a:ext cx="2199085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1928812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015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3223127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1692266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3655324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3223127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692266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3655323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3223127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1692266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3655322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8463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4288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7137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TOC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455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3">
  <p:cSld name="Title and body_alt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body" idx="1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146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17896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06969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1">
  <p:cSld name="Title and body_alt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>
            <a:spLocks noGrp="1"/>
          </p:cNvSpPr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6"/>
          <p:cNvSpPr txBox="1">
            <a:spLocks noGrp="1"/>
          </p:cNvSpPr>
          <p:nvPr>
            <p:ph type="body" idx="1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6"/>
          <p:cNvSpPr txBox="1">
            <a:spLocks noGrp="1"/>
          </p:cNvSpPr>
          <p:nvPr>
            <p:ph type="title" idx="2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3422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3" name="Google Shape;133;p10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80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348021"/>
            <a:ext cx="6858000" cy="1231118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2770256"/>
            <a:ext cx="6858000" cy="565519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1078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369219"/>
            <a:ext cx="3768912" cy="326350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369219"/>
            <a:ext cx="3775470" cy="326350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170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260872"/>
            <a:ext cx="3768912" cy="617934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1878806"/>
            <a:ext cx="3768912" cy="276344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260872"/>
            <a:ext cx="3776661" cy="61793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1878806"/>
            <a:ext cx="3776661" cy="276344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415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6697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255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3554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5142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56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  <p:sldLayoutId id="2147483769" r:id="rId19"/>
    <p:sldLayoutId id="2147483770" r:id="rId20"/>
    <p:sldLayoutId id="2147483771" r:id="rId21"/>
    <p:sldLayoutId id="2147483772" r:id="rId2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11.xml"/><Relationship Id="rId7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2.xml"/><Relationship Id="rId5" Type="http://schemas.openxmlformats.org/officeDocument/2006/relationships/slide" Target="slide13.xml"/><Relationship Id="rId10" Type="http://schemas.openxmlformats.org/officeDocument/2006/relationships/slide" Target="slide9.xml"/><Relationship Id="rId4" Type="http://schemas.openxmlformats.org/officeDocument/2006/relationships/slide" Target="slide10.xml"/><Relationship Id="rId9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28;p17"/>
          <p:cNvSpPr txBox="1">
            <a:spLocks/>
          </p:cNvSpPr>
          <p:nvPr/>
        </p:nvSpPr>
        <p:spPr>
          <a:xfrm>
            <a:off x="95693" y="164145"/>
            <a:ext cx="6858000" cy="264182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buClrTx/>
              <a:buFontTx/>
            </a:pPr>
            <a:r>
              <a:rPr lang="en-US" sz="6600" b="1" dirty="0"/>
              <a:t>SGBD: </a:t>
            </a:r>
          </a:p>
          <a:p>
            <a:pPr>
              <a:buClrTx/>
              <a:buFontTx/>
            </a:pPr>
            <a:r>
              <a:rPr lang="en-US" sz="6600" b="1" dirty="0"/>
              <a:t>Venta de Rifas</a:t>
            </a:r>
          </a:p>
        </p:txBody>
      </p:sp>
      <p:sp>
        <p:nvSpPr>
          <p:cNvPr id="4" name="Google Shape;229;p17"/>
          <p:cNvSpPr txBox="1">
            <a:spLocks/>
          </p:cNvSpPr>
          <p:nvPr/>
        </p:nvSpPr>
        <p:spPr>
          <a:xfrm>
            <a:off x="6323681" y="2805971"/>
            <a:ext cx="2623811" cy="2184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 typeface="Arial" panose="020B0604020202020204" pitchFamily="34" charset="0"/>
              <a:buNone/>
            </a:pPr>
            <a:r>
              <a:rPr lang="en-US" sz="1800"/>
              <a:t>Grupo 5: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 typeface="Arial" panose="020B0604020202020204" pitchFamily="34" charset="0"/>
              <a:buNone/>
            </a:pPr>
            <a:r>
              <a:rPr lang="en-US" sz="1800"/>
              <a:t>Saucedo, Juan Pablo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 typeface="Arial" panose="020B0604020202020204" pitchFamily="34" charset="0"/>
              <a:buNone/>
            </a:pPr>
            <a:r>
              <a:rPr lang="en-US" sz="1800"/>
              <a:t>Funes, Joaquín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 typeface="Arial" panose="020B0604020202020204" pitchFamily="34" charset="0"/>
              <a:buNone/>
            </a:pPr>
            <a:r>
              <a:rPr lang="en-US" sz="1800"/>
              <a:t>Cavanagh, Juan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 typeface="Arial" panose="020B0604020202020204" pitchFamily="34" charset="0"/>
              <a:buNone/>
            </a:pPr>
            <a:r>
              <a:rPr lang="en-US" sz="1800"/>
              <a:t>Mercau, Nehemias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Font typeface="Arial" panose="020B0604020202020204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5643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Matriz Interrelaciones</a:t>
            </a: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240" y="1893346"/>
            <a:ext cx="9156240" cy="27371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7"/>
          <p:cNvSpPr txBox="1">
            <a:spLocks noGrp="1"/>
          </p:cNvSpPr>
          <p:nvPr>
            <p:ph type="title" idx="2"/>
          </p:nvPr>
        </p:nvSpPr>
        <p:spPr>
          <a:xfrm>
            <a:off x="361075" y="2338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</a:endParaRPr>
          </a:p>
        </p:txBody>
      </p:sp>
      <p:sp>
        <p:nvSpPr>
          <p:cNvPr id="329" name="Google Shape;329;p27"/>
          <p:cNvSpPr txBox="1"/>
          <p:nvPr/>
        </p:nvSpPr>
        <p:spPr>
          <a:xfrm>
            <a:off x="206300" y="233800"/>
            <a:ext cx="39609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27"/>
          <p:cNvSpPr txBox="1"/>
          <p:nvPr/>
        </p:nvSpPr>
        <p:spPr>
          <a:xfrm>
            <a:off x="49600" y="4840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Lato"/>
                <a:ea typeface="Lato"/>
                <a:cs typeface="Lato"/>
                <a:sym typeface="Lato"/>
              </a:rPr>
              <a:t>DER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8"/>
          <p:cNvSpPr txBox="1"/>
          <p:nvPr/>
        </p:nvSpPr>
        <p:spPr>
          <a:xfrm>
            <a:off x="202019" y="0"/>
            <a:ext cx="8502832" cy="839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latin typeface="Montserrat"/>
                <a:ea typeface="Montserrat"/>
                <a:cs typeface="Montserrat"/>
                <a:sym typeface="Montserrat"/>
              </a:rPr>
              <a:t>Esquema Relacional</a:t>
            </a:r>
            <a:endParaRPr sz="24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7524281-39A4-4629-807D-038FAA4BF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1358"/>
            <a:ext cx="9144000" cy="396594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17954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90944" y="228600"/>
            <a:ext cx="111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PDM</a:t>
            </a:r>
            <a:endParaRPr lang="en-US" sz="24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"/>
          <p:cNvSpPr txBox="1">
            <a:spLocks noGrp="1"/>
          </p:cNvSpPr>
          <p:nvPr>
            <p:ph type="title"/>
          </p:nvPr>
        </p:nvSpPr>
        <p:spPr>
          <a:xfrm>
            <a:off x="2264779" y="1965977"/>
            <a:ext cx="4323307" cy="1614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/>
              <a:t>¡Gracias!</a:t>
            </a:r>
            <a:endParaRPr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/>
        </p:nvSpPr>
        <p:spPr>
          <a:xfrm>
            <a:off x="1297500" y="1132625"/>
            <a:ext cx="70389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Índice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18"/>
          <p:cNvSpPr txBox="1"/>
          <p:nvPr/>
        </p:nvSpPr>
        <p:spPr>
          <a:xfrm>
            <a:off x="4443275" y="2064600"/>
            <a:ext cx="2796600" cy="20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Desarrollo</a:t>
            </a:r>
            <a:r>
              <a:rPr lang="es" sz="700" dirty="0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dirty="0"/>
          </a:p>
          <a:p>
            <a:pPr marL="171450" lvl="0" indent="-17145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100" dirty="0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Matriz de Interrelaciones</a:t>
            </a:r>
            <a:endParaRPr sz="11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100" dirty="0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Diagrama Entidad Relación</a:t>
            </a:r>
            <a:endParaRPr sz="11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100" dirty="0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Modelo Físico </a:t>
            </a:r>
            <a:endParaRPr sz="11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100" dirty="0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Esquema Relacional</a:t>
            </a:r>
            <a:endParaRPr sz="11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6" name="Google Shape;236;p18"/>
          <p:cNvSpPr txBox="1"/>
          <p:nvPr/>
        </p:nvSpPr>
        <p:spPr>
          <a:xfrm>
            <a:off x="1294300" y="2064601"/>
            <a:ext cx="3018300" cy="20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 del proyecto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Dominio del Problema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Análisis de los problemas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s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Diagrama de ciclo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del proyecto</a:t>
            </a:r>
            <a:endParaRPr/>
          </a:p>
        </p:txBody>
      </p:sp>
      <p:sp>
        <p:nvSpPr>
          <p:cNvPr id="242" name="Google Shape;242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La actividad consiste en desarrollar el diagrama ER y los esquemas de las relaciones resultantes normalizadas del siguiente dominio de problema</a:t>
            </a:r>
            <a:endParaRPr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>
            <a:spLocks noGrp="1"/>
          </p:cNvSpPr>
          <p:nvPr>
            <p:ph type="title"/>
          </p:nvPr>
        </p:nvSpPr>
        <p:spPr>
          <a:xfrm>
            <a:off x="305982" y="107312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Dominio del Problema</a:t>
            </a:r>
            <a:endParaRPr dirty="0"/>
          </a:p>
        </p:txBody>
      </p:sp>
      <p:sp>
        <p:nvSpPr>
          <p:cNvPr id="248" name="Google Shape;248;p20"/>
          <p:cNvSpPr txBox="1">
            <a:spLocks noGrp="1"/>
          </p:cNvSpPr>
          <p:nvPr>
            <p:ph type="body" idx="1"/>
          </p:nvPr>
        </p:nvSpPr>
        <p:spPr>
          <a:xfrm>
            <a:off x="154236" y="850800"/>
            <a:ext cx="8879595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Se trata de una asociación que se dedica a la venta de rifas de estudiantes, La venta la realiza a través de </a:t>
            </a:r>
            <a:r>
              <a:rPr lang="es" b="1" i="1" u="sng" dirty="0">
                <a:solidFill>
                  <a:srgbClr val="FFFFFF"/>
                </a:solidFill>
              </a:rPr>
              <a:t>afiliados</a:t>
            </a:r>
            <a:r>
              <a:rPr lang="es" b="1" dirty="0">
                <a:solidFill>
                  <a:srgbClr val="FFFFFF"/>
                </a:solidFill>
              </a:rPr>
              <a:t> </a:t>
            </a:r>
            <a:r>
              <a:rPr lang="es" dirty="0">
                <a:solidFill>
                  <a:srgbClr val="FFFFFF"/>
                </a:solidFill>
              </a:rPr>
              <a:t>que se afilian llenando una ficha de datos personales con datos como número afiliado, nombre/s, apellido/s, dni, domicilio local, domicilio de procedencia, sexo, fecha de nac. estado civil, contacto, email. fecha ingreso, año que cursa.</a:t>
            </a:r>
            <a:endParaRPr dirty="0">
              <a:solidFill>
                <a:srgbClr val="FFFFFF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Cada afiliado pertenece a un </a:t>
            </a:r>
            <a:r>
              <a:rPr lang="es" b="1" i="1" u="sng" dirty="0">
                <a:solidFill>
                  <a:srgbClr val="FFFFFF"/>
                </a:solidFill>
              </a:rPr>
              <a:t>grupo</a:t>
            </a:r>
            <a:r>
              <a:rPr lang="es" dirty="0">
                <a:solidFill>
                  <a:srgbClr val="FFFFFF"/>
                </a:solidFill>
              </a:rPr>
              <a:t> en un año y debe vender una cantidad de rifas para pasar de grupo, los datos de los requerimientos por grupo deben estar almacenados y también el histórico de rifas vendidas en cada año/grupo por afiliado, las </a:t>
            </a:r>
            <a:r>
              <a:rPr lang="es" b="1" i="1" u="sng" dirty="0">
                <a:solidFill>
                  <a:srgbClr val="FFFFFF"/>
                </a:solidFill>
              </a:rPr>
              <a:t>rifas</a:t>
            </a:r>
            <a:r>
              <a:rPr lang="es" b="1" dirty="0">
                <a:solidFill>
                  <a:srgbClr val="FFFFFF"/>
                </a:solidFill>
              </a:rPr>
              <a:t> </a:t>
            </a:r>
            <a:r>
              <a:rPr lang="es" dirty="0">
                <a:solidFill>
                  <a:srgbClr val="FFFFFF"/>
                </a:solidFill>
              </a:rPr>
              <a:t>que se les asignan con su número y serie. Las rifas se venden en </a:t>
            </a:r>
            <a:r>
              <a:rPr lang="es" b="1" i="1" u="sng" dirty="0">
                <a:solidFill>
                  <a:srgbClr val="FFFFFF"/>
                </a:solidFill>
              </a:rPr>
              <a:t>cuotas</a:t>
            </a:r>
            <a:r>
              <a:rPr lang="es" dirty="0">
                <a:solidFill>
                  <a:srgbClr val="FFFFFF"/>
                </a:solidFill>
              </a:rPr>
              <a:t> lo que se deberá llevar registro, De cada rifa vendida se debe registrar datos del </a:t>
            </a:r>
            <a:r>
              <a:rPr lang="es" b="1" i="1" u="sng" dirty="0">
                <a:solidFill>
                  <a:srgbClr val="FFFFFF"/>
                </a:solidFill>
              </a:rPr>
              <a:t>comprador</a:t>
            </a:r>
            <a:r>
              <a:rPr lang="es" b="1" dirty="0">
                <a:solidFill>
                  <a:srgbClr val="FFFFFF"/>
                </a:solidFill>
              </a:rPr>
              <a:t> </a:t>
            </a:r>
            <a:r>
              <a:rPr lang="es" dirty="0">
                <a:solidFill>
                  <a:srgbClr val="FFFFFF"/>
                </a:solidFill>
              </a:rPr>
              <a:t>como nombre y apellido, domicilio, contacto y dni, y el detalle de todas las cuotas pagadas con su vencimiento, fecha de pago, modo de pago (efectivo, tarjeta, cheque ) y las no pagadas con su vencimiento.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los problemas</a:t>
            </a:r>
            <a:endParaRPr/>
          </a:p>
        </p:txBody>
      </p:sp>
      <p:sp>
        <p:nvSpPr>
          <p:cNvPr id="257" name="Google Shape;257;p21"/>
          <p:cNvSpPr txBox="1">
            <a:spLocks noGrp="1"/>
          </p:cNvSpPr>
          <p:nvPr>
            <p:ph type="body" idx="1"/>
          </p:nvPr>
        </p:nvSpPr>
        <p:spPr>
          <a:xfrm>
            <a:off x="2030400" y="2658513"/>
            <a:ext cx="6650892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Llevar registro de las rifas vendidas, de las cuotas pagadas y no pagadas por el comprador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59" name="Google Shape;259;p21"/>
          <p:cNvSpPr txBox="1">
            <a:spLocks noGrp="1"/>
          </p:cNvSpPr>
          <p:nvPr>
            <p:ph type="body" idx="4294967295"/>
          </p:nvPr>
        </p:nvSpPr>
        <p:spPr>
          <a:xfrm>
            <a:off x="2030413" y="3573463"/>
            <a:ext cx="7113587" cy="808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Llevar un registro de que afiliado ha sido asignado con que rifa, de la cantidad de rifas vendidas por afiliado para poder constatar el cumplimiento o no de los requerimientos por grupo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55" name="Google Shape;255;p21"/>
          <p:cNvSpPr txBox="1">
            <a:spLocks noGrp="1"/>
          </p:cNvSpPr>
          <p:nvPr>
            <p:ph type="body" idx="4294967295"/>
          </p:nvPr>
        </p:nvSpPr>
        <p:spPr>
          <a:xfrm>
            <a:off x="2030413" y="1743075"/>
            <a:ext cx="7113587" cy="809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Llevar registro histórico de rifas vendidas por afiliado por año/grupo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54" name="Google Shape;254;p21"/>
          <p:cNvSpPr txBox="1"/>
          <p:nvPr/>
        </p:nvSpPr>
        <p:spPr>
          <a:xfrm>
            <a:off x="1297500" y="17436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1297500" y="2658481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1297500" y="35733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"/>
          <p:cNvSpPr txBox="1"/>
          <p:nvPr/>
        </p:nvSpPr>
        <p:spPr>
          <a:xfrm>
            <a:off x="1297500" y="1456575"/>
            <a:ext cx="71676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 afiliado puede ser un comprador.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cantidad de cuotas en que se paga una rifa es acordado entre  afiliado y comprador.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 monto de la cuota es el monto total dividido la cantidad de cuotas totales.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Los montos totales en un año son los mismos.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se aplican recargos por cuota vencida.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Supuestos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Supuestos</a:t>
            </a:r>
            <a:endParaRPr sz="3600"/>
          </a:p>
        </p:txBody>
      </p:sp>
      <p:sp>
        <p:nvSpPr>
          <p:cNvPr id="271" name="Google Shape;271;p23"/>
          <p:cNvSpPr txBox="1">
            <a:spLocks noGrp="1"/>
          </p:cNvSpPr>
          <p:nvPr>
            <p:ph type="body" idx="1"/>
          </p:nvPr>
        </p:nvSpPr>
        <p:spPr>
          <a:xfrm>
            <a:off x="539827" y="1567550"/>
            <a:ext cx="7796573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s" sz="1600" dirty="0"/>
              <a:t>A cada afiliado se le asignan al comienzo del año la cantidad de rifas a vender para cumplir el requerimiento de grupo. </a:t>
            </a:r>
            <a:endParaRPr sz="1600" dirty="0"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s" sz="1600" dirty="0"/>
              <a:t>Los afiliados que cumplan con el requerimiento de rifas vendidas, pasarán de grupo al año siguiente. Caso contrario, se mantendrán en su grupo actual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s" sz="1600" dirty="0"/>
              <a:t>El requerimiento de cantidad de rifas a vender por grupo aumenta al pasar de grupo.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Supuestos</a:t>
            </a:r>
            <a:endParaRPr sz="3600" dirty="0"/>
          </a:p>
        </p:txBody>
      </p:sp>
      <p:sp>
        <p:nvSpPr>
          <p:cNvPr id="277" name="Google Shape;277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s" sz="1400"/>
              <a:t>No es de interés registrar sexo y estado civil de los compradores. 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s" sz="1400"/>
              <a:t>No se podrá filtrar ni compradores ni afiliados de acuerdo al barrio, se debe hacer por medio de provincia y ciudad.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s" sz="1400"/>
              <a:t>Todas las personas tienen un domicilio, para las personas que son afiliados, este es su domicilio local. Los domicilios de procedencia solo figuran en la tabla de afiliados.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ciclo</a:t>
            </a:r>
            <a:endParaRPr/>
          </a:p>
        </p:txBody>
      </p:sp>
      <p:sp>
        <p:nvSpPr>
          <p:cNvPr id="283" name="Google Shape;283;p25"/>
          <p:cNvSpPr txBox="1"/>
          <p:nvPr/>
        </p:nvSpPr>
        <p:spPr>
          <a:xfrm>
            <a:off x="812750" y="1907325"/>
            <a:ext cx="22755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Matriz de interrelaciones</a:t>
            </a:r>
            <a:endParaRPr/>
          </a:p>
        </p:txBody>
      </p:sp>
      <p:sp>
        <p:nvSpPr>
          <p:cNvPr id="284" name="Google Shape;284;p25"/>
          <p:cNvSpPr txBox="1"/>
          <p:nvPr/>
        </p:nvSpPr>
        <p:spPr>
          <a:xfrm>
            <a:off x="812750" y="3231100"/>
            <a:ext cx="22755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DER</a:t>
            </a:r>
            <a:endParaRPr/>
          </a:p>
        </p:txBody>
      </p:sp>
      <p:sp>
        <p:nvSpPr>
          <p:cNvPr id="285" name="Google Shape;285;p25"/>
          <p:cNvSpPr txBox="1"/>
          <p:nvPr/>
        </p:nvSpPr>
        <p:spPr>
          <a:xfrm>
            <a:off x="6548585" y="1768513"/>
            <a:ext cx="22284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PDM</a:t>
            </a:r>
            <a:endParaRPr/>
          </a:p>
        </p:txBody>
      </p:sp>
      <p:sp>
        <p:nvSpPr>
          <p:cNvPr id="286" name="Google Shape;286;p25"/>
          <p:cNvSpPr txBox="1"/>
          <p:nvPr/>
        </p:nvSpPr>
        <p:spPr>
          <a:xfrm>
            <a:off x="6548578" y="3231100"/>
            <a:ext cx="15159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Esquema Relacional</a:t>
            </a:r>
            <a:endParaRPr/>
          </a:p>
        </p:txBody>
      </p:sp>
      <p:grpSp>
        <p:nvGrpSpPr>
          <p:cNvPr id="287" name="Google Shape;287;p25"/>
          <p:cNvGrpSpPr/>
          <p:nvPr/>
        </p:nvGrpSpPr>
        <p:grpSpPr>
          <a:xfrm>
            <a:off x="812750" y="2242928"/>
            <a:ext cx="7727235" cy="2190350"/>
            <a:chOff x="812750" y="2264825"/>
            <a:chExt cx="7727235" cy="2190350"/>
          </a:xfrm>
        </p:grpSpPr>
        <p:sp>
          <p:nvSpPr>
            <p:cNvPr id="288" name="Google Shape;288;p25"/>
            <p:cNvSpPr txBox="1"/>
            <p:nvPr/>
          </p:nvSpPr>
          <p:spPr>
            <a:xfrm>
              <a:off x="812750" y="2416610"/>
              <a:ext cx="1991400" cy="60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000">
                  <a:solidFill>
                    <a:srgbClr val="D9D9D9"/>
                  </a:solidFill>
                  <a:latin typeface="Lato"/>
                  <a:ea typeface="Lato"/>
                  <a:cs typeface="Lato"/>
                  <a:sym typeface="Lato"/>
                </a:rPr>
                <a:t>Definimos la relaciones entre las distintas entidades</a:t>
              </a:r>
              <a:endParaRPr sz="10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9" name="Google Shape;289;p25"/>
            <p:cNvSpPr txBox="1"/>
            <p:nvPr/>
          </p:nvSpPr>
          <p:spPr>
            <a:xfrm>
              <a:off x="812750" y="3763375"/>
              <a:ext cx="1991400" cy="69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000">
                  <a:solidFill>
                    <a:srgbClr val="D9D9D9"/>
                  </a:solidFill>
                  <a:latin typeface="Lato"/>
                  <a:ea typeface="Lato"/>
                  <a:cs typeface="Lato"/>
                  <a:sym typeface="Lato"/>
                </a:rPr>
                <a:t>Mostramos gráficamente la relación entre las entidades definiendo cardinalidad</a:t>
              </a:r>
              <a:endParaRPr sz="10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0" name="Google Shape;290;p25"/>
            <p:cNvSpPr txBox="1"/>
            <p:nvPr/>
          </p:nvSpPr>
          <p:spPr>
            <a:xfrm>
              <a:off x="6548585" y="2264825"/>
              <a:ext cx="1991400" cy="69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000">
                  <a:solidFill>
                    <a:srgbClr val="D9D9D9"/>
                  </a:solidFill>
                  <a:latin typeface="Lato"/>
                  <a:ea typeface="Lato"/>
                  <a:cs typeface="Lato"/>
                  <a:sym typeface="Lato"/>
                </a:rPr>
                <a:t>Modelamos la base de datos incluyendo información sobre atributos, FK, y tipos de datos.</a:t>
              </a:r>
              <a:endParaRPr sz="10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1" name="Google Shape;291;p25"/>
            <p:cNvSpPr txBox="1"/>
            <p:nvPr/>
          </p:nvSpPr>
          <p:spPr>
            <a:xfrm>
              <a:off x="6548585" y="3697000"/>
              <a:ext cx="1991400" cy="69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000">
                  <a:solidFill>
                    <a:srgbClr val="D9D9D9"/>
                  </a:solidFill>
                  <a:latin typeface="Lato"/>
                  <a:ea typeface="Lato"/>
                  <a:cs typeface="Lato"/>
                  <a:sym typeface="Lato"/>
                </a:rPr>
                <a:t>Modelamos la entidades como tuplas, para cada entidad con sus atributos.  Definimos claves Foráneas</a:t>
              </a:r>
              <a:endParaRPr sz="10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292" name="Google Shape;292;p25"/>
          <p:cNvCxnSpPr/>
          <p:nvPr/>
        </p:nvCxnSpPr>
        <p:spPr>
          <a:xfrm flipH="1">
            <a:off x="780745" y="1641850"/>
            <a:ext cx="7596300" cy="105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25"/>
          <p:cNvCxnSpPr/>
          <p:nvPr/>
        </p:nvCxnSpPr>
        <p:spPr>
          <a:xfrm flipH="1">
            <a:off x="780842" y="3044098"/>
            <a:ext cx="2275500" cy="10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25"/>
          <p:cNvCxnSpPr/>
          <p:nvPr/>
        </p:nvCxnSpPr>
        <p:spPr>
          <a:xfrm flipH="1">
            <a:off x="6101542" y="3044098"/>
            <a:ext cx="2275500" cy="10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95" name="Google Shape;295;p25"/>
          <p:cNvCxnSpPr/>
          <p:nvPr/>
        </p:nvCxnSpPr>
        <p:spPr>
          <a:xfrm flipH="1">
            <a:off x="780745" y="4455175"/>
            <a:ext cx="7596300" cy="105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0" name="Google Shape;300;p25"/>
          <p:cNvGrpSpPr/>
          <p:nvPr/>
        </p:nvGrpSpPr>
        <p:grpSpPr>
          <a:xfrm>
            <a:off x="3078687" y="2700858"/>
            <a:ext cx="737729" cy="737729"/>
            <a:chOff x="2920647" y="2157958"/>
            <a:chExt cx="827700" cy="827700"/>
          </a:xfrm>
        </p:grpSpPr>
        <p:sp>
          <p:nvSpPr>
            <p:cNvPr id="301" name="Google Shape;301;p25"/>
            <p:cNvSpPr/>
            <p:nvPr/>
          </p:nvSpPr>
          <p:spPr>
            <a:xfrm rot="2368348">
              <a:off x="3040494" y="2277805"/>
              <a:ext cx="588007" cy="588007"/>
            </a:xfrm>
            <a:prstGeom prst="pie">
              <a:avLst>
                <a:gd name="adj1" fmla="val 18953478"/>
                <a:gd name="adj2" fmla="val 8381030"/>
              </a:avLst>
            </a:prstGeom>
            <a:solidFill>
              <a:srgbClr val="9BC5E9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 rot="248723">
              <a:off x="3023158" y="2234335"/>
              <a:ext cx="655715" cy="655993"/>
            </a:xfrm>
            <a:prstGeom prst="chord">
              <a:avLst>
                <a:gd name="adj1" fmla="val 2500565"/>
                <a:gd name="adj2" fmla="val 1811979"/>
              </a:avLst>
            </a:prstGeom>
            <a:solidFill>
              <a:srgbClr val="9BC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25"/>
          <p:cNvSpPr txBox="1"/>
          <p:nvPr/>
        </p:nvSpPr>
        <p:spPr>
          <a:xfrm>
            <a:off x="3199194" y="2882857"/>
            <a:ext cx="5079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1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4" name="Google Shape;304;p25"/>
          <p:cNvGrpSpPr/>
          <p:nvPr/>
        </p:nvGrpSpPr>
        <p:grpSpPr>
          <a:xfrm rot="-5400000">
            <a:off x="4225338" y="3802929"/>
            <a:ext cx="737729" cy="737729"/>
            <a:chOff x="2920647" y="2157958"/>
            <a:chExt cx="827700" cy="827700"/>
          </a:xfrm>
        </p:grpSpPr>
        <p:sp>
          <p:nvSpPr>
            <p:cNvPr id="305" name="Google Shape;305;p25"/>
            <p:cNvSpPr/>
            <p:nvPr/>
          </p:nvSpPr>
          <p:spPr>
            <a:xfrm rot="2368348">
              <a:off x="3040494" y="2277805"/>
              <a:ext cx="588007" cy="588007"/>
            </a:xfrm>
            <a:prstGeom prst="pie">
              <a:avLst>
                <a:gd name="adj1" fmla="val 18953478"/>
                <a:gd name="adj2" fmla="val 8381030"/>
              </a:avLst>
            </a:prstGeom>
            <a:solidFill>
              <a:srgbClr val="2196F3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 rot="248723">
              <a:off x="3023158" y="2234335"/>
              <a:ext cx="655715" cy="655993"/>
            </a:xfrm>
            <a:prstGeom prst="chord">
              <a:avLst>
                <a:gd name="adj1" fmla="val 2500565"/>
                <a:gd name="adj2" fmla="val 1811979"/>
              </a:avLst>
            </a:prstGeom>
            <a:solidFill>
              <a:srgbClr val="219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25"/>
          <p:cNvSpPr txBox="1"/>
          <p:nvPr/>
        </p:nvSpPr>
        <p:spPr>
          <a:xfrm>
            <a:off x="4320431" y="3970948"/>
            <a:ext cx="5079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1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8" name="Google Shape;308;p25"/>
          <p:cNvGrpSpPr/>
          <p:nvPr/>
        </p:nvGrpSpPr>
        <p:grpSpPr>
          <a:xfrm>
            <a:off x="5313093" y="2700655"/>
            <a:ext cx="737804" cy="737804"/>
            <a:chOff x="5428888" y="2158023"/>
            <a:chExt cx="828900" cy="828900"/>
          </a:xfrm>
        </p:grpSpPr>
        <p:sp>
          <p:nvSpPr>
            <p:cNvPr id="309" name="Google Shape;309;p25"/>
            <p:cNvSpPr/>
            <p:nvPr/>
          </p:nvSpPr>
          <p:spPr>
            <a:xfrm rot="-8431175">
              <a:off x="5548912" y="2278047"/>
              <a:ext cx="588851" cy="588851"/>
            </a:xfrm>
            <a:prstGeom prst="pie">
              <a:avLst>
                <a:gd name="adj1" fmla="val 19686997"/>
                <a:gd name="adj2" fmla="val 7771013"/>
              </a:avLst>
            </a:prstGeom>
            <a:solidFill>
              <a:srgbClr val="1976D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 rot="-10551618">
              <a:off x="5498383" y="2253584"/>
              <a:ext cx="656613" cy="656891"/>
            </a:xfrm>
            <a:prstGeom prst="chord">
              <a:avLst>
                <a:gd name="adj1" fmla="val 2500565"/>
                <a:gd name="adj2" fmla="val 1811979"/>
              </a:avLst>
            </a:prstGeom>
            <a:solidFill>
              <a:srgbClr val="197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25"/>
          <p:cNvSpPr txBox="1"/>
          <p:nvPr/>
        </p:nvSpPr>
        <p:spPr>
          <a:xfrm>
            <a:off x="5404083" y="2882857"/>
            <a:ext cx="5079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1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2" name="Google Shape;312;p25"/>
          <p:cNvGrpSpPr/>
          <p:nvPr/>
        </p:nvGrpSpPr>
        <p:grpSpPr>
          <a:xfrm rot="5400000">
            <a:off x="4193370" y="1569752"/>
            <a:ext cx="737729" cy="737729"/>
            <a:chOff x="2920647" y="2157958"/>
            <a:chExt cx="827700" cy="827700"/>
          </a:xfrm>
        </p:grpSpPr>
        <p:sp>
          <p:nvSpPr>
            <p:cNvPr id="313" name="Google Shape;313;p25"/>
            <p:cNvSpPr/>
            <p:nvPr/>
          </p:nvSpPr>
          <p:spPr>
            <a:xfrm rot="2368348">
              <a:off x="3040494" y="2277805"/>
              <a:ext cx="588007" cy="588007"/>
            </a:xfrm>
            <a:prstGeom prst="pie">
              <a:avLst>
                <a:gd name="adj1" fmla="val 18953478"/>
                <a:gd name="adj2" fmla="val 8381030"/>
              </a:avLst>
            </a:prstGeom>
            <a:solidFill>
              <a:srgbClr val="0D47A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5"/>
            <p:cNvSpPr/>
            <p:nvPr/>
          </p:nvSpPr>
          <p:spPr>
            <a:xfrm rot="248723">
              <a:off x="3023158" y="2234335"/>
              <a:ext cx="655715" cy="655993"/>
            </a:xfrm>
            <a:prstGeom prst="chord">
              <a:avLst>
                <a:gd name="adj1" fmla="val 2500565"/>
                <a:gd name="adj2" fmla="val 1811979"/>
              </a:avLst>
            </a:prstGeom>
            <a:solidFill>
              <a:srgbClr val="0D4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25"/>
          <p:cNvSpPr txBox="1"/>
          <p:nvPr/>
        </p:nvSpPr>
        <p:spPr>
          <a:xfrm>
            <a:off x="4320431" y="1765093"/>
            <a:ext cx="5079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1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611</Words>
  <Application>Microsoft Office PowerPoint</Application>
  <PresentationFormat>Presentación en pantalla (16:9)</PresentationFormat>
  <Paragraphs>61</Paragraphs>
  <Slides>14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Corbel</vt:lpstr>
      <vt:lpstr>Lato</vt:lpstr>
      <vt:lpstr>Montserrat</vt:lpstr>
      <vt:lpstr>Average</vt:lpstr>
      <vt:lpstr>Roboto</vt:lpstr>
      <vt:lpstr>Arial</vt:lpstr>
      <vt:lpstr>Profundidad</vt:lpstr>
      <vt:lpstr>Presentación de PowerPoint</vt:lpstr>
      <vt:lpstr>Presentación de PowerPoint</vt:lpstr>
      <vt:lpstr>Objetivo del proyecto</vt:lpstr>
      <vt:lpstr>Dominio del Problema</vt:lpstr>
      <vt:lpstr>Análisis de los problemas</vt:lpstr>
      <vt:lpstr>Supuestos</vt:lpstr>
      <vt:lpstr>Supuestos</vt:lpstr>
      <vt:lpstr>Supuestos</vt:lpstr>
      <vt:lpstr>Diagrama de ciclo</vt:lpstr>
      <vt:lpstr>Matriz Interrelaciones</vt:lpstr>
      <vt:lpstr>Presentación de PowerPoint</vt:lpstr>
      <vt:lpstr>Presentación de PowerPoint</vt:lpstr>
      <vt:lpstr>Presentación de PowerPoint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SGBD:  Venta de Rifas</dc:title>
  <cp:lastModifiedBy>usuario</cp:lastModifiedBy>
  <cp:revision>4</cp:revision>
  <dcterms:modified xsi:type="dcterms:W3CDTF">2021-04-26T15:01:05Z</dcterms:modified>
</cp:coreProperties>
</file>