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47c960c2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b847c960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847c960c2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b847c960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4278dcece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14278dcec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847c960c2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b847c960c2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847c960c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b847c960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278dcece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14278dcec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4278dcece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14278dcec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4278dcece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14278dcec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4278dcece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14278dcec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4278dcec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14278dce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847c960c2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b847c960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2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Google Shape;26;p2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7" name="Google Shape;27;p2"/>
          <p:cNvCxnSpPr/>
          <p:nvPr/>
        </p:nvCxnSpPr>
        <p:spPr>
          <a:xfrm flipH="1" rot="10800000">
            <a:off x="2286" y="5937956"/>
            <a:ext cx="6181" cy="56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2"/>
          <p:cNvCxnSpPr/>
          <p:nvPr/>
        </p:nvCxnSpPr>
        <p:spPr>
          <a:xfrm flipH="1" rot="10800000">
            <a:off x="2286" y="5937956"/>
            <a:ext cx="6181" cy="56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  <a:defRPr b="1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 txBox="1"/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87" name="Google Shape;87;p11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626A19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Arial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/>
          <p:nvPr/>
        </p:nvSpPr>
        <p:spPr>
          <a:xfrm flipH="1" rot="10800000">
            <a:off x="4381500" y="621982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l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  <a:defRPr b="1" sz="56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5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2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3" type="body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4" type="body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b="0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rect b="b" l="l" r="r" t="t"/>
                <a:pathLst>
                  <a:path extrusionOk="0" h="656" w="5772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rect b="b" l="l" r="r" t="t"/>
                <a:pathLst>
                  <a:path extrusionOk="0" h="595" w="300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Google Shape;15;p1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rect b="b" l="l" r="r" t="t"/>
                  <a:pathLst>
                    <a:path extrusionOk="0" h="1055" w="5772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cap="flat" cmpd="sng" w="10775">
                  <a:solidFill>
                    <a:srgbClr val="A8B53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1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rect b="b" l="l" r="r" t="t"/>
                  <a:pathLst>
                    <a:path extrusionOk="0" h="854" w="5766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junit.org/junit5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</a:pPr>
            <a:r>
              <a:rPr lang="es-419"/>
              <a:t>Estructura de Datos y Algoritmos</a:t>
            </a:r>
            <a:endParaRPr/>
          </a:p>
        </p:txBody>
      </p:sp>
      <p:sp>
        <p:nvSpPr>
          <p:cNvPr id="116" name="Google Shape;116;p15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s-419" sz="3600">
                <a:solidFill>
                  <a:schemeClr val="dk2"/>
                </a:solidFill>
              </a:rPr>
              <a:t>ITBA     2021-Q2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Unit Test - Características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457200" y="1554474"/>
            <a:ext cx="82296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Automático</a:t>
            </a:r>
            <a:endParaRPr>
              <a:solidFill>
                <a:srgbClr val="000000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Verifican un único caso por test</a:t>
            </a:r>
            <a:endParaRPr>
              <a:solidFill>
                <a:srgbClr val="000000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Repetible</a:t>
            </a:r>
            <a:endParaRPr>
              <a:solidFill>
                <a:srgbClr val="000000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Independientes de otros tests o de condiciones externas</a:t>
            </a:r>
            <a:endParaRPr>
              <a:solidFill>
                <a:srgbClr val="000000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Mantenible y Documentado ( comentado )</a:t>
            </a:r>
            <a:endParaRPr>
              <a:solidFill>
                <a:srgbClr val="000000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Ejecuta en muy poco tiempo ( muy deseable 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¿Qué testear en un Unit Test?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457200" y="21640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En el caso de un método o función:</a:t>
            </a:r>
            <a:endParaRPr>
              <a:solidFill>
                <a:srgbClr val="000000"/>
              </a:solidFill>
            </a:endParaRPr>
          </a:p>
          <a:p>
            <a:pPr indent="-33718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Casos Típicos</a:t>
            </a:r>
            <a:endParaRPr>
              <a:solidFill>
                <a:srgbClr val="000000"/>
              </a:solidFill>
            </a:endParaRPr>
          </a:p>
          <a:p>
            <a:pPr indent="-33718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Casos de Borde</a:t>
            </a:r>
            <a:endParaRPr>
              <a:solidFill>
                <a:srgbClr val="000000"/>
              </a:solidFill>
            </a:endParaRPr>
          </a:p>
          <a:p>
            <a:pPr indent="-33718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Casos de Error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En el caso de una clase:</a:t>
            </a:r>
            <a:endParaRPr>
              <a:solidFill>
                <a:srgbClr val="000000"/>
              </a:solidFill>
            </a:endParaRPr>
          </a:p>
          <a:p>
            <a:pPr indent="-33718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Secuencias de llamadas válidas</a:t>
            </a:r>
            <a:endParaRPr>
              <a:solidFill>
                <a:srgbClr val="000000"/>
              </a:solidFill>
            </a:endParaRPr>
          </a:p>
          <a:p>
            <a:pPr indent="-33718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S</a:t>
            </a:r>
            <a:r>
              <a:rPr lang="es-419"/>
              <a:t>ecuencias de llamadas inválidas</a:t>
            </a:r>
            <a:endParaRPr>
              <a:solidFill>
                <a:srgbClr val="000000"/>
              </a:solidFill>
            </a:endParaRPr>
          </a:p>
          <a:p>
            <a:pPr indent="-33718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Chequeo de invariantes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13875" y="3193000"/>
            <a:ext cx="9144000" cy="971700"/>
          </a:xfrm>
          <a:prstGeom prst="rect">
            <a:avLst/>
          </a:prstGeom>
          <a:solidFill>
            <a:srgbClr val="DCE5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/>
              <a:t>Coverage</a:t>
            </a:r>
            <a:endParaRPr sz="4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</a:pPr>
            <a:r>
              <a:rPr lang="es-419"/>
              <a:t>JUnit 5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90"/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175" y="3471325"/>
            <a:ext cx="2730250" cy="2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JUnit</a:t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Es un framework para realizar casos de prueba en aplicaciones Java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Se pueden comparar resultados de las invocaciones de métodos con los valores esperados, o verificar si una excepción fue lanzada o no.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Un caso de prueba es abortado ni bien falla alguna verificación o se lanza una excepción no esperada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419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https://junit.org/junit5/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Comparando resultados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2900" lvl="0" marL="457200" rtl="0" algn="just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74844"/>
              <a:buChar char="●"/>
            </a:pPr>
            <a:r>
              <a:rPr lang="es-419">
                <a:solidFill>
                  <a:srgbClr val="000000"/>
                </a:solidFill>
              </a:rPr>
              <a:t>El </a:t>
            </a:r>
            <a:r>
              <a:rPr b="1" lang="es-419">
                <a:solidFill>
                  <a:srgbClr val="000000"/>
                </a:solidFill>
              </a:rPr>
              <a:t>test unitario</a:t>
            </a:r>
            <a:r>
              <a:rPr lang="es-419">
                <a:solidFill>
                  <a:srgbClr val="000000"/>
                </a:solidFill>
              </a:rPr>
              <a:t> más simple consiste en comparar el resultado obtenido con el resultado esperado.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844"/>
              <a:buChar char="●"/>
            </a:pPr>
            <a:r>
              <a:rPr lang="es-419">
                <a:solidFill>
                  <a:srgbClr val="000000"/>
                </a:solidFill>
              </a:rPr>
              <a:t>Para ello, se pueden utilizar los siguientes métodos estáticos:</a:t>
            </a:r>
            <a:endParaRPr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Assertions.</a:t>
            </a:r>
            <a:r>
              <a:rPr i="1" lang="es-419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assertEquals</a:t>
            </a:r>
            <a:r>
              <a:rPr lang="es-419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(valorEsperado, valorObtenido)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Assertions.</a:t>
            </a:r>
            <a:r>
              <a:rPr i="1" lang="es-419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assertTrue</a:t>
            </a:r>
            <a:r>
              <a:rPr lang="es-419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(valorObtenido)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...</a:t>
            </a:r>
            <a:endParaRPr>
              <a:solidFill>
                <a:srgbClr val="9900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844"/>
              <a:buChar char="●"/>
            </a:pPr>
            <a:r>
              <a:rPr lang="es-419">
                <a:solidFill>
                  <a:srgbClr val="000000"/>
                </a:solidFill>
              </a:rPr>
              <a:t>Si un método lanza una excepción, el mismo se considera que falló. Para aquellos casos en que se espera que se lance esta excepción, se indica de la siguiente manera:</a:t>
            </a:r>
            <a:endParaRPr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Assertions.assertThrows(RuntimeException.class, () -&gt; ...);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Ejemplo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s-419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org.junit.jupiter.api.*;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519430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s-419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BasicOperationTest 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s-419" sz="16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@Test</a:t>
            </a:r>
            <a:endParaRPr sz="1600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s-419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plusTest() { // ¿ 1 + 2 es 3 ?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b="1"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Assertions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assertEquals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419" sz="1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419" sz="1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419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s-419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Calculator().add(</a:t>
            </a:r>
            <a:r>
              <a:rPr lang="es-419" sz="1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-419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419" sz="1600">
                <a:solidFill>
                  <a:srgbClr val="00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519430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s-419" sz="16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@Test</a:t>
            </a:r>
            <a:endParaRPr sz="1600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s-419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minusTest() { // ¿ 2 x 2 es 4 ?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b="1"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	Assertions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assertEquals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419" sz="1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419" sz="1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419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s-419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Calculator().multiply(</a:t>
            </a:r>
            <a:r>
              <a:rPr lang="es-419" sz="1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419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419" sz="1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Ejemplo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s-419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1" lang="es-419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s-419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419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org.junit.jupiter.api.Assertions.</a:t>
            </a:r>
            <a:r>
              <a:rPr b="1" lang="es-419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assertEquals</a:t>
            </a:r>
            <a:r>
              <a:rPr lang="es-419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br>
              <a:rPr lang="es-419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s-419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s-419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org.junit.jupiter.api.Test; </a:t>
            </a:r>
            <a:br>
              <a:rPr lang="es-419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s-419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BasicOperationTest 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s-419" sz="16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@Test</a:t>
            </a:r>
            <a:endParaRPr sz="1600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s-419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plusTest() { // ¿ 1 + 2 es 3 ?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b="1"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assertEquals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419" sz="1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419" sz="1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419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s-419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Calculator().add(</a:t>
            </a:r>
            <a:r>
              <a:rPr lang="es-419" sz="1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-419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419" sz="1600">
                <a:solidFill>
                  <a:srgbClr val="00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519430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s-419" sz="16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@Test</a:t>
            </a:r>
            <a:endParaRPr sz="1600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s-419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minusTest() { // ¿ 2 x 2 es 4 ?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b="1"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	assertEquals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419" sz="1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419" sz="1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419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s-419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Calculator().multiply(</a:t>
            </a:r>
            <a:r>
              <a:rPr lang="es-419" sz="1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419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419" sz="1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Ambiente de prueba</a:t>
            </a: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74844"/>
              <a:buChar char="●"/>
            </a:pPr>
            <a:r>
              <a:rPr lang="es-419">
                <a:solidFill>
                  <a:srgbClr val="000000"/>
                </a:solidFill>
              </a:rPr>
              <a:t>Frecuentemente se desea tener un ambiente de prueba prefijado, por ejemplo con ciertas variables inicializadas.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844"/>
              <a:buChar char="●"/>
            </a:pPr>
            <a:r>
              <a:rPr lang="es-419">
                <a:solidFill>
                  <a:srgbClr val="000000"/>
                </a:solidFill>
              </a:rPr>
              <a:t>Para evitar repetir este código de inicialización en cada uno de los tests unitarios (en cada uno de los métodos 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@Test</a:t>
            </a:r>
            <a:r>
              <a:rPr lang="es-419">
                <a:solidFill>
                  <a:srgbClr val="000000"/>
                </a:solidFill>
              </a:rPr>
              <a:t>) se cuentan con varias anotaciones útiles: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Char char="○"/>
            </a:pPr>
            <a:r>
              <a:rPr lang="es-419" sz="18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@BeforeAll</a:t>
            </a: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</a:rPr>
              <a:t>: Se ejecutará antes de todos los casos de prueba de la clase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Char char="○"/>
            </a:pPr>
            <a:r>
              <a:rPr lang="es-419" sz="18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@BeforeEach</a:t>
            </a: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</a:rPr>
              <a:t>: Se ejecutará antes de cada</a:t>
            </a:r>
            <a:r>
              <a:rPr lang="es-419" sz="18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@Test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Char char="○"/>
            </a:pPr>
            <a:r>
              <a:rPr lang="es-419" sz="18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@AfterEach</a:t>
            </a: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</a:rPr>
              <a:t>: Se ejecutará después de cada</a:t>
            </a:r>
            <a:r>
              <a:rPr lang="es-419" sz="18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@Test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Char char="○"/>
            </a:pPr>
            <a:r>
              <a:rPr lang="es-419" sz="18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@AfterAll</a:t>
            </a: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</a:rPr>
              <a:t>: Se ejecutará después de todos los casos de prueba de la clase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Char char="○"/>
            </a:pP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</a:rPr>
              <a:t>y otras más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33" name="Google Shape;233;p31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Ejemplo</a:t>
            </a:r>
            <a:endParaRPr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@BeforeAll</a:t>
            </a:r>
            <a:endParaRPr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b="1" lang="es-419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 void 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initAll()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System.</a:t>
            </a:r>
            <a:r>
              <a:rPr b="1" i="1" lang="es-419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1" lang="es-419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"Empiezan los tests"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@BeforeEach</a:t>
            </a:r>
            <a:endParaRPr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b="1" lang="es-419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init()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System.</a:t>
            </a:r>
            <a:r>
              <a:rPr b="1" i="1" lang="es-419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1" lang="es-419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"Empieza un test"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@AfterEach</a:t>
            </a:r>
            <a:endParaRPr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b="1" lang="es-419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tearDown()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System.</a:t>
            </a:r>
            <a:r>
              <a:rPr b="1" i="1" lang="es-419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1" lang="es-419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"Termina un test"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@AfterAll</a:t>
            </a:r>
            <a:endParaRPr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b="1" lang="es-419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 void 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tearDownAll()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System.</a:t>
            </a:r>
            <a:r>
              <a:rPr b="1" i="1" lang="es-419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1" lang="es-419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"Terminaron todos los tests"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ct val="95000"/>
              <a:buNone/>
            </a:pPr>
            <a:r>
              <a:t/>
            </a:r>
            <a:endParaRPr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2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s-419"/>
              <a:t>TP 1 – Ejer 7</a:t>
            </a:r>
            <a:endParaRPr/>
          </a:p>
        </p:txBody>
      </p:sp>
      <p:sp>
        <p:nvSpPr>
          <p:cNvPr id="246" name="Google Shape;246;p33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Implementación de tests unitarios para la versión </a:t>
            </a:r>
            <a:r>
              <a:rPr b="1" lang="es-419"/>
              <a:t>TimerFromScratch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usando Junit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s-419"/>
              <a:t>Diseñar testeos!!!</a:t>
            </a:r>
            <a:endParaRPr b="1"/>
          </a:p>
        </p:txBody>
      </p:sp>
      <p:sp>
        <p:nvSpPr>
          <p:cNvPr id="247" name="Google Shape;247;p3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</a:rPr>
              <a:t>Agregar plug-in y dependencias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3"/>
          <p:cNvSpPr txBox="1"/>
          <p:nvPr>
            <p:ph idx="4294967295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530352" y="1316736"/>
            <a:ext cx="77724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</a:pPr>
            <a:r>
              <a:rPr lang="es-419"/>
              <a:t>Testing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530350" y="2704668"/>
            <a:ext cx="77724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90"/>
              <a:buNone/>
            </a:pPr>
            <a:r>
              <a:rPr lang="es-419"/>
              <a:t>Qué es y por qué hacerlo</a:t>
            </a:r>
            <a:endParaRPr/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625" y="3249376"/>
            <a:ext cx="4915369" cy="36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1" marL="365760" rtl="0" algn="l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s-419"/>
              <a:t>&lt;dependencies&gt;</a:t>
            </a:r>
            <a:endParaRPr/>
          </a:p>
          <a:p>
            <a:pPr indent="0" lvl="1" marL="365760" rtl="0" algn="l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r>
              <a:rPr lang="es-419"/>
              <a:t>	&lt;dependency&gt;</a:t>
            </a:r>
            <a:endParaRPr/>
          </a:p>
          <a:p>
            <a:pPr indent="0" lvl="1" marL="365760" rtl="0" algn="l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r>
              <a:rPr lang="es-419"/>
              <a:t>        &lt;groupId&gt;org.junit.jupiter&lt;/groupId&gt;</a:t>
            </a:r>
            <a:endParaRPr/>
          </a:p>
          <a:p>
            <a:pPr indent="0" lvl="1" marL="365760" rtl="0" algn="l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r>
              <a:rPr lang="es-419"/>
              <a:t>        &lt;artifactId&gt;junit-jupiter-engine&lt;/artifactId&gt;</a:t>
            </a:r>
            <a:endParaRPr/>
          </a:p>
          <a:p>
            <a:pPr indent="0" lvl="1" marL="365760" rtl="0" algn="l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r>
              <a:rPr lang="es-419"/>
              <a:t>        &lt;version&gt;5.8.</a:t>
            </a:r>
            <a:r>
              <a:rPr lang="es-419"/>
              <a:t>0-M1</a:t>
            </a:r>
            <a:r>
              <a:rPr lang="es-419"/>
              <a:t>&lt;/version&gt;</a:t>
            </a:r>
            <a:endParaRPr/>
          </a:p>
          <a:p>
            <a:pPr indent="0" lvl="1" marL="365760" rtl="0" algn="l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r>
              <a:rPr lang="es-419"/>
              <a:t>        &lt;scope&gt;test&lt;/scope&gt;</a:t>
            </a:r>
            <a:endParaRPr/>
          </a:p>
          <a:p>
            <a:pPr indent="0" lvl="1" marL="365760" rtl="0" algn="l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r>
              <a:rPr lang="es-419"/>
              <a:t>    &lt;/dependency&gt;</a:t>
            </a:r>
            <a:endParaRPr/>
          </a:p>
          <a:p>
            <a:pPr indent="0" lvl="1" marL="365760" rtl="0" algn="l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r>
              <a:rPr lang="es-419"/>
              <a:t>&lt;/dependencies&gt;</a:t>
            </a:r>
            <a:endParaRPr/>
          </a:p>
          <a:p>
            <a:pPr indent="0" lvl="1" marL="365760" rtl="0" algn="l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0" lvl="1" marL="365760" rtl="0" algn="l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r>
              <a:rPr lang="es-419"/>
              <a:t>Y</a:t>
            </a:r>
            <a:endParaRPr/>
          </a:p>
          <a:p>
            <a:pPr indent="0" lvl="1" marL="365760" rtl="0" algn="l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r>
              <a:rPr lang="es-419" sz="2800"/>
              <a:t> &lt;plugin&gt;</a:t>
            </a:r>
            <a:endParaRPr sz="2800"/>
          </a:p>
          <a:p>
            <a:pPr indent="0" lvl="0" marL="0" rtl="0" algn="l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r>
              <a:rPr lang="es-419" sz="2800"/>
              <a:t>	&lt;groupId&gt;org.apache.maven.plugins&lt;/groupId&gt;</a:t>
            </a:r>
            <a:endParaRPr sz="2800"/>
          </a:p>
          <a:p>
            <a:pPr indent="0" lvl="0" marL="0" rtl="0" algn="l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r>
              <a:rPr lang="es-419" sz="2800"/>
              <a:t> 	&lt;artifactId&gt;maven-surefire-plugin&lt;/artifactId&gt;</a:t>
            </a:r>
            <a:endParaRPr sz="2800"/>
          </a:p>
          <a:p>
            <a:pPr indent="0" lvl="0" marL="0" rtl="0" algn="l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r>
              <a:rPr lang="es-419" sz="2800"/>
              <a:t> 	&lt;version&gt;2.22.2&lt;/version&gt;</a:t>
            </a:r>
            <a:endParaRPr/>
          </a:p>
          <a:p>
            <a:pPr indent="0" lvl="0" marL="0" rtl="0" algn="l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r>
              <a:rPr lang="es-419" sz="2800"/>
              <a:t> &lt;/plugin&gt;</a:t>
            </a:r>
            <a:endParaRPr/>
          </a:p>
        </p:txBody>
      </p:sp>
      <p:sp>
        <p:nvSpPr>
          <p:cNvPr id="254" name="Google Shape;254;p34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le:Notepad icon.svg" id="255" name="Google Shape;25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1857" y="4947975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es-419" sz="2800"/>
              <a:t>Sólo con método </a:t>
            </a:r>
            <a:r>
              <a:rPr lang="es-419" sz="2800">
                <a:latin typeface="Arial"/>
                <a:ea typeface="Arial"/>
                <a:cs typeface="Arial"/>
                <a:sym typeface="Arial"/>
              </a:rPr>
              <a:t>toString() </a:t>
            </a:r>
            <a:r>
              <a:rPr lang="es-419" sz="2800"/>
              <a:t>es complicado saber si la clase está generando bien los días, horas, minutos, segundos a partir de los ms…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rPr lang="es-419" sz="2800"/>
              <a:t>¿Cómo sabremos cuál es el tiempo transcurrido para poder chequear si lo calculado es lo esperado?</a:t>
            </a:r>
            <a:endParaRPr/>
          </a:p>
        </p:txBody>
      </p:sp>
      <p:sp>
        <p:nvSpPr>
          <p:cNvPr id="261" name="Google Shape;261;p35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rPr lang="es-419" sz="2800"/>
              <a:t>Una Clase es </a:t>
            </a:r>
            <a:r>
              <a:rPr b="1" lang="es-419" sz="2800"/>
              <a:t>Testeable</a:t>
            </a:r>
            <a:r>
              <a:rPr lang="es-419" sz="2800"/>
              <a:t> si fue diseñada para poder realizar correctamente tests sobre ella.</a:t>
            </a:r>
            <a:endParaRPr sz="2800"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rPr lang="es-419" sz="2800"/>
              <a:t>Los métodos no deben tener efectos secundarios ni dependencias con componentes externos</a:t>
            </a:r>
            <a:endParaRPr sz="2800"/>
          </a:p>
        </p:txBody>
      </p:sp>
      <p:sp>
        <p:nvSpPr>
          <p:cNvPr id="267" name="Google Shape;267;p36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s-419"/>
              <a:t>TP 1- Ejer 8</a:t>
            </a:r>
            <a:endParaRPr/>
          </a:p>
        </p:txBody>
      </p:sp>
      <p:sp>
        <p:nvSpPr>
          <p:cNvPr id="273" name="Google Shape;273;p37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Mejorar la implementación de TimerFromScratch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000">
                <a:solidFill>
                  <a:schemeClr val="dk1"/>
                </a:solidFill>
              </a:rPr>
              <a:t>Agregar métodos getters para facilitar el testing.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7"/>
          <p:cNvSpPr txBox="1"/>
          <p:nvPr>
            <p:ph idx="4294967295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le:Notepad icon.svg" id="276" name="Google Shape;27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9214" y="4709830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¿Validaron que no se obtengan 61 minutos? Etc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s-419"/>
              <a:t>¿Probaron si falla con 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new Timer() </a:t>
            </a:r>
            <a:r>
              <a:rPr lang="es-419"/>
              <a:t>y ejecutamos con 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stop() </a:t>
            </a:r>
            <a:r>
              <a:rPr lang="es-419"/>
              <a:t>anterior?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¿Explicaron qué es el coverage?</a:t>
            </a:r>
            <a:endParaRPr/>
          </a:p>
        </p:txBody>
      </p:sp>
      <p:sp>
        <p:nvSpPr>
          <p:cNvPr id="283" name="Google Shape;283;p38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Testing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20116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Saber que el código hace lo que se espera que haga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457200" y="2331463"/>
            <a:ext cx="82296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Ayuda a documentar la funcionalidad esperada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436950" y="2107076"/>
            <a:ext cx="8229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Poder hacer cambios y saber que todo sigue andando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-457200" y="-235400"/>
            <a:ext cx="10500900" cy="729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685800" y="1725453"/>
            <a:ext cx="7772400" cy="3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</a:pPr>
            <a:r>
              <a:rPr b="0" lang="es-419" sz="6700"/>
              <a:t>Esto pasa cuando</a:t>
            </a:r>
            <a:r>
              <a:rPr lang="es-419" sz="6700"/>
              <a:t> no testeas</a:t>
            </a:r>
            <a:endParaRPr sz="6700"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Testing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457200" y="2011676"/>
            <a:ext cx="8229600" cy="3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Saber que el código hace lo que se espera que haga</a:t>
            </a:r>
            <a:endParaRPr>
              <a:solidFill>
                <a:srgbClr val="000000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Poder hacer cambios y saber que todo sigue andando</a:t>
            </a:r>
            <a:endParaRPr>
              <a:solidFill>
                <a:srgbClr val="000000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Ayuda a documentar la funcionalidad esperada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¿Cómo hacer buenos tests?</a:t>
            </a:r>
            <a:endParaRPr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457200" y="2011676"/>
            <a:ext cx="8229600" cy="3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Arman la clase que necesitan, con los métodos y todo.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Crean un main donde instancian la clase y prueban alguna cosas</a:t>
            </a:r>
            <a:endParaRPr>
              <a:solidFill>
                <a:srgbClr val="000000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Meten prints a la consola para verificar que el resultado es correcto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770750" y="890275"/>
            <a:ext cx="5602500" cy="5602500"/>
          </a:xfrm>
          <a:prstGeom prst="noSmoking">
            <a:avLst>
              <a:gd fmla="val 1328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Test-Driven Development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Primero piensan los tests. Antes de escribir el código</a:t>
            </a:r>
            <a:endParaRPr>
              <a:solidFill>
                <a:srgbClr val="000000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Foco en definir la interfaz y los resultados. En qué se quiere hacer y no en cómo se va a lograr</a:t>
            </a:r>
            <a:r>
              <a:rPr lang="es-419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El test avisa solito si falla o no. ¡No hay prints!</a:t>
            </a:r>
            <a:endParaRPr>
              <a:solidFill>
                <a:srgbClr val="000000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El test muestra los casos de uso válidos y los inválidos.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Unit Testing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457200" y="1783075"/>
            <a:ext cx="8229600" cy="3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T</a:t>
            </a:r>
            <a:r>
              <a:rPr lang="es-419">
                <a:solidFill>
                  <a:srgbClr val="000000"/>
                </a:solidFill>
              </a:rPr>
              <a:t>estear pequeñas unidades del código.</a:t>
            </a:r>
            <a:endParaRPr>
              <a:solidFill>
                <a:srgbClr val="000000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Normalmente una clase o de una función aisladas.</a:t>
            </a:r>
            <a:endParaRPr>
              <a:solidFill>
                <a:srgbClr val="000000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Corren automáticamente.</a:t>
            </a:r>
            <a:endParaRPr>
              <a:solidFill>
                <a:srgbClr val="000000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Pueden ser ejecutados cada vez que se hacen cambios para comprobar que la funcionalidad anterior siga funcionando correctamente.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