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280" r:id="rId3"/>
    <p:sldId id="282" r:id="rId4"/>
    <p:sldId id="281" r:id="rId5"/>
    <p:sldId id="274" r:id="rId6"/>
    <p:sldId id="284" r:id="rId7"/>
    <p:sldId id="318" r:id="rId8"/>
    <p:sldId id="285" r:id="rId9"/>
    <p:sldId id="321" r:id="rId10"/>
    <p:sldId id="320" r:id="rId11"/>
    <p:sldId id="322" r:id="rId12"/>
    <p:sldId id="283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92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3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0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002fe2c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002fe2c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8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861-B05E-9449-AA3A-81FE32DE22D5}" type="datetime1">
              <a:rPr lang="es-AR" smtClean="0"/>
              <a:t>2/3/2022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84F6-2EB9-934D-9C92-F1CA2326B062}" type="datetime1">
              <a:rPr lang="es-AR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AB97-10AB-FA40-ABEE-C8A246DE10D4}" type="datetime1">
              <a:rPr lang="es-AR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Slide Number Placeholder 17">
            <a:extLst>
              <a:ext uri="{FF2B5EF4-FFF2-40B4-BE49-F238E27FC236}">
                <a16:creationId xmlns:a16="http://schemas.microsoft.com/office/drawing/2014/main" id="{27EB0D50-AB33-4D41-A47C-E9B6FDC1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30B-FFB7-B349-B184-9940E74E3B2B}" type="datetime1">
              <a:rPr lang="es-AR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8B9-2700-204A-8D7E-F59EC298E2FB}" type="datetime1">
              <a:rPr lang="es-AR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EBB-B547-BD4A-B8F0-44EA72B323C0}" type="datetime1">
              <a:rPr lang="es-AR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B688-0521-234D-989A-775355A297A7}" type="datetime1">
              <a:rPr lang="es-AR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E1D-447B-9D4B-815D-0FDBE38576E5}" type="datetime1">
              <a:rPr lang="es-AR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392-8FF9-9848-9C17-4C733D48CE8B}" type="datetime1">
              <a:rPr lang="es-AR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2048-107E-A04C-93C0-2896D75F84A2}" type="datetime1">
              <a:rPr lang="es-AR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FCAB-AA41-7544-8B85-A8EDF660B85C}" type="datetime1">
              <a:rPr lang="es-AR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93C72C8-0796-AA49-81D3-5268D1F511E6}" type="datetime1">
              <a:rPr lang="es-AR" smtClean="0"/>
              <a:t>2/3/2022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72" r:id="rId12"/>
    <p:sldLayoutId id="21474837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2022-Q1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Mejorar </a:t>
            </a:r>
            <a:r>
              <a:rPr lang="es-419" dirty="0"/>
              <a:t>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r>
              <a:rPr lang="es-419" dirty="0" smtClean="0">
                <a:latin typeface="Consolas"/>
                <a:ea typeface="Consolas"/>
                <a:cs typeface="Consolas"/>
                <a:sym typeface="Consolas"/>
              </a:rPr>
              <a:t> V2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dirty="0"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s-ES" sz="1800" dirty="0" smtClean="0">
                <a:solidFill>
                  <a:schemeClr val="tx1"/>
                </a:solidFill>
              </a:rPr>
              <a:t>La forma de iniciar el </a:t>
            </a:r>
            <a:r>
              <a:rPr lang="es-ES" sz="1800" b="1" dirty="0" err="1" smtClean="0">
                <a:solidFill>
                  <a:schemeClr val="tx1"/>
                </a:solidFill>
              </a:rPr>
              <a:t>MyTimer</a:t>
            </a:r>
            <a:r>
              <a:rPr lang="es-ES" sz="1800" dirty="0" smtClean="0">
                <a:solidFill>
                  <a:schemeClr val="tx1"/>
                </a:solidFill>
              </a:rPr>
              <a:t> V2 es con 2 constructores: sin parámetro (automático) y con parámetro (indicando en ms el comienzo).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 smtClean="0">
                <a:solidFill>
                  <a:schemeClr val="tx1"/>
                </a:solidFill>
              </a:rPr>
              <a:t>La forma de detener el </a:t>
            </a:r>
            <a:r>
              <a:rPr lang="es-ES" sz="1900" dirty="0" err="1" smtClean="0">
                <a:solidFill>
                  <a:schemeClr val="tx1"/>
                </a:solidFill>
              </a:rPr>
              <a:t>timer</a:t>
            </a:r>
            <a:r>
              <a:rPr lang="es-ES" sz="1900" dirty="0" smtClean="0">
                <a:solidFill>
                  <a:schemeClr val="tx1"/>
                </a:solidFill>
              </a:rPr>
              <a:t> es con 2 </a:t>
            </a:r>
            <a:r>
              <a:rPr lang="es-ES" sz="1900" b="1" dirty="0" smtClean="0">
                <a:solidFill>
                  <a:schemeClr val="tx1"/>
                </a:solidFill>
              </a:rPr>
              <a:t>stop</a:t>
            </a:r>
            <a:r>
              <a:rPr lang="es-ES" sz="1900" dirty="0" smtClean="0">
                <a:solidFill>
                  <a:schemeClr val="tx1"/>
                </a:solidFill>
              </a:rPr>
              <a:t>: sin parámetro (automático) y con parámetro (indicando en ms el fin del mismo).</a:t>
            </a: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ES" sz="19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</a:t>
            </a:r>
            <a:r>
              <a:rPr lang="es-ES" sz="1900" dirty="0" smtClean="0">
                <a:solidFill>
                  <a:schemeClr val="tx1"/>
                </a:solidFill>
              </a:rPr>
              <a:t>l </a:t>
            </a:r>
            <a:r>
              <a:rPr lang="es-ES" sz="1900" dirty="0">
                <a:solidFill>
                  <a:schemeClr val="tx1"/>
                </a:solidFill>
              </a:rPr>
              <a:t>método </a:t>
            </a:r>
            <a:r>
              <a:rPr lang="es-ES" sz="1900" b="1" dirty="0" err="1">
                <a:solidFill>
                  <a:schemeClr val="tx1"/>
                </a:solidFill>
              </a:rPr>
              <a:t>toString</a:t>
            </a:r>
            <a:r>
              <a:rPr lang="es-ES" sz="1900" b="1" dirty="0">
                <a:solidFill>
                  <a:schemeClr val="tx1"/>
                </a:solidFill>
              </a:rPr>
              <a:t>() </a:t>
            </a:r>
            <a:r>
              <a:rPr lang="es-ES" sz="1900" dirty="0" smtClean="0">
                <a:solidFill>
                  <a:schemeClr val="tx1"/>
                </a:solidFill>
              </a:rPr>
              <a:t>devuelve </a:t>
            </a:r>
            <a:r>
              <a:rPr lang="es-ES" sz="1900" dirty="0">
                <a:solidFill>
                  <a:schemeClr val="tx1"/>
                </a:solidFill>
              </a:rPr>
              <a:t>la duración del intervalo en ms y además el detalle de su duración en días, horas, minutos y segundos con fracción </a:t>
            </a:r>
            <a:r>
              <a:rPr lang="es-ES" sz="1900" dirty="0" smtClean="0">
                <a:solidFill>
                  <a:schemeClr val="tx1"/>
                </a:solidFill>
              </a:rPr>
              <a:t>de segundos con 3 decimales.</a:t>
            </a:r>
            <a:endParaRPr lang="es-419" sz="1900" dirty="0">
              <a:solidFill>
                <a:schemeClr val="tx1"/>
              </a:solidFill>
              <a:sym typeface="Consolas"/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419" sz="2000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Manejo incorrecto del </a:t>
            </a:r>
            <a:r>
              <a:rPr lang="es-419" sz="2000" dirty="0" err="1" smtClean="0">
                <a:solidFill>
                  <a:schemeClr val="tx1"/>
                </a:solidFill>
              </a:rPr>
              <a:t>MyTimer</a:t>
            </a:r>
            <a:r>
              <a:rPr lang="es-419" sz="2000" dirty="0" smtClean="0">
                <a:solidFill>
                  <a:schemeClr val="tx1"/>
                </a:solidFill>
              </a:rPr>
              <a:t> V2 que no pueda solucionarse: lanzar </a:t>
            </a:r>
            <a:r>
              <a:rPr lang="es-419" sz="2000" b="1" dirty="0" err="1" smtClean="0">
                <a:solidFill>
                  <a:schemeClr val="tx1"/>
                </a:solidFill>
              </a:rPr>
              <a:t>RuntimeException</a:t>
            </a:r>
            <a:r>
              <a:rPr lang="es-419" sz="2000" dirty="0" smtClean="0">
                <a:solidFill>
                  <a:schemeClr val="tx1"/>
                </a:solidFill>
              </a:rPr>
              <a:t>. </a:t>
            </a:r>
            <a:r>
              <a:rPr lang="es-419" sz="2000" dirty="0" smtClean="0">
                <a:solidFill>
                  <a:srgbClr val="C00000"/>
                </a:solidFill>
              </a:rPr>
              <a:t>La API es más versátil pero hay más casos para contemplar!!!</a:t>
            </a:r>
            <a:endParaRPr lang="es-419" sz="2000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+mn-cs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+mn-cs"/>
              <a:sym typeface="Roboto"/>
            </a:endParaRPr>
          </a:p>
        </p:txBody>
      </p:sp>
      <p:pic>
        <p:nvPicPr>
          <p:cNvPr id="6" name="Imagen 5" descr="Stopwatch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2" y="4528622"/>
            <a:ext cx="1050990" cy="1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TP 1-Ejer 2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r>
              <a:rPr lang="es-419" dirty="0" smtClean="0">
                <a:latin typeface="Consolas"/>
                <a:ea typeface="Consolas"/>
                <a:cs typeface="Consolas"/>
                <a:sym typeface="Consolas"/>
              </a:rPr>
              <a:t> mejorada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/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101737" y="965600"/>
            <a:ext cx="4802117" cy="5364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Casos </a:t>
            </a:r>
            <a:r>
              <a:rPr lang="es-419" sz="2000" dirty="0">
                <a:solidFill>
                  <a:schemeClr val="tx1"/>
                </a:solidFill>
              </a:rPr>
              <a:t>de uso:</a:t>
            </a:r>
          </a:p>
          <a:p>
            <a:pPr marL="0" indent="0"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336054" y="1534800"/>
            <a:ext cx="4567800" cy="479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t1=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t2=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t1.stop();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</a:t>
            </a:r>
            <a:r>
              <a:rPr lang="en-US" sz="1200" dirty="0" err="1" smtClean="0"/>
              <a:t>la</a:t>
            </a:r>
            <a:r>
              <a:rPr lang="en-US" sz="1200" dirty="0" smtClean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t2.stop(long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 smtClean="0">
                <a:solidFill>
                  <a:srgbClr val="00B050"/>
                </a:solidFill>
              </a:rPr>
              <a:t>);	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 err="1"/>
              <a:t>System.out.println</a:t>
            </a:r>
            <a:r>
              <a:rPr lang="en-US" sz="1200" dirty="0"/>
              <a:t>(t1);</a:t>
            </a:r>
            <a:endParaRPr lang="es-AR" sz="1200" dirty="0"/>
          </a:p>
          <a:p>
            <a:pPr algn="just"/>
            <a:r>
              <a:rPr lang="en-US" sz="1200" dirty="0" err="1"/>
              <a:t>System.out.println</a:t>
            </a:r>
            <a:r>
              <a:rPr lang="en-US" sz="1200" dirty="0"/>
              <a:t>(t2);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t1.stop(long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t2= new </a:t>
            </a:r>
            <a:r>
              <a:rPr lang="en-US" sz="1200" dirty="0" err="1" smtClean="0">
                <a:solidFill>
                  <a:srgbClr val="00B050"/>
                </a:solidFill>
              </a:rPr>
              <a:t>MyTimer</a:t>
            </a:r>
            <a:r>
              <a:rPr lang="en-US" sz="1200" dirty="0" smtClean="0">
                <a:solidFill>
                  <a:srgbClr val="00B050"/>
                </a:solidFill>
              </a:rPr>
              <a:t>(long </a:t>
            </a:r>
            <a:r>
              <a:rPr lang="en-US" sz="1200" dirty="0" err="1">
                <a:solidFill>
                  <a:srgbClr val="00B050"/>
                </a:solidFill>
              </a:rPr>
              <a:t>ms</a:t>
            </a:r>
            <a:r>
              <a:rPr lang="en-US" sz="1200" dirty="0">
                <a:solidFill>
                  <a:srgbClr val="00B050"/>
                </a:solidFill>
              </a:rPr>
              <a:t>);</a:t>
            </a:r>
            <a:endParaRPr lang="es-AR" sz="1200" dirty="0">
              <a:solidFill>
                <a:srgbClr val="00B050"/>
              </a:solidFill>
            </a:endParaRPr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/>
              <a:t>//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r>
              <a:rPr lang="en-US" sz="1200" dirty="0"/>
              <a:t> </a:t>
            </a:r>
            <a:r>
              <a:rPr lang="en-US" sz="1200" dirty="0" err="1"/>
              <a:t>bla</a:t>
            </a:r>
            <a:endParaRPr lang="es-AR" sz="1200" dirty="0"/>
          </a:p>
          <a:p>
            <a:pPr algn="just"/>
            <a:r>
              <a:rPr lang="en-US" sz="1200" dirty="0"/>
              <a:t> </a:t>
            </a:r>
            <a:endParaRPr lang="es-AR" sz="1200" dirty="0"/>
          </a:p>
          <a:p>
            <a:pPr algn="just"/>
            <a:r>
              <a:rPr lang="en-US" sz="1200" dirty="0">
                <a:solidFill>
                  <a:srgbClr val="00B050"/>
                </a:solidFill>
              </a:rPr>
              <a:t>t2.stop</a:t>
            </a:r>
            <a:r>
              <a:rPr lang="en-US" sz="1200" dirty="0" smtClean="0">
                <a:solidFill>
                  <a:srgbClr val="00B050"/>
                </a:solidFill>
              </a:rPr>
              <a:t>();</a:t>
            </a:r>
            <a:endParaRPr lang="es-AR" altLang="es-AR" sz="14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76" y="4811359"/>
            <a:ext cx="1145886" cy="1145886"/>
          </a:xfrm>
          <a:prstGeom prst="rect">
            <a:avLst/>
          </a:prstGeom>
        </p:spPr>
      </p:pic>
      <p:sp>
        <p:nvSpPr>
          <p:cNvPr id="5" name="Flecha curvada hacia la derecha 4"/>
          <p:cNvSpPr/>
          <p:nvPr/>
        </p:nvSpPr>
        <p:spPr>
          <a:xfrm>
            <a:off x="4336054" y="1737360"/>
            <a:ext cx="196757" cy="84908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Flecha curvada hacia la derecha 8"/>
          <p:cNvSpPr/>
          <p:nvPr/>
        </p:nvSpPr>
        <p:spPr>
          <a:xfrm flipH="1">
            <a:off x="6764459" y="1979024"/>
            <a:ext cx="328671" cy="119525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Flecha curvada hacia la derecha 10"/>
          <p:cNvSpPr/>
          <p:nvPr/>
        </p:nvSpPr>
        <p:spPr>
          <a:xfrm>
            <a:off x="4348260" y="4113609"/>
            <a:ext cx="196757" cy="84908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Flecha curvada hacia la derecha 11"/>
          <p:cNvSpPr/>
          <p:nvPr/>
        </p:nvSpPr>
        <p:spPr>
          <a:xfrm flipH="1">
            <a:off x="6338457" y="5264331"/>
            <a:ext cx="328671" cy="937256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err="1" smtClean="0"/>
              <a:t>Consideraciones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sz="2400" dirty="0" smtClean="0"/>
              <a:t>Si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propias</a:t>
            </a:r>
            <a:r>
              <a:rPr lang="en-US" sz="2400" dirty="0"/>
              <a:t>, </a:t>
            </a:r>
            <a:r>
              <a:rPr lang="en-US" sz="2400" dirty="0" err="1"/>
              <a:t>crear</a:t>
            </a:r>
            <a:r>
              <a:rPr lang="en-US" sz="2400" dirty="0"/>
              <a:t> un </a:t>
            </a:r>
            <a:r>
              <a:rPr lang="en-US" sz="2400" dirty="0" smtClean="0"/>
              <a:t>“</a:t>
            </a:r>
            <a:r>
              <a:rPr lang="en-US" sz="2400" dirty="0" err="1" smtClean="0"/>
              <a:t>proyecto</a:t>
            </a:r>
            <a:r>
              <a:rPr lang="en-US" sz="2400" dirty="0" smtClean="0"/>
              <a:t> Java” </a:t>
            </a:r>
            <a:r>
              <a:rPr lang="en-US" sz="2400" dirty="0" err="1"/>
              <a:t>sirve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Pero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externas</a:t>
            </a:r>
            <a:r>
              <a:rPr lang="en-US" sz="2400" dirty="0"/>
              <a:t> (</a:t>
            </a:r>
            <a:r>
              <a:rPr lang="en-US" sz="2400" dirty="0" err="1"/>
              <a:t>otros</a:t>
            </a:r>
            <a:r>
              <a:rPr lang="en-US" sz="2400" dirty="0"/>
              <a:t> jars),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complicado</a:t>
            </a:r>
            <a:r>
              <a:rPr lang="en-US" sz="2400" dirty="0"/>
              <a:t> </a:t>
            </a:r>
            <a:r>
              <a:rPr lang="en-US" sz="2400" dirty="0" err="1"/>
              <a:t>mantener</a:t>
            </a:r>
            <a:r>
              <a:rPr lang="en-US" sz="2400" dirty="0"/>
              <a:t> </a:t>
            </a:r>
            <a:r>
              <a:rPr lang="en-US" sz="2400" dirty="0" err="1"/>
              <a:t>actualizaciones</a:t>
            </a:r>
            <a:r>
              <a:rPr lang="en-US" sz="2400" dirty="0"/>
              <a:t> y </a:t>
            </a:r>
            <a:r>
              <a:rPr lang="en-US" sz="2400" dirty="0" err="1"/>
              <a:t>versiones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manera</a:t>
            </a:r>
            <a:r>
              <a:rPr lang="en-US" sz="2400" dirty="0"/>
              <a:t>, dado que “</a:t>
            </a:r>
            <a:r>
              <a:rPr lang="en-US" sz="2400" dirty="0" err="1"/>
              <a:t>importamos</a:t>
            </a:r>
            <a:r>
              <a:rPr lang="en-US" sz="2400" dirty="0"/>
              <a:t>” jars </a:t>
            </a:r>
            <a:r>
              <a:rPr lang="en-US" sz="2400" dirty="0" err="1"/>
              <a:t>estáticamente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útil</a:t>
            </a:r>
            <a:r>
              <a:rPr lang="en-US" sz="2400" dirty="0"/>
              <a:t>, para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que </a:t>
            </a:r>
            <a:r>
              <a:rPr lang="en-US" sz="2400" dirty="0" err="1"/>
              <a:t>usamos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</a:t>
            </a:r>
            <a:r>
              <a:rPr lang="en-US" sz="2400" dirty="0" err="1"/>
              <a:t>externas</a:t>
            </a:r>
            <a:r>
              <a:rPr lang="en-US" sz="2400" dirty="0"/>
              <a:t>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supuesto</a:t>
            </a:r>
            <a:r>
              <a:rPr lang="en-US" sz="2400" dirty="0"/>
              <a:t> lo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aún</a:t>
            </a:r>
            <a:r>
              <a:rPr lang="en-US" sz="2400" dirty="0"/>
              <a:t> para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nuestras</a:t>
            </a:r>
            <a:r>
              <a:rPr lang="en-US" sz="2400" dirty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2548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05CA684-6B01-9240-8BEF-26188E8D4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Introducción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13</a:t>
            </a:fld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925" y="5382425"/>
            <a:ext cx="3238500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/>
              <a:t>Pregunta:</a:t>
            </a:r>
          </a:p>
          <a:p>
            <a:pPr marL="0" indent="0">
              <a:buNone/>
            </a:pPr>
            <a:r>
              <a:rPr lang="es-AR"/>
              <a:t>Tengo un cierto problema para resolver, y </a:t>
            </a:r>
          </a:p>
          <a:p>
            <a:pPr marL="0" indent="0">
              <a:buNone/>
            </a:pPr>
            <a:r>
              <a:rPr lang="es-AR"/>
              <a:t>2 algoritmos que lo resuelven: </a:t>
            </a:r>
            <a:r>
              <a:rPr lang="es-AR" b="1" err="1">
                <a:solidFill>
                  <a:schemeClr val="accent6"/>
                </a:solidFill>
              </a:rPr>
              <a:t>algoA</a:t>
            </a:r>
            <a:r>
              <a:rPr lang="es-AR"/>
              <a:t> y </a:t>
            </a:r>
            <a:r>
              <a:rPr lang="es-AR" b="1" err="1">
                <a:solidFill>
                  <a:srgbClr val="7030A0"/>
                </a:solidFill>
              </a:rPr>
              <a:t>algoB</a:t>
            </a:r>
            <a:r>
              <a:rPr lang="es-AR">
                <a:solidFill>
                  <a:srgbClr val="7030A0"/>
                </a:solidFill>
              </a:rPr>
              <a:t>.</a:t>
            </a:r>
            <a:endParaRPr lang="es-AR"/>
          </a:p>
          <a:p>
            <a:pPr marL="0" indent="0">
              <a:buNone/>
            </a:pPr>
            <a:endParaRPr lang="es-AR"/>
          </a:p>
          <a:p>
            <a:r>
              <a:rPr lang="es-AR"/>
              <a:t>¿ Cuál usaríamos?</a:t>
            </a:r>
          </a:p>
          <a:p>
            <a:r>
              <a:rPr lang="es-AR"/>
              <a:t>¿ Cómo saber cuál es mejor?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/>
              <a:t>(término introducido por Donald </a:t>
            </a:r>
            <a:r>
              <a:rPr lang="es-AR" b="1" i="1" dirty="0" err="1"/>
              <a:t>Knuth</a:t>
            </a:r>
            <a:r>
              <a:rPr lang="es-AR" b="1" i="1" dirty="0"/>
              <a:t>)</a:t>
            </a:r>
          </a:p>
          <a:p>
            <a:pPr marL="0" indent="0">
              <a:buNone/>
            </a:pPr>
            <a:endParaRPr lang="es-AR" b="1" i="1" dirty="0"/>
          </a:p>
          <a:p>
            <a:pPr marL="0" indent="0" algn="just">
              <a:buNone/>
            </a:pPr>
            <a:r>
              <a:rPr lang="es-AR" dirty="0"/>
              <a:t>Nos permite “caracterizar” la </a:t>
            </a:r>
            <a:r>
              <a:rPr lang="es-AR" dirty="0">
                <a:solidFill>
                  <a:srgbClr val="7030A0"/>
                </a:solidFill>
              </a:rPr>
              <a:t>cantidad de recursos computacionales</a:t>
            </a:r>
            <a:r>
              <a:rPr lang="es-AR" dirty="0"/>
              <a:t> que usará el mismo cuando se aplique a ciertos datos y evaluar así </a:t>
            </a:r>
            <a:r>
              <a:rPr lang="es-AR" dirty="0" smtClean="0"/>
              <a:t>“</a:t>
            </a:r>
            <a:r>
              <a:rPr lang="es-AR" dirty="0"/>
              <a:t>su performance”.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Nos permite tener una </a:t>
            </a:r>
            <a:r>
              <a:rPr lang="es-AR" dirty="0" smtClean="0">
                <a:solidFill>
                  <a:srgbClr val="7030A0"/>
                </a:solidFill>
              </a:rPr>
              <a:t>métrica </a:t>
            </a:r>
            <a:r>
              <a:rPr lang="es-AR" dirty="0"/>
              <a:t>para </a:t>
            </a:r>
            <a:r>
              <a:rPr lang="es-AR" dirty="0" err="1"/>
              <a:t>rankear</a:t>
            </a:r>
            <a:r>
              <a:rPr lang="es-AR" dirty="0"/>
              <a:t> algoritmos y así poder decidir </a:t>
            </a:r>
            <a:r>
              <a:rPr lang="es-AR" dirty="0">
                <a:solidFill>
                  <a:schemeClr val="accent1"/>
                </a:solidFill>
              </a:rPr>
              <a:t>cuál es mejor</a:t>
            </a: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AR" dirty="0"/>
              <a:t>y </a:t>
            </a:r>
            <a:r>
              <a:rPr lang="es-AR" dirty="0">
                <a:solidFill>
                  <a:srgbClr val="C00000"/>
                </a:solidFill>
              </a:rPr>
              <a:t>cuál es peor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Análisis de Algoritmos	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64D787-65DC-264B-85DC-600E8E3C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/>
              <a:t>La </a:t>
            </a:r>
            <a:r>
              <a:rPr lang="en-US" sz="2800" dirty="0" err="1"/>
              <a:t>principales</a:t>
            </a:r>
            <a:r>
              <a:rPr lang="en-US" sz="2800" dirty="0"/>
              <a:t> </a:t>
            </a:r>
            <a:r>
              <a:rPr lang="en-US" sz="2800" dirty="0" err="1"/>
              <a:t>métricas</a:t>
            </a:r>
            <a:r>
              <a:rPr lang="en-US" sz="2800" dirty="0"/>
              <a:t> para </a:t>
            </a:r>
            <a:r>
              <a:rPr lang="en-US" sz="2800" dirty="0" err="1"/>
              <a:t>medir</a:t>
            </a:r>
            <a:r>
              <a:rPr lang="en-US" sz="2800" dirty="0"/>
              <a:t> la </a:t>
            </a:r>
            <a:r>
              <a:rPr lang="en-US" sz="2800" dirty="0" err="1"/>
              <a:t>complejidad</a:t>
            </a:r>
            <a:r>
              <a:rPr lang="en-US" sz="2800" dirty="0"/>
              <a:t> de </a:t>
            </a:r>
            <a:r>
              <a:rPr lang="en-US" sz="2800" dirty="0" err="1"/>
              <a:t>algoritmos</a:t>
            </a:r>
            <a:r>
              <a:rPr lang="en-US" sz="2800" dirty="0"/>
              <a:t> que </a:t>
            </a:r>
            <a:r>
              <a:rPr lang="en-US" sz="2800" dirty="0" err="1"/>
              <a:t>ejecutan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máquinas</a:t>
            </a:r>
            <a:r>
              <a:rPr lang="en-US" sz="2800" dirty="0"/>
              <a:t> </a:t>
            </a:r>
            <a:r>
              <a:rPr lang="en-US" sz="2800" dirty="0" err="1"/>
              <a:t>secuenciales</a:t>
            </a:r>
            <a:r>
              <a:rPr lang="en-US" sz="2800" dirty="0"/>
              <a:t> (un core) son: </a:t>
            </a:r>
          </a:p>
          <a:p>
            <a:pPr marL="0" indent="0" algn="just">
              <a:spcBef>
                <a:spcPts val="0"/>
              </a:spcBef>
              <a:buClrTx/>
              <a:buSzTx/>
              <a:buNone/>
              <a:defRPr/>
            </a:pPr>
            <a:endParaRPr lang="en-US" sz="2800" dirty="0"/>
          </a:p>
          <a:p>
            <a:pPr marL="457200" indent="-457200" algn="just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B050"/>
                </a:solidFill>
              </a:rPr>
              <a:t>El </a:t>
            </a:r>
            <a:r>
              <a:rPr lang="en-US" sz="2800" dirty="0" err="1">
                <a:solidFill>
                  <a:srgbClr val="00B050"/>
                </a:solidFill>
              </a:rPr>
              <a:t>tiempo</a:t>
            </a:r>
            <a:r>
              <a:rPr lang="en-US" sz="2800" dirty="0">
                <a:solidFill>
                  <a:srgbClr val="00B050"/>
                </a:solidFill>
              </a:rPr>
              <a:t> de </a:t>
            </a:r>
            <a:r>
              <a:rPr lang="en-US" sz="2800" dirty="0" err="1">
                <a:solidFill>
                  <a:srgbClr val="00B050"/>
                </a:solidFill>
              </a:rPr>
              <a:t>ejecución</a:t>
            </a:r>
            <a:r>
              <a:rPr lang="en-US" sz="2800" dirty="0">
                <a:solidFill>
                  <a:srgbClr val="00B050"/>
                </a:solidFill>
              </a:rPr>
              <a:t>  </a:t>
            </a:r>
            <a:r>
              <a:rPr lang="en-US" sz="2800" i="1" dirty="0"/>
              <a:t>(runtime analysis/time complexity)</a:t>
            </a:r>
          </a:p>
          <a:p>
            <a:pPr marL="457200" indent="-457200" algn="just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2800" dirty="0">
                <a:solidFill>
                  <a:srgbClr val="7030A0"/>
                </a:solidFill>
              </a:rPr>
              <a:t>El </a:t>
            </a:r>
            <a:r>
              <a:rPr lang="en-US" sz="2800" dirty="0" err="1">
                <a:solidFill>
                  <a:srgbClr val="7030A0"/>
                </a:solidFill>
              </a:rPr>
              <a:t>espacio</a:t>
            </a:r>
            <a:r>
              <a:rPr lang="en-US" sz="2800" dirty="0">
                <a:solidFill>
                  <a:srgbClr val="7030A0"/>
                </a:solidFill>
              </a:rPr>
              <a:t> que </a:t>
            </a:r>
            <a:r>
              <a:rPr lang="en-US" sz="2800" dirty="0" err="1">
                <a:solidFill>
                  <a:srgbClr val="7030A0"/>
                </a:solidFill>
              </a:rPr>
              <a:t>utilizan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space complexity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1. </a:t>
            </a:r>
            <a:r>
              <a:rPr lang="en-US" err="1">
                <a:solidFill>
                  <a:schemeClr val="accent4"/>
                </a:solidFill>
              </a:rPr>
              <a:t>Tiempo</a:t>
            </a:r>
            <a:r>
              <a:rPr lang="en-US">
                <a:solidFill>
                  <a:schemeClr val="accent4"/>
                </a:solidFill>
              </a:rPr>
              <a:t> de </a:t>
            </a:r>
            <a:r>
              <a:rPr lang="en-US" err="1">
                <a:solidFill>
                  <a:schemeClr val="accent4"/>
                </a:solidFill>
              </a:rPr>
              <a:t>ejecución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dirty="0"/>
              <a:t>Pregunta:</a:t>
            </a:r>
          </a:p>
          <a:p>
            <a:pPr marL="0" indent="0">
              <a:buNone/>
            </a:pPr>
            <a:r>
              <a:rPr lang="es-AR" dirty="0"/>
              <a:t>¿ Y cómo mido ese tiempo?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>
                <a:solidFill>
                  <a:schemeClr val="accent4"/>
                </a:solidFill>
              </a:rPr>
              <a:t>1.A) </a:t>
            </a:r>
            <a:r>
              <a:rPr lang="es-AR" dirty="0"/>
              <a:t>Empíricamente</a:t>
            </a:r>
          </a:p>
          <a:p>
            <a:pPr marL="0" indent="0">
              <a:buNone/>
            </a:pPr>
            <a:r>
              <a:rPr lang="es-AR" dirty="0">
                <a:solidFill>
                  <a:schemeClr val="accent4"/>
                </a:solidFill>
              </a:rPr>
              <a:t>1.B)  </a:t>
            </a:r>
            <a:r>
              <a:rPr lang="es-AR" dirty="0"/>
              <a:t>Teóricamente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</a:t>
            </a:r>
            <a:r>
              <a:rPr lang="es-419" dirty="0"/>
              <a:t>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/>
                <a:sym typeface="Consolas"/>
              </a:rPr>
              <a:t>(</a:t>
            </a:r>
            <a:r>
              <a:rPr lang="es-419" dirty="0" err="1">
                <a:ea typeface="Consolas"/>
                <a:cs typeface="Consolas"/>
                <a:sym typeface="Consolas"/>
              </a:rPr>
              <a:t>From</a:t>
            </a:r>
            <a:r>
              <a:rPr lang="es-419" dirty="0">
                <a:ea typeface="Consolas"/>
                <a:cs typeface="Consolas"/>
                <a:sym typeface="Consolas"/>
              </a:rPr>
              <a:t> </a:t>
            </a:r>
            <a:r>
              <a:rPr lang="es-419" dirty="0" err="1">
                <a:ea typeface="Consolas"/>
                <a:cs typeface="Consolas"/>
                <a:sym typeface="Consolas"/>
              </a:rPr>
              <a:t>scratch</a:t>
            </a:r>
            <a:r>
              <a:rPr lang="es-419" dirty="0">
                <a:ea typeface="Consolas"/>
                <a:cs typeface="Consolas"/>
                <a:sym typeface="Consolas"/>
              </a:rPr>
              <a:t>)</a:t>
            </a:r>
            <a:endParaRPr dirty="0"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</a:rPr>
              <a:t>El intervalo temporal es cerrado-abierto: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</a:rPr>
              <a:t>[ </a:t>
            </a:r>
            <a:r>
              <a:rPr lang="es-AR" dirty="0" err="1">
                <a:solidFill>
                  <a:schemeClr val="accent1"/>
                </a:solidFill>
              </a:rPr>
              <a:t>start</a:t>
            </a:r>
            <a:r>
              <a:rPr lang="es-AR" dirty="0">
                <a:solidFill>
                  <a:schemeClr val="tx1"/>
                </a:solidFill>
              </a:rPr>
              <a:t>,  </a:t>
            </a:r>
            <a:r>
              <a:rPr lang="es-AR" dirty="0" err="1">
                <a:solidFill>
                  <a:srgbClr val="C00000"/>
                </a:solidFill>
              </a:rPr>
              <a:t>end</a:t>
            </a:r>
            <a:r>
              <a:rPr lang="es-AR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err="1">
                <a:solidFill>
                  <a:schemeClr val="accent1"/>
                </a:solidFill>
              </a:rPr>
              <a:t>start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pertenece </a:t>
            </a:r>
            <a:r>
              <a:rPr lang="es-AR" dirty="0">
                <a:solidFill>
                  <a:schemeClr val="tx1"/>
                </a:solidFill>
              </a:rPr>
              <a:t>al intervalo</a:t>
            </a:r>
          </a:p>
          <a:p>
            <a:pPr marL="0" indent="0">
              <a:buNone/>
            </a:pPr>
            <a:r>
              <a:rPr lang="es-AR" dirty="0" err="1">
                <a:solidFill>
                  <a:srgbClr val="C00000"/>
                </a:solidFill>
              </a:rPr>
              <a:t>end</a:t>
            </a:r>
            <a:r>
              <a:rPr lang="es-AR" dirty="0">
                <a:solidFill>
                  <a:schemeClr val="tx1"/>
                </a:solidFill>
              </a:rPr>
              <a:t> no </a:t>
            </a:r>
            <a:r>
              <a:rPr lang="es-AR" dirty="0" smtClean="0">
                <a:solidFill>
                  <a:schemeClr val="tx1"/>
                </a:solidFill>
              </a:rPr>
              <a:t>pertenece </a:t>
            </a:r>
            <a:r>
              <a:rPr lang="es-AR" dirty="0">
                <a:solidFill>
                  <a:schemeClr val="tx1"/>
                </a:solidFill>
              </a:rPr>
              <a:t>al intervalo</a:t>
            </a:r>
          </a:p>
          <a:p>
            <a:pPr marL="0" indent="0"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tx1"/>
                </a:solidFill>
              </a:rPr>
              <a:t>Interesa saber la cantidad de ms que transcurrieron durante el mismo.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s-419" dirty="0" err="1">
                <a:solidFill>
                  <a:schemeClr val="tx1"/>
                </a:solidFill>
              </a:rPr>
              <a:t>Ej</a:t>
            </a:r>
            <a:r>
              <a:rPr lang="es-419" dirty="0">
                <a:solidFill>
                  <a:schemeClr val="tx1"/>
                </a:solidFill>
              </a:rPr>
              <a:t>: 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40 ms) =&gt; duración 0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41 ms) =&gt; duración 1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42 ms) =&gt; duración  2 ms</a:t>
            </a:r>
          </a:p>
          <a:p>
            <a:pPr marL="0" lvl="0" indent="0">
              <a:buNone/>
            </a:pPr>
            <a:r>
              <a:rPr lang="es-419" dirty="0">
                <a:solidFill>
                  <a:schemeClr val="tx1"/>
                </a:solidFill>
              </a:rPr>
              <a:t>[40 ms,   39 ms) =&gt; inválido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3" name="Imagen 2" descr="Stopwatch PNG 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2" y="4528622"/>
            <a:ext cx="1050990" cy="1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1-Ejer </a:t>
            </a:r>
            <a:r>
              <a:rPr lang="es-419" dirty="0"/>
              <a:t>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dirty="0"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</a:rPr>
              <a:t>el constructor </a:t>
            </a:r>
            <a:r>
              <a:rPr lang="es-ES" sz="1800" b="1" dirty="0" err="1" smtClean="0">
                <a:solidFill>
                  <a:schemeClr val="tx1"/>
                </a:solidFill>
              </a:rPr>
              <a:t>MyTimer</a:t>
            </a:r>
            <a:r>
              <a:rPr lang="es-ES" sz="1800" b="1" dirty="0" smtClean="0">
                <a:solidFill>
                  <a:schemeClr val="tx1"/>
                </a:solidFill>
              </a:rPr>
              <a:t>() </a:t>
            </a:r>
            <a:r>
              <a:rPr lang="es-ES" sz="1800" dirty="0" smtClean="0">
                <a:solidFill>
                  <a:schemeClr val="tx1"/>
                </a:solidFill>
              </a:rPr>
              <a:t>da </a:t>
            </a:r>
            <a:r>
              <a:rPr lang="es-ES" sz="1800" dirty="0">
                <a:solidFill>
                  <a:schemeClr val="tx1"/>
                </a:solidFill>
              </a:rPr>
              <a:t>inicio al </a:t>
            </a:r>
            <a:r>
              <a:rPr lang="es-ES" sz="1800" dirty="0" smtClean="0">
                <a:solidFill>
                  <a:schemeClr val="tx1"/>
                </a:solidFill>
              </a:rPr>
              <a:t>mismo.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el método </a:t>
            </a:r>
            <a:r>
              <a:rPr lang="es-ES" sz="1900" b="1" dirty="0">
                <a:solidFill>
                  <a:schemeClr val="tx1"/>
                </a:solidFill>
              </a:rPr>
              <a:t>stop() </a:t>
            </a:r>
            <a:r>
              <a:rPr lang="es-ES" sz="1900" dirty="0">
                <a:solidFill>
                  <a:schemeClr val="tx1"/>
                </a:solidFill>
              </a:rPr>
              <a:t>detiene el </a:t>
            </a:r>
            <a:r>
              <a:rPr lang="es-ES" sz="1900" dirty="0" err="1">
                <a:solidFill>
                  <a:schemeClr val="tx1"/>
                </a:solidFill>
              </a:rPr>
              <a:t>timer</a:t>
            </a:r>
            <a:r>
              <a:rPr lang="es-ES" sz="1900" dirty="0">
                <a:solidFill>
                  <a:schemeClr val="tx1"/>
                </a:solidFill>
              </a:rPr>
              <a:t> y da fin al intervalo, es </a:t>
            </a:r>
            <a:r>
              <a:rPr lang="es-ES" sz="1900" dirty="0" smtClean="0">
                <a:solidFill>
                  <a:schemeClr val="tx1"/>
                </a:solidFill>
              </a:rPr>
              <a:t>decir, </a:t>
            </a:r>
            <a:r>
              <a:rPr lang="es-ES" sz="1900" dirty="0">
                <a:solidFill>
                  <a:schemeClr val="tx1"/>
                </a:solidFill>
              </a:rPr>
              <a:t>dicho valor ya no es parte del </a:t>
            </a:r>
            <a:r>
              <a:rPr lang="es-ES" sz="1900" dirty="0" smtClean="0">
                <a:solidFill>
                  <a:schemeClr val="tx1"/>
                </a:solidFill>
              </a:rPr>
              <a:t>mismo.</a:t>
            </a: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lang="es-ES" sz="1900" dirty="0" smtClean="0">
              <a:solidFill>
                <a:schemeClr val="tx1"/>
              </a:solidFill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</a:rPr>
              <a:t>E</a:t>
            </a:r>
            <a:r>
              <a:rPr lang="es-ES" sz="1900" dirty="0" smtClean="0">
                <a:solidFill>
                  <a:schemeClr val="tx1"/>
                </a:solidFill>
              </a:rPr>
              <a:t>l </a:t>
            </a:r>
            <a:r>
              <a:rPr lang="es-ES" sz="1900" dirty="0">
                <a:solidFill>
                  <a:schemeClr val="tx1"/>
                </a:solidFill>
              </a:rPr>
              <a:t>método </a:t>
            </a:r>
            <a:r>
              <a:rPr lang="es-ES" sz="1900" b="1" dirty="0" err="1">
                <a:solidFill>
                  <a:schemeClr val="tx1"/>
                </a:solidFill>
              </a:rPr>
              <a:t>toString</a:t>
            </a:r>
            <a:r>
              <a:rPr lang="es-ES" sz="1900" dirty="0">
                <a:solidFill>
                  <a:schemeClr val="tx1"/>
                </a:solidFill>
              </a:rPr>
              <a:t>() </a:t>
            </a:r>
            <a:r>
              <a:rPr lang="es-ES" sz="1900" dirty="0" smtClean="0">
                <a:solidFill>
                  <a:schemeClr val="tx1"/>
                </a:solidFill>
              </a:rPr>
              <a:t>devuelve </a:t>
            </a:r>
            <a:r>
              <a:rPr lang="es-ES" sz="1900" dirty="0">
                <a:solidFill>
                  <a:schemeClr val="tx1"/>
                </a:solidFill>
              </a:rPr>
              <a:t>la duración del intervalo en ms y además el detalle de su duración en días, horas, minutos y segundos con fracción </a:t>
            </a:r>
            <a:r>
              <a:rPr lang="es-ES" sz="1900" dirty="0" smtClean="0">
                <a:solidFill>
                  <a:schemeClr val="tx1"/>
                </a:solidFill>
              </a:rPr>
              <a:t>de segundos con 3 decimales.</a:t>
            </a:r>
            <a:endParaRPr lang="es-419" sz="1900" dirty="0">
              <a:solidFill>
                <a:schemeClr val="tx1"/>
              </a:solidFill>
              <a:sym typeface="Consolas"/>
            </a:endParaRPr>
          </a:p>
          <a:p>
            <a:pPr marL="342900" algn="just">
              <a:buClrTx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 smtClean="0">
                <a:solidFill>
                  <a:schemeClr val="tx1"/>
                </a:solidFill>
              </a:rPr>
              <a:t>Tip</a:t>
            </a:r>
            <a:r>
              <a:rPr lang="es-419" sz="2000" dirty="0" smtClean="0">
                <a:solidFill>
                  <a:schemeClr val="tx1"/>
                </a:solidFill>
              </a:rPr>
              <a:t>: Utilizar </a:t>
            </a:r>
            <a:r>
              <a:rPr lang="es-419" sz="20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System.currentTimeMillis()</a:t>
            </a:r>
            <a:r>
              <a:rPr lang="es-419" sz="2000" dirty="0">
                <a:solidFill>
                  <a:schemeClr val="tx1"/>
                </a:solidFill>
              </a:rPr>
              <a:t> para obtener el tiempo actual en </a:t>
            </a:r>
            <a:r>
              <a:rPr lang="es-419" sz="2000" dirty="0" smtClean="0">
                <a:solidFill>
                  <a:schemeClr val="tx1"/>
                </a:solidFill>
              </a:rPr>
              <a:t>milisegundos</a:t>
            </a:r>
            <a:r>
              <a:rPr lang="es-419" sz="2000" dirty="0">
                <a:solidFill>
                  <a:schemeClr val="tx1"/>
                </a:solidFill>
              </a:rPr>
              <a:t> </a:t>
            </a:r>
            <a:r>
              <a:rPr lang="es-419" sz="2000" dirty="0" smtClean="0">
                <a:solidFill>
                  <a:schemeClr val="tx1"/>
                </a:solidFill>
              </a:rPr>
              <a:t>o bien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System.nanoTime</a:t>
            </a:r>
            <a:r>
              <a:rPr lang="es-419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s-419" sz="2000" b="1" dirty="0" smtClean="0">
                <a:solidFill>
                  <a:schemeClr val="tx1"/>
                </a:solidFill>
              </a:rPr>
              <a:t>y dividir 1000000</a:t>
            </a:r>
            <a:endParaRPr lang="es-419" sz="2000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smtClean="0">
                <a:solidFill>
                  <a:schemeClr val="tx1"/>
                </a:solidFill>
              </a:rPr>
              <a:t>Manejo incorrecto del </a:t>
            </a:r>
            <a:r>
              <a:rPr lang="es-419" sz="2000" dirty="0" err="1" smtClean="0">
                <a:solidFill>
                  <a:schemeClr val="tx1"/>
                </a:solidFill>
              </a:rPr>
              <a:t>Timer</a:t>
            </a:r>
            <a:r>
              <a:rPr lang="es-419" sz="2000" dirty="0" smtClean="0">
                <a:solidFill>
                  <a:schemeClr val="tx1"/>
                </a:solidFill>
              </a:rPr>
              <a:t> que no pueda solucionarse: lanzar </a:t>
            </a:r>
            <a:r>
              <a:rPr lang="es-419" sz="2000" b="1" dirty="0" err="1" smtClean="0">
                <a:solidFill>
                  <a:schemeClr val="tx1"/>
                </a:solidFill>
              </a:rPr>
              <a:t>RuntimeException</a:t>
            </a:r>
            <a:r>
              <a:rPr lang="es-419" sz="2000" dirty="0" smtClean="0">
                <a:solidFill>
                  <a:schemeClr val="tx1"/>
                </a:solidFill>
              </a:rPr>
              <a:t>.</a:t>
            </a:r>
            <a:endParaRPr lang="es-419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966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TP 1-Ejer </a:t>
            </a:r>
            <a:r>
              <a:rPr lang="es-419" dirty="0"/>
              <a:t>1</a:t>
            </a:r>
            <a:endParaRPr lang="es-A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es-419" dirty="0"/>
              <a:t>Implementar la clase </a:t>
            </a:r>
            <a:r>
              <a:rPr lang="es-419" dirty="0" err="1" smtClean="0">
                <a:latin typeface="Consolas"/>
                <a:ea typeface="Consolas"/>
                <a:cs typeface="Consolas"/>
                <a:sym typeface="Consolas"/>
              </a:rPr>
              <a:t>MyTimer</a:t>
            </a:r>
            <a:endParaRPr lang="es-419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/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From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419" dirty="0" err="1">
                <a:ea typeface="Consolas"/>
                <a:cs typeface="Consolas" panose="020B0609020204030204" pitchFamily="49" charset="0"/>
                <a:sym typeface="Consolas"/>
              </a:rPr>
              <a:t>scratch</a:t>
            </a:r>
            <a:r>
              <a:rPr lang="es-419" dirty="0">
                <a:ea typeface="Consolas"/>
                <a:cs typeface="Consolas" panose="020B0609020204030204" pitchFamily="49" charset="0"/>
                <a:sym typeface="Consolas"/>
              </a:rPr>
              <a:t>)</a:t>
            </a:r>
            <a:endParaRPr lang="es-A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101737" y="965600"/>
            <a:ext cx="4674763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419" sz="2000">
                <a:solidFill>
                  <a:schemeClr val="tx1"/>
                </a:solidFill>
              </a:rPr>
              <a:t>Caso de uso:</a:t>
            </a:r>
          </a:p>
          <a:p>
            <a:pPr marL="0" indent="0">
              <a:buNone/>
            </a:pPr>
            <a:endParaRPr lang="es-419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419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tx1"/>
                </a:solidFill>
              </a:rPr>
              <a:t>Salida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esperada</a:t>
            </a:r>
            <a:r>
              <a:rPr lang="en-US" sz="2000">
                <a:solidFill>
                  <a:schemeClr val="tx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310700" y="1534800"/>
            <a:ext cx="4567800" cy="23025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public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static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main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String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[] </a:t>
            </a:r>
            <a:r>
              <a:rPr lang="es-AR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args</a:t>
            </a: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 {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MyTimer</a:t>
            </a:r>
            <a:r>
              <a:rPr lang="es-AR" altLang="es-AR" sz="14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= new </a:t>
            </a:r>
            <a:r>
              <a:rPr lang="es-AR" altLang="es-AR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MyTimer</a:t>
            </a:r>
            <a:r>
              <a:rPr lang="es-AR" altLang="es-AR" sz="1400" kern="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(); </a:t>
            </a:r>
            <a:endParaRPr lang="es-AR" altLang="es-AR" sz="1400" kern="0" dirty="0">
              <a:solidFill>
                <a:srgbClr val="00B05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//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es-AR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bla</a:t>
            </a:r>
            <a:r>
              <a:rPr lang="en-US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…..</a:t>
            </a: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AR" altLang="es-AR" sz="1400" kern="0" dirty="0">
              <a:solidFill>
                <a:srgbClr val="00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chemeClr val="accent4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timer.stop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();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System.out.println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s-AR" altLang="es-AR" sz="1400" kern="0" dirty="0" err="1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timer</a:t>
            </a:r>
            <a:r>
              <a:rPr lang="es-AR" altLang="es-AR" sz="1400" kern="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);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AR" altLang="es-AR" sz="1400" kern="0" dirty="0">
                <a:solidFill>
                  <a:srgbClr val="00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  <a:r>
              <a:rPr lang="es-AR" altLang="es-AR" sz="1400" kern="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AR" altLang="es-AR" sz="14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310700" y="4877254"/>
            <a:ext cx="4567800" cy="5789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altLang="es-AR" sz="1400" kern="0" dirty="0" smtClean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93623040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ms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) 1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día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2 </a:t>
            </a:r>
            <a:r>
              <a:rPr lang="en-US" altLang="es-AR" sz="1400" kern="0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hs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0 min </a:t>
            </a:r>
            <a:r>
              <a:rPr lang="en-US" altLang="es-AR" sz="1400" kern="0" dirty="0" smtClean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23,040 </a:t>
            </a:r>
            <a:r>
              <a:rPr lang="en-US" altLang="es-AR" sz="1400" kern="0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</a:t>
            </a:r>
            <a:endParaRPr lang="es-AR" altLang="es-AR" sz="1400" kern="0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/>
              <a:t>Consideraciones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s-ES" sz="2400" dirty="0"/>
              <a:t>El problema de API </a:t>
            </a:r>
            <a:r>
              <a:rPr lang="es-ES" sz="2400" dirty="0" err="1" smtClean="0"/>
              <a:t>MyTimer</a:t>
            </a:r>
            <a:r>
              <a:rPr lang="es-ES" sz="2400" dirty="0" smtClean="0"/>
              <a:t> anterior es </a:t>
            </a:r>
            <a:r>
              <a:rPr lang="es-ES" sz="2400" dirty="0"/>
              <a:t>que resulta difícil chequear si funciona </a:t>
            </a:r>
            <a:r>
              <a:rPr lang="es-ES" sz="2400" dirty="0" smtClean="0"/>
              <a:t>correctamente, especialmente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transcurren</a:t>
            </a:r>
            <a:r>
              <a:rPr lang="en-US" sz="2400" dirty="0" smtClean="0"/>
              <a:t> horas e </a:t>
            </a:r>
            <a:r>
              <a:rPr lang="en-US" sz="2400" dirty="0" err="1" smtClean="0"/>
              <a:t>incluso</a:t>
            </a:r>
            <a:r>
              <a:rPr lang="en-US" sz="2400" dirty="0" smtClean="0"/>
              <a:t> </a:t>
            </a:r>
            <a:r>
              <a:rPr lang="en-US" sz="2400" dirty="0" err="1" smtClean="0"/>
              <a:t>días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Extenderemos</a:t>
            </a:r>
            <a:r>
              <a:rPr lang="en-US" sz="2400" dirty="0" smtClean="0"/>
              <a:t> la API. 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2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15568</TotalTime>
  <Words>736</Words>
  <Application>Microsoft Office PowerPoint</Application>
  <PresentationFormat>Presentación en pantalla (4:3)</PresentationFormat>
  <Paragraphs>155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Palatino Linotype</vt:lpstr>
      <vt:lpstr>Roboto</vt:lpstr>
      <vt:lpstr>Tahoma</vt:lpstr>
      <vt:lpstr>Wingdings 2</vt:lpstr>
      <vt:lpstr>Presentation on brainstorming</vt:lpstr>
      <vt:lpstr>Estructura de Datos y Algoritmos</vt:lpstr>
      <vt:lpstr>Análisis de Algoritmos </vt:lpstr>
      <vt:lpstr>Análisis de Algoritmos </vt:lpstr>
      <vt:lpstr>Análisis de Algoritmos </vt:lpstr>
      <vt:lpstr>1. Tiempo de ejecución</vt:lpstr>
      <vt:lpstr>TP 1-Ejer 1</vt:lpstr>
      <vt:lpstr>TP 1-Ejer 1</vt:lpstr>
      <vt:lpstr>TP 1-Ejer 1</vt:lpstr>
      <vt:lpstr>Presentación de PowerPoint</vt:lpstr>
      <vt:lpstr>TP 1-Ejer 2</vt:lpstr>
      <vt:lpstr>TP 1-Ejer 2</vt:lpstr>
      <vt:lpstr>Presentación de PowerPoint</vt:lpstr>
      <vt:lpstr>Maven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</dc:title>
  <dc:subject/>
  <dc:creator>Cátedra EDA 2019 1C</dc:creator>
  <cp:keywords/>
  <dc:description/>
  <cp:lastModifiedBy>Leticia Irene Gómez</cp:lastModifiedBy>
  <cp:revision>227</cp:revision>
  <dcterms:created xsi:type="dcterms:W3CDTF">2019-02-21T18:33:09Z</dcterms:created>
  <dcterms:modified xsi:type="dcterms:W3CDTF">2022-03-02T08:40:45Z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