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alatino Linotype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alatinoLinotyp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latinoLinotype-italic.fntdata"/><Relationship Id="rId25" Type="http://schemas.openxmlformats.org/officeDocument/2006/relationships/font" Target="fonts/PalatinoLinotype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PalatinoLinotyp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d93856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17d9385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39d98c0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739d98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7ffdaa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67ffda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1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Font typeface="Palatino Linotype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Font typeface="Palatino Linotype"/>
              <a:buChar char="■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42" name="Google Shape;42;p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3" name="Google Shape;43;p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4" name="Google Shape;44;p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oda.org/joda-time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ven.apache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ven.apache.org/guides/introduction/introduction-to-the-lifecyc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1004350" y="1888425"/>
            <a:ext cx="2226000" cy="385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Repositorios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1446400" y="4274013"/>
            <a:ext cx="1341900" cy="922800"/>
          </a:xfrm>
          <a:prstGeom prst="can">
            <a:avLst>
              <a:gd fmla="val 25000" name="adj"/>
            </a:avLst>
          </a:prstGeom>
          <a:solidFill>
            <a:srgbClr val="A8B5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Local Repo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918125" y="2801500"/>
            <a:ext cx="1341900" cy="922800"/>
          </a:xfrm>
          <a:prstGeom prst="can">
            <a:avLst>
              <a:gd fmla="val 25000" name="adj"/>
            </a:avLst>
          </a:prstGeom>
          <a:solidFill>
            <a:srgbClr val="A8B5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Remote Repo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446400" y="2435038"/>
            <a:ext cx="1341900" cy="717000"/>
          </a:xfrm>
          <a:prstGeom prst="rect">
            <a:avLst/>
          </a:prstGeom>
          <a:solidFill>
            <a:srgbClr val="D9E1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776550" y="3152050"/>
            <a:ext cx="681600" cy="221700"/>
          </a:xfrm>
          <a:prstGeom prst="rect">
            <a:avLst/>
          </a:prstGeom>
          <a:solidFill>
            <a:srgbClr val="99A7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6" y="3192748"/>
            <a:ext cx="631149" cy="15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>
            <a:stCxn id="192" idx="2"/>
            <a:endCxn id="189" idx="1"/>
          </p:cNvCxnSpPr>
          <p:nvPr/>
        </p:nvCxnSpPr>
        <p:spPr>
          <a:xfrm>
            <a:off x="2117350" y="3373750"/>
            <a:ext cx="0" cy="9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>
            <a:stCxn id="192" idx="3"/>
            <a:endCxn id="190" idx="2"/>
          </p:cNvCxnSpPr>
          <p:nvPr/>
        </p:nvCxnSpPr>
        <p:spPr>
          <a:xfrm>
            <a:off x="2458150" y="3262900"/>
            <a:ext cx="44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2243400" y="36632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alatino Linotype"/>
                <a:ea typeface="Palatino Linotype"/>
                <a:cs typeface="Palatino Linotype"/>
                <a:sym typeface="Palatino Linotype"/>
              </a:rPr>
              <a:t>install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376525" y="28627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alatino Linotype"/>
                <a:ea typeface="Palatino Linotype"/>
                <a:cs typeface="Palatino Linotype"/>
                <a:sym typeface="Palatino Linotype"/>
              </a:rPr>
              <a:t>deploy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3.1</a:t>
            </a:r>
            <a:endParaRPr/>
          </a:p>
        </p:txBody>
      </p:sp>
      <p:sp>
        <p:nvSpPr>
          <p:cNvPr id="203" name="Google Shape;203;p2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Migrar la clase MyTimer anterior para que sea un proyecto Maven. Será nuestra primera versión.</a:t>
            </a:r>
            <a:endParaRPr/>
          </a:p>
        </p:txBody>
      </p:sp>
      <p:sp>
        <p:nvSpPr>
          <p:cNvPr id="204" name="Google Shape;204;p25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63575" y="196805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3.2</a:t>
            </a:r>
            <a:endParaRPr/>
          </a:p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Agregar un nuevo plugin y ver qué genera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457200" y="1334675"/>
            <a:ext cx="8544900" cy="5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ct val="86422"/>
              <a:buFont typeface="Arial"/>
              <a:buNone/>
            </a:pPr>
            <a:r>
              <a:rPr lang="es-419" sz="2858">
                <a:latin typeface="Consolas"/>
                <a:ea typeface="Consolas"/>
                <a:cs typeface="Consolas"/>
                <a:sym typeface="Consolas"/>
              </a:rPr>
              <a:t>Para ejecutar con </a:t>
            </a:r>
            <a:r>
              <a:rPr b="1" lang="es-419" sz="2858">
                <a:latin typeface="Consolas"/>
                <a:ea typeface="Consolas"/>
                <a:cs typeface="Consolas"/>
                <a:sym typeface="Consolas"/>
              </a:rPr>
              <a:t>mvn exec:java</a:t>
            </a:r>
            <a:endParaRPr b="1" sz="2858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&lt;project … 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&lt;build&gt;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&lt;plugins&gt;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&lt;plugin&gt;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&lt;groupId&gt;org.codehaus.mojo&lt;/groupId&gt;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&lt;artifactId&gt;exec-maven-plugin&lt;/artifactId&gt;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&lt;version&gt;3.0.0&lt;/version&gt;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&lt;configuration&gt;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&lt;mainClass&gt;</a:t>
            </a:r>
            <a:r>
              <a:rPr b="1" lang="es-419" sz="2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ar.edu.itba.eda.Main</a:t>
            </a: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&lt;/mainClass&gt;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&lt;/configuration&gt;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&lt;/plugin&gt;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&lt;/plugins&gt;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&lt;/build&gt;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 </a:t>
            </a:r>
            <a:br>
              <a:rPr lang="es-419"/>
            </a:br>
            <a:r>
              <a:rPr lang="es-419"/>
              <a:t>Ejer 4.1 y 4.2</a:t>
            </a:r>
            <a:endParaRPr/>
          </a:p>
        </p:txBody>
      </p:sp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339400" y="2805300"/>
            <a:ext cx="42138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Implementar la </a:t>
            </a:r>
            <a:r>
              <a:rPr lang="es-419">
                <a:solidFill>
                  <a:srgbClr val="00B050"/>
                </a:solidFill>
              </a:rPr>
              <a:t>clase My</a:t>
            </a:r>
            <a:r>
              <a:rPr lang="es-419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Timer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(versión 2, u</a:t>
            </a:r>
            <a:r>
              <a:rPr lang="es-419"/>
              <a:t>sando la biblioteca Joda y Maven)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El proyecto se llamará </a:t>
            </a:r>
            <a:r>
              <a:rPr lang="es-419">
                <a:solidFill>
                  <a:srgbClr val="00B050"/>
                </a:solidFill>
              </a:rPr>
              <a:t>TimerJoda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4" name="Google Shape;224;p2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Crear un nuevo proyecto Maven desde el IDE con dicha dependencia.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La funcionalidad a implementar y caso de uso, sigue siendo la misma.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Tip: investigar las clases </a:t>
            </a:r>
            <a:r>
              <a:rPr b="1"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b="1" lang="es-419" sz="1800">
                <a:solidFill>
                  <a:schemeClr val="dk1"/>
                </a:solidFill>
              </a:rPr>
              <a:t> y </a:t>
            </a:r>
            <a:r>
              <a:rPr b="1"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https://www.joda.org/joda-time/</a:t>
            </a: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(leer detenidamente su especificación)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(nuestra clase será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un wrapper)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8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226" name="Google Shape;2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La dependencia de joda-time: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&lt;project … 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>
                <a:latin typeface="Consolas"/>
                <a:ea typeface="Consolas"/>
                <a:cs typeface="Consolas"/>
                <a:sym typeface="Consolas"/>
              </a:rPr>
              <a:t>&lt;!-- https://mvnrepository.com/artifact/joda-time/joda-time --&gt;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&lt;groupId&gt;joda-time&lt;/groupId&gt;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&lt;artifactId&gt;joda-time&lt;/artifactId&gt;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&lt;version&gt;2.10.10&lt;/version&gt;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utilidad para crear y administrar proyectos basados en Java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Como objetivos se propone: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un sistema de construcción uniforme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información de calidad del proyecto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pautas para el desarrollo de mejores prácticas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Permitir la migración transparente a nuevas funcionalidades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declarar </a:t>
            </a:r>
            <a:r>
              <a:rPr b="1" lang="es-419"/>
              <a:t>dependencias</a:t>
            </a:r>
            <a:r>
              <a:rPr lang="es-419"/>
              <a:t> para utilizar librerías externas (o nuestras)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Cómo me ayuda </a:t>
            </a:r>
            <a:r>
              <a:rPr lang="es-419"/>
              <a:t>Maven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Maven, compilá el proyecto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armá un .jar con lo que ya compilé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compilá y armá un .jar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corré los tests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guardá el proyecto localmente así lo uso como  dependencia en otros proyectos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1700"/>
              <a:t>Más info: </a:t>
            </a:r>
            <a:r>
              <a:rPr lang="es-419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https://maven.apache.org/guides/introduction/introduction-to-the-lifecycle.html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Goals &amp; </a:t>
            </a:r>
            <a:r>
              <a:rPr lang="es-419"/>
              <a:t>Build Phases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935475"/>
            <a:ext cx="82296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Goals: tareas específicas dentro del build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jar:jar → armar un .jar desde el código ya compilado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dependency:tree → muestra las dependencias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exec: java → corre el proyecto</a:t>
            </a:r>
            <a:br>
              <a:rPr lang="es-419"/>
            </a:b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4069875"/>
            <a:ext cx="82296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Build Phases: etapas del armado del proyecto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</a:t>
            </a:r>
            <a:r>
              <a:rPr lang="es-419" sz="2200"/>
              <a:t>compile → compila el código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test→ corre los tests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package → arma el .jar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install → guarda el proyecto en el repo local</a:t>
            </a:r>
            <a:br>
              <a:rPr lang="es-419"/>
            </a:b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57200" y="3356700"/>
            <a:ext cx="1958400" cy="703073"/>
            <a:chOff x="527900" y="3356700"/>
            <a:chExt cx="1958400" cy="703073"/>
          </a:xfrm>
        </p:grpSpPr>
        <p:sp>
          <p:nvSpPr>
            <p:cNvPr id="141" name="Google Shape;141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527900" y="3644273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plugin</a:t>
              </a:r>
              <a:endParaRPr b="1" sz="15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252200" y="3356700"/>
            <a:ext cx="2038856" cy="712500"/>
            <a:chOff x="1647325" y="3356700"/>
            <a:chExt cx="2038856" cy="712500"/>
          </a:xfrm>
        </p:grpSpPr>
        <p:sp>
          <p:nvSpPr>
            <p:cNvPr id="144" name="Google Shape;144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727781" y="3653700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goal</a:t>
              </a:r>
              <a:endParaRPr b="1" sz="15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46" name="Google Shape;146;p18"/>
          <p:cNvSpPr txBox="1"/>
          <p:nvPr/>
        </p:nvSpPr>
        <p:spPr>
          <a:xfrm>
            <a:off x="478400" y="6128200"/>
            <a:ext cx="810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 Build Phases ejecutan todo lo de las etapas anteriores!</a:t>
            </a:r>
            <a:endParaRPr b="1" sz="2300">
              <a:solidFill>
                <a:srgbClr val="99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Estructura Proyecto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2" y="1935163"/>
            <a:ext cx="3238316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olas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s-419"/>
              <a:t> mínimo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&lt;project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xmlns="http://maven.apache.org/POM/4.0.0"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xmlns:xsi="http://www.w3.org/2001/XMLSchema-instance"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xsi:schemaLocation="http://maven.apache.org/POM/4.0.0 http://maven.apache.org/xsd/maven-4.0.0.xsd"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&lt;modelVersion&gt;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4.0.0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&lt;/modelVersion&gt;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&lt;groupId&gt;ar.edu.itba.eda&lt;/groupId&gt;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&lt;artifactId&gt;Timer&lt;/artifactId&gt;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&lt;version&gt;1.0&lt;/version&gt;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045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2087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/>
              <a:t>Si queremos estar seguros de que estamos compilando con Java 11  (sobre todo cuando usamos generics donde queremos garantizar cierta versión ), agregamos: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b="1" lang="es-419"/>
              <a:t>Opción 1:</a:t>
            </a:r>
            <a:endParaRPr b="1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&lt;project … &gt;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… </a:t>
            </a:r>
            <a:endParaRPr sz="190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&lt;properties&gt;</a:t>
            </a:r>
            <a:endParaRPr/>
          </a:p>
          <a:p>
            <a:pPr indent="0" lvl="1" marL="822960" rtl="0" algn="l">
              <a:spcBef>
                <a:spcPts val="340"/>
              </a:spcBef>
              <a:spcAft>
                <a:spcPts val="0"/>
              </a:spcAft>
              <a:buSzPct val="78108"/>
              <a:buNone/>
            </a:pPr>
            <a:r>
              <a:rPr lang="es-419" sz="1850"/>
              <a:t>   &lt;maven.compiler.source&gt;</a:t>
            </a:r>
            <a:r>
              <a:rPr lang="es-419" sz="1850">
                <a:solidFill>
                  <a:srgbClr val="00B050"/>
                </a:solidFill>
              </a:rPr>
              <a:t>11</a:t>
            </a:r>
            <a:r>
              <a:rPr lang="es-419" sz="1850"/>
              <a:t>&lt;/maven.compiler.source&gt;</a:t>
            </a:r>
            <a:endParaRPr sz="185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        &lt;maven.compiler.target&gt;</a:t>
            </a:r>
            <a:r>
              <a:rPr lang="es-419" sz="1900">
                <a:solidFill>
                  <a:srgbClr val="00B050"/>
                </a:solidFill>
              </a:rPr>
              <a:t>11</a:t>
            </a:r>
            <a:r>
              <a:rPr lang="es-419" sz="1900"/>
              <a:t>&lt;/maven.compiler.target&gt;</a:t>
            </a:r>
            <a:endParaRPr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B050"/>
                </a:solidFill>
              </a:rPr>
              <a:t>         &lt;project.build.sourceEncoding&gt;UTF-8&lt;/project.build.sourceEncoding&gt; </a:t>
            </a:r>
            <a:endParaRPr sz="190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 &lt;/properties&gt;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/>
              <a:t>…</a:t>
            </a:r>
            <a:endParaRPr sz="19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/>
              <a:t>&lt;/project&gt;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 sz="4200"/>
              <a:t>Opción 2: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&lt;project … &gt;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indent="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&lt;build&gt;</a:t>
            </a:r>
            <a:endParaRPr/>
          </a:p>
          <a:p>
            <a:pPr indent="0" lvl="0" marL="9144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&lt;plugins&gt;</a:t>
            </a:r>
            <a:endParaRPr/>
          </a:p>
          <a:p>
            <a:pPr indent="0" lvl="0" marL="13716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&lt;groupId&gt;org.apache.maven.plugins&lt;/groupId&gt;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&lt;artifactId&gt;maven-compiler-plugin&lt;/artifactId&gt;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&lt;version&gt;3.8.0&lt;/version&gt;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&lt;configuration&gt;</a:t>
            </a:r>
            <a:endParaRPr/>
          </a:p>
          <a:p>
            <a:pPr indent="0" lvl="1" marL="228600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&lt;release&gt;</a:t>
            </a:r>
            <a:r>
              <a:rPr b="1" lang="es-419">
                <a:solidFill>
                  <a:srgbClr val="00B050"/>
                </a:solidFill>
              </a:rPr>
              <a:t>11</a:t>
            </a:r>
            <a:r>
              <a:rPr lang="es-419"/>
              <a:t>&lt;/release&gt;</a:t>
            </a:r>
            <a:endParaRPr/>
          </a:p>
          <a:p>
            <a:pPr indent="0" lvl="1" marL="228600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&lt;encoding&gt;</a:t>
            </a:r>
            <a:r>
              <a:rPr b="1" lang="es-419">
                <a:solidFill>
                  <a:srgbClr val="00B050"/>
                </a:solidFill>
              </a:rPr>
              <a:t>UTF-8</a:t>
            </a:r>
            <a:r>
              <a:rPr lang="es-419"/>
              <a:t>&lt;/encoding&gt;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&lt;/configuration&gt;</a:t>
            </a:r>
            <a:endParaRPr/>
          </a:p>
          <a:p>
            <a:pPr indent="0" lvl="0" marL="13716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&lt;/plugin&gt;</a:t>
            </a:r>
            <a:endParaRPr/>
          </a:p>
          <a:p>
            <a:pPr indent="45720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&lt;/plugins&gt;</a:t>
            </a:r>
            <a:endParaRPr/>
          </a:p>
          <a:p>
            <a:pPr indent="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&lt;/build&gt;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58809"/>
              <a:buNone/>
            </a:pPr>
            <a:r>
              <a:rPr lang="es-419"/>
              <a:t>&lt;/project&gt;</a:t>
            </a:r>
            <a:endParaRPr b="1" sz="42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Dependencias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783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En el pom.xml se declaran, además, las dependencias a utilizar.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Algoritmo: Maven busca primero localmente a la dependencia en nuestro repositorio local. En caso de no encontrarla la descarga del repositorio correspondiente al repositorio local de nuestra compu.</a:t>
            </a:r>
            <a:endParaRPr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Ese repositorio local típicamente se encuentra en $HOME/.m2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Ejemplo: 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C:\Users\lgomez\.m2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/Users/jabu/.m2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/home/luis/.m2</a:t>
            </a:r>
            <a:endParaRPr sz="1900"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