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  <p:sldMasterId id="2147483709" r:id="rId2"/>
  </p:sldMasterIdLst>
  <p:notesMasterIdLst>
    <p:notesMasterId r:id="rId48"/>
  </p:notesMasterIdLst>
  <p:handoutMasterIdLst>
    <p:handoutMasterId r:id="rId49"/>
  </p:handoutMasterIdLst>
  <p:sldIdLst>
    <p:sldId id="256" r:id="rId3"/>
    <p:sldId id="279" r:id="rId4"/>
    <p:sldId id="280" r:id="rId5"/>
    <p:sldId id="336" r:id="rId6"/>
    <p:sldId id="281" r:id="rId7"/>
    <p:sldId id="273" r:id="rId8"/>
    <p:sldId id="262" r:id="rId9"/>
    <p:sldId id="282" r:id="rId10"/>
    <p:sldId id="310" r:id="rId11"/>
    <p:sldId id="309" r:id="rId12"/>
    <p:sldId id="259" r:id="rId13"/>
    <p:sldId id="290" r:id="rId14"/>
    <p:sldId id="324" r:id="rId15"/>
    <p:sldId id="323" r:id="rId16"/>
    <p:sldId id="327" r:id="rId17"/>
    <p:sldId id="325" r:id="rId18"/>
    <p:sldId id="326" r:id="rId19"/>
    <p:sldId id="276" r:id="rId20"/>
    <p:sldId id="314" r:id="rId21"/>
    <p:sldId id="322" r:id="rId22"/>
    <p:sldId id="313" r:id="rId23"/>
    <p:sldId id="319" r:id="rId24"/>
    <p:sldId id="320" r:id="rId25"/>
    <p:sldId id="315" r:id="rId26"/>
    <p:sldId id="316" r:id="rId27"/>
    <p:sldId id="317" r:id="rId28"/>
    <p:sldId id="318" r:id="rId29"/>
    <p:sldId id="304" r:id="rId30"/>
    <p:sldId id="328" r:id="rId31"/>
    <p:sldId id="330" r:id="rId32"/>
    <p:sldId id="329" r:id="rId33"/>
    <p:sldId id="331" r:id="rId34"/>
    <p:sldId id="333" r:id="rId35"/>
    <p:sldId id="334" r:id="rId36"/>
    <p:sldId id="335" r:id="rId37"/>
    <p:sldId id="332" r:id="rId38"/>
    <p:sldId id="312" r:id="rId39"/>
    <p:sldId id="306" r:id="rId40"/>
    <p:sldId id="311" r:id="rId41"/>
    <p:sldId id="338" r:id="rId42"/>
    <p:sldId id="337" r:id="rId43"/>
    <p:sldId id="305" r:id="rId44"/>
    <p:sldId id="266" r:id="rId45"/>
    <p:sldId id="307" r:id="rId46"/>
    <p:sldId id="308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2400"/>
    <a:srgbClr val="5B9B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29"/>
    <p:restoredTop sz="94631"/>
  </p:normalViewPr>
  <p:slideViewPr>
    <p:cSldViewPr snapToGrid="0" snapToObjects="1">
      <p:cViewPr>
        <p:scale>
          <a:sx n="81" d="100"/>
          <a:sy n="81" d="100"/>
        </p:scale>
        <p:origin x="50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3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858A2-55BF-2C48-836C-9750CBD4BED0}" type="datetimeFigureOut">
              <a:rPr kumimoji="1" lang="zh-CN" altLang="en-US" smtClean="0"/>
              <a:t>17/2/5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CD03C-1498-8242-955F-72D2BCEA98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1246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94621-51FD-5749-98D5-3A90791A2D21}" type="datetimeFigureOut">
              <a:rPr kumimoji="1" lang="zh-CN" altLang="en-US" smtClean="0"/>
              <a:t>17/2/5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F9115-9717-8948-B575-B63C1DAA1F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4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7BC7-98FD-3C49-9FC3-A2795803F5E6}" type="datetime1">
              <a:rPr kumimoji="1" lang="zh-CN" altLang="en-US" smtClean="0"/>
              <a:t>17/2/5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61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0C00-CAB4-C74A-BDD7-C81DDD38C284}" type="datetime1">
              <a:rPr kumimoji="1" lang="zh-CN" altLang="en-US" smtClean="0"/>
              <a:t>17/2/5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14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227C-DE6E-0F4F-A2F2-155A3A66B90F}" type="datetime1">
              <a:rPr kumimoji="1" lang="zh-CN" altLang="en-US" smtClean="0"/>
              <a:t>17/2/5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459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5D23-A70C-9B4F-989F-9D71039383C4}" type="datetime1">
              <a:rPr kumimoji="1" lang="zh-CN" altLang="en-US" smtClean="0"/>
              <a:t>17/2/5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4804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1967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8891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325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505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17/2/5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58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17/2/5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195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17/2/5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648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AE34-6359-744D-BC35-89DA1C5B13DE}" type="datetime1">
              <a:rPr kumimoji="1" lang="zh-CN" altLang="en-US" smtClean="0"/>
              <a:t>17/2/5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08214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4344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0421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301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569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54FB-BA27-1F4C-9706-1922E69725B9}" type="datetime1">
              <a:rPr kumimoji="1" lang="zh-CN" altLang="en-US" smtClean="0"/>
              <a:t>17/2/5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80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D1E6-E6DB-C745-B7BD-F989C79BA60C}" type="datetime1">
              <a:rPr kumimoji="1" lang="zh-CN" altLang="en-US" smtClean="0"/>
              <a:t>17/2/5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89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E66D-3E23-DF44-A6AF-1683435DC4E0}" type="datetime1">
              <a:rPr kumimoji="1" lang="zh-CN" altLang="en-US" smtClean="0"/>
              <a:t>17/2/5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988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1A57-8905-7947-928F-09BDF6812BD8}" type="datetime1">
              <a:rPr kumimoji="1" lang="zh-CN" altLang="en-US" smtClean="0"/>
              <a:t>17/2/5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5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AEA6-2870-784A-8E2A-6789ED476D01}" type="datetime1">
              <a:rPr kumimoji="1" lang="zh-CN" altLang="en-US" smtClean="0"/>
              <a:t>17/2/5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94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AA90-BB51-7A46-B03C-34354C9F8470}" type="datetime1">
              <a:rPr kumimoji="1" lang="zh-CN" altLang="en-US" smtClean="0"/>
              <a:t>17/2/5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01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7ADE-8048-A946-AB10-30849AE8F7D4}" type="datetime1">
              <a:rPr kumimoji="1" lang="zh-CN" altLang="en-US" smtClean="0"/>
              <a:t>17/2/5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710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E54FB-BA27-1F4C-9706-1922E69725B9}" type="datetime1">
              <a:rPr kumimoji="1" lang="zh-CN" altLang="en-US" smtClean="0"/>
              <a:t>17/2/5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82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B4A42-A954-EE44-AAEF-7D5108DEFC1A}" type="datetimeFigureOut">
              <a:rPr kumimoji="1" lang="zh-CN" altLang="en-US" smtClean="0"/>
              <a:t>17/2/5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779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1263" y="859676"/>
            <a:ext cx="7696200" cy="2579399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Narrative explanation of visualization encoding scheme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54286"/>
            <a:ext cx="9144000" cy="1278164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Wang, </a:t>
            </a:r>
            <a:r>
              <a:rPr kumimoji="1" lang="en-US" altLang="zh-CN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Qianwen</a:t>
            </a:r>
            <a:endParaRPr kumimoji="1"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  <a:p>
            <a:pPr algn="r"/>
            <a:endParaRPr kumimoji="1"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3426836"/>
            <a:ext cx="4288971" cy="100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2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Works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313709"/>
              </p:ext>
            </p:extLst>
          </p:nvPr>
        </p:nvGraphicFramePr>
        <p:xfrm>
          <a:off x="838200" y="2088858"/>
          <a:ext cx="10515600" cy="305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Useful 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But</a:t>
                      </a:r>
                      <a:r>
                        <a:rPr lang="is-IS" altLang="zh-CN" dirty="0" smtClean="0"/>
                        <a:t>…..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point and keynote, less interactivity</a:t>
                      </a:r>
                    </a:p>
                    <a:p>
                      <a:r>
                        <a:rPr lang="en-US" altLang="zh-CN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 </a:t>
                      </a:r>
                      <a:r>
                        <a:rPr lang="en-US" altLang="zh-CN" sz="9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Tableau,</a:t>
                      </a:r>
                      <a:r>
                        <a:rPr lang="en-US" altLang="zh-CN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9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storytelling</a:t>
                      </a:r>
                      <a:r>
                        <a:rPr lang="en-US" altLang="zh-CN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features are</a:t>
                      </a:r>
                      <a:r>
                        <a:rPr lang="en-US" altLang="zh-CN" sz="900" dirty="0" smtClean="0"/>
                        <a:t/>
                      </a:r>
                      <a:br>
                        <a:rPr lang="en-US" altLang="zh-CN" sz="900" dirty="0" smtClean="0"/>
                      </a:br>
                      <a:r>
                        <a:rPr lang="en-US" altLang="zh-CN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integrated using an annotated stepper interface</a:t>
                      </a:r>
                      <a:r>
                        <a:rPr lang="zh-CN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called story point.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Temporal Summary Images: An Approach to Narrative Visualization via Interactive Annotation Generation and Placement </a:t>
                      </a:r>
                      <a:endParaRPr lang="en-US" altLang="zh-CN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  <a:tr h="180291"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Stories in Geo Time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Authoring Data-Driven Videos with </a:t>
                      </a:r>
                      <a:r>
                        <a:rPr lang="en-US" altLang="zh-CN" sz="900" dirty="0" err="1" smtClean="0"/>
                        <a:t>DataClips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900" dirty="0" err="1" smtClean="0"/>
                        <a:t>SketchStory</a:t>
                      </a:r>
                      <a:r>
                        <a:rPr lang="en-US" altLang="zh-CN" sz="900" dirty="0" smtClean="0"/>
                        <a:t>: Telling More Engaging Stories with Data through Freeform Sketching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Sketch-based</a:t>
                      </a:r>
                      <a:r>
                        <a:rPr lang="en-US" altLang="zh-CN" sz="900" baseline="0" dirty="0" smtClean="0"/>
                        <a:t> interaction for real time storytelling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  <a:tr h="343970"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Authoring Narrative Visualizations with Ellipsis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  <a:tr h="22056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38200" y="1588212"/>
            <a:ext cx="9112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Authoring tools for narrative visualization</a:t>
            </a:r>
            <a:endParaRPr kumimoji="1"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2226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87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problem or old problem?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084127" cy="4351338"/>
          </a:xfrm>
        </p:spPr>
        <p:txBody>
          <a:bodyPr/>
          <a:lstStyle/>
          <a:p>
            <a:r>
              <a:rPr kumimoji="1" lang="en-US" altLang="zh-CN" dirty="0" smtClean="0"/>
              <a:t>Old problem: 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better understand visualization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New method: 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first authoring tool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aiming to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explain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 advanced    visualization designs in the form of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narrative slideshow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24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24171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target: Text Vis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468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Data attribute: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Time, geo, sentiment, correlation, size/frequency, cluster</a:t>
            </a:r>
          </a:p>
          <a:p>
            <a:r>
              <a:rPr kumimoji="1" lang="en-US" altLang="zh-CN" dirty="0" smtClean="0"/>
              <a:t>Dataset type: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Table, network, geometry</a:t>
            </a:r>
          </a:p>
          <a:p>
            <a:r>
              <a:rPr kumimoji="1" lang="en-US" altLang="zh-CN" dirty="0" smtClean="0"/>
              <a:t>Common mark:</a:t>
            </a:r>
          </a:p>
          <a:p>
            <a:pPr marL="914400" lvl="1" indent="-457200">
              <a:buFont typeface="+mj-lt"/>
              <a:buAutoNum type="alphaLcParenR"/>
            </a:pPr>
            <a:r>
              <a:rPr kumimoji="1" lang="en-US" altLang="zh-CN" dirty="0" smtClean="0"/>
              <a:t>Node: a topic, a document, </a:t>
            </a:r>
            <a:r>
              <a:rPr kumimoji="1" lang="en-US" altLang="zh-CN" dirty="0" err="1" smtClean="0"/>
              <a:t>etc</a:t>
            </a:r>
            <a:endParaRPr kumimoji="1" lang="en-US" altLang="zh-CN" dirty="0" smtClean="0"/>
          </a:p>
          <a:p>
            <a:pPr marL="914400" lvl="1" indent="-457200">
              <a:buFont typeface="+mj-lt"/>
              <a:buAutoNum type="alphaLcParenR"/>
            </a:pPr>
            <a:r>
              <a:rPr kumimoji="1" lang="en-US" altLang="zh-CN" dirty="0" smtClean="0"/>
              <a:t>Line: correlation, transition</a:t>
            </a:r>
          </a:p>
          <a:p>
            <a:pPr marL="914400" lvl="1" indent="-457200">
              <a:buFont typeface="+mj-lt"/>
              <a:buAutoNum type="alphaLcParenR"/>
            </a:pPr>
            <a:r>
              <a:rPr kumimoji="1" lang="en-US" altLang="zh-CN" dirty="0" smtClean="0"/>
              <a:t>Area: stream over time</a:t>
            </a:r>
          </a:p>
          <a:p>
            <a:r>
              <a:rPr kumimoji="1" lang="en-US" altLang="zh-CN" dirty="0" smtClean="0"/>
              <a:t>Common </a:t>
            </a:r>
            <a:r>
              <a:rPr kumimoji="1" lang="en-US" altLang="zh-CN" dirty="0" err="1" smtClean="0"/>
              <a:t>vis</a:t>
            </a:r>
            <a:r>
              <a:rPr kumimoji="1" lang="en-US" altLang="zh-CN" dirty="0" smtClean="0"/>
              <a:t> techniques: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Node-link, tree, </a:t>
            </a:r>
            <a:r>
              <a:rPr kumimoji="1" lang="en-US" altLang="zh-CN" dirty="0"/>
              <a:t>word cloud, Sankey </a:t>
            </a:r>
            <a:r>
              <a:rPr kumimoji="1" lang="en-US" altLang="zh-CN" dirty="0" smtClean="0"/>
              <a:t>graph, scatter plot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15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24171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target: Text Vis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335823"/>
              </p:ext>
            </p:extLst>
          </p:nvPr>
        </p:nvGraphicFramePr>
        <p:xfrm>
          <a:off x="838200" y="1669437"/>
          <a:ext cx="5078508" cy="469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36"/>
                <a:gridCol w="1692836"/>
                <a:gridCol w="1692836"/>
              </a:tblGrid>
              <a:tr h="910129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Rectangular</a:t>
                      </a:r>
                      <a:r>
                        <a:rPr lang="en-US" altLang="zh-CN" sz="1600" baseline="0" dirty="0" smtClean="0"/>
                        <a:t> coordinate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Scatter plot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matrix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Sankey di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gram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13</a:t>
            </a:fld>
            <a:endParaRPr kumimoji="1" lang="zh-CN" altLang="en-US"/>
          </a:p>
        </p:txBody>
      </p:sp>
      <p:graphicFrame>
        <p:nvGraphicFramePr>
          <p:cNvPr id="7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275571"/>
              </p:ext>
            </p:extLst>
          </p:nvPr>
        </p:nvGraphicFramePr>
        <p:xfrm>
          <a:off x="6279770" y="1642546"/>
          <a:ext cx="5078508" cy="469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36"/>
                <a:gridCol w="1692836"/>
                <a:gridCol w="1692836"/>
              </a:tblGrid>
              <a:tr h="910129">
                <a:tc>
                  <a:txBody>
                    <a:bodyPr/>
                    <a:lstStyle/>
                    <a:p>
                      <a:r>
                        <a:rPr lang="en-US" altLang="zh-CN" sz="1600" baseline="0" dirty="0" smtClean="0"/>
                        <a:t>Polar coordinate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radius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theta</a:t>
                      </a:r>
                      <a:endParaRPr lang="zh-CN" altLang="en-US" sz="1600" dirty="0"/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Radial tree map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9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24171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target: Text Vis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708640"/>
              </p:ext>
            </p:extLst>
          </p:nvPr>
        </p:nvGraphicFramePr>
        <p:xfrm>
          <a:off x="654039" y="1447731"/>
          <a:ext cx="10331824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15"/>
                <a:gridCol w="1632857"/>
                <a:gridCol w="2194560"/>
                <a:gridCol w="5630092"/>
              </a:tblGrid>
              <a:tr h="260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mark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encode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channel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encode</a:t>
                      </a:r>
                      <a:endParaRPr lang="zh-CN" altLang="en-US" sz="1600" dirty="0"/>
                    </a:p>
                  </a:txBody>
                  <a:tcPr/>
                </a:tc>
              </a:tr>
              <a:tr h="260257"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node</a:t>
                      </a:r>
                      <a:endParaRPr lang="zh-CN" altLang="en-US" sz="1600" dirty="0"/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r>
                        <a:rPr lang="en-US" altLang="zh-CN" sz="1600" dirty="0" smtClean="0"/>
                        <a:t>A document,</a:t>
                      </a:r>
                      <a:r>
                        <a:rPr lang="en-US" altLang="zh-CN" sz="1600" baseline="0" dirty="0" smtClean="0"/>
                        <a:t> a topic, a keyword, </a:t>
                      </a:r>
                      <a:r>
                        <a:rPr lang="en-US" altLang="zh-CN" sz="1600" baseline="0" dirty="0" err="1" smtClean="0"/>
                        <a:t>etc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hue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Category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Sentiment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shape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Category</a:t>
                      </a:r>
                      <a:endParaRPr lang="zh-CN" altLang="en-US" sz="1600" dirty="0" smtClean="0"/>
                    </a:p>
                  </a:txBody>
                  <a:tcPr anchor="ctr"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Luminance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/saturation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Ordered attribute</a:t>
                      </a:r>
                      <a:endParaRPr lang="zh-CN" altLang="en-US" sz="1600" dirty="0"/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Position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X-Y:</a:t>
                      </a:r>
                      <a:endParaRPr lang="zh-CN" altLang="en-US" sz="1600" dirty="0"/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R-Θ:</a:t>
                      </a:r>
                      <a:endParaRPr lang="zh-CN" altLang="en-US" sz="1600" dirty="0"/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Others:</a:t>
                      </a:r>
                      <a:endParaRPr lang="zh-CN" altLang="en-US" sz="1600" dirty="0"/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size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Frequency</a:t>
                      </a:r>
                      <a:r>
                        <a:rPr lang="en-US" altLang="zh-CN" sz="1600" baseline="0" dirty="0" smtClean="0"/>
                        <a:t> of a topic, volume of a file, importance of a user, </a:t>
                      </a:r>
                      <a:r>
                        <a:rPr lang="en-US" altLang="zh-CN" sz="1600" baseline="0" dirty="0" err="1" smtClean="0"/>
                        <a:t>etc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5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24171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target: Text Vis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627884"/>
              </p:ext>
            </p:extLst>
          </p:nvPr>
        </p:nvGraphicFramePr>
        <p:xfrm>
          <a:off x="654039" y="1447731"/>
          <a:ext cx="1033182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956"/>
                <a:gridCol w="2582956"/>
                <a:gridCol w="2582956"/>
                <a:gridCol w="2582956"/>
              </a:tblGrid>
              <a:tr h="260257"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mark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channel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encode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Word cloud,</a:t>
                      </a:r>
                    </a:p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Sentence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>
                  <a:txBody>
                    <a:bodyPr/>
                    <a:lstStyle/>
                    <a:p>
                      <a:endParaRPr lang="zh-CN" altLang="en-US" sz="16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>
                  <a:txBody>
                    <a:bodyPr/>
                    <a:lstStyle/>
                    <a:p>
                      <a:endParaRPr lang="zh-CN" altLang="en-US" sz="16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02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24171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target: Text Vis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916731"/>
              </p:ext>
            </p:extLst>
          </p:nvPr>
        </p:nvGraphicFramePr>
        <p:xfrm>
          <a:off x="654039" y="1447731"/>
          <a:ext cx="10331825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365"/>
                <a:gridCol w="2066365"/>
                <a:gridCol w="2066365"/>
                <a:gridCol w="2066365"/>
                <a:gridCol w="2066365"/>
              </a:tblGrid>
              <a:tr h="260257"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mark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encode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channel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encode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 rowSpan="10"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Dotted/dashed/solid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Dotted intensity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Straight line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Source/target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4800"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line</a:t>
                      </a:r>
                      <a:endParaRPr lang="zh-CN" alt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Y-position/layer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Transition</a:t>
                      </a:r>
                      <a:r>
                        <a:rPr lang="en-US" altLang="zh-CN" sz="1600" baseline="0" dirty="0" smtClean="0"/>
                        <a:t> begin/end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Curve</a:t>
                      </a:r>
                      <a:endParaRPr lang="zh-CN" alt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Path (curve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670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24171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target: Text Vis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842048"/>
              </p:ext>
            </p:extLst>
          </p:nvPr>
        </p:nvGraphicFramePr>
        <p:xfrm>
          <a:off x="654039" y="1447731"/>
          <a:ext cx="1033182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365"/>
                <a:gridCol w="2066365"/>
                <a:gridCol w="2066365"/>
                <a:gridCol w="2066365"/>
                <a:gridCol w="2066365"/>
              </a:tblGrid>
              <a:tr h="260257"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mark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encode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channel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encode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Theme river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>
                  <a:txBody>
                    <a:bodyPr/>
                    <a:lstStyle/>
                    <a:p>
                      <a:endParaRPr lang="zh-CN" altLang="en-US" sz="16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Radar chart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>
                  <a:txBody>
                    <a:bodyPr/>
                    <a:lstStyle/>
                    <a:p>
                      <a:endParaRPr lang="zh-CN" altLang="en-US" sz="16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>
                  <a:txBody>
                    <a:bodyPr/>
                    <a:lstStyle/>
                    <a:p>
                      <a:endParaRPr lang="zh-CN" altLang="en-US" sz="16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0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手杖形箭头 37"/>
          <p:cNvSpPr/>
          <p:nvPr/>
        </p:nvSpPr>
        <p:spPr>
          <a:xfrm flipV="1">
            <a:off x="5541391" y="5557761"/>
            <a:ext cx="3303563" cy="38661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8188"/>
            <a:ext cx="10515600" cy="1325563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Narrative Structure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31091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20259" y="310015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02318" y="30822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384377" y="3118087"/>
            <a:ext cx="9144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66436" y="3127055"/>
            <a:ext cx="9144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48495" y="3127054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930554" y="3100161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112614" y="3100161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/>
          <p:cNvCxnSpPr/>
          <p:nvPr/>
        </p:nvCxnSpPr>
        <p:spPr>
          <a:xfrm flipV="1">
            <a:off x="1358153" y="4536141"/>
            <a:ext cx="8018931" cy="4458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左大括号 19"/>
          <p:cNvSpPr/>
          <p:nvPr/>
        </p:nvSpPr>
        <p:spPr>
          <a:xfrm rot="16200000">
            <a:off x="2280236" y="3257711"/>
            <a:ext cx="432549" cy="324042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020259" y="523538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m</a:t>
            </a:r>
            <a:r>
              <a:rPr kumimoji="1" lang="en-US" altLang="zh-CN" smtClean="0"/>
              <a:t>ark A</a:t>
            </a:r>
            <a:endParaRPr kumimoji="1" lang="zh-CN" altLang="en-US" dirty="0"/>
          </a:p>
        </p:txBody>
      </p:sp>
      <p:sp>
        <p:nvSpPr>
          <p:cNvPr id="22" name="左大括号 21"/>
          <p:cNvSpPr/>
          <p:nvPr/>
        </p:nvSpPr>
        <p:spPr>
          <a:xfrm rot="16200000">
            <a:off x="5216333" y="3838655"/>
            <a:ext cx="432549" cy="209646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957750" y="5197312"/>
            <a:ext cx="121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mark B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0286991" y="3109129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左大括号 25"/>
          <p:cNvSpPr/>
          <p:nvPr/>
        </p:nvSpPr>
        <p:spPr>
          <a:xfrm rot="16200000">
            <a:off x="8758668" y="2660438"/>
            <a:ext cx="432549" cy="445289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180128" y="5244352"/>
            <a:ext cx="134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</a:t>
            </a:r>
            <a:r>
              <a:rPr kumimoji="1" lang="en-US" altLang="zh-CN" dirty="0" smtClean="0"/>
              <a:t>ark C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45460" y="2472610"/>
            <a:ext cx="132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Channel</a:t>
            </a:r>
          </a:p>
          <a:p>
            <a:pPr algn="ctr"/>
            <a:r>
              <a:rPr kumimoji="1" lang="en-US" altLang="zh-CN" dirty="0" smtClean="0"/>
              <a:t> X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909482" y="2481576"/>
            <a:ext cx="132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Channel</a:t>
            </a:r>
          </a:p>
          <a:p>
            <a:pPr algn="ctr"/>
            <a:r>
              <a:rPr kumimoji="1" lang="en-US" altLang="zh-CN" dirty="0" smtClean="0"/>
              <a:t>X+ Y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499358" y="4166809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Narrative sequence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936951" y="5523169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Attention guidance</a:t>
            </a:r>
            <a:endParaRPr kumimoji="1" lang="zh-CN" altLang="en-US" dirty="0"/>
          </a:p>
        </p:txBody>
      </p:sp>
      <p:sp>
        <p:nvSpPr>
          <p:cNvPr id="40" name="手杖形箭头 39"/>
          <p:cNvSpPr/>
          <p:nvPr/>
        </p:nvSpPr>
        <p:spPr>
          <a:xfrm>
            <a:off x="1004047" y="2149065"/>
            <a:ext cx="1594436" cy="35626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25504" y="1810349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Animated transition</a:t>
            </a:r>
            <a:endParaRPr kumimoji="1" lang="zh-CN" altLang="en-US" dirty="0"/>
          </a:p>
        </p:txBody>
      </p:sp>
      <p:sp>
        <p:nvSpPr>
          <p:cNvPr id="30" name="左大括号 29"/>
          <p:cNvSpPr/>
          <p:nvPr/>
        </p:nvSpPr>
        <p:spPr>
          <a:xfrm rot="16200000">
            <a:off x="3124571" y="2904437"/>
            <a:ext cx="977157" cy="547370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077351" y="5806700"/>
            <a:ext cx="216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 visual unit </a:t>
            </a:r>
          </a:p>
          <a:p>
            <a:r>
              <a:rPr kumimoji="1" lang="en-US" altLang="zh-CN" dirty="0" smtClean="0"/>
              <a:t>(e.g. word cloud)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3891"/>
            <a:ext cx="5881968" cy="3291966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6720168" y="1690688"/>
            <a:ext cx="3947832" cy="2666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mark: 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line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channel: 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color, y-position, </a:t>
            </a:r>
            <a:endParaRPr kumimoji="1"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   dot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intensity, width, 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9906" y="4805247"/>
            <a:ext cx="9466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latin typeface="Bradley Hand" charset="0"/>
                <a:ea typeface="Bradley Hand" charset="0"/>
                <a:cs typeface="Bradley Hand" charset="0"/>
              </a:rPr>
              <a:t>Channels might disturb each other!</a:t>
            </a: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</a:rPr>
              <a:t>If I use this figure to explain the encoding of color, people might also wonder the encoding of width, dot intensity, </a:t>
            </a:r>
            <a:r>
              <a:rPr kumimoji="1" lang="en-US" altLang="zh-CN" sz="2400" dirty="0" err="1">
                <a:solidFill>
                  <a:schemeClr val="bg1">
                    <a:lumMod val="50000"/>
                  </a:schemeClr>
                </a:solidFill>
              </a:rPr>
              <a:t>etc</a:t>
            </a: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</a:rPr>
              <a:t>, and thus are less focused</a:t>
            </a:r>
          </a:p>
        </p:txBody>
      </p:sp>
    </p:spTree>
    <p:extLst>
      <p:ext uri="{BB962C8B-B14F-4D97-AF65-F5344CB8AC3E}">
        <p14:creationId xmlns:p14="http://schemas.microsoft.com/office/powerpoint/2010/main" val="27673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7475" y="134071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200" dirty="0" smtClean="0"/>
              <a:t>Advanced visualization technology</a:t>
            </a:r>
            <a:endParaRPr kumimoji="1" lang="zh-CN" altLang="en-US" sz="3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79875" y="5871436"/>
            <a:ext cx="2743200" cy="365125"/>
          </a:xfrm>
        </p:spPr>
        <p:txBody>
          <a:bodyPr/>
          <a:lstStyle/>
          <a:p>
            <a:fld id="{1545DBC7-0E7E-5249-BF19-8815E0EED612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07475" y="1839473"/>
            <a:ext cx="62117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with high dimension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Large datasets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trends, similarities</a:t>
            </a:r>
            <a:endParaRPr kumimoji="1" lang="en-US" altLang="zh-C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09" y="3224468"/>
            <a:ext cx="9464386" cy="306953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8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792939" y="204395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1801906" y="512781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894114" y="5145738"/>
            <a:ext cx="5146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 smtClean="0"/>
              <a:t>1990</a:t>
            </a:r>
            <a:r>
              <a:rPr kumimoji="1" lang="zh-CN" altLang="en-US" sz="1050" dirty="0" smtClean="0"/>
              <a:t>            </a:t>
            </a:r>
            <a:r>
              <a:rPr kumimoji="1" lang="en-US" altLang="zh-CN" sz="1050" dirty="0" smtClean="0"/>
              <a:t>1995</a:t>
            </a:r>
            <a:r>
              <a:rPr kumimoji="1" lang="zh-CN" altLang="en-US" sz="1050" dirty="0" smtClean="0"/>
              <a:t>            </a:t>
            </a:r>
            <a:r>
              <a:rPr kumimoji="1" lang="en-US" altLang="zh-CN" sz="1050" dirty="0" smtClean="0"/>
              <a:t>2000</a:t>
            </a:r>
            <a:r>
              <a:rPr kumimoji="1" lang="zh-CN" altLang="en-US" sz="1050" dirty="0" smtClean="0"/>
              <a:t>             </a:t>
            </a:r>
            <a:r>
              <a:rPr kumimoji="1" lang="en-US" altLang="zh-CN" sz="1050" dirty="0" smtClean="0"/>
              <a:t>2005</a:t>
            </a:r>
            <a:r>
              <a:rPr kumimoji="1" lang="zh-CN" altLang="en-US" sz="1050" dirty="0" smtClean="0"/>
              <a:t>                </a:t>
            </a:r>
            <a:r>
              <a:rPr kumimoji="1" lang="en-US" altLang="zh-CN" sz="1050" dirty="0" smtClean="0"/>
              <a:t>2010</a:t>
            </a:r>
            <a:r>
              <a:rPr kumimoji="1" lang="zh-CN" altLang="en-US" sz="1050" dirty="0" smtClean="0"/>
              <a:t>                  </a:t>
            </a:r>
            <a:r>
              <a:rPr kumimoji="1" lang="en-US" altLang="zh-CN" sz="1050" dirty="0" smtClean="0"/>
              <a:t>2015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1346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792939" y="204395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1801906" y="512781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761128" y="2846765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89238" y="2846765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17348" y="2846765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762924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091033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19142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78264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11075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43886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747250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745458" y="2846765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362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792939" y="204395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1801906" y="512781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76112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8923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1734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762924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091033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19142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78264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11075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43886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747250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74545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872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792939" y="204395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1801906" y="512781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76112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8923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1734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762924" y="3164778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091033" y="3164778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19142" y="3164778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78264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11075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43886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747250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74545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2713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792939" y="204395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1801906" y="512781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76112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8923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1734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762924" y="3164778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091033" y="3164778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19142" y="3164778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782645" y="3508033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110755" y="3508033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438865" y="3508033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747250" y="3164778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74545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646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792939" y="204395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1801906" y="512781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761128" y="317739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89238" y="317739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17348" y="317739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762924" y="317739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158705" y="317739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857540" y="317739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549564" y="317739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35507" y="317739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263617" y="317739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787154" y="317739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143950" y="317739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10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792939" y="204395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1801906" y="512781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761128" y="317739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89238" y="4701397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17348" y="3464268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762924" y="2836742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158705" y="317739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857540" y="317739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549564" y="3912504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35507" y="2478154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263617" y="317739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787154" y="3822857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143950" y="2890530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9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792939" y="204395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1801906" y="512781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761128" y="317739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3089238" y="4701397"/>
            <a:ext cx="324000" cy="32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3417348" y="3464268"/>
            <a:ext cx="288000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2762924" y="2836742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158705" y="317739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5857536" y="3177399"/>
            <a:ext cx="466166" cy="46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2549564" y="3912504"/>
            <a:ext cx="612000" cy="612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3935507" y="2478154"/>
            <a:ext cx="468000" cy="46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263617" y="317739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4787154" y="3822857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5143950" y="2890530"/>
            <a:ext cx="252000" cy="25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546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32847"/>
            <a:ext cx="10515600" cy="3344115"/>
          </a:xfrm>
        </p:spPr>
        <p:txBody>
          <a:bodyPr/>
          <a:lstStyle/>
          <a:p>
            <a:r>
              <a:rPr kumimoji="1" lang="en-US" altLang="zh-CN" sz="3200" b="1" dirty="0"/>
              <a:t>Blur </a:t>
            </a:r>
            <a:endParaRPr kumimoji="1" lang="en-US" altLang="zh-CN" sz="3200" b="1" dirty="0" smtClean="0"/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Flicker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Zoom-in</a:t>
            </a: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Annotation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Motion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资料带 18"/>
          <p:cNvSpPr/>
          <p:nvPr/>
        </p:nvSpPr>
        <p:spPr>
          <a:xfrm>
            <a:off x="3958004" y="3299064"/>
            <a:ext cx="4023360" cy="1720279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1001 h 10001"/>
              <a:gd name="connsiteX1" fmla="*/ 2500 w 10000"/>
              <a:gd name="connsiteY1" fmla="*/ 6560 h 10001"/>
              <a:gd name="connsiteX2" fmla="*/ 5000 w 10000"/>
              <a:gd name="connsiteY2" fmla="*/ 1001 h 10001"/>
              <a:gd name="connsiteX3" fmla="*/ 7500 w 10000"/>
              <a:gd name="connsiteY3" fmla="*/ 1 h 10001"/>
              <a:gd name="connsiteX4" fmla="*/ 10000 w 10000"/>
              <a:gd name="connsiteY4" fmla="*/ 1001 h 10001"/>
              <a:gd name="connsiteX5" fmla="*/ 10000 w 10000"/>
              <a:gd name="connsiteY5" fmla="*/ 9001 h 10001"/>
              <a:gd name="connsiteX6" fmla="*/ 7500 w 10000"/>
              <a:gd name="connsiteY6" fmla="*/ 8001 h 10001"/>
              <a:gd name="connsiteX7" fmla="*/ 5000 w 10000"/>
              <a:gd name="connsiteY7" fmla="*/ 9001 h 10001"/>
              <a:gd name="connsiteX8" fmla="*/ 2500 w 10000"/>
              <a:gd name="connsiteY8" fmla="*/ 10001 h 10001"/>
              <a:gd name="connsiteX9" fmla="*/ 0 w 10000"/>
              <a:gd name="connsiteY9" fmla="*/ 9001 h 10001"/>
              <a:gd name="connsiteX10" fmla="*/ 0 w 10000"/>
              <a:gd name="connsiteY10" fmla="*/ 1001 h 10001"/>
              <a:gd name="connsiteX0" fmla="*/ 0 w 10000"/>
              <a:gd name="connsiteY0" fmla="*/ 1001 h 14712"/>
              <a:gd name="connsiteX1" fmla="*/ 2500 w 10000"/>
              <a:gd name="connsiteY1" fmla="*/ 6560 h 14712"/>
              <a:gd name="connsiteX2" fmla="*/ 5000 w 10000"/>
              <a:gd name="connsiteY2" fmla="*/ 1001 h 14712"/>
              <a:gd name="connsiteX3" fmla="*/ 7500 w 10000"/>
              <a:gd name="connsiteY3" fmla="*/ 1 h 14712"/>
              <a:gd name="connsiteX4" fmla="*/ 10000 w 10000"/>
              <a:gd name="connsiteY4" fmla="*/ 1001 h 14712"/>
              <a:gd name="connsiteX5" fmla="*/ 10000 w 10000"/>
              <a:gd name="connsiteY5" fmla="*/ 9001 h 14712"/>
              <a:gd name="connsiteX6" fmla="*/ 7500 w 10000"/>
              <a:gd name="connsiteY6" fmla="*/ 8001 h 14712"/>
              <a:gd name="connsiteX7" fmla="*/ 5000 w 10000"/>
              <a:gd name="connsiteY7" fmla="*/ 9001 h 14712"/>
              <a:gd name="connsiteX8" fmla="*/ 2500 w 10000"/>
              <a:gd name="connsiteY8" fmla="*/ 14712 h 14712"/>
              <a:gd name="connsiteX9" fmla="*/ 0 w 10000"/>
              <a:gd name="connsiteY9" fmla="*/ 9001 h 14712"/>
              <a:gd name="connsiteX10" fmla="*/ 0 w 10000"/>
              <a:gd name="connsiteY10" fmla="*/ 1001 h 1471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00 w 10000"/>
              <a:gd name="connsiteY6" fmla="*/ 13471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32 w 10000"/>
              <a:gd name="connsiteY6" fmla="*/ 9064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850 h 20561"/>
              <a:gd name="connsiteX1" fmla="*/ 2500 w 10000"/>
              <a:gd name="connsiteY1" fmla="*/ 12409 h 20561"/>
              <a:gd name="connsiteX2" fmla="*/ 5000 w 10000"/>
              <a:gd name="connsiteY2" fmla="*/ 6850 h 20561"/>
              <a:gd name="connsiteX3" fmla="*/ 7468 w 10000"/>
              <a:gd name="connsiteY3" fmla="*/ 379 h 20561"/>
              <a:gd name="connsiteX4" fmla="*/ 9968 w 10000"/>
              <a:gd name="connsiteY4" fmla="*/ 1075 h 20561"/>
              <a:gd name="connsiteX5" fmla="*/ 10000 w 10000"/>
              <a:gd name="connsiteY5" fmla="*/ 14850 h 20561"/>
              <a:gd name="connsiteX6" fmla="*/ 7532 w 10000"/>
              <a:gd name="connsiteY6" fmla="*/ 9443 h 20561"/>
              <a:gd name="connsiteX7" fmla="*/ 5000 w 10000"/>
              <a:gd name="connsiteY7" fmla="*/ 14850 h 20561"/>
              <a:gd name="connsiteX8" fmla="*/ 2500 w 10000"/>
              <a:gd name="connsiteY8" fmla="*/ 20561 h 20561"/>
              <a:gd name="connsiteX9" fmla="*/ 0 w 10000"/>
              <a:gd name="connsiteY9" fmla="*/ 14850 h 20561"/>
              <a:gd name="connsiteX10" fmla="*/ 0 w 10000"/>
              <a:gd name="connsiteY10" fmla="*/ 6850 h 20561"/>
              <a:gd name="connsiteX0" fmla="*/ 0 w 10032"/>
              <a:gd name="connsiteY0" fmla="*/ 6850 h 20561"/>
              <a:gd name="connsiteX1" fmla="*/ 2500 w 10032"/>
              <a:gd name="connsiteY1" fmla="*/ 12409 h 20561"/>
              <a:gd name="connsiteX2" fmla="*/ 5000 w 10032"/>
              <a:gd name="connsiteY2" fmla="*/ 6850 h 20561"/>
              <a:gd name="connsiteX3" fmla="*/ 7468 w 10032"/>
              <a:gd name="connsiteY3" fmla="*/ 379 h 20561"/>
              <a:gd name="connsiteX4" fmla="*/ 9968 w 10032"/>
              <a:gd name="connsiteY4" fmla="*/ 1075 h 20561"/>
              <a:gd name="connsiteX5" fmla="*/ 10032 w 10032"/>
              <a:gd name="connsiteY5" fmla="*/ 9075 h 20561"/>
              <a:gd name="connsiteX6" fmla="*/ 7532 w 10032"/>
              <a:gd name="connsiteY6" fmla="*/ 9443 h 20561"/>
              <a:gd name="connsiteX7" fmla="*/ 5000 w 10032"/>
              <a:gd name="connsiteY7" fmla="*/ 14850 h 20561"/>
              <a:gd name="connsiteX8" fmla="*/ 2500 w 10032"/>
              <a:gd name="connsiteY8" fmla="*/ 20561 h 20561"/>
              <a:gd name="connsiteX9" fmla="*/ 0 w 10032"/>
              <a:gd name="connsiteY9" fmla="*/ 14850 h 20561"/>
              <a:gd name="connsiteX10" fmla="*/ 0 w 10032"/>
              <a:gd name="connsiteY10" fmla="*/ 6850 h 20561"/>
              <a:gd name="connsiteX0" fmla="*/ 0 w 10032"/>
              <a:gd name="connsiteY0" fmla="*/ 6316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0 w 10032"/>
              <a:gd name="connsiteY10" fmla="*/ 6316 h 20027"/>
              <a:gd name="connsiteX0" fmla="*/ 65 w 10032"/>
              <a:gd name="connsiteY0" fmla="*/ 11483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65 w 10032"/>
              <a:gd name="connsiteY10" fmla="*/ 11483 h 20027"/>
              <a:gd name="connsiteX0" fmla="*/ 33 w 10000"/>
              <a:gd name="connsiteY0" fmla="*/ 11483 h 20114"/>
              <a:gd name="connsiteX1" fmla="*/ 2468 w 10000"/>
              <a:gd name="connsiteY1" fmla="*/ 11875 h 20114"/>
              <a:gd name="connsiteX2" fmla="*/ 4968 w 10000"/>
              <a:gd name="connsiteY2" fmla="*/ 6316 h 20114"/>
              <a:gd name="connsiteX3" fmla="*/ 7436 w 10000"/>
              <a:gd name="connsiteY3" fmla="*/ 605 h 20114"/>
              <a:gd name="connsiteX4" fmla="*/ 9936 w 10000"/>
              <a:gd name="connsiteY4" fmla="*/ 541 h 20114"/>
              <a:gd name="connsiteX5" fmla="*/ 10000 w 10000"/>
              <a:gd name="connsiteY5" fmla="*/ 8541 h 20114"/>
              <a:gd name="connsiteX6" fmla="*/ 7500 w 10000"/>
              <a:gd name="connsiteY6" fmla="*/ 8909 h 20114"/>
              <a:gd name="connsiteX7" fmla="*/ 4968 w 10000"/>
              <a:gd name="connsiteY7" fmla="*/ 14316 h 20114"/>
              <a:gd name="connsiteX8" fmla="*/ 2468 w 10000"/>
              <a:gd name="connsiteY8" fmla="*/ 20027 h 20114"/>
              <a:gd name="connsiteX9" fmla="*/ 0 w 10000"/>
              <a:gd name="connsiteY9" fmla="*/ 19787 h 20114"/>
              <a:gd name="connsiteX10" fmla="*/ 33 w 10000"/>
              <a:gd name="connsiteY10" fmla="*/ 11483 h 201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68 w 10000"/>
              <a:gd name="connsiteY7" fmla="*/ 1421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03 w 10000"/>
              <a:gd name="connsiteY7" fmla="*/ 1269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20014">
                <a:moveTo>
                  <a:pt x="33" y="11383"/>
                </a:moveTo>
                <a:cubicBezTo>
                  <a:pt x="33" y="11935"/>
                  <a:pt x="1732" y="12889"/>
                  <a:pt x="2468" y="11775"/>
                </a:cubicBezTo>
                <a:cubicBezTo>
                  <a:pt x="3204" y="10661"/>
                  <a:pt x="3621" y="6574"/>
                  <a:pt x="4449" y="4696"/>
                </a:cubicBezTo>
                <a:cubicBezTo>
                  <a:pt x="5277" y="2818"/>
                  <a:pt x="6522" y="1214"/>
                  <a:pt x="7436" y="505"/>
                </a:cubicBezTo>
                <a:cubicBezTo>
                  <a:pt x="8350" y="-204"/>
                  <a:pt x="9936" y="-111"/>
                  <a:pt x="9936" y="441"/>
                </a:cubicBezTo>
                <a:cubicBezTo>
                  <a:pt x="9947" y="5033"/>
                  <a:pt x="9989" y="3849"/>
                  <a:pt x="10000" y="8441"/>
                </a:cubicBezTo>
                <a:cubicBezTo>
                  <a:pt x="10000" y="7889"/>
                  <a:pt x="8349" y="8100"/>
                  <a:pt x="7500" y="8809"/>
                </a:cubicBezTo>
                <a:cubicBezTo>
                  <a:pt x="6651" y="9518"/>
                  <a:pt x="5742" y="10843"/>
                  <a:pt x="4903" y="12696"/>
                </a:cubicBezTo>
                <a:cubicBezTo>
                  <a:pt x="4064" y="14549"/>
                  <a:pt x="3849" y="19927"/>
                  <a:pt x="2468" y="19927"/>
                </a:cubicBezTo>
                <a:cubicBezTo>
                  <a:pt x="1087" y="19927"/>
                  <a:pt x="0" y="20239"/>
                  <a:pt x="0" y="19687"/>
                </a:cubicBezTo>
                <a:cubicBezTo>
                  <a:pt x="22" y="18743"/>
                  <a:pt x="11" y="12327"/>
                  <a:pt x="33" y="11383"/>
                </a:cubicBezTo>
                <a:close/>
              </a:path>
            </a:pathLst>
          </a:custGeom>
          <a:solidFill>
            <a:srgbClr val="5B9BD5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Highlight for attention guidance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561957"/>
            <a:ext cx="6710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Overview </a:t>
            </a:r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 an individual mark</a:t>
            </a:r>
          </a:p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One mark  another mark</a:t>
            </a:r>
            <a:endParaRPr kumimoji="1" lang="zh-CN" altLang="en-US" sz="3200" b="1" dirty="0">
              <a:solidFill>
                <a:schemeClr val="bg2">
                  <a:lumMod val="50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3804619" y="268403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3813586" y="576789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772808" y="381747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5100918" y="5341477"/>
            <a:ext cx="324000" cy="32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5429028" y="4104348"/>
            <a:ext cx="288000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4774604" y="3476822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70385" y="381747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7869216" y="3817479"/>
            <a:ext cx="466166" cy="46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4561244" y="4552584"/>
            <a:ext cx="612000" cy="612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5947187" y="3118234"/>
            <a:ext cx="468000" cy="46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275297" y="381747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6798834" y="4462937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7155630" y="3530610"/>
            <a:ext cx="252000" cy="25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5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资料带 18"/>
          <p:cNvSpPr/>
          <p:nvPr/>
        </p:nvSpPr>
        <p:spPr>
          <a:xfrm>
            <a:off x="3958004" y="3299064"/>
            <a:ext cx="4023360" cy="1720279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1001 h 10001"/>
              <a:gd name="connsiteX1" fmla="*/ 2500 w 10000"/>
              <a:gd name="connsiteY1" fmla="*/ 6560 h 10001"/>
              <a:gd name="connsiteX2" fmla="*/ 5000 w 10000"/>
              <a:gd name="connsiteY2" fmla="*/ 1001 h 10001"/>
              <a:gd name="connsiteX3" fmla="*/ 7500 w 10000"/>
              <a:gd name="connsiteY3" fmla="*/ 1 h 10001"/>
              <a:gd name="connsiteX4" fmla="*/ 10000 w 10000"/>
              <a:gd name="connsiteY4" fmla="*/ 1001 h 10001"/>
              <a:gd name="connsiteX5" fmla="*/ 10000 w 10000"/>
              <a:gd name="connsiteY5" fmla="*/ 9001 h 10001"/>
              <a:gd name="connsiteX6" fmla="*/ 7500 w 10000"/>
              <a:gd name="connsiteY6" fmla="*/ 8001 h 10001"/>
              <a:gd name="connsiteX7" fmla="*/ 5000 w 10000"/>
              <a:gd name="connsiteY7" fmla="*/ 9001 h 10001"/>
              <a:gd name="connsiteX8" fmla="*/ 2500 w 10000"/>
              <a:gd name="connsiteY8" fmla="*/ 10001 h 10001"/>
              <a:gd name="connsiteX9" fmla="*/ 0 w 10000"/>
              <a:gd name="connsiteY9" fmla="*/ 9001 h 10001"/>
              <a:gd name="connsiteX10" fmla="*/ 0 w 10000"/>
              <a:gd name="connsiteY10" fmla="*/ 1001 h 10001"/>
              <a:gd name="connsiteX0" fmla="*/ 0 w 10000"/>
              <a:gd name="connsiteY0" fmla="*/ 1001 h 14712"/>
              <a:gd name="connsiteX1" fmla="*/ 2500 w 10000"/>
              <a:gd name="connsiteY1" fmla="*/ 6560 h 14712"/>
              <a:gd name="connsiteX2" fmla="*/ 5000 w 10000"/>
              <a:gd name="connsiteY2" fmla="*/ 1001 h 14712"/>
              <a:gd name="connsiteX3" fmla="*/ 7500 w 10000"/>
              <a:gd name="connsiteY3" fmla="*/ 1 h 14712"/>
              <a:gd name="connsiteX4" fmla="*/ 10000 w 10000"/>
              <a:gd name="connsiteY4" fmla="*/ 1001 h 14712"/>
              <a:gd name="connsiteX5" fmla="*/ 10000 w 10000"/>
              <a:gd name="connsiteY5" fmla="*/ 9001 h 14712"/>
              <a:gd name="connsiteX6" fmla="*/ 7500 w 10000"/>
              <a:gd name="connsiteY6" fmla="*/ 8001 h 14712"/>
              <a:gd name="connsiteX7" fmla="*/ 5000 w 10000"/>
              <a:gd name="connsiteY7" fmla="*/ 9001 h 14712"/>
              <a:gd name="connsiteX8" fmla="*/ 2500 w 10000"/>
              <a:gd name="connsiteY8" fmla="*/ 14712 h 14712"/>
              <a:gd name="connsiteX9" fmla="*/ 0 w 10000"/>
              <a:gd name="connsiteY9" fmla="*/ 9001 h 14712"/>
              <a:gd name="connsiteX10" fmla="*/ 0 w 10000"/>
              <a:gd name="connsiteY10" fmla="*/ 1001 h 1471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00 w 10000"/>
              <a:gd name="connsiteY6" fmla="*/ 13471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32 w 10000"/>
              <a:gd name="connsiteY6" fmla="*/ 9064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850 h 20561"/>
              <a:gd name="connsiteX1" fmla="*/ 2500 w 10000"/>
              <a:gd name="connsiteY1" fmla="*/ 12409 h 20561"/>
              <a:gd name="connsiteX2" fmla="*/ 5000 w 10000"/>
              <a:gd name="connsiteY2" fmla="*/ 6850 h 20561"/>
              <a:gd name="connsiteX3" fmla="*/ 7468 w 10000"/>
              <a:gd name="connsiteY3" fmla="*/ 379 h 20561"/>
              <a:gd name="connsiteX4" fmla="*/ 9968 w 10000"/>
              <a:gd name="connsiteY4" fmla="*/ 1075 h 20561"/>
              <a:gd name="connsiteX5" fmla="*/ 10000 w 10000"/>
              <a:gd name="connsiteY5" fmla="*/ 14850 h 20561"/>
              <a:gd name="connsiteX6" fmla="*/ 7532 w 10000"/>
              <a:gd name="connsiteY6" fmla="*/ 9443 h 20561"/>
              <a:gd name="connsiteX7" fmla="*/ 5000 w 10000"/>
              <a:gd name="connsiteY7" fmla="*/ 14850 h 20561"/>
              <a:gd name="connsiteX8" fmla="*/ 2500 w 10000"/>
              <a:gd name="connsiteY8" fmla="*/ 20561 h 20561"/>
              <a:gd name="connsiteX9" fmla="*/ 0 w 10000"/>
              <a:gd name="connsiteY9" fmla="*/ 14850 h 20561"/>
              <a:gd name="connsiteX10" fmla="*/ 0 w 10000"/>
              <a:gd name="connsiteY10" fmla="*/ 6850 h 20561"/>
              <a:gd name="connsiteX0" fmla="*/ 0 w 10032"/>
              <a:gd name="connsiteY0" fmla="*/ 6850 h 20561"/>
              <a:gd name="connsiteX1" fmla="*/ 2500 w 10032"/>
              <a:gd name="connsiteY1" fmla="*/ 12409 h 20561"/>
              <a:gd name="connsiteX2" fmla="*/ 5000 w 10032"/>
              <a:gd name="connsiteY2" fmla="*/ 6850 h 20561"/>
              <a:gd name="connsiteX3" fmla="*/ 7468 w 10032"/>
              <a:gd name="connsiteY3" fmla="*/ 379 h 20561"/>
              <a:gd name="connsiteX4" fmla="*/ 9968 w 10032"/>
              <a:gd name="connsiteY4" fmla="*/ 1075 h 20561"/>
              <a:gd name="connsiteX5" fmla="*/ 10032 w 10032"/>
              <a:gd name="connsiteY5" fmla="*/ 9075 h 20561"/>
              <a:gd name="connsiteX6" fmla="*/ 7532 w 10032"/>
              <a:gd name="connsiteY6" fmla="*/ 9443 h 20561"/>
              <a:gd name="connsiteX7" fmla="*/ 5000 w 10032"/>
              <a:gd name="connsiteY7" fmla="*/ 14850 h 20561"/>
              <a:gd name="connsiteX8" fmla="*/ 2500 w 10032"/>
              <a:gd name="connsiteY8" fmla="*/ 20561 h 20561"/>
              <a:gd name="connsiteX9" fmla="*/ 0 w 10032"/>
              <a:gd name="connsiteY9" fmla="*/ 14850 h 20561"/>
              <a:gd name="connsiteX10" fmla="*/ 0 w 10032"/>
              <a:gd name="connsiteY10" fmla="*/ 6850 h 20561"/>
              <a:gd name="connsiteX0" fmla="*/ 0 w 10032"/>
              <a:gd name="connsiteY0" fmla="*/ 6316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0 w 10032"/>
              <a:gd name="connsiteY10" fmla="*/ 6316 h 20027"/>
              <a:gd name="connsiteX0" fmla="*/ 65 w 10032"/>
              <a:gd name="connsiteY0" fmla="*/ 11483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65 w 10032"/>
              <a:gd name="connsiteY10" fmla="*/ 11483 h 20027"/>
              <a:gd name="connsiteX0" fmla="*/ 33 w 10000"/>
              <a:gd name="connsiteY0" fmla="*/ 11483 h 20114"/>
              <a:gd name="connsiteX1" fmla="*/ 2468 w 10000"/>
              <a:gd name="connsiteY1" fmla="*/ 11875 h 20114"/>
              <a:gd name="connsiteX2" fmla="*/ 4968 w 10000"/>
              <a:gd name="connsiteY2" fmla="*/ 6316 h 20114"/>
              <a:gd name="connsiteX3" fmla="*/ 7436 w 10000"/>
              <a:gd name="connsiteY3" fmla="*/ 605 h 20114"/>
              <a:gd name="connsiteX4" fmla="*/ 9936 w 10000"/>
              <a:gd name="connsiteY4" fmla="*/ 541 h 20114"/>
              <a:gd name="connsiteX5" fmla="*/ 10000 w 10000"/>
              <a:gd name="connsiteY5" fmla="*/ 8541 h 20114"/>
              <a:gd name="connsiteX6" fmla="*/ 7500 w 10000"/>
              <a:gd name="connsiteY6" fmla="*/ 8909 h 20114"/>
              <a:gd name="connsiteX7" fmla="*/ 4968 w 10000"/>
              <a:gd name="connsiteY7" fmla="*/ 14316 h 20114"/>
              <a:gd name="connsiteX8" fmla="*/ 2468 w 10000"/>
              <a:gd name="connsiteY8" fmla="*/ 20027 h 20114"/>
              <a:gd name="connsiteX9" fmla="*/ 0 w 10000"/>
              <a:gd name="connsiteY9" fmla="*/ 19787 h 20114"/>
              <a:gd name="connsiteX10" fmla="*/ 33 w 10000"/>
              <a:gd name="connsiteY10" fmla="*/ 11483 h 201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68 w 10000"/>
              <a:gd name="connsiteY7" fmla="*/ 1421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03 w 10000"/>
              <a:gd name="connsiteY7" fmla="*/ 1269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20014">
                <a:moveTo>
                  <a:pt x="33" y="11383"/>
                </a:moveTo>
                <a:cubicBezTo>
                  <a:pt x="33" y="11935"/>
                  <a:pt x="1732" y="12889"/>
                  <a:pt x="2468" y="11775"/>
                </a:cubicBezTo>
                <a:cubicBezTo>
                  <a:pt x="3204" y="10661"/>
                  <a:pt x="3621" y="6574"/>
                  <a:pt x="4449" y="4696"/>
                </a:cubicBezTo>
                <a:cubicBezTo>
                  <a:pt x="5277" y="2818"/>
                  <a:pt x="6522" y="1214"/>
                  <a:pt x="7436" y="505"/>
                </a:cubicBezTo>
                <a:cubicBezTo>
                  <a:pt x="8350" y="-204"/>
                  <a:pt x="9936" y="-111"/>
                  <a:pt x="9936" y="441"/>
                </a:cubicBezTo>
                <a:cubicBezTo>
                  <a:pt x="9947" y="5033"/>
                  <a:pt x="9989" y="3849"/>
                  <a:pt x="10000" y="8441"/>
                </a:cubicBezTo>
                <a:cubicBezTo>
                  <a:pt x="10000" y="7889"/>
                  <a:pt x="8349" y="8100"/>
                  <a:pt x="7500" y="8809"/>
                </a:cubicBezTo>
                <a:cubicBezTo>
                  <a:pt x="6651" y="9518"/>
                  <a:pt x="5742" y="10843"/>
                  <a:pt x="4903" y="12696"/>
                </a:cubicBezTo>
                <a:cubicBezTo>
                  <a:pt x="4064" y="14549"/>
                  <a:pt x="3849" y="19927"/>
                  <a:pt x="2468" y="19927"/>
                </a:cubicBezTo>
                <a:cubicBezTo>
                  <a:pt x="1087" y="19927"/>
                  <a:pt x="0" y="20239"/>
                  <a:pt x="0" y="19687"/>
                </a:cubicBezTo>
                <a:cubicBezTo>
                  <a:pt x="22" y="18743"/>
                  <a:pt x="11" y="12327"/>
                  <a:pt x="33" y="11383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32847"/>
            <a:ext cx="10515600" cy="3344115"/>
          </a:xfrm>
        </p:spPr>
        <p:txBody>
          <a:bodyPr/>
          <a:lstStyle/>
          <a:p>
            <a:r>
              <a:rPr kumimoji="1" lang="en-US" altLang="zh-CN" sz="3200" b="1" dirty="0"/>
              <a:t>Blur </a:t>
            </a:r>
            <a:endParaRPr kumimoji="1" lang="en-US" altLang="zh-CN" sz="3200" b="1" dirty="0" smtClean="0"/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Flicker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Zoom-in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Annotation</a:t>
            </a: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Motion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Highlight for attention guidance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561957"/>
            <a:ext cx="6710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Overview </a:t>
            </a:r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 an individual mark</a:t>
            </a:r>
          </a:p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One mark  another mark</a:t>
            </a:r>
            <a:endParaRPr kumimoji="1" lang="zh-CN" altLang="en-US" sz="3200" b="1" dirty="0">
              <a:solidFill>
                <a:schemeClr val="bg2">
                  <a:lumMod val="50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3804619" y="268403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3813586" y="576789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772808" y="3817479"/>
            <a:ext cx="179294" cy="179294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5100918" y="5341477"/>
            <a:ext cx="324000" cy="324000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5429028" y="4104348"/>
            <a:ext cx="288000" cy="288000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4774604" y="3476822"/>
            <a:ext cx="216000" cy="216000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70385" y="3817479"/>
            <a:ext cx="179294" cy="179294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7869216" y="3817479"/>
            <a:ext cx="466166" cy="468000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4561244" y="4552584"/>
            <a:ext cx="612000" cy="612000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5947187" y="3118234"/>
            <a:ext cx="468000" cy="468000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275297" y="3817479"/>
            <a:ext cx="179294" cy="179294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6798834" y="4462937"/>
            <a:ext cx="144000" cy="144000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7155630" y="3530610"/>
            <a:ext cx="252000" cy="252000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38199" y="5940630"/>
            <a:ext cx="8475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Good for marks with occupied area/ share same area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393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073" y="1690688"/>
            <a:ext cx="5006253" cy="33375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 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51550"/>
            <a:ext cx="7253377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3600" dirty="0" smtClean="0"/>
              <a:t>Advanced visualization technology</a:t>
            </a:r>
            <a:endParaRPr kumimoji="1" lang="zh-CN" altLang="en-US" sz="3600" dirty="0" smtClean="0"/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overwhelming information harm the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understandability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memorability </a:t>
            </a: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Difficult to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especially for novice</a:t>
            </a:r>
          </a:p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Little exposure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outside visual community due to relatively long study period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16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32847"/>
            <a:ext cx="10515600" cy="334411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Blur </a:t>
            </a:r>
          </a:p>
          <a:p>
            <a:r>
              <a:rPr kumimoji="1" lang="en-US" altLang="zh-CN" sz="3200" b="1" dirty="0"/>
              <a:t>Flicker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Zoom-in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Annotation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Motion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资料带 18"/>
          <p:cNvSpPr/>
          <p:nvPr/>
        </p:nvSpPr>
        <p:spPr>
          <a:xfrm>
            <a:off x="3958004" y="3299064"/>
            <a:ext cx="4023360" cy="1720279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1001 h 10001"/>
              <a:gd name="connsiteX1" fmla="*/ 2500 w 10000"/>
              <a:gd name="connsiteY1" fmla="*/ 6560 h 10001"/>
              <a:gd name="connsiteX2" fmla="*/ 5000 w 10000"/>
              <a:gd name="connsiteY2" fmla="*/ 1001 h 10001"/>
              <a:gd name="connsiteX3" fmla="*/ 7500 w 10000"/>
              <a:gd name="connsiteY3" fmla="*/ 1 h 10001"/>
              <a:gd name="connsiteX4" fmla="*/ 10000 w 10000"/>
              <a:gd name="connsiteY4" fmla="*/ 1001 h 10001"/>
              <a:gd name="connsiteX5" fmla="*/ 10000 w 10000"/>
              <a:gd name="connsiteY5" fmla="*/ 9001 h 10001"/>
              <a:gd name="connsiteX6" fmla="*/ 7500 w 10000"/>
              <a:gd name="connsiteY6" fmla="*/ 8001 h 10001"/>
              <a:gd name="connsiteX7" fmla="*/ 5000 w 10000"/>
              <a:gd name="connsiteY7" fmla="*/ 9001 h 10001"/>
              <a:gd name="connsiteX8" fmla="*/ 2500 w 10000"/>
              <a:gd name="connsiteY8" fmla="*/ 10001 h 10001"/>
              <a:gd name="connsiteX9" fmla="*/ 0 w 10000"/>
              <a:gd name="connsiteY9" fmla="*/ 9001 h 10001"/>
              <a:gd name="connsiteX10" fmla="*/ 0 w 10000"/>
              <a:gd name="connsiteY10" fmla="*/ 1001 h 10001"/>
              <a:gd name="connsiteX0" fmla="*/ 0 w 10000"/>
              <a:gd name="connsiteY0" fmla="*/ 1001 h 14712"/>
              <a:gd name="connsiteX1" fmla="*/ 2500 w 10000"/>
              <a:gd name="connsiteY1" fmla="*/ 6560 h 14712"/>
              <a:gd name="connsiteX2" fmla="*/ 5000 w 10000"/>
              <a:gd name="connsiteY2" fmla="*/ 1001 h 14712"/>
              <a:gd name="connsiteX3" fmla="*/ 7500 w 10000"/>
              <a:gd name="connsiteY3" fmla="*/ 1 h 14712"/>
              <a:gd name="connsiteX4" fmla="*/ 10000 w 10000"/>
              <a:gd name="connsiteY4" fmla="*/ 1001 h 14712"/>
              <a:gd name="connsiteX5" fmla="*/ 10000 w 10000"/>
              <a:gd name="connsiteY5" fmla="*/ 9001 h 14712"/>
              <a:gd name="connsiteX6" fmla="*/ 7500 w 10000"/>
              <a:gd name="connsiteY6" fmla="*/ 8001 h 14712"/>
              <a:gd name="connsiteX7" fmla="*/ 5000 w 10000"/>
              <a:gd name="connsiteY7" fmla="*/ 9001 h 14712"/>
              <a:gd name="connsiteX8" fmla="*/ 2500 w 10000"/>
              <a:gd name="connsiteY8" fmla="*/ 14712 h 14712"/>
              <a:gd name="connsiteX9" fmla="*/ 0 w 10000"/>
              <a:gd name="connsiteY9" fmla="*/ 9001 h 14712"/>
              <a:gd name="connsiteX10" fmla="*/ 0 w 10000"/>
              <a:gd name="connsiteY10" fmla="*/ 1001 h 1471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00 w 10000"/>
              <a:gd name="connsiteY6" fmla="*/ 13471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32 w 10000"/>
              <a:gd name="connsiteY6" fmla="*/ 9064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850 h 20561"/>
              <a:gd name="connsiteX1" fmla="*/ 2500 w 10000"/>
              <a:gd name="connsiteY1" fmla="*/ 12409 h 20561"/>
              <a:gd name="connsiteX2" fmla="*/ 5000 w 10000"/>
              <a:gd name="connsiteY2" fmla="*/ 6850 h 20561"/>
              <a:gd name="connsiteX3" fmla="*/ 7468 w 10000"/>
              <a:gd name="connsiteY3" fmla="*/ 379 h 20561"/>
              <a:gd name="connsiteX4" fmla="*/ 9968 w 10000"/>
              <a:gd name="connsiteY4" fmla="*/ 1075 h 20561"/>
              <a:gd name="connsiteX5" fmla="*/ 10000 w 10000"/>
              <a:gd name="connsiteY5" fmla="*/ 14850 h 20561"/>
              <a:gd name="connsiteX6" fmla="*/ 7532 w 10000"/>
              <a:gd name="connsiteY6" fmla="*/ 9443 h 20561"/>
              <a:gd name="connsiteX7" fmla="*/ 5000 w 10000"/>
              <a:gd name="connsiteY7" fmla="*/ 14850 h 20561"/>
              <a:gd name="connsiteX8" fmla="*/ 2500 w 10000"/>
              <a:gd name="connsiteY8" fmla="*/ 20561 h 20561"/>
              <a:gd name="connsiteX9" fmla="*/ 0 w 10000"/>
              <a:gd name="connsiteY9" fmla="*/ 14850 h 20561"/>
              <a:gd name="connsiteX10" fmla="*/ 0 w 10000"/>
              <a:gd name="connsiteY10" fmla="*/ 6850 h 20561"/>
              <a:gd name="connsiteX0" fmla="*/ 0 w 10032"/>
              <a:gd name="connsiteY0" fmla="*/ 6850 h 20561"/>
              <a:gd name="connsiteX1" fmla="*/ 2500 w 10032"/>
              <a:gd name="connsiteY1" fmla="*/ 12409 h 20561"/>
              <a:gd name="connsiteX2" fmla="*/ 5000 w 10032"/>
              <a:gd name="connsiteY2" fmla="*/ 6850 h 20561"/>
              <a:gd name="connsiteX3" fmla="*/ 7468 w 10032"/>
              <a:gd name="connsiteY3" fmla="*/ 379 h 20561"/>
              <a:gd name="connsiteX4" fmla="*/ 9968 w 10032"/>
              <a:gd name="connsiteY4" fmla="*/ 1075 h 20561"/>
              <a:gd name="connsiteX5" fmla="*/ 10032 w 10032"/>
              <a:gd name="connsiteY5" fmla="*/ 9075 h 20561"/>
              <a:gd name="connsiteX6" fmla="*/ 7532 w 10032"/>
              <a:gd name="connsiteY6" fmla="*/ 9443 h 20561"/>
              <a:gd name="connsiteX7" fmla="*/ 5000 w 10032"/>
              <a:gd name="connsiteY7" fmla="*/ 14850 h 20561"/>
              <a:gd name="connsiteX8" fmla="*/ 2500 w 10032"/>
              <a:gd name="connsiteY8" fmla="*/ 20561 h 20561"/>
              <a:gd name="connsiteX9" fmla="*/ 0 w 10032"/>
              <a:gd name="connsiteY9" fmla="*/ 14850 h 20561"/>
              <a:gd name="connsiteX10" fmla="*/ 0 w 10032"/>
              <a:gd name="connsiteY10" fmla="*/ 6850 h 20561"/>
              <a:gd name="connsiteX0" fmla="*/ 0 w 10032"/>
              <a:gd name="connsiteY0" fmla="*/ 6316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0 w 10032"/>
              <a:gd name="connsiteY10" fmla="*/ 6316 h 20027"/>
              <a:gd name="connsiteX0" fmla="*/ 65 w 10032"/>
              <a:gd name="connsiteY0" fmla="*/ 11483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65 w 10032"/>
              <a:gd name="connsiteY10" fmla="*/ 11483 h 20027"/>
              <a:gd name="connsiteX0" fmla="*/ 33 w 10000"/>
              <a:gd name="connsiteY0" fmla="*/ 11483 h 20114"/>
              <a:gd name="connsiteX1" fmla="*/ 2468 w 10000"/>
              <a:gd name="connsiteY1" fmla="*/ 11875 h 20114"/>
              <a:gd name="connsiteX2" fmla="*/ 4968 w 10000"/>
              <a:gd name="connsiteY2" fmla="*/ 6316 h 20114"/>
              <a:gd name="connsiteX3" fmla="*/ 7436 w 10000"/>
              <a:gd name="connsiteY3" fmla="*/ 605 h 20114"/>
              <a:gd name="connsiteX4" fmla="*/ 9936 w 10000"/>
              <a:gd name="connsiteY4" fmla="*/ 541 h 20114"/>
              <a:gd name="connsiteX5" fmla="*/ 10000 w 10000"/>
              <a:gd name="connsiteY5" fmla="*/ 8541 h 20114"/>
              <a:gd name="connsiteX6" fmla="*/ 7500 w 10000"/>
              <a:gd name="connsiteY6" fmla="*/ 8909 h 20114"/>
              <a:gd name="connsiteX7" fmla="*/ 4968 w 10000"/>
              <a:gd name="connsiteY7" fmla="*/ 14316 h 20114"/>
              <a:gd name="connsiteX8" fmla="*/ 2468 w 10000"/>
              <a:gd name="connsiteY8" fmla="*/ 20027 h 20114"/>
              <a:gd name="connsiteX9" fmla="*/ 0 w 10000"/>
              <a:gd name="connsiteY9" fmla="*/ 19787 h 20114"/>
              <a:gd name="connsiteX10" fmla="*/ 33 w 10000"/>
              <a:gd name="connsiteY10" fmla="*/ 11483 h 201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68 w 10000"/>
              <a:gd name="connsiteY7" fmla="*/ 1421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03 w 10000"/>
              <a:gd name="connsiteY7" fmla="*/ 1269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20014">
                <a:moveTo>
                  <a:pt x="33" y="11383"/>
                </a:moveTo>
                <a:cubicBezTo>
                  <a:pt x="33" y="11935"/>
                  <a:pt x="1732" y="12889"/>
                  <a:pt x="2468" y="11775"/>
                </a:cubicBezTo>
                <a:cubicBezTo>
                  <a:pt x="3204" y="10661"/>
                  <a:pt x="3621" y="6574"/>
                  <a:pt x="4449" y="4696"/>
                </a:cubicBezTo>
                <a:cubicBezTo>
                  <a:pt x="5277" y="2818"/>
                  <a:pt x="6522" y="1214"/>
                  <a:pt x="7436" y="505"/>
                </a:cubicBezTo>
                <a:cubicBezTo>
                  <a:pt x="8350" y="-204"/>
                  <a:pt x="9936" y="-111"/>
                  <a:pt x="9936" y="441"/>
                </a:cubicBezTo>
                <a:cubicBezTo>
                  <a:pt x="9947" y="5033"/>
                  <a:pt x="9989" y="3849"/>
                  <a:pt x="10000" y="8441"/>
                </a:cubicBezTo>
                <a:cubicBezTo>
                  <a:pt x="10000" y="7889"/>
                  <a:pt x="8349" y="8100"/>
                  <a:pt x="7500" y="8809"/>
                </a:cubicBezTo>
                <a:cubicBezTo>
                  <a:pt x="6651" y="9518"/>
                  <a:pt x="5742" y="10843"/>
                  <a:pt x="4903" y="12696"/>
                </a:cubicBezTo>
                <a:cubicBezTo>
                  <a:pt x="4064" y="14549"/>
                  <a:pt x="3849" y="19927"/>
                  <a:pt x="2468" y="19927"/>
                </a:cubicBezTo>
                <a:cubicBezTo>
                  <a:pt x="1087" y="19927"/>
                  <a:pt x="0" y="20239"/>
                  <a:pt x="0" y="19687"/>
                </a:cubicBezTo>
                <a:cubicBezTo>
                  <a:pt x="22" y="18743"/>
                  <a:pt x="11" y="12327"/>
                  <a:pt x="33" y="11383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Highlight for attention guidance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30</a:t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561957"/>
            <a:ext cx="6710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Overview </a:t>
            </a:r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 an individual mark</a:t>
            </a:r>
          </a:p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One mark  another mark</a:t>
            </a:r>
            <a:endParaRPr kumimoji="1" lang="zh-CN" altLang="en-US" sz="3200" b="1" dirty="0">
              <a:solidFill>
                <a:schemeClr val="bg2">
                  <a:lumMod val="50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3804619" y="268403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3813586" y="576789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772808" y="381747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5100918" y="5341477"/>
            <a:ext cx="324000" cy="32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5429028" y="4104348"/>
            <a:ext cx="288000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4774604" y="3476822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70385" y="381747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7869216" y="3817479"/>
            <a:ext cx="466166" cy="46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4561244" y="4552584"/>
            <a:ext cx="612000" cy="612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5947187" y="3118234"/>
            <a:ext cx="468000" cy="46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275297" y="381747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6798834" y="4462937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7155630" y="3530610"/>
            <a:ext cx="252000" cy="25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38198" y="5797198"/>
            <a:ext cx="107485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Attractive 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Flicker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Guiding Attention in Dynamic Narrative 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Visualizations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Application????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95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32847"/>
            <a:ext cx="10515600" cy="334411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Blur </a:t>
            </a: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Flicker</a:t>
            </a:r>
          </a:p>
          <a:p>
            <a:r>
              <a:rPr kumimoji="1" lang="en-US" altLang="zh-CN" sz="3200" b="1" dirty="0"/>
              <a:t>Zoom-in</a:t>
            </a: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Annotation 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Motion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资料带 18"/>
          <p:cNvSpPr/>
          <p:nvPr/>
        </p:nvSpPr>
        <p:spPr>
          <a:xfrm>
            <a:off x="3958004" y="3299064"/>
            <a:ext cx="4023360" cy="1720279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1001 h 10001"/>
              <a:gd name="connsiteX1" fmla="*/ 2500 w 10000"/>
              <a:gd name="connsiteY1" fmla="*/ 6560 h 10001"/>
              <a:gd name="connsiteX2" fmla="*/ 5000 w 10000"/>
              <a:gd name="connsiteY2" fmla="*/ 1001 h 10001"/>
              <a:gd name="connsiteX3" fmla="*/ 7500 w 10000"/>
              <a:gd name="connsiteY3" fmla="*/ 1 h 10001"/>
              <a:gd name="connsiteX4" fmla="*/ 10000 w 10000"/>
              <a:gd name="connsiteY4" fmla="*/ 1001 h 10001"/>
              <a:gd name="connsiteX5" fmla="*/ 10000 w 10000"/>
              <a:gd name="connsiteY5" fmla="*/ 9001 h 10001"/>
              <a:gd name="connsiteX6" fmla="*/ 7500 w 10000"/>
              <a:gd name="connsiteY6" fmla="*/ 8001 h 10001"/>
              <a:gd name="connsiteX7" fmla="*/ 5000 w 10000"/>
              <a:gd name="connsiteY7" fmla="*/ 9001 h 10001"/>
              <a:gd name="connsiteX8" fmla="*/ 2500 w 10000"/>
              <a:gd name="connsiteY8" fmla="*/ 10001 h 10001"/>
              <a:gd name="connsiteX9" fmla="*/ 0 w 10000"/>
              <a:gd name="connsiteY9" fmla="*/ 9001 h 10001"/>
              <a:gd name="connsiteX10" fmla="*/ 0 w 10000"/>
              <a:gd name="connsiteY10" fmla="*/ 1001 h 10001"/>
              <a:gd name="connsiteX0" fmla="*/ 0 w 10000"/>
              <a:gd name="connsiteY0" fmla="*/ 1001 h 14712"/>
              <a:gd name="connsiteX1" fmla="*/ 2500 w 10000"/>
              <a:gd name="connsiteY1" fmla="*/ 6560 h 14712"/>
              <a:gd name="connsiteX2" fmla="*/ 5000 w 10000"/>
              <a:gd name="connsiteY2" fmla="*/ 1001 h 14712"/>
              <a:gd name="connsiteX3" fmla="*/ 7500 w 10000"/>
              <a:gd name="connsiteY3" fmla="*/ 1 h 14712"/>
              <a:gd name="connsiteX4" fmla="*/ 10000 w 10000"/>
              <a:gd name="connsiteY4" fmla="*/ 1001 h 14712"/>
              <a:gd name="connsiteX5" fmla="*/ 10000 w 10000"/>
              <a:gd name="connsiteY5" fmla="*/ 9001 h 14712"/>
              <a:gd name="connsiteX6" fmla="*/ 7500 w 10000"/>
              <a:gd name="connsiteY6" fmla="*/ 8001 h 14712"/>
              <a:gd name="connsiteX7" fmla="*/ 5000 w 10000"/>
              <a:gd name="connsiteY7" fmla="*/ 9001 h 14712"/>
              <a:gd name="connsiteX8" fmla="*/ 2500 w 10000"/>
              <a:gd name="connsiteY8" fmla="*/ 14712 h 14712"/>
              <a:gd name="connsiteX9" fmla="*/ 0 w 10000"/>
              <a:gd name="connsiteY9" fmla="*/ 9001 h 14712"/>
              <a:gd name="connsiteX10" fmla="*/ 0 w 10000"/>
              <a:gd name="connsiteY10" fmla="*/ 1001 h 1471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00 w 10000"/>
              <a:gd name="connsiteY6" fmla="*/ 13471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32 w 10000"/>
              <a:gd name="connsiteY6" fmla="*/ 9064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850 h 20561"/>
              <a:gd name="connsiteX1" fmla="*/ 2500 w 10000"/>
              <a:gd name="connsiteY1" fmla="*/ 12409 h 20561"/>
              <a:gd name="connsiteX2" fmla="*/ 5000 w 10000"/>
              <a:gd name="connsiteY2" fmla="*/ 6850 h 20561"/>
              <a:gd name="connsiteX3" fmla="*/ 7468 w 10000"/>
              <a:gd name="connsiteY3" fmla="*/ 379 h 20561"/>
              <a:gd name="connsiteX4" fmla="*/ 9968 w 10000"/>
              <a:gd name="connsiteY4" fmla="*/ 1075 h 20561"/>
              <a:gd name="connsiteX5" fmla="*/ 10000 w 10000"/>
              <a:gd name="connsiteY5" fmla="*/ 14850 h 20561"/>
              <a:gd name="connsiteX6" fmla="*/ 7532 w 10000"/>
              <a:gd name="connsiteY6" fmla="*/ 9443 h 20561"/>
              <a:gd name="connsiteX7" fmla="*/ 5000 w 10000"/>
              <a:gd name="connsiteY7" fmla="*/ 14850 h 20561"/>
              <a:gd name="connsiteX8" fmla="*/ 2500 w 10000"/>
              <a:gd name="connsiteY8" fmla="*/ 20561 h 20561"/>
              <a:gd name="connsiteX9" fmla="*/ 0 w 10000"/>
              <a:gd name="connsiteY9" fmla="*/ 14850 h 20561"/>
              <a:gd name="connsiteX10" fmla="*/ 0 w 10000"/>
              <a:gd name="connsiteY10" fmla="*/ 6850 h 20561"/>
              <a:gd name="connsiteX0" fmla="*/ 0 w 10032"/>
              <a:gd name="connsiteY0" fmla="*/ 6850 h 20561"/>
              <a:gd name="connsiteX1" fmla="*/ 2500 w 10032"/>
              <a:gd name="connsiteY1" fmla="*/ 12409 h 20561"/>
              <a:gd name="connsiteX2" fmla="*/ 5000 w 10032"/>
              <a:gd name="connsiteY2" fmla="*/ 6850 h 20561"/>
              <a:gd name="connsiteX3" fmla="*/ 7468 w 10032"/>
              <a:gd name="connsiteY3" fmla="*/ 379 h 20561"/>
              <a:gd name="connsiteX4" fmla="*/ 9968 w 10032"/>
              <a:gd name="connsiteY4" fmla="*/ 1075 h 20561"/>
              <a:gd name="connsiteX5" fmla="*/ 10032 w 10032"/>
              <a:gd name="connsiteY5" fmla="*/ 9075 h 20561"/>
              <a:gd name="connsiteX6" fmla="*/ 7532 w 10032"/>
              <a:gd name="connsiteY6" fmla="*/ 9443 h 20561"/>
              <a:gd name="connsiteX7" fmla="*/ 5000 w 10032"/>
              <a:gd name="connsiteY7" fmla="*/ 14850 h 20561"/>
              <a:gd name="connsiteX8" fmla="*/ 2500 w 10032"/>
              <a:gd name="connsiteY8" fmla="*/ 20561 h 20561"/>
              <a:gd name="connsiteX9" fmla="*/ 0 w 10032"/>
              <a:gd name="connsiteY9" fmla="*/ 14850 h 20561"/>
              <a:gd name="connsiteX10" fmla="*/ 0 w 10032"/>
              <a:gd name="connsiteY10" fmla="*/ 6850 h 20561"/>
              <a:gd name="connsiteX0" fmla="*/ 0 w 10032"/>
              <a:gd name="connsiteY0" fmla="*/ 6316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0 w 10032"/>
              <a:gd name="connsiteY10" fmla="*/ 6316 h 20027"/>
              <a:gd name="connsiteX0" fmla="*/ 65 w 10032"/>
              <a:gd name="connsiteY0" fmla="*/ 11483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65 w 10032"/>
              <a:gd name="connsiteY10" fmla="*/ 11483 h 20027"/>
              <a:gd name="connsiteX0" fmla="*/ 33 w 10000"/>
              <a:gd name="connsiteY0" fmla="*/ 11483 h 20114"/>
              <a:gd name="connsiteX1" fmla="*/ 2468 w 10000"/>
              <a:gd name="connsiteY1" fmla="*/ 11875 h 20114"/>
              <a:gd name="connsiteX2" fmla="*/ 4968 w 10000"/>
              <a:gd name="connsiteY2" fmla="*/ 6316 h 20114"/>
              <a:gd name="connsiteX3" fmla="*/ 7436 w 10000"/>
              <a:gd name="connsiteY3" fmla="*/ 605 h 20114"/>
              <a:gd name="connsiteX4" fmla="*/ 9936 w 10000"/>
              <a:gd name="connsiteY4" fmla="*/ 541 h 20114"/>
              <a:gd name="connsiteX5" fmla="*/ 10000 w 10000"/>
              <a:gd name="connsiteY5" fmla="*/ 8541 h 20114"/>
              <a:gd name="connsiteX6" fmla="*/ 7500 w 10000"/>
              <a:gd name="connsiteY6" fmla="*/ 8909 h 20114"/>
              <a:gd name="connsiteX7" fmla="*/ 4968 w 10000"/>
              <a:gd name="connsiteY7" fmla="*/ 14316 h 20114"/>
              <a:gd name="connsiteX8" fmla="*/ 2468 w 10000"/>
              <a:gd name="connsiteY8" fmla="*/ 20027 h 20114"/>
              <a:gd name="connsiteX9" fmla="*/ 0 w 10000"/>
              <a:gd name="connsiteY9" fmla="*/ 19787 h 20114"/>
              <a:gd name="connsiteX10" fmla="*/ 33 w 10000"/>
              <a:gd name="connsiteY10" fmla="*/ 11483 h 201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68 w 10000"/>
              <a:gd name="connsiteY7" fmla="*/ 1421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03 w 10000"/>
              <a:gd name="connsiteY7" fmla="*/ 1269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20014">
                <a:moveTo>
                  <a:pt x="33" y="11383"/>
                </a:moveTo>
                <a:cubicBezTo>
                  <a:pt x="33" y="11935"/>
                  <a:pt x="1732" y="12889"/>
                  <a:pt x="2468" y="11775"/>
                </a:cubicBezTo>
                <a:cubicBezTo>
                  <a:pt x="3204" y="10661"/>
                  <a:pt x="3621" y="6574"/>
                  <a:pt x="4449" y="4696"/>
                </a:cubicBezTo>
                <a:cubicBezTo>
                  <a:pt x="5277" y="2818"/>
                  <a:pt x="6522" y="1214"/>
                  <a:pt x="7436" y="505"/>
                </a:cubicBezTo>
                <a:cubicBezTo>
                  <a:pt x="8350" y="-204"/>
                  <a:pt x="9936" y="-111"/>
                  <a:pt x="9936" y="441"/>
                </a:cubicBezTo>
                <a:cubicBezTo>
                  <a:pt x="9947" y="5033"/>
                  <a:pt x="9989" y="3849"/>
                  <a:pt x="10000" y="8441"/>
                </a:cubicBezTo>
                <a:cubicBezTo>
                  <a:pt x="10000" y="7889"/>
                  <a:pt x="8349" y="8100"/>
                  <a:pt x="7500" y="8809"/>
                </a:cubicBezTo>
                <a:cubicBezTo>
                  <a:pt x="6651" y="9518"/>
                  <a:pt x="5742" y="10843"/>
                  <a:pt x="4903" y="12696"/>
                </a:cubicBezTo>
                <a:cubicBezTo>
                  <a:pt x="4064" y="14549"/>
                  <a:pt x="3849" y="19927"/>
                  <a:pt x="2468" y="19927"/>
                </a:cubicBezTo>
                <a:cubicBezTo>
                  <a:pt x="1087" y="19927"/>
                  <a:pt x="0" y="20239"/>
                  <a:pt x="0" y="19687"/>
                </a:cubicBezTo>
                <a:cubicBezTo>
                  <a:pt x="22" y="18743"/>
                  <a:pt x="11" y="12327"/>
                  <a:pt x="33" y="11383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Highlight for attention guidance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31</a:t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561957"/>
            <a:ext cx="6710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Overview </a:t>
            </a:r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 an individual mark</a:t>
            </a:r>
          </a:p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One mark  another mark</a:t>
            </a:r>
            <a:endParaRPr kumimoji="1" lang="zh-CN" altLang="en-US" sz="3200" b="1" dirty="0">
              <a:solidFill>
                <a:schemeClr val="bg2">
                  <a:lumMod val="50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3804619" y="268403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3813586" y="576789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772808" y="381747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5100918" y="5341477"/>
            <a:ext cx="324000" cy="32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5429028" y="4104348"/>
            <a:ext cx="288000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4774604" y="3476822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70385" y="381747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7869216" y="3817479"/>
            <a:ext cx="466166" cy="46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4561244" y="4552584"/>
            <a:ext cx="612000" cy="612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5947187" y="3118234"/>
            <a:ext cx="468000" cy="46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275297" y="381747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6798834" y="4462937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7155630" y="3530610"/>
            <a:ext cx="252000" cy="25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25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  <p:bldP spid="19" grpId="2" animBg="1"/>
      <p:bldP spid="19" grpId="3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32847"/>
            <a:ext cx="10515600" cy="334411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Blur </a:t>
            </a: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Flicker</a:t>
            </a:r>
          </a:p>
          <a:p>
            <a:r>
              <a:rPr kumimoji="1" lang="en-US" altLang="zh-CN" sz="3200" b="1" dirty="0"/>
              <a:t>Zoom-in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Annotation </a:t>
            </a: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Motion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Highlight for attention guidance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32</a:t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561957"/>
            <a:ext cx="6710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Overview </a:t>
            </a:r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 an individual mark</a:t>
            </a:r>
          </a:p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One mark  another mark</a:t>
            </a:r>
            <a:endParaRPr kumimoji="1" lang="zh-CN" altLang="en-US" sz="3200" b="1" dirty="0">
              <a:solidFill>
                <a:schemeClr val="bg2">
                  <a:lumMod val="50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9" name="资料带 18"/>
          <p:cNvSpPr/>
          <p:nvPr/>
        </p:nvSpPr>
        <p:spPr>
          <a:xfrm>
            <a:off x="3278777" y="2743200"/>
            <a:ext cx="5773783" cy="3056709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1001 h 10001"/>
              <a:gd name="connsiteX1" fmla="*/ 2500 w 10000"/>
              <a:gd name="connsiteY1" fmla="*/ 6560 h 10001"/>
              <a:gd name="connsiteX2" fmla="*/ 5000 w 10000"/>
              <a:gd name="connsiteY2" fmla="*/ 1001 h 10001"/>
              <a:gd name="connsiteX3" fmla="*/ 7500 w 10000"/>
              <a:gd name="connsiteY3" fmla="*/ 1 h 10001"/>
              <a:gd name="connsiteX4" fmla="*/ 10000 w 10000"/>
              <a:gd name="connsiteY4" fmla="*/ 1001 h 10001"/>
              <a:gd name="connsiteX5" fmla="*/ 10000 w 10000"/>
              <a:gd name="connsiteY5" fmla="*/ 9001 h 10001"/>
              <a:gd name="connsiteX6" fmla="*/ 7500 w 10000"/>
              <a:gd name="connsiteY6" fmla="*/ 8001 h 10001"/>
              <a:gd name="connsiteX7" fmla="*/ 5000 w 10000"/>
              <a:gd name="connsiteY7" fmla="*/ 9001 h 10001"/>
              <a:gd name="connsiteX8" fmla="*/ 2500 w 10000"/>
              <a:gd name="connsiteY8" fmla="*/ 10001 h 10001"/>
              <a:gd name="connsiteX9" fmla="*/ 0 w 10000"/>
              <a:gd name="connsiteY9" fmla="*/ 9001 h 10001"/>
              <a:gd name="connsiteX10" fmla="*/ 0 w 10000"/>
              <a:gd name="connsiteY10" fmla="*/ 1001 h 10001"/>
              <a:gd name="connsiteX0" fmla="*/ 0 w 10000"/>
              <a:gd name="connsiteY0" fmla="*/ 1001 h 14712"/>
              <a:gd name="connsiteX1" fmla="*/ 2500 w 10000"/>
              <a:gd name="connsiteY1" fmla="*/ 6560 h 14712"/>
              <a:gd name="connsiteX2" fmla="*/ 5000 w 10000"/>
              <a:gd name="connsiteY2" fmla="*/ 1001 h 14712"/>
              <a:gd name="connsiteX3" fmla="*/ 7500 w 10000"/>
              <a:gd name="connsiteY3" fmla="*/ 1 h 14712"/>
              <a:gd name="connsiteX4" fmla="*/ 10000 w 10000"/>
              <a:gd name="connsiteY4" fmla="*/ 1001 h 14712"/>
              <a:gd name="connsiteX5" fmla="*/ 10000 w 10000"/>
              <a:gd name="connsiteY5" fmla="*/ 9001 h 14712"/>
              <a:gd name="connsiteX6" fmla="*/ 7500 w 10000"/>
              <a:gd name="connsiteY6" fmla="*/ 8001 h 14712"/>
              <a:gd name="connsiteX7" fmla="*/ 5000 w 10000"/>
              <a:gd name="connsiteY7" fmla="*/ 9001 h 14712"/>
              <a:gd name="connsiteX8" fmla="*/ 2500 w 10000"/>
              <a:gd name="connsiteY8" fmla="*/ 14712 h 14712"/>
              <a:gd name="connsiteX9" fmla="*/ 0 w 10000"/>
              <a:gd name="connsiteY9" fmla="*/ 9001 h 14712"/>
              <a:gd name="connsiteX10" fmla="*/ 0 w 10000"/>
              <a:gd name="connsiteY10" fmla="*/ 1001 h 1471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00 w 10000"/>
              <a:gd name="connsiteY6" fmla="*/ 13471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32 w 10000"/>
              <a:gd name="connsiteY6" fmla="*/ 9064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850 h 20561"/>
              <a:gd name="connsiteX1" fmla="*/ 2500 w 10000"/>
              <a:gd name="connsiteY1" fmla="*/ 12409 h 20561"/>
              <a:gd name="connsiteX2" fmla="*/ 5000 w 10000"/>
              <a:gd name="connsiteY2" fmla="*/ 6850 h 20561"/>
              <a:gd name="connsiteX3" fmla="*/ 7468 w 10000"/>
              <a:gd name="connsiteY3" fmla="*/ 379 h 20561"/>
              <a:gd name="connsiteX4" fmla="*/ 9968 w 10000"/>
              <a:gd name="connsiteY4" fmla="*/ 1075 h 20561"/>
              <a:gd name="connsiteX5" fmla="*/ 10000 w 10000"/>
              <a:gd name="connsiteY5" fmla="*/ 14850 h 20561"/>
              <a:gd name="connsiteX6" fmla="*/ 7532 w 10000"/>
              <a:gd name="connsiteY6" fmla="*/ 9443 h 20561"/>
              <a:gd name="connsiteX7" fmla="*/ 5000 w 10000"/>
              <a:gd name="connsiteY7" fmla="*/ 14850 h 20561"/>
              <a:gd name="connsiteX8" fmla="*/ 2500 w 10000"/>
              <a:gd name="connsiteY8" fmla="*/ 20561 h 20561"/>
              <a:gd name="connsiteX9" fmla="*/ 0 w 10000"/>
              <a:gd name="connsiteY9" fmla="*/ 14850 h 20561"/>
              <a:gd name="connsiteX10" fmla="*/ 0 w 10000"/>
              <a:gd name="connsiteY10" fmla="*/ 6850 h 20561"/>
              <a:gd name="connsiteX0" fmla="*/ 0 w 10032"/>
              <a:gd name="connsiteY0" fmla="*/ 6850 h 20561"/>
              <a:gd name="connsiteX1" fmla="*/ 2500 w 10032"/>
              <a:gd name="connsiteY1" fmla="*/ 12409 h 20561"/>
              <a:gd name="connsiteX2" fmla="*/ 5000 w 10032"/>
              <a:gd name="connsiteY2" fmla="*/ 6850 h 20561"/>
              <a:gd name="connsiteX3" fmla="*/ 7468 w 10032"/>
              <a:gd name="connsiteY3" fmla="*/ 379 h 20561"/>
              <a:gd name="connsiteX4" fmla="*/ 9968 w 10032"/>
              <a:gd name="connsiteY4" fmla="*/ 1075 h 20561"/>
              <a:gd name="connsiteX5" fmla="*/ 10032 w 10032"/>
              <a:gd name="connsiteY5" fmla="*/ 9075 h 20561"/>
              <a:gd name="connsiteX6" fmla="*/ 7532 w 10032"/>
              <a:gd name="connsiteY6" fmla="*/ 9443 h 20561"/>
              <a:gd name="connsiteX7" fmla="*/ 5000 w 10032"/>
              <a:gd name="connsiteY7" fmla="*/ 14850 h 20561"/>
              <a:gd name="connsiteX8" fmla="*/ 2500 w 10032"/>
              <a:gd name="connsiteY8" fmla="*/ 20561 h 20561"/>
              <a:gd name="connsiteX9" fmla="*/ 0 w 10032"/>
              <a:gd name="connsiteY9" fmla="*/ 14850 h 20561"/>
              <a:gd name="connsiteX10" fmla="*/ 0 w 10032"/>
              <a:gd name="connsiteY10" fmla="*/ 6850 h 20561"/>
              <a:gd name="connsiteX0" fmla="*/ 0 w 10032"/>
              <a:gd name="connsiteY0" fmla="*/ 6316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0 w 10032"/>
              <a:gd name="connsiteY10" fmla="*/ 6316 h 20027"/>
              <a:gd name="connsiteX0" fmla="*/ 65 w 10032"/>
              <a:gd name="connsiteY0" fmla="*/ 11483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65 w 10032"/>
              <a:gd name="connsiteY10" fmla="*/ 11483 h 20027"/>
              <a:gd name="connsiteX0" fmla="*/ 33 w 10000"/>
              <a:gd name="connsiteY0" fmla="*/ 11483 h 20114"/>
              <a:gd name="connsiteX1" fmla="*/ 2468 w 10000"/>
              <a:gd name="connsiteY1" fmla="*/ 11875 h 20114"/>
              <a:gd name="connsiteX2" fmla="*/ 4968 w 10000"/>
              <a:gd name="connsiteY2" fmla="*/ 6316 h 20114"/>
              <a:gd name="connsiteX3" fmla="*/ 7436 w 10000"/>
              <a:gd name="connsiteY3" fmla="*/ 605 h 20114"/>
              <a:gd name="connsiteX4" fmla="*/ 9936 w 10000"/>
              <a:gd name="connsiteY4" fmla="*/ 541 h 20114"/>
              <a:gd name="connsiteX5" fmla="*/ 10000 w 10000"/>
              <a:gd name="connsiteY5" fmla="*/ 8541 h 20114"/>
              <a:gd name="connsiteX6" fmla="*/ 7500 w 10000"/>
              <a:gd name="connsiteY6" fmla="*/ 8909 h 20114"/>
              <a:gd name="connsiteX7" fmla="*/ 4968 w 10000"/>
              <a:gd name="connsiteY7" fmla="*/ 14316 h 20114"/>
              <a:gd name="connsiteX8" fmla="*/ 2468 w 10000"/>
              <a:gd name="connsiteY8" fmla="*/ 20027 h 20114"/>
              <a:gd name="connsiteX9" fmla="*/ 0 w 10000"/>
              <a:gd name="connsiteY9" fmla="*/ 19787 h 20114"/>
              <a:gd name="connsiteX10" fmla="*/ 33 w 10000"/>
              <a:gd name="connsiteY10" fmla="*/ 11483 h 201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68 w 10000"/>
              <a:gd name="connsiteY7" fmla="*/ 1421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03 w 10000"/>
              <a:gd name="connsiteY7" fmla="*/ 1269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20014">
                <a:moveTo>
                  <a:pt x="33" y="11383"/>
                </a:moveTo>
                <a:cubicBezTo>
                  <a:pt x="33" y="11935"/>
                  <a:pt x="1732" y="12889"/>
                  <a:pt x="2468" y="11775"/>
                </a:cubicBezTo>
                <a:cubicBezTo>
                  <a:pt x="3204" y="10661"/>
                  <a:pt x="3621" y="6574"/>
                  <a:pt x="4449" y="4696"/>
                </a:cubicBezTo>
                <a:cubicBezTo>
                  <a:pt x="5277" y="2818"/>
                  <a:pt x="6522" y="1214"/>
                  <a:pt x="7436" y="505"/>
                </a:cubicBezTo>
                <a:cubicBezTo>
                  <a:pt x="8350" y="-204"/>
                  <a:pt x="9936" y="-111"/>
                  <a:pt x="9936" y="441"/>
                </a:cubicBezTo>
                <a:cubicBezTo>
                  <a:pt x="9947" y="5033"/>
                  <a:pt x="9989" y="3849"/>
                  <a:pt x="10000" y="8441"/>
                </a:cubicBezTo>
                <a:cubicBezTo>
                  <a:pt x="10000" y="7889"/>
                  <a:pt x="8349" y="8100"/>
                  <a:pt x="7500" y="8809"/>
                </a:cubicBezTo>
                <a:cubicBezTo>
                  <a:pt x="6651" y="9518"/>
                  <a:pt x="5742" y="10843"/>
                  <a:pt x="4903" y="12696"/>
                </a:cubicBezTo>
                <a:cubicBezTo>
                  <a:pt x="4064" y="14549"/>
                  <a:pt x="3849" y="19927"/>
                  <a:pt x="2468" y="19927"/>
                </a:cubicBezTo>
                <a:cubicBezTo>
                  <a:pt x="1087" y="19927"/>
                  <a:pt x="0" y="20239"/>
                  <a:pt x="0" y="19687"/>
                </a:cubicBezTo>
                <a:cubicBezTo>
                  <a:pt x="22" y="18743"/>
                  <a:pt x="11" y="12327"/>
                  <a:pt x="33" y="11383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21082" y="5987018"/>
            <a:ext cx="281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accent1">
                    <a:lumMod val="75000"/>
                  </a:schemeClr>
                </a:solidFill>
              </a:rPr>
              <a:t>Good for glyph</a:t>
            </a:r>
            <a:endParaRPr kumimoji="1" lang="zh-CN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89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zh-CN" dirty="0" smtClean="0"/>
              <a:t>Hypothesis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observe</a:t>
            </a:r>
          </a:p>
          <a:p>
            <a:r>
              <a:rPr kumimoji="1" lang="en-US" altLang="zh-CN" dirty="0" smtClean="0"/>
              <a:t>Validate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User study: eye tracking</a:t>
            </a:r>
          </a:p>
          <a:p>
            <a:pPr marL="457200" lvl="1" indent="0">
              <a:buNone/>
            </a:pPr>
            <a:r>
              <a:rPr kumimoji="1" lang="zh-CN" altLang="en-US" dirty="0" smtClean="0"/>
              <a:t>问卷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think aloud</a:t>
            </a: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Contribution: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Decompose algorithm: spatial-&gt;temporal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Logical flow: common bonding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Component </a:t>
            </a:r>
          </a:p>
          <a:p>
            <a:pPr marL="457200" lvl="1" indent="0">
              <a:buNone/>
            </a:pPr>
            <a:r>
              <a:rPr kumimoji="1" lang="en-US" altLang="zh-CN" dirty="0"/>
              <a:t>Extensive framework:</a:t>
            </a:r>
          </a:p>
          <a:p>
            <a:pPr marL="914400" lvl="2" indent="0">
              <a:buNone/>
            </a:pPr>
            <a:r>
              <a:rPr kumimoji="1" lang="en-US" altLang="zh-CN" dirty="0"/>
              <a:t>Semi-auto</a:t>
            </a:r>
          </a:p>
          <a:p>
            <a:pPr marL="914400" lvl="2" indent="0">
              <a:buNone/>
            </a:pPr>
            <a:r>
              <a:rPr kumimoji="1" lang="en-US" altLang="zh-CN" dirty="0"/>
              <a:t>Template: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Open frame work: template in template</a:t>
            </a:r>
          </a:p>
          <a:p>
            <a:pPr marL="0" indent="0">
              <a:buNone/>
            </a:pPr>
            <a:r>
              <a:rPr kumimoji="1" lang="en-US" altLang="zh-CN" dirty="0" smtClean="0"/>
              <a:t>Build in quiz/ repetition: multiple channel, text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Hypothesis --&gt; validation</a:t>
            </a:r>
          </a:p>
          <a:p>
            <a:r>
              <a:rPr kumimoji="1" lang="en-US" altLang="zh-CN" dirty="0" smtClean="0"/>
              <a:t>Automatic detect and decompose, build-in and user edit</a:t>
            </a:r>
          </a:p>
          <a:p>
            <a:r>
              <a:rPr kumimoji="1" lang="en-US" altLang="zh-CN" dirty="0" smtClean="0"/>
              <a:t>Build in: pre defined template</a:t>
            </a:r>
          </a:p>
          <a:p>
            <a:r>
              <a:rPr kumimoji="1" lang="en-US" altLang="zh-CN" dirty="0" smtClean="0"/>
              <a:t>Not build in: coordinate, mark, channel, layout, </a:t>
            </a:r>
            <a:r>
              <a:rPr kumimoji="1" lang="en-US" altLang="zh-CN" dirty="0" err="1" smtClean="0"/>
              <a:t>alg</a:t>
            </a:r>
            <a:r>
              <a:rPr kumimoji="1" lang="en-US" altLang="zh-CN" dirty="0" smtClean="0"/>
              <a:t>, example, quiz</a:t>
            </a:r>
          </a:p>
          <a:p>
            <a:r>
              <a:rPr kumimoji="1" lang="en-US" altLang="zh-CN" dirty="0" smtClean="0"/>
              <a:t>Familiar, build-in </a:t>
            </a:r>
            <a:r>
              <a:rPr kumimoji="1" lang="en-US" altLang="zh-CN" dirty="0" smtClean="0">
                <a:sym typeface="Wingdings"/>
              </a:rPr>
              <a:t></a:t>
            </a:r>
            <a:r>
              <a:rPr kumimoji="1" lang="en-US" altLang="zh-CN" dirty="0" err="1" smtClean="0">
                <a:sym typeface="Wingdings"/>
              </a:rPr>
              <a:t>unfamilar</a:t>
            </a:r>
            <a:r>
              <a:rPr kumimoji="1" lang="en-US" altLang="zh-CN" dirty="0" smtClean="0">
                <a:sym typeface="Wingdings"/>
              </a:rPr>
              <a:t>, </a:t>
            </a:r>
          </a:p>
          <a:p>
            <a:r>
              <a:rPr kumimoji="1" lang="en-US" altLang="zh-CN" dirty="0" smtClean="0">
                <a:sym typeface="Wingdings"/>
              </a:rPr>
              <a:t>Logic flow: </a:t>
            </a:r>
          </a:p>
          <a:p>
            <a:pPr lvl="1"/>
            <a:r>
              <a:rPr kumimoji="1" lang="en-US" altLang="zh-CN" dirty="0" smtClean="0">
                <a:sym typeface="Wingdings"/>
              </a:rPr>
              <a:t>overview, 1,2,3; 1,2,1+2, 3;</a:t>
            </a:r>
          </a:p>
          <a:p>
            <a:r>
              <a:rPr kumimoji="1" lang="en-US" altLang="zh-CN" dirty="0" smtClean="0">
                <a:sym typeface="Wingdings"/>
              </a:rPr>
              <a:t>Tool: text, transition, highlight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6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contribution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Observation, hypothesis, principle</a:t>
            </a:r>
          </a:p>
          <a:p>
            <a:r>
              <a:rPr kumimoji="1" lang="en-US" altLang="zh-CN" dirty="0" err="1" smtClean="0"/>
              <a:t>Attomic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visual component encoding</a:t>
            </a:r>
          </a:p>
          <a:p>
            <a:r>
              <a:rPr kumimoji="1" lang="en-US" altLang="zh-CN" dirty="0" smtClean="0"/>
              <a:t>Logic path: </a:t>
            </a:r>
          </a:p>
          <a:p>
            <a:r>
              <a:rPr kumimoji="1" lang="en-US" altLang="zh-CN" dirty="0" smtClean="0"/>
              <a:t>Tool: transition, high </a:t>
            </a:r>
            <a:r>
              <a:rPr kumimoji="1" lang="en-US" altLang="zh-CN" dirty="0" err="1" smtClean="0"/>
              <a:t>tlight</a:t>
            </a:r>
            <a:r>
              <a:rPr kumimoji="1" lang="en-US" altLang="zh-CN" dirty="0" smtClean="0"/>
              <a:t>, extensive</a:t>
            </a:r>
          </a:p>
          <a:p>
            <a:r>
              <a:rPr kumimoji="1" lang="en-US" altLang="zh-CN" dirty="0" smtClean="0"/>
              <a:t>Extensive tool: other vis, online data analysis tool, save time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0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32847"/>
            <a:ext cx="10515600" cy="334411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Blur </a:t>
            </a: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Flicker</a:t>
            </a: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Zoom-in</a:t>
            </a:r>
          </a:p>
          <a:p>
            <a:r>
              <a:rPr kumimoji="1" lang="en-US" altLang="zh-CN" sz="3200" b="1" dirty="0" smtClean="0"/>
              <a:t>Annotation</a:t>
            </a:r>
            <a:endParaRPr kumimoji="1" lang="en-US" altLang="zh-CN" sz="3200" b="1" dirty="0"/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Motion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资料带 18"/>
          <p:cNvSpPr/>
          <p:nvPr/>
        </p:nvSpPr>
        <p:spPr>
          <a:xfrm>
            <a:off x="3958004" y="3299064"/>
            <a:ext cx="4023360" cy="1720279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1001 h 10001"/>
              <a:gd name="connsiteX1" fmla="*/ 2500 w 10000"/>
              <a:gd name="connsiteY1" fmla="*/ 6560 h 10001"/>
              <a:gd name="connsiteX2" fmla="*/ 5000 w 10000"/>
              <a:gd name="connsiteY2" fmla="*/ 1001 h 10001"/>
              <a:gd name="connsiteX3" fmla="*/ 7500 w 10000"/>
              <a:gd name="connsiteY3" fmla="*/ 1 h 10001"/>
              <a:gd name="connsiteX4" fmla="*/ 10000 w 10000"/>
              <a:gd name="connsiteY4" fmla="*/ 1001 h 10001"/>
              <a:gd name="connsiteX5" fmla="*/ 10000 w 10000"/>
              <a:gd name="connsiteY5" fmla="*/ 9001 h 10001"/>
              <a:gd name="connsiteX6" fmla="*/ 7500 w 10000"/>
              <a:gd name="connsiteY6" fmla="*/ 8001 h 10001"/>
              <a:gd name="connsiteX7" fmla="*/ 5000 w 10000"/>
              <a:gd name="connsiteY7" fmla="*/ 9001 h 10001"/>
              <a:gd name="connsiteX8" fmla="*/ 2500 w 10000"/>
              <a:gd name="connsiteY8" fmla="*/ 10001 h 10001"/>
              <a:gd name="connsiteX9" fmla="*/ 0 w 10000"/>
              <a:gd name="connsiteY9" fmla="*/ 9001 h 10001"/>
              <a:gd name="connsiteX10" fmla="*/ 0 w 10000"/>
              <a:gd name="connsiteY10" fmla="*/ 1001 h 10001"/>
              <a:gd name="connsiteX0" fmla="*/ 0 w 10000"/>
              <a:gd name="connsiteY0" fmla="*/ 1001 h 14712"/>
              <a:gd name="connsiteX1" fmla="*/ 2500 w 10000"/>
              <a:gd name="connsiteY1" fmla="*/ 6560 h 14712"/>
              <a:gd name="connsiteX2" fmla="*/ 5000 w 10000"/>
              <a:gd name="connsiteY2" fmla="*/ 1001 h 14712"/>
              <a:gd name="connsiteX3" fmla="*/ 7500 w 10000"/>
              <a:gd name="connsiteY3" fmla="*/ 1 h 14712"/>
              <a:gd name="connsiteX4" fmla="*/ 10000 w 10000"/>
              <a:gd name="connsiteY4" fmla="*/ 1001 h 14712"/>
              <a:gd name="connsiteX5" fmla="*/ 10000 w 10000"/>
              <a:gd name="connsiteY5" fmla="*/ 9001 h 14712"/>
              <a:gd name="connsiteX6" fmla="*/ 7500 w 10000"/>
              <a:gd name="connsiteY6" fmla="*/ 8001 h 14712"/>
              <a:gd name="connsiteX7" fmla="*/ 5000 w 10000"/>
              <a:gd name="connsiteY7" fmla="*/ 9001 h 14712"/>
              <a:gd name="connsiteX8" fmla="*/ 2500 w 10000"/>
              <a:gd name="connsiteY8" fmla="*/ 14712 h 14712"/>
              <a:gd name="connsiteX9" fmla="*/ 0 w 10000"/>
              <a:gd name="connsiteY9" fmla="*/ 9001 h 14712"/>
              <a:gd name="connsiteX10" fmla="*/ 0 w 10000"/>
              <a:gd name="connsiteY10" fmla="*/ 1001 h 1471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00 w 10000"/>
              <a:gd name="connsiteY6" fmla="*/ 13471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32 w 10000"/>
              <a:gd name="connsiteY6" fmla="*/ 9064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850 h 20561"/>
              <a:gd name="connsiteX1" fmla="*/ 2500 w 10000"/>
              <a:gd name="connsiteY1" fmla="*/ 12409 h 20561"/>
              <a:gd name="connsiteX2" fmla="*/ 5000 w 10000"/>
              <a:gd name="connsiteY2" fmla="*/ 6850 h 20561"/>
              <a:gd name="connsiteX3" fmla="*/ 7468 w 10000"/>
              <a:gd name="connsiteY3" fmla="*/ 379 h 20561"/>
              <a:gd name="connsiteX4" fmla="*/ 9968 w 10000"/>
              <a:gd name="connsiteY4" fmla="*/ 1075 h 20561"/>
              <a:gd name="connsiteX5" fmla="*/ 10000 w 10000"/>
              <a:gd name="connsiteY5" fmla="*/ 14850 h 20561"/>
              <a:gd name="connsiteX6" fmla="*/ 7532 w 10000"/>
              <a:gd name="connsiteY6" fmla="*/ 9443 h 20561"/>
              <a:gd name="connsiteX7" fmla="*/ 5000 w 10000"/>
              <a:gd name="connsiteY7" fmla="*/ 14850 h 20561"/>
              <a:gd name="connsiteX8" fmla="*/ 2500 w 10000"/>
              <a:gd name="connsiteY8" fmla="*/ 20561 h 20561"/>
              <a:gd name="connsiteX9" fmla="*/ 0 w 10000"/>
              <a:gd name="connsiteY9" fmla="*/ 14850 h 20561"/>
              <a:gd name="connsiteX10" fmla="*/ 0 w 10000"/>
              <a:gd name="connsiteY10" fmla="*/ 6850 h 20561"/>
              <a:gd name="connsiteX0" fmla="*/ 0 w 10032"/>
              <a:gd name="connsiteY0" fmla="*/ 6850 h 20561"/>
              <a:gd name="connsiteX1" fmla="*/ 2500 w 10032"/>
              <a:gd name="connsiteY1" fmla="*/ 12409 h 20561"/>
              <a:gd name="connsiteX2" fmla="*/ 5000 w 10032"/>
              <a:gd name="connsiteY2" fmla="*/ 6850 h 20561"/>
              <a:gd name="connsiteX3" fmla="*/ 7468 w 10032"/>
              <a:gd name="connsiteY3" fmla="*/ 379 h 20561"/>
              <a:gd name="connsiteX4" fmla="*/ 9968 w 10032"/>
              <a:gd name="connsiteY4" fmla="*/ 1075 h 20561"/>
              <a:gd name="connsiteX5" fmla="*/ 10032 w 10032"/>
              <a:gd name="connsiteY5" fmla="*/ 9075 h 20561"/>
              <a:gd name="connsiteX6" fmla="*/ 7532 w 10032"/>
              <a:gd name="connsiteY6" fmla="*/ 9443 h 20561"/>
              <a:gd name="connsiteX7" fmla="*/ 5000 w 10032"/>
              <a:gd name="connsiteY7" fmla="*/ 14850 h 20561"/>
              <a:gd name="connsiteX8" fmla="*/ 2500 w 10032"/>
              <a:gd name="connsiteY8" fmla="*/ 20561 h 20561"/>
              <a:gd name="connsiteX9" fmla="*/ 0 w 10032"/>
              <a:gd name="connsiteY9" fmla="*/ 14850 h 20561"/>
              <a:gd name="connsiteX10" fmla="*/ 0 w 10032"/>
              <a:gd name="connsiteY10" fmla="*/ 6850 h 20561"/>
              <a:gd name="connsiteX0" fmla="*/ 0 w 10032"/>
              <a:gd name="connsiteY0" fmla="*/ 6316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0 w 10032"/>
              <a:gd name="connsiteY10" fmla="*/ 6316 h 20027"/>
              <a:gd name="connsiteX0" fmla="*/ 65 w 10032"/>
              <a:gd name="connsiteY0" fmla="*/ 11483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65 w 10032"/>
              <a:gd name="connsiteY10" fmla="*/ 11483 h 20027"/>
              <a:gd name="connsiteX0" fmla="*/ 33 w 10000"/>
              <a:gd name="connsiteY0" fmla="*/ 11483 h 20114"/>
              <a:gd name="connsiteX1" fmla="*/ 2468 w 10000"/>
              <a:gd name="connsiteY1" fmla="*/ 11875 h 20114"/>
              <a:gd name="connsiteX2" fmla="*/ 4968 w 10000"/>
              <a:gd name="connsiteY2" fmla="*/ 6316 h 20114"/>
              <a:gd name="connsiteX3" fmla="*/ 7436 w 10000"/>
              <a:gd name="connsiteY3" fmla="*/ 605 h 20114"/>
              <a:gd name="connsiteX4" fmla="*/ 9936 w 10000"/>
              <a:gd name="connsiteY4" fmla="*/ 541 h 20114"/>
              <a:gd name="connsiteX5" fmla="*/ 10000 w 10000"/>
              <a:gd name="connsiteY5" fmla="*/ 8541 h 20114"/>
              <a:gd name="connsiteX6" fmla="*/ 7500 w 10000"/>
              <a:gd name="connsiteY6" fmla="*/ 8909 h 20114"/>
              <a:gd name="connsiteX7" fmla="*/ 4968 w 10000"/>
              <a:gd name="connsiteY7" fmla="*/ 14316 h 20114"/>
              <a:gd name="connsiteX8" fmla="*/ 2468 w 10000"/>
              <a:gd name="connsiteY8" fmla="*/ 20027 h 20114"/>
              <a:gd name="connsiteX9" fmla="*/ 0 w 10000"/>
              <a:gd name="connsiteY9" fmla="*/ 19787 h 20114"/>
              <a:gd name="connsiteX10" fmla="*/ 33 w 10000"/>
              <a:gd name="connsiteY10" fmla="*/ 11483 h 201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68 w 10000"/>
              <a:gd name="connsiteY7" fmla="*/ 1421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03 w 10000"/>
              <a:gd name="connsiteY7" fmla="*/ 1269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20014">
                <a:moveTo>
                  <a:pt x="33" y="11383"/>
                </a:moveTo>
                <a:cubicBezTo>
                  <a:pt x="33" y="11935"/>
                  <a:pt x="1732" y="12889"/>
                  <a:pt x="2468" y="11775"/>
                </a:cubicBezTo>
                <a:cubicBezTo>
                  <a:pt x="3204" y="10661"/>
                  <a:pt x="3621" y="6574"/>
                  <a:pt x="4449" y="4696"/>
                </a:cubicBezTo>
                <a:cubicBezTo>
                  <a:pt x="5277" y="2818"/>
                  <a:pt x="6522" y="1214"/>
                  <a:pt x="7436" y="505"/>
                </a:cubicBezTo>
                <a:cubicBezTo>
                  <a:pt x="8350" y="-204"/>
                  <a:pt x="9936" y="-111"/>
                  <a:pt x="9936" y="441"/>
                </a:cubicBezTo>
                <a:cubicBezTo>
                  <a:pt x="9947" y="5033"/>
                  <a:pt x="9989" y="3849"/>
                  <a:pt x="10000" y="8441"/>
                </a:cubicBezTo>
                <a:cubicBezTo>
                  <a:pt x="10000" y="7889"/>
                  <a:pt x="8349" y="8100"/>
                  <a:pt x="7500" y="8809"/>
                </a:cubicBezTo>
                <a:cubicBezTo>
                  <a:pt x="6651" y="9518"/>
                  <a:pt x="5742" y="10843"/>
                  <a:pt x="4903" y="12696"/>
                </a:cubicBezTo>
                <a:cubicBezTo>
                  <a:pt x="4064" y="14549"/>
                  <a:pt x="3849" y="19927"/>
                  <a:pt x="2468" y="19927"/>
                </a:cubicBezTo>
                <a:cubicBezTo>
                  <a:pt x="1087" y="19927"/>
                  <a:pt x="0" y="20239"/>
                  <a:pt x="0" y="19687"/>
                </a:cubicBezTo>
                <a:cubicBezTo>
                  <a:pt x="22" y="18743"/>
                  <a:pt x="11" y="12327"/>
                  <a:pt x="33" y="11383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Highlight for attention guidance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36</a:t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561957"/>
            <a:ext cx="6710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Overview </a:t>
            </a:r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 an individual mark</a:t>
            </a:r>
          </a:p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One mark  another mark</a:t>
            </a:r>
            <a:endParaRPr kumimoji="1" lang="zh-CN" altLang="en-US" sz="3200" b="1" dirty="0">
              <a:solidFill>
                <a:schemeClr val="bg2">
                  <a:lumMod val="50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3804619" y="268403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3813586" y="576789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772808" y="381747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5100918" y="5341477"/>
            <a:ext cx="324000" cy="32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5429028" y="4104348"/>
            <a:ext cx="288000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4774604" y="3476822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70385" y="381747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7869216" y="3817479"/>
            <a:ext cx="466166" cy="46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4561244" y="4552584"/>
            <a:ext cx="612000" cy="612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5947187" y="3118234"/>
            <a:ext cx="468000" cy="46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275297" y="381747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6798834" y="4462937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7155630" y="3530610"/>
            <a:ext cx="252000" cy="25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858003" y="2976930"/>
            <a:ext cx="647387" cy="715892"/>
          </a:xfrm>
          <a:prstGeom prst="rect">
            <a:avLst/>
          </a:prstGeom>
          <a:noFill/>
          <a:ln w="38100">
            <a:solidFill>
              <a:srgbClr val="FA2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38199" y="5940630"/>
            <a:ext cx="8475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Good for an individual example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8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Narrative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26400"/>
            <a:ext cx="10515600" cy="3594238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Introduction, data type</a:t>
            </a:r>
          </a:p>
          <a:p>
            <a:r>
              <a:rPr kumimoji="1" lang="en-US" altLang="zh-CN" dirty="0" smtClean="0"/>
              <a:t>Coordinate</a:t>
            </a:r>
          </a:p>
          <a:p>
            <a:r>
              <a:rPr kumimoji="1" lang="en-US" altLang="zh-CN" dirty="0" smtClean="0"/>
              <a:t>Basic visual units decomposition</a:t>
            </a:r>
          </a:p>
          <a:p>
            <a:r>
              <a:rPr kumimoji="1" lang="en-US" altLang="zh-CN" dirty="0" smtClean="0"/>
              <a:t>For each visual unit: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Markers: Node</a:t>
            </a:r>
            <a:r>
              <a:rPr kumimoji="1" lang="en-US" altLang="zh-CN" dirty="0" smtClean="0">
                <a:sym typeface="Wingdings"/>
              </a:rPr>
              <a:t> lines area </a:t>
            </a:r>
            <a:r>
              <a:rPr kumimoji="1" lang="en-US" altLang="zh-CN" dirty="0" smtClean="0"/>
              <a:t>Channels: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Nodes: Color</a:t>
            </a:r>
            <a:r>
              <a:rPr kumimoji="1" lang="en-US" altLang="zh-CN" dirty="0" smtClean="0">
                <a:sym typeface="Wingdings"/>
              </a:rPr>
              <a:t></a:t>
            </a:r>
            <a:r>
              <a:rPr kumimoji="1" lang="en-US" altLang="zh-CN" dirty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Position Size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  <a:sym typeface="Wingdings"/>
              </a:rPr>
              <a:t>Algorithm to insert reminder, quiz, example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37</a:t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518772"/>
            <a:ext cx="4849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latin typeface="Bradley Hand" charset="0"/>
                <a:ea typeface="Bradley Hand" charset="0"/>
                <a:cs typeface="Bradley Hand" charset="0"/>
              </a:rPr>
              <a:t>Overall Logical</a:t>
            </a:r>
            <a:endParaRPr kumimoji="1" lang="zh-CN" altLang="en-US" sz="3200" dirty="0">
              <a:latin typeface="Bradley Hand" charset="0"/>
              <a:ea typeface="Bradley Hand" charset="0"/>
              <a:cs typeface="Bradley H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Narrative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39529"/>
            <a:ext cx="10515600" cy="3937433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a </a:t>
            </a:r>
            <a:r>
              <a:rPr lang="en-US" altLang="zh-CN" dirty="0" err="1"/>
              <a:t>infovis</a:t>
            </a:r>
            <a:r>
              <a:rPr lang="en-US" altLang="zh-CN" dirty="0"/>
              <a:t> has 3 levels of structure: </a:t>
            </a:r>
            <a:endParaRPr lang="zh-CN" altLang="zh-CN" dirty="0"/>
          </a:p>
          <a:p>
            <a:pPr lvl="1"/>
            <a:r>
              <a:rPr lang="en-US" altLang="zh-CN" dirty="0"/>
              <a:t>a visual atomic: the combination of a mark and several channels</a:t>
            </a:r>
            <a:endParaRPr lang="zh-CN" altLang="zh-CN" dirty="0"/>
          </a:p>
          <a:p>
            <a:pPr lvl="1"/>
            <a:r>
              <a:rPr lang="en-US" altLang="zh-CN" dirty="0"/>
              <a:t>a visual unit: one or more visual atomics to completely present a data attribute</a:t>
            </a:r>
            <a:endParaRPr lang="zh-CN" altLang="zh-CN" dirty="0"/>
          </a:p>
          <a:p>
            <a:pPr lvl="1"/>
            <a:r>
              <a:rPr lang="en-US" altLang="zh-CN" dirty="0"/>
              <a:t>a info vis: the visualization we see. 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Logic flow: From </a:t>
            </a:r>
            <a:r>
              <a:rPr lang="en-US" altLang="zh-CN" dirty="0"/>
              <a:t>familiar to unfamiliar, from simple to </a:t>
            </a:r>
            <a:r>
              <a:rPr lang="en-US" altLang="zh-CN" dirty="0" smtClean="0"/>
              <a:t>complicate</a:t>
            </a:r>
            <a:endParaRPr lang="zh-CN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38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Narrative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32325"/>
            <a:ext cx="10515600" cy="3944637"/>
          </a:xfrm>
        </p:spPr>
        <p:txBody>
          <a:bodyPr/>
          <a:lstStyle/>
          <a:p>
            <a:pPr lvl="0"/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The relationship between the </a:t>
            </a:r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channels </a:t>
            </a:r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of one </a:t>
            </a:r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visual atomic: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logic dependency </a:t>
            </a:r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  <a:sym typeface="Wingdings"/>
              </a:rPr>
              <a:t> flow the logic</a:t>
            </a:r>
            <a:endParaRPr kumimoji="1" lang="zh-CN" altLang="zh-CN" dirty="0">
              <a:solidFill>
                <a:schemeClr val="bg2">
                  <a:lumMod val="50000"/>
                </a:schemeClr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39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1257162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5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073" y="1690688"/>
            <a:ext cx="5006253" cy="33375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 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51550"/>
            <a:ext cx="7253377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3600" dirty="0" smtClean="0"/>
              <a:t>Good examples are </a:t>
            </a:r>
            <a:r>
              <a:rPr kumimoji="1" lang="en-US" altLang="zh-CN" sz="3600" dirty="0" err="1" smtClean="0"/>
              <a:t>aviable</a:t>
            </a:r>
            <a:r>
              <a:rPr kumimoji="1" lang="en-US" altLang="zh-CN" sz="3600" dirty="0" smtClean="0"/>
              <a:t> </a:t>
            </a:r>
          </a:p>
          <a:p>
            <a:pPr marL="0" indent="0">
              <a:buNone/>
            </a:pPr>
            <a:endParaRPr kumimoji="1" lang="en-US" altLang="zh-CN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But not principle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7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Narrative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32325"/>
            <a:ext cx="10515600" cy="3944637"/>
          </a:xfrm>
        </p:spPr>
        <p:txBody>
          <a:bodyPr/>
          <a:lstStyle/>
          <a:p>
            <a:pPr lvl="0"/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The relationship between the atomics of one visual unit:</a:t>
            </a:r>
          </a:p>
          <a:p>
            <a:pPr lvl="1"/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logic dependency </a:t>
            </a:r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  <a:sym typeface="Wingdings"/>
              </a:rPr>
              <a:t> flow the logic</a:t>
            </a:r>
            <a:endParaRPr kumimoji="1" lang="zh-CN" altLang="zh-CN" dirty="0">
              <a:solidFill>
                <a:schemeClr val="bg2">
                  <a:lumMod val="50000"/>
                </a:schemeClr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40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1257162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631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Narrative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17985"/>
            <a:ext cx="10515600" cy="4158977"/>
          </a:xfrm>
        </p:spPr>
        <p:txBody>
          <a:bodyPr/>
          <a:lstStyle/>
          <a:p>
            <a:pPr lvl="0"/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The relationship between visual units: </a:t>
            </a:r>
          </a:p>
          <a:p>
            <a:pPr lvl="1"/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share same visual encoding;</a:t>
            </a:r>
          </a:p>
          <a:p>
            <a:pPr lvl="1"/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logic dependency; </a:t>
            </a:r>
          </a:p>
          <a:p>
            <a:pPr lvl="1"/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unrelated</a:t>
            </a:r>
            <a:endParaRPr kumimoji="1" lang="zh-CN" altLang="zh-CN" dirty="0">
              <a:solidFill>
                <a:schemeClr val="bg2">
                  <a:lumMod val="50000"/>
                </a:schemeClr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41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1257162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11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  <a:r>
              <a:rPr kumimoji="1" lang="en-US" altLang="zh-CN" dirty="0" smtClean="0"/>
              <a:t> </a:t>
            </a:r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5569"/>
            <a:ext cx="9642266" cy="4860781"/>
          </a:xfrm>
          <a:prstGeom prst="rect">
            <a:avLst/>
          </a:prstGeo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42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2147458"/>
            <a:ext cx="6449291" cy="213359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flipH="1">
            <a:off x="7439891" y="2147457"/>
            <a:ext cx="2909454" cy="420889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38201" y="4405745"/>
            <a:ext cx="6470570" cy="195060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42999" y="2725051"/>
            <a:ext cx="3526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A2400"/>
                </a:solidFill>
              </a:rPr>
              <a:t>Interactive slides: </a:t>
            </a:r>
          </a:p>
          <a:p>
            <a:r>
              <a:rPr kumimoji="1" lang="en-US" altLang="zh-CN" b="1" dirty="0" smtClean="0">
                <a:solidFill>
                  <a:srgbClr val="FA2400"/>
                </a:solidFill>
              </a:rPr>
              <a:t>Able to drag, delete, and add</a:t>
            </a:r>
            <a:endParaRPr kumimoji="1" lang="zh-CN" altLang="en-US" b="1" dirty="0">
              <a:solidFill>
                <a:srgbClr val="FA24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87578" y="5177306"/>
            <a:ext cx="3802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A2400"/>
                </a:solidFill>
              </a:rPr>
              <a:t>Editor: </a:t>
            </a:r>
          </a:p>
          <a:p>
            <a:r>
              <a:rPr kumimoji="1" lang="en-US" altLang="zh-CN" b="1" dirty="0" smtClean="0">
                <a:solidFill>
                  <a:srgbClr val="FA2400"/>
                </a:solidFill>
              </a:rPr>
              <a:t>Edit selected slide</a:t>
            </a:r>
          </a:p>
          <a:p>
            <a:r>
              <a:rPr kumimoji="1" lang="en-US" altLang="zh-CN" b="1" dirty="0" smtClean="0">
                <a:solidFill>
                  <a:srgbClr val="FA2400"/>
                </a:solidFill>
              </a:rPr>
              <a:t>Add animation, edit annotation,</a:t>
            </a:r>
            <a:endParaRPr kumimoji="1" lang="zh-CN" altLang="en-US" b="1" dirty="0">
              <a:solidFill>
                <a:srgbClr val="FA24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67599" y="2988377"/>
            <a:ext cx="25908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A2400"/>
                </a:solidFill>
              </a:rPr>
              <a:t>Resource:</a:t>
            </a:r>
          </a:p>
          <a:p>
            <a:r>
              <a:rPr kumimoji="1" lang="en-US" altLang="zh-CN" b="1" dirty="0" smtClean="0">
                <a:solidFill>
                  <a:srgbClr val="FA2400"/>
                </a:solidFill>
              </a:rPr>
              <a:t>Extracted related elements from the text and the figure</a:t>
            </a:r>
          </a:p>
          <a:p>
            <a:r>
              <a:rPr kumimoji="1" lang="en-US" altLang="zh-CN" b="1" dirty="0" smtClean="0">
                <a:solidFill>
                  <a:srgbClr val="FA2400"/>
                </a:solidFill>
              </a:rPr>
              <a:t>Can be drag and drop on the interactive slides</a:t>
            </a:r>
            <a:endParaRPr kumimoji="1" lang="zh-CN" altLang="en-US" b="1" dirty="0">
              <a:solidFill>
                <a:srgbClr val="FA2400"/>
              </a:solidFill>
            </a:endParaRPr>
          </a:p>
        </p:txBody>
      </p:sp>
      <p:sp>
        <p:nvSpPr>
          <p:cNvPr id="12" name="任意形状 11"/>
          <p:cNvSpPr/>
          <p:nvPr/>
        </p:nvSpPr>
        <p:spPr>
          <a:xfrm>
            <a:off x="6299870" y="1495056"/>
            <a:ext cx="2295973" cy="926409"/>
          </a:xfrm>
          <a:custGeom>
            <a:avLst/>
            <a:gdLst>
              <a:gd name="connsiteX0" fmla="*/ 2285330 w 2295973"/>
              <a:gd name="connsiteY0" fmla="*/ 841742 h 926409"/>
              <a:gd name="connsiteX1" fmla="*/ 2268397 w 2295973"/>
              <a:gd name="connsiteY1" fmla="*/ 469209 h 926409"/>
              <a:gd name="connsiteX2" fmla="*/ 2048264 w 2295973"/>
              <a:gd name="connsiteY2" fmla="*/ 79742 h 926409"/>
              <a:gd name="connsiteX3" fmla="*/ 219464 w 2295973"/>
              <a:gd name="connsiteY3" fmla="*/ 79742 h 926409"/>
              <a:gd name="connsiteX4" fmla="*/ 33197 w 2295973"/>
              <a:gd name="connsiteY4" fmla="*/ 926409 h 926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5973" h="926409">
                <a:moveTo>
                  <a:pt x="2285330" y="841742"/>
                </a:moveTo>
                <a:cubicBezTo>
                  <a:pt x="2296619" y="718975"/>
                  <a:pt x="2307908" y="596209"/>
                  <a:pt x="2268397" y="469209"/>
                </a:cubicBezTo>
                <a:cubicBezTo>
                  <a:pt x="2228886" y="342209"/>
                  <a:pt x="2389753" y="144653"/>
                  <a:pt x="2048264" y="79742"/>
                </a:cubicBezTo>
                <a:cubicBezTo>
                  <a:pt x="1706775" y="14831"/>
                  <a:pt x="555308" y="-61369"/>
                  <a:pt x="219464" y="79742"/>
                </a:cubicBezTo>
                <a:cubicBezTo>
                  <a:pt x="-116380" y="220853"/>
                  <a:pt x="33197" y="926409"/>
                  <a:pt x="33197" y="926409"/>
                </a:cubicBezTo>
              </a:path>
            </a:pathLst>
          </a:custGeom>
          <a:noFill/>
          <a:ln w="57150">
            <a:solidFill>
              <a:srgbClr val="FA24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570134" y="1100667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FF0000"/>
                </a:solidFill>
              </a:rPr>
              <a:t>Drag to add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任意形状 13"/>
          <p:cNvSpPr/>
          <p:nvPr/>
        </p:nvSpPr>
        <p:spPr>
          <a:xfrm>
            <a:off x="387121" y="3581087"/>
            <a:ext cx="967546" cy="1618668"/>
          </a:xfrm>
          <a:custGeom>
            <a:avLst/>
            <a:gdLst>
              <a:gd name="connsiteX0" fmla="*/ 967546 w 967546"/>
              <a:gd name="connsiteY0" fmla="*/ 1515846 h 1618668"/>
              <a:gd name="connsiteX1" fmla="*/ 137812 w 967546"/>
              <a:gd name="connsiteY1" fmla="*/ 1532780 h 1618668"/>
              <a:gd name="connsiteX2" fmla="*/ 19279 w 967546"/>
              <a:gd name="connsiteY2" fmla="*/ 584513 h 1618668"/>
              <a:gd name="connsiteX3" fmla="*/ 19279 w 967546"/>
              <a:gd name="connsiteY3" fmla="*/ 127313 h 1618668"/>
              <a:gd name="connsiteX4" fmla="*/ 205546 w 967546"/>
              <a:gd name="connsiteY4" fmla="*/ 8780 h 1618668"/>
              <a:gd name="connsiteX5" fmla="*/ 764346 w 967546"/>
              <a:gd name="connsiteY5" fmla="*/ 8780 h 1618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7546" h="1618668">
                <a:moveTo>
                  <a:pt x="967546" y="1515846"/>
                </a:moveTo>
                <a:cubicBezTo>
                  <a:pt x="631701" y="1601924"/>
                  <a:pt x="295856" y="1688002"/>
                  <a:pt x="137812" y="1532780"/>
                </a:cubicBezTo>
                <a:cubicBezTo>
                  <a:pt x="-20232" y="1377558"/>
                  <a:pt x="39034" y="818757"/>
                  <a:pt x="19279" y="584513"/>
                </a:cubicBezTo>
                <a:cubicBezTo>
                  <a:pt x="-477" y="350268"/>
                  <a:pt x="-11765" y="223268"/>
                  <a:pt x="19279" y="127313"/>
                </a:cubicBezTo>
                <a:cubicBezTo>
                  <a:pt x="50323" y="31358"/>
                  <a:pt x="81368" y="28536"/>
                  <a:pt x="205546" y="8780"/>
                </a:cubicBezTo>
                <a:cubicBezTo>
                  <a:pt x="329724" y="-10976"/>
                  <a:pt x="764346" y="8780"/>
                  <a:pt x="764346" y="8780"/>
                </a:cubicBezTo>
              </a:path>
            </a:pathLst>
          </a:custGeom>
          <a:noFill/>
          <a:ln w="57150">
            <a:solidFill>
              <a:srgbClr val="FA24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61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study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needed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200" dirty="0" smtClean="0"/>
              <a:t>Participants:</a:t>
            </a:r>
          </a:p>
          <a:p>
            <a:pPr marL="457200" lvl="1" indent="0">
              <a:buNone/>
            </a:pP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Insider </a:t>
            </a:r>
            <a:r>
              <a:rPr kumimoji="1" lang="en-US" altLang="zh-CN" sz="3200" dirty="0" smtClean="0"/>
              <a:t>VS 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outsider of visual community</a:t>
            </a:r>
          </a:p>
          <a:p>
            <a:r>
              <a:rPr kumimoji="1" lang="en-US" altLang="zh-CN" sz="3200" dirty="0" smtClean="0"/>
              <a:t>Source:</a:t>
            </a:r>
          </a:p>
          <a:p>
            <a:pPr marL="457200" lvl="1" indent="0">
              <a:buNone/>
            </a:pP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Narrative slideshow of our system </a:t>
            </a:r>
            <a:r>
              <a:rPr kumimoji="1" lang="en-US" altLang="zh-CN" sz="3200" dirty="0" smtClean="0"/>
              <a:t>VS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figures and text explanation </a:t>
            </a:r>
          </a:p>
          <a:p>
            <a:r>
              <a:rPr kumimoji="1" lang="en-US" altLang="zh-CN" sz="3200" dirty="0" smtClean="0"/>
              <a:t>Metrics:</a:t>
            </a:r>
          </a:p>
          <a:p>
            <a:pPr marL="457200" lvl="1" indent="0">
              <a:buNone/>
            </a:pP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Understandability, memorability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6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milestone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14592"/>
              </p:ext>
            </p:extLst>
          </p:nvPr>
        </p:nvGraphicFramePr>
        <p:xfrm>
          <a:off x="644236" y="1302326"/>
          <a:ext cx="10009910" cy="519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85"/>
                <a:gridCol w="3355233"/>
                <a:gridCol w="2140824"/>
                <a:gridCol w="1862434"/>
                <a:gridCol w="1862434"/>
              </a:tblGrid>
              <a:tr h="30852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date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idea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writing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coding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123408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1.19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Collect and</a:t>
                      </a:r>
                      <a:r>
                        <a:rPr lang="en-US" altLang="zh-CN" sz="1400" baseline="0" dirty="0" smtClean="0"/>
                        <a:t> read paper, videos about text visualization (start from theme river)</a:t>
                      </a:r>
                      <a:r>
                        <a:rPr lang="en-US" altLang="zh-CN" sz="1400" dirty="0" smtClean="0"/>
                        <a:t>;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Survey related work;(</a:t>
                      </a:r>
                      <a:r>
                        <a:rPr lang="en-US" altLang="zh-CN" sz="1400" dirty="0" err="1" smtClean="0"/>
                        <a:t>wqw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Finish</a:t>
                      </a:r>
                      <a:r>
                        <a:rPr lang="en-US" altLang="zh-CN" sz="1400" baseline="0" dirty="0" smtClean="0"/>
                        <a:t> d</a:t>
                      </a:r>
                      <a:r>
                        <a:rPr lang="en-US" altLang="zh-CN" sz="1400" dirty="0" smtClean="0"/>
                        <a:t>ecomposition</a:t>
                      </a:r>
                      <a:r>
                        <a:rPr lang="en-US" altLang="zh-CN" sz="1400" baseline="0" dirty="0" smtClean="0"/>
                        <a:t> of</a:t>
                      </a:r>
                      <a:r>
                        <a:rPr lang="en-US" altLang="zh-CN" sz="1400" dirty="0" smtClean="0"/>
                        <a:t> a </a:t>
                      </a:r>
                      <a:r>
                        <a:rPr lang="en-US" altLang="zh-CN" sz="1400" dirty="0" err="1" smtClean="0"/>
                        <a:t>png</a:t>
                      </a:r>
                      <a:r>
                        <a:rPr lang="en-US" altLang="zh-CN" sz="1400" dirty="0" smtClean="0"/>
                        <a:t> figure (LZ);</a:t>
                      </a:r>
                      <a:endParaRPr lang="zh-CN" altLang="en-US" sz="1400" dirty="0" smtClean="0"/>
                    </a:p>
                    <a:p>
                      <a:r>
                        <a:rPr lang="en-US" altLang="zh-CN" sz="1400" dirty="0" smtClean="0"/>
                        <a:t>Drag, add, delete of slides (WQW);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Code: ✓</a:t>
                      </a:r>
                    </a:p>
                    <a:p>
                      <a:r>
                        <a:rPr lang="en-US" altLang="zh-CN" sz="1100" baseline="0" dirty="0" smtClean="0"/>
                        <a:t>Vis survey: Mainly focus on paper, need watch some video</a:t>
                      </a:r>
                    </a:p>
                    <a:p>
                      <a:r>
                        <a:rPr lang="en-US" altLang="zh-CN" sz="1100" baseline="0" dirty="0" smtClean="0"/>
                        <a:t>Related works: clarify categories, need to collect more next</a:t>
                      </a:r>
                      <a:endParaRPr lang="zh-CN" altLang="en-US" sz="1100" dirty="0"/>
                    </a:p>
                  </a:txBody>
                  <a:tcPr/>
                </a:tc>
              </a:tr>
              <a:tr h="100269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1.26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Summarize</a:t>
                      </a:r>
                      <a:r>
                        <a:rPr lang="en-US" altLang="zh-CN" sz="1400" baseline="0" dirty="0" smtClean="0"/>
                        <a:t> narrative templates;</a:t>
                      </a:r>
                    </a:p>
                    <a:p>
                      <a:r>
                        <a:rPr lang="en-US" altLang="zh-CN" sz="1400" baseline="0" dirty="0" smtClean="0"/>
                        <a:t>Show examples for feedback;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Related work collection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Collect</a:t>
                      </a:r>
                      <a:r>
                        <a:rPr lang="en-US" altLang="zh-CN" sz="1400" baseline="0" dirty="0" smtClean="0"/>
                        <a:t> all target visualization designs published in IEEE VIS, filter;(</a:t>
                      </a:r>
                      <a:r>
                        <a:rPr lang="en-US" altLang="zh-CN" sz="1400" baseline="0" dirty="0" err="1" smtClean="0"/>
                        <a:t>lz</a:t>
                      </a:r>
                      <a:r>
                        <a:rPr lang="en-US" altLang="zh-CN" sz="1400" baseline="0" dirty="0" smtClean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53991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2.2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Introduction and related work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77130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2.9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Refine the templates based on feedback;</a:t>
                      </a:r>
                    </a:p>
                    <a:p>
                      <a:r>
                        <a:rPr lang="en-US" altLang="zh-CN" sz="1400" dirty="0" smtClean="0"/>
                        <a:t>Continue survey and summarize;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Finish text and annotation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smtClean="0"/>
                        <a:t>extraction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77130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Narrative</a:t>
                      </a:r>
                      <a:r>
                        <a:rPr lang="en-US" altLang="zh-CN" sz="1400" baseline="0" dirty="0" smtClean="0"/>
                        <a:t> templates design</a:t>
                      </a:r>
                      <a:endParaRPr lang="zh-CN" altLang="en-US" sz="1400" dirty="0" smtClean="0"/>
                    </a:p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Online system: prototype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53991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User study design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Detection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algorithm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Online system:</a:t>
                      </a:r>
                      <a:r>
                        <a:rPr lang="en-US" altLang="zh-CN" sz="1400" baseline="0" dirty="0" smtClean="0"/>
                        <a:t> interaction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024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 and milestone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997670"/>
              </p:ext>
            </p:extLst>
          </p:nvPr>
        </p:nvGraphicFramePr>
        <p:xfrm>
          <a:off x="838200" y="1811770"/>
          <a:ext cx="10231583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92"/>
                <a:gridCol w="1697817"/>
                <a:gridCol w="1995680"/>
                <a:gridCol w="2899197"/>
                <a:gridCol w="28991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date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idea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writing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coding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 Case studies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Refine</a:t>
                      </a:r>
                      <a:r>
                        <a:rPr lang="en-US" altLang="zh-CN" sz="1400" baseline="0" dirty="0" smtClean="0"/>
                        <a:t> online system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Experiment: user study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Analyze user study data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User studies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Conclusion and discussion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Proof</a:t>
                      </a:r>
                      <a:r>
                        <a:rPr lang="en-US" altLang="zh-CN" sz="1400" baseline="0" dirty="0" smtClean="0"/>
                        <a:t> reading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Making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9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 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48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3200" dirty="0" smtClean="0"/>
              <a:t>Narrative explanation can be a solution! </a:t>
            </a:r>
          </a:p>
          <a:p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Specify the reading order</a:t>
            </a:r>
          </a:p>
          <a:p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Bring information density down</a:t>
            </a:r>
          </a:p>
          <a:p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Pre-defined narrative templates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6380019" y="2803661"/>
            <a:ext cx="831273" cy="457194"/>
          </a:xfrm>
          <a:prstGeom prst="rightArrow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7" name="组 26"/>
          <p:cNvGrpSpPr/>
          <p:nvPr/>
        </p:nvGrpSpPr>
        <p:grpSpPr>
          <a:xfrm>
            <a:off x="1894605" y="3850478"/>
            <a:ext cx="8087595" cy="2078182"/>
            <a:chOff x="1177636" y="3990109"/>
            <a:chExt cx="8087595" cy="2078182"/>
          </a:xfrm>
        </p:grpSpPr>
        <p:sp>
          <p:nvSpPr>
            <p:cNvPr id="5" name="矩形 4"/>
            <p:cNvSpPr/>
            <p:nvPr/>
          </p:nvSpPr>
          <p:spPr>
            <a:xfrm>
              <a:off x="1177636" y="3990109"/>
              <a:ext cx="1801091" cy="2078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371600" y="4128655"/>
              <a:ext cx="457200" cy="443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三角形 7"/>
            <p:cNvSpPr/>
            <p:nvPr/>
          </p:nvSpPr>
          <p:spPr>
            <a:xfrm>
              <a:off x="2133602" y="4045525"/>
              <a:ext cx="415637" cy="7342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心形 8"/>
            <p:cNvSpPr/>
            <p:nvPr/>
          </p:nvSpPr>
          <p:spPr>
            <a:xfrm>
              <a:off x="1371600" y="4835235"/>
              <a:ext cx="457200" cy="498763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133602" y="5015345"/>
              <a:ext cx="734289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十字形 10"/>
            <p:cNvSpPr/>
            <p:nvPr/>
          </p:nvSpPr>
          <p:spPr>
            <a:xfrm>
              <a:off x="1385455" y="5468935"/>
              <a:ext cx="443345" cy="446956"/>
            </a:xfrm>
            <a:prstGeom prst="plus">
              <a:avLst>
                <a:gd name="adj" fmla="val 311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十字形 11"/>
            <p:cNvSpPr/>
            <p:nvPr/>
          </p:nvSpPr>
          <p:spPr>
            <a:xfrm>
              <a:off x="1911930" y="5468934"/>
              <a:ext cx="443345" cy="446956"/>
            </a:xfrm>
            <a:prstGeom prst="plus">
              <a:avLst>
                <a:gd name="adj" fmla="val 311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十字形 12"/>
            <p:cNvSpPr/>
            <p:nvPr/>
          </p:nvSpPr>
          <p:spPr>
            <a:xfrm>
              <a:off x="2438403" y="5468933"/>
              <a:ext cx="443345" cy="446956"/>
            </a:xfrm>
            <a:prstGeom prst="plus">
              <a:avLst>
                <a:gd name="adj" fmla="val 311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530440" y="4821378"/>
              <a:ext cx="457200" cy="443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三角形 14"/>
            <p:cNvSpPr/>
            <p:nvPr/>
          </p:nvSpPr>
          <p:spPr>
            <a:xfrm>
              <a:off x="5211045" y="4675905"/>
              <a:ext cx="415637" cy="7342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心形 15"/>
            <p:cNvSpPr/>
            <p:nvPr/>
          </p:nvSpPr>
          <p:spPr>
            <a:xfrm>
              <a:off x="5850087" y="4862943"/>
              <a:ext cx="457200" cy="498763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530692" y="4973777"/>
              <a:ext cx="734289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十字形 17"/>
            <p:cNvSpPr/>
            <p:nvPr/>
          </p:nvSpPr>
          <p:spPr>
            <a:xfrm>
              <a:off x="7488386" y="4873183"/>
              <a:ext cx="443345" cy="446956"/>
            </a:xfrm>
            <a:prstGeom prst="plus">
              <a:avLst>
                <a:gd name="adj" fmla="val 311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十字形 18"/>
            <p:cNvSpPr/>
            <p:nvPr/>
          </p:nvSpPr>
          <p:spPr>
            <a:xfrm>
              <a:off x="8155136" y="4873182"/>
              <a:ext cx="443345" cy="446956"/>
            </a:xfrm>
            <a:prstGeom prst="plus">
              <a:avLst>
                <a:gd name="adj" fmla="val 311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十字形 19"/>
            <p:cNvSpPr/>
            <p:nvPr/>
          </p:nvSpPr>
          <p:spPr>
            <a:xfrm>
              <a:off x="8821886" y="4873181"/>
              <a:ext cx="443345" cy="446956"/>
            </a:xfrm>
            <a:prstGeom prst="plus">
              <a:avLst>
                <a:gd name="adj" fmla="val 311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箭头连接符 22"/>
            <p:cNvCxnSpPr/>
            <p:nvPr/>
          </p:nvCxnSpPr>
          <p:spPr>
            <a:xfrm>
              <a:off x="4530440" y="5569524"/>
              <a:ext cx="473479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5857110" y="555566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chemeClr val="accent1">
                      <a:lumMod val="75000"/>
                    </a:schemeClr>
                  </a:solidFill>
                </a:rPr>
                <a:t>time</a:t>
              </a:r>
              <a:endParaRPr kumimoji="1" lang="zh-CN" alt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右箭头 24"/>
            <p:cNvSpPr/>
            <p:nvPr/>
          </p:nvSpPr>
          <p:spPr>
            <a:xfrm>
              <a:off x="3491345" y="5015343"/>
              <a:ext cx="831273" cy="457194"/>
            </a:xfrm>
            <a:prstGeom prst="rightArrow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6974034" y="1857327"/>
            <a:ext cx="46799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 study burden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Increase understandability and memorability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Guideline for presentation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6696" y="6039495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Spatial order</a:t>
            </a:r>
            <a:endParaRPr kumimoji="1"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04609" y="6039495"/>
            <a:ext cx="1911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Templar order</a:t>
            </a:r>
            <a:endParaRPr kumimoji="1"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51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Contributions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3303"/>
            <a:ext cx="10515600" cy="4351338"/>
          </a:xfrm>
        </p:spPr>
        <p:txBody>
          <a:bodyPr>
            <a:normAutofit lnSpcReduction="10000"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kumimoji="1" lang="en-US" altLang="zh-CN" sz="3200" dirty="0" smtClean="0"/>
              <a:t>An authoring tool to generate narrative slideshow for visualization explanation</a:t>
            </a:r>
          </a:p>
          <a:p>
            <a:r>
              <a:rPr kumimoji="1" lang="en-US" altLang="zh-CN" dirty="0" smtClean="0"/>
              <a:t>General audience: </a:t>
            </a:r>
          </a:p>
          <a:p>
            <a:pPr marL="457200" lvl="1" indent="0">
              <a:buNone/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tool to understand advanced visualization technology</a:t>
            </a:r>
          </a:p>
          <a:p>
            <a:r>
              <a:rPr kumimoji="1" lang="en-US" altLang="zh-CN" dirty="0" smtClean="0"/>
              <a:t>People inside visualization community: </a:t>
            </a:r>
          </a:p>
          <a:p>
            <a:pPr marL="914400" lvl="1" indent="-457200">
              <a:buAutoNum type="alphaLcParenR"/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 authoring tool to generate narrative visualization. </a:t>
            </a:r>
          </a:p>
          <a:p>
            <a:pPr marL="914400" lvl="1" indent="-457200">
              <a:buAutoNum type="alphaLcParenR"/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guideline: how to present a visualization</a:t>
            </a:r>
          </a:p>
          <a:p>
            <a:pPr marL="914400" lvl="1" indent="-457200">
              <a:buAutoNum type="alphaLcParenR"/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notebook: record how themselves digest this paper, facilitating later share and communication</a:t>
            </a:r>
          </a:p>
          <a:p>
            <a:r>
              <a:rPr kumimoji="1" lang="en-US" altLang="zh-CN" dirty="0"/>
              <a:t>Future application:</a:t>
            </a:r>
          </a:p>
          <a:p>
            <a:pPr marL="914400" lvl="1" indent="-457200">
              <a:buFont typeface="+mj-lt"/>
              <a:buAutoNum type="alphaLcParenR"/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Embedded in online visual analysis system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48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works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8800"/>
            <a:ext cx="9220200" cy="4350326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Narrative techniques: sequence &amp; attention guidance</a:t>
            </a:r>
          </a:p>
          <a:p>
            <a:r>
              <a:rPr kumimoji="1" lang="en-US" altLang="zh-CN" sz="3200" dirty="0" smtClean="0"/>
              <a:t>Authoring tools for narrative visualization</a:t>
            </a:r>
          </a:p>
          <a:p>
            <a:r>
              <a:rPr kumimoji="1" lang="en-US" altLang="zh-CN" sz="3200" dirty="0" smtClean="0"/>
              <a:t>Tools for understanding visualization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8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Works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971326"/>
              </p:ext>
            </p:extLst>
          </p:nvPr>
        </p:nvGraphicFramePr>
        <p:xfrm>
          <a:off x="838200" y="1899871"/>
          <a:ext cx="10515600" cy="4913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11282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logic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Paper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Useful Content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But</a:t>
                      </a:r>
                      <a:r>
                        <a:rPr lang="is-IS" altLang="zh-CN" sz="800" dirty="0" smtClean="0"/>
                        <a:t>…..</a:t>
                      </a:r>
                      <a:endParaRPr lang="zh-CN" altLang="en-US" sz="800" dirty="0"/>
                    </a:p>
                  </a:txBody>
                  <a:tcPr/>
                </a:tc>
              </a:tr>
              <a:tr h="28672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Narrative Structure </a:t>
                      </a:r>
                    </a:p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Out</a:t>
                      </a:r>
                      <a:r>
                        <a:rPr lang="en-US" altLang="zh-CN" sz="800" baseline="0" dirty="0" smtClean="0"/>
                        <a:t>line a narrative grammar of sequential images to explain how people make meaning of it. Such structure also permeate films and verbal discourse , 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69079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A Deeper Understanding of Sequence in Narrative Visualization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A taxonomy of</a:t>
                      </a:r>
                      <a:r>
                        <a:rPr lang="en-US" altLang="zh-CN" sz="800" baseline="0" dirty="0" smtClean="0"/>
                        <a:t> the transition (logic ) between visualizations</a:t>
                      </a:r>
                    </a:p>
                    <a:p>
                      <a:endParaRPr lang="en-US" altLang="zh-CN" sz="8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Algorithmically Identifying Effective Sequences based on data attributes</a:t>
                      </a:r>
                    </a:p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</a:tr>
              <a:tr h="588451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Timelines Revisited: A Design Space and Considerations for Expressive Storytelling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design space ( representation, scale, and layout ) and considerations for presenting timeline stories with the aim of balancing expressiveness and effectiveness. </a:t>
                      </a:r>
                      <a:endParaRPr lang="en-US" altLang="zh-CN" sz="800" dirty="0" smtClean="0"/>
                    </a:p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308889">
                <a:tc>
                  <a:txBody>
                    <a:bodyPr/>
                    <a:lstStyle/>
                    <a:p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Understanding Data Videos: Looking at Narrative Visualization </a:t>
                      </a:r>
                      <a:r>
                        <a:rPr lang="en-US" altLang="zh-CN" sz="10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through the Cinematography Lens</a:t>
                      </a:r>
                      <a:endParaRPr lang="zh-CN" altLang="en-US" sz="1000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narrative structure of data video</a:t>
                      </a:r>
                    </a:p>
                    <a:p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described the wide range of patterns used in data videos </a:t>
                      </a:r>
                    </a:p>
                    <a:p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 on the composition of narrative visualizations, identifying what makes them compelling or memorable </a:t>
                      </a:r>
                    </a:p>
                    <a:p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2199">
                <a:tc>
                  <a:txBody>
                    <a:bodyPr/>
                    <a:lstStyle/>
                    <a:p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Practical Iterative Framework for Qualitative Data Analysis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loop-like pattern of multiple rounds of revisiting the data as additional questions emerge, new connections are unearthed, and more complex formulations develop along with a deepening understanding of the material.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37839" y="1315096"/>
            <a:ext cx="8187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Logic sequence for narratives</a:t>
            </a:r>
            <a:endParaRPr kumimoji="1"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8200" y="12226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48150" y="101347"/>
            <a:ext cx="9143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 other field</a:t>
            </a:r>
          </a:p>
          <a:p>
            <a:r>
              <a:rPr kumimoji="1" lang="en-US" altLang="zh-CN" dirty="0" smtClean="0"/>
              <a:t>And people apply it in visual community, develop it based on the data attribute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5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Works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09695"/>
              </p:ext>
            </p:extLst>
          </p:nvPr>
        </p:nvGraphicFramePr>
        <p:xfrm>
          <a:off x="838200" y="2088858"/>
          <a:ext cx="10515600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Useful 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But</a:t>
                      </a:r>
                      <a:r>
                        <a:rPr lang="is-IS" altLang="zh-CN" dirty="0" smtClean="0"/>
                        <a:t>…..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Learning Visualizations by Analogy: Promoting Visual Literacy through Visualization Morphing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Morphing from familiar </a:t>
                      </a:r>
                      <a:r>
                        <a:rPr lang="en-US" altLang="zh-CN" sz="1200" dirty="0" err="1" smtClean="0"/>
                        <a:t>vis</a:t>
                      </a:r>
                      <a:r>
                        <a:rPr lang="en-US" altLang="zh-CN" sz="1200" dirty="0" smtClean="0"/>
                        <a:t> to unfamiliar </a:t>
                      </a:r>
                      <a:r>
                        <a:rPr lang="en-US" altLang="zh-CN" sz="1200" dirty="0" err="1" smtClean="0"/>
                        <a:t>vis</a:t>
                      </a:r>
                      <a:r>
                        <a:rPr lang="en-US" altLang="zh-CN" sz="1200" dirty="0" smtClean="0"/>
                        <a:t>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A theory</a:t>
                      </a:r>
                      <a:r>
                        <a:rPr lang="en-US" altLang="zh-CN" sz="1200" baseline="0" smtClean="0"/>
                        <a:t>, not a tool</a:t>
                      </a:r>
                    </a:p>
                    <a:p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Visualizing data with motion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Results suggest that a coherent flicker difference of at least 120 </a:t>
                      </a:r>
                      <a:r>
                        <a:rPr lang="en-US" altLang="zh-CN" sz="1200" dirty="0" err="1" smtClean="0"/>
                        <a:t>msec</a:t>
                      </a:r>
                      <a:r>
                        <a:rPr lang="en-US" altLang="zh-CN" sz="1200" dirty="0" smtClean="0"/>
                        <a:t>, a di- </a:t>
                      </a:r>
                      <a:r>
                        <a:rPr lang="en-US" altLang="zh-CN" sz="1200" dirty="0" err="1" smtClean="0"/>
                        <a:t>rection</a:t>
                      </a:r>
                      <a:r>
                        <a:rPr lang="en-US" altLang="zh-CN" sz="1200" dirty="0" smtClean="0"/>
                        <a:t> difference of at least 20◦, and a velocity difference at least 0.43◦ of subtended visual angle are needed to distinguish between different values of the three properties.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Graph Diaries: Animated Transitions and Temporal Navigation for Dynamic Networks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Dynamic network,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highligh</a:t>
                      </a:r>
                      <a:r>
                        <a:rPr lang="en-US" altLang="zh-CN" sz="1200" baseline="0" dirty="0" smtClean="0"/>
                        <a:t> what is changed every step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Attractive Flicker: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Guiding Attention in Dynamic Narrative Visualizations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Effectiveness of Animation in Trend Visualization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Visual Sedimentation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38201" y="1618972"/>
            <a:ext cx="8162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Animation in data visualization</a:t>
            </a:r>
            <a:endParaRPr kumimoji="1"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2226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19383" y="345717"/>
            <a:ext cx="772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For attention guidance: focus + context, zoom in </a:t>
            </a:r>
          </a:p>
          <a:p>
            <a:r>
              <a:rPr kumimoji="1" lang="en-US" altLang="zh-CN" dirty="0" smtClean="0"/>
              <a:t>For better understanding: morphing, highlight dynamic step by step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60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14691</TotalTime>
  <Words>1672</Words>
  <Application>Microsoft Macintosh PowerPoint</Application>
  <PresentationFormat>宽屏</PresentationFormat>
  <Paragraphs>430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Bradley Hand</vt:lpstr>
      <vt:lpstr>Calibri</vt:lpstr>
      <vt:lpstr>Calibri Light</vt:lpstr>
      <vt:lpstr>Century Gothic</vt:lpstr>
      <vt:lpstr>Wingdings</vt:lpstr>
      <vt:lpstr>宋体</vt:lpstr>
      <vt:lpstr>Arial</vt:lpstr>
      <vt:lpstr>Office 主题</vt:lpstr>
      <vt:lpstr>自定义设计方案</vt:lpstr>
      <vt:lpstr>Narrative explanation of visualization encoding scheme</vt:lpstr>
      <vt:lpstr>Motivation</vt:lpstr>
      <vt:lpstr>Motivation </vt:lpstr>
      <vt:lpstr>Motivation </vt:lpstr>
      <vt:lpstr>Motivation </vt:lpstr>
      <vt:lpstr>Contributions</vt:lpstr>
      <vt:lpstr>Related works</vt:lpstr>
      <vt:lpstr>Related Works</vt:lpstr>
      <vt:lpstr>Related Works</vt:lpstr>
      <vt:lpstr>Related Works</vt:lpstr>
      <vt:lpstr>New problem or old problem?</vt:lpstr>
      <vt:lpstr>Analysis target: Text Vis</vt:lpstr>
      <vt:lpstr>Analysis target: Text Vis</vt:lpstr>
      <vt:lpstr>Analysis target: Text Vis</vt:lpstr>
      <vt:lpstr>Analysis target: Text Vis</vt:lpstr>
      <vt:lpstr>Analysis target: Text Vis</vt:lpstr>
      <vt:lpstr>Analysis target: Text Vis</vt:lpstr>
      <vt:lpstr>Narrative Structure</vt:lpstr>
      <vt:lpstr>Animated transition</vt:lpstr>
      <vt:lpstr>Animated transition</vt:lpstr>
      <vt:lpstr>Animated transition</vt:lpstr>
      <vt:lpstr>Animated transition</vt:lpstr>
      <vt:lpstr>Animated transition</vt:lpstr>
      <vt:lpstr>Animated transition</vt:lpstr>
      <vt:lpstr>Animated transition</vt:lpstr>
      <vt:lpstr>Animated transition</vt:lpstr>
      <vt:lpstr>Animated transition</vt:lpstr>
      <vt:lpstr>Highlight for attention guidance</vt:lpstr>
      <vt:lpstr>Highlight for attention guidance</vt:lpstr>
      <vt:lpstr>Highlight for attention guidance</vt:lpstr>
      <vt:lpstr>Highlight for attention guidance</vt:lpstr>
      <vt:lpstr>Highlight for attention guidance</vt:lpstr>
      <vt:lpstr>PowerPoint 演示文稿</vt:lpstr>
      <vt:lpstr>PowerPoint 演示文稿</vt:lpstr>
      <vt:lpstr>contribution</vt:lpstr>
      <vt:lpstr>Highlight for attention guidance</vt:lpstr>
      <vt:lpstr>Narrative sequence</vt:lpstr>
      <vt:lpstr>Narrative sequence</vt:lpstr>
      <vt:lpstr>Narrative sequence</vt:lpstr>
      <vt:lpstr>Narrative sequence</vt:lpstr>
      <vt:lpstr>Narrative sequence</vt:lpstr>
      <vt:lpstr>UI Design</vt:lpstr>
      <vt:lpstr>User study needed</vt:lpstr>
      <vt:lpstr>Plan and milestone</vt:lpstr>
      <vt:lpstr>Plan and milestone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Narrative explanation of visualization encoding scheme</dc:title>
  <dc:creator>Qianwen WANG</dc:creator>
  <cp:lastModifiedBy>Qianwen WANG</cp:lastModifiedBy>
  <cp:revision>238</cp:revision>
  <dcterms:created xsi:type="dcterms:W3CDTF">2017-01-06T05:33:37Z</dcterms:created>
  <dcterms:modified xsi:type="dcterms:W3CDTF">2017-02-05T14:14:34Z</dcterms:modified>
</cp:coreProperties>
</file>