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9" r:id="rId2"/>
  </p:sldMasterIdLst>
  <p:notesMasterIdLst>
    <p:notesMasterId r:id="rId42"/>
  </p:notesMasterIdLst>
  <p:handoutMasterIdLst>
    <p:handoutMasterId r:id="rId43"/>
  </p:handoutMasterIdLst>
  <p:sldIdLst>
    <p:sldId id="256" r:id="rId3"/>
    <p:sldId id="279" r:id="rId4"/>
    <p:sldId id="280" r:id="rId5"/>
    <p:sldId id="281" r:id="rId6"/>
    <p:sldId id="273" r:id="rId7"/>
    <p:sldId id="262" r:id="rId8"/>
    <p:sldId id="282" r:id="rId9"/>
    <p:sldId id="309" r:id="rId10"/>
    <p:sldId id="310" r:id="rId11"/>
    <p:sldId id="259" r:id="rId12"/>
    <p:sldId id="290" r:id="rId13"/>
    <p:sldId id="324" r:id="rId14"/>
    <p:sldId id="323" r:id="rId15"/>
    <p:sldId id="327" r:id="rId16"/>
    <p:sldId id="325" r:id="rId17"/>
    <p:sldId id="326" r:id="rId18"/>
    <p:sldId id="276" r:id="rId19"/>
    <p:sldId id="314" r:id="rId20"/>
    <p:sldId id="322" r:id="rId21"/>
    <p:sldId id="313" r:id="rId22"/>
    <p:sldId id="319" r:id="rId23"/>
    <p:sldId id="320" r:id="rId24"/>
    <p:sldId id="315" r:id="rId25"/>
    <p:sldId id="316" r:id="rId26"/>
    <p:sldId id="317" r:id="rId27"/>
    <p:sldId id="318" r:id="rId28"/>
    <p:sldId id="304" r:id="rId29"/>
    <p:sldId id="328" r:id="rId30"/>
    <p:sldId id="330" r:id="rId31"/>
    <p:sldId id="329" r:id="rId32"/>
    <p:sldId id="331" r:id="rId33"/>
    <p:sldId id="332" r:id="rId34"/>
    <p:sldId id="306" r:id="rId35"/>
    <p:sldId id="311" r:id="rId36"/>
    <p:sldId id="312" r:id="rId37"/>
    <p:sldId id="305" r:id="rId38"/>
    <p:sldId id="266" r:id="rId39"/>
    <p:sldId id="307" r:id="rId40"/>
    <p:sldId id="30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2400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9"/>
    <p:restoredTop sz="94631"/>
  </p:normalViewPr>
  <p:slideViewPr>
    <p:cSldViewPr snapToGrid="0" snapToObjects="1">
      <p:cViewPr>
        <p:scale>
          <a:sx n="76" d="100"/>
          <a:sy n="76" d="100"/>
        </p:scale>
        <p:origin x="7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58A2-55BF-2C48-836C-9750CBD4BED0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D03C-1498-8242-955F-72D2BCEA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4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4621-51FD-5749-98D5-3A90791A2D21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9115-9717-8948-B575-B63C1DAA1F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7BC7-98FD-3C49-9FC3-A2795803F5E6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C00-CAB4-C74A-BDD7-C81DDD38C28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27C-DE6E-0F4F-A2F2-155A3A66B90F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D23-A70C-9B4F-989F-9D71039383C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9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0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AE34-6359-744D-BC35-89DA1C5B13DE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21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4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42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0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4FB-BA27-1F4C-9706-1922E69725B9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D1E6-E6DB-C745-B7BD-F989C79BA60C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66D-3E23-DF44-A6AF-1683435DC4E0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A57-8905-7947-928F-09BDF6812BD8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EA6-2870-784A-8E2A-6789ED476D01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A90-BB51-7A46-B03C-34354C9F8470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7ADE-8048-A946-AB10-30849AE8F7D4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4FB-BA27-1F4C-9706-1922E69725B9}" type="datetime1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4A42-A954-EE44-AAEF-7D5108DEFC1A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33C-40FF-2F4D-9E7F-C7A212B16B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1263" y="859676"/>
            <a:ext cx="7696200" cy="257939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explanation of visualization encoding scheme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4286"/>
            <a:ext cx="9144000" cy="127816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Wang, </a:t>
            </a:r>
            <a:r>
              <a:rPr kumimoji="1"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Qianwen</a:t>
            </a:r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r"/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426836"/>
            <a:ext cx="4288971" cy="100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problem or old problem?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84127" cy="4351338"/>
          </a:xfrm>
        </p:spPr>
        <p:txBody>
          <a:bodyPr/>
          <a:lstStyle/>
          <a:p>
            <a:r>
              <a:rPr kumimoji="1" lang="en-US" altLang="zh-CN" dirty="0" smtClean="0"/>
              <a:t>Old problem: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better understand visualization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New method: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authoring tool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aiming to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explain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advanced    visualization designs in the form of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narrative slideshow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attribute: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Time, geo, sentiment, correlation, size/frequency, cluster</a:t>
            </a:r>
          </a:p>
          <a:p>
            <a:r>
              <a:rPr kumimoji="1" lang="en-US" altLang="zh-CN" dirty="0" smtClean="0"/>
              <a:t>Dataset type: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Table, network, geometry</a:t>
            </a:r>
          </a:p>
          <a:p>
            <a:r>
              <a:rPr kumimoji="1" lang="en-US" altLang="zh-CN" dirty="0" smtClean="0"/>
              <a:t>Common mark: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Node: a topic, a document,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Line: correlation, transition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/>
              <a:t>Area: stream over time</a:t>
            </a:r>
          </a:p>
          <a:p>
            <a:r>
              <a:rPr kumimoji="1" lang="en-US" altLang="zh-CN" dirty="0" smtClean="0"/>
              <a:t>Common </a:t>
            </a:r>
            <a:r>
              <a:rPr kumimoji="1" lang="en-US" altLang="zh-CN" dirty="0" err="1" smtClean="0"/>
              <a:t>vis</a:t>
            </a:r>
            <a:r>
              <a:rPr kumimoji="1" lang="en-US" altLang="zh-CN" dirty="0" smtClean="0"/>
              <a:t> techniques: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Node-link, tree, </a:t>
            </a:r>
            <a:r>
              <a:rPr kumimoji="1" lang="en-US" altLang="zh-CN" dirty="0"/>
              <a:t>word cloud, Sankey </a:t>
            </a:r>
            <a:r>
              <a:rPr kumimoji="1" lang="en-US" altLang="zh-CN" dirty="0" smtClean="0"/>
              <a:t>graph, scatter plot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1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35823"/>
              </p:ext>
            </p:extLst>
          </p:nvPr>
        </p:nvGraphicFramePr>
        <p:xfrm>
          <a:off x="838200" y="1669437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Rectangular</a:t>
                      </a:r>
                      <a:r>
                        <a:rPr lang="en-US" altLang="zh-CN" sz="1600" baseline="0" dirty="0" smtClean="0"/>
                        <a:t>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Sankey di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275571"/>
              </p:ext>
            </p:extLst>
          </p:nvPr>
        </p:nvGraphicFramePr>
        <p:xfrm>
          <a:off x="6279770" y="1642546"/>
          <a:ext cx="5078508" cy="46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36"/>
                <a:gridCol w="1692836"/>
                <a:gridCol w="1692836"/>
              </a:tblGrid>
              <a:tr h="910129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Polar coordinate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radius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theta</a:t>
                      </a:r>
                      <a:endParaRPr lang="zh-CN" altLang="en-US" sz="1600" dirty="0"/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Radial tree map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5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708640"/>
              </p:ext>
            </p:extLst>
          </p:nvPr>
        </p:nvGraphicFramePr>
        <p:xfrm>
          <a:off x="654039" y="1447731"/>
          <a:ext cx="1033182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15"/>
                <a:gridCol w="1632857"/>
                <a:gridCol w="2194560"/>
                <a:gridCol w="5630092"/>
              </a:tblGrid>
              <a:tr h="26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channel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node</a:t>
                      </a:r>
                      <a:endParaRPr lang="zh-CN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 smtClean="0"/>
                        <a:t>A document,</a:t>
                      </a:r>
                      <a:r>
                        <a:rPr lang="en-US" altLang="zh-CN" sz="1600" baseline="0" dirty="0" smtClean="0"/>
                        <a:t> a topic, a keyword,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hue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Category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Sentiment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shape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Category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Luminance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/saturation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Ordered attribute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Position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X-Y: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R-Θ: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Others:</a:t>
                      </a:r>
                      <a:endParaRPr lang="zh-CN" altLang="en-US" sz="1600" dirty="0"/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Frequency</a:t>
                      </a:r>
                      <a:r>
                        <a:rPr lang="en-US" altLang="zh-CN" sz="1600" baseline="0" dirty="0" smtClean="0"/>
                        <a:t> of a topic, volume of a file, importance of a user, </a:t>
                      </a:r>
                      <a:r>
                        <a:rPr lang="en-US" altLang="zh-CN" sz="1600" baseline="0" dirty="0" err="1" smtClean="0"/>
                        <a:t>etc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7884"/>
              </p:ext>
            </p:extLst>
          </p:nvPr>
        </p:nvGraphicFramePr>
        <p:xfrm>
          <a:off x="654039" y="1447731"/>
          <a:ext cx="103318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956"/>
                <a:gridCol w="2582956"/>
                <a:gridCol w="2582956"/>
                <a:gridCol w="2582956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cloud,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16731"/>
              </p:ext>
            </p:extLst>
          </p:nvPr>
        </p:nvGraphicFramePr>
        <p:xfrm>
          <a:off x="654039" y="1447731"/>
          <a:ext cx="1033182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rowSpan="10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Dotted/dashed/solid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intensity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Straight line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Source/target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line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Y-position/layer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Transition</a:t>
                      </a:r>
                      <a:r>
                        <a:rPr lang="en-US" altLang="zh-CN" sz="1600" baseline="0" dirty="0" smtClean="0"/>
                        <a:t> begin/end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 vMerge="1"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  <a:endParaRPr lang="zh-CN" alt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(curve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24171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target: Text Vis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42048"/>
              </p:ext>
            </p:extLst>
          </p:nvPr>
        </p:nvGraphicFramePr>
        <p:xfrm>
          <a:off x="654039" y="1447731"/>
          <a:ext cx="1033182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65"/>
                <a:gridCol w="2066365"/>
                <a:gridCol w="2066365"/>
                <a:gridCol w="2066365"/>
                <a:gridCol w="2066365"/>
              </a:tblGrid>
              <a:tr h="26025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Theme river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Radar chart</a:t>
                      </a:r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257">
                <a:tc>
                  <a:txBody>
                    <a:bodyPr/>
                    <a:lstStyle/>
                    <a:p>
                      <a:endParaRPr lang="zh-CN" alt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杖形箭头 37"/>
          <p:cNvSpPr/>
          <p:nvPr/>
        </p:nvSpPr>
        <p:spPr>
          <a:xfrm flipV="1">
            <a:off x="5541391" y="5557761"/>
            <a:ext cx="3303563" cy="3866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Structure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109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20259" y="3100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2318" y="3082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84377" y="311808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6436" y="3127055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48495" y="312705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3055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12614" y="3100161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358153" y="4536141"/>
            <a:ext cx="8018931" cy="445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2280236" y="3257711"/>
            <a:ext cx="432549" cy="324042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20259" y="5235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</a:t>
            </a:r>
            <a:r>
              <a:rPr kumimoji="1" lang="en-US" altLang="zh-CN" smtClean="0"/>
              <a:t>ark A</a:t>
            </a:r>
            <a:endParaRPr kumimoji="1" lang="zh-CN" altLang="en-US" dirty="0"/>
          </a:p>
        </p:txBody>
      </p:sp>
      <p:sp>
        <p:nvSpPr>
          <p:cNvPr id="22" name="左大括号 21"/>
          <p:cNvSpPr/>
          <p:nvPr/>
        </p:nvSpPr>
        <p:spPr>
          <a:xfrm rot="16200000">
            <a:off x="5216333" y="3838655"/>
            <a:ext cx="432549" cy="20964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7750" y="5197312"/>
            <a:ext cx="12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mark B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86991" y="3109129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8758668" y="2660438"/>
            <a:ext cx="432549" cy="445289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80128" y="5244352"/>
            <a:ext cx="134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ark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5460" y="2472610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Channel</a:t>
            </a:r>
          </a:p>
          <a:p>
            <a:pPr algn="ctr"/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09482" y="2481576"/>
            <a:ext cx="13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Channel</a:t>
            </a:r>
          </a:p>
          <a:p>
            <a:pPr algn="ctr"/>
            <a:r>
              <a:rPr kumimoji="1" lang="en-US" altLang="zh-CN" dirty="0" smtClean="0"/>
              <a:t>X+ Y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99358" y="416680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Narrative sequence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36951" y="5523169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Attention guidance</a:t>
            </a:r>
            <a:endParaRPr kumimoji="1" lang="zh-CN" altLang="en-US" dirty="0"/>
          </a:p>
        </p:txBody>
      </p:sp>
      <p:sp>
        <p:nvSpPr>
          <p:cNvPr id="40" name="手杖形箭头 39"/>
          <p:cNvSpPr/>
          <p:nvPr/>
        </p:nvSpPr>
        <p:spPr>
          <a:xfrm>
            <a:off x="1004047" y="2149065"/>
            <a:ext cx="1594436" cy="35626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5504" y="18103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Animated transition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91"/>
            <a:ext cx="5881968" cy="329196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720168" y="1690688"/>
            <a:ext cx="3947832" cy="266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mark: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line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channel: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color, y-position, 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   dot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intensity, width, 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9906" y="4805247"/>
            <a:ext cx="94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Bradley Hand" charset="0"/>
                <a:ea typeface="Bradley Hand" charset="0"/>
                <a:cs typeface="Bradley Hand" charset="0"/>
              </a:rPr>
              <a:t>Channels might disturb each other!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If I use this figure to explain the encoding of color, people might also wonder the encoding of width, dot intensity, </a:t>
            </a:r>
            <a:r>
              <a:rPr kumimoji="1"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, and thus are less focused</a:t>
            </a:r>
          </a:p>
        </p:txBody>
      </p:sp>
    </p:spTree>
    <p:extLst>
      <p:ext uri="{BB962C8B-B14F-4D97-AF65-F5344CB8AC3E}">
        <p14:creationId xmlns:p14="http://schemas.microsoft.com/office/powerpoint/2010/main" val="27673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94114" y="5145738"/>
            <a:ext cx="514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1990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1995</a:t>
            </a:r>
            <a:r>
              <a:rPr kumimoji="1" lang="zh-CN" altLang="en-US" sz="1050" dirty="0" smtClean="0"/>
              <a:t>            </a:t>
            </a:r>
            <a:r>
              <a:rPr kumimoji="1" lang="en-US" altLang="zh-CN" sz="1050" dirty="0" smtClean="0"/>
              <a:t>2000</a:t>
            </a:r>
            <a:r>
              <a:rPr kumimoji="1" lang="zh-CN" altLang="en-US" sz="1050" dirty="0" smtClean="0"/>
              <a:t>             </a:t>
            </a:r>
            <a:r>
              <a:rPr kumimoji="1" lang="en-US" altLang="zh-CN" sz="1050" dirty="0" smtClean="0"/>
              <a:t>2005</a:t>
            </a:r>
            <a:r>
              <a:rPr kumimoji="1" lang="zh-CN" altLang="en-US" sz="1050" dirty="0" smtClean="0"/>
              <a:t>                </a:t>
            </a:r>
            <a:r>
              <a:rPr kumimoji="1" lang="en-US" altLang="zh-CN" sz="1050" dirty="0" smtClean="0"/>
              <a:t>2010</a:t>
            </a:r>
            <a:r>
              <a:rPr kumimoji="1" lang="zh-CN" altLang="en-US" sz="1050" dirty="0" smtClean="0"/>
              <a:t>                  </a:t>
            </a:r>
            <a:r>
              <a:rPr kumimoji="1" lang="en-US" altLang="zh-CN" sz="1050" dirty="0" smtClean="0"/>
              <a:t>2015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346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75" y="1340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Advanced visualization technology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79875" y="5871436"/>
            <a:ext cx="2743200" cy="365125"/>
          </a:xfrm>
        </p:spPr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7475" y="1839473"/>
            <a:ext cx="621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with high dimension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datasets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trends, similarities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9" y="3224468"/>
            <a:ext cx="9464386" cy="30695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362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87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1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1033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9142" y="3164778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8264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1075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8865" y="3508033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47250" y="3164778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45458" y="2846765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64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0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238" y="4701397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7348" y="3464268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62924" y="2836742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57540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49564" y="391250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5507" y="2478154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7154" y="3822857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43950" y="2890530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9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Animated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792939" y="204395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1801906" y="512781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61128" y="317739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089238" y="470139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417348" y="346426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762924" y="283674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8705" y="317739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57536" y="317739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2549564" y="391250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935507" y="247815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63617" y="317739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4787154" y="382285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5143950" y="289053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4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sz="3200" b="1" dirty="0"/>
              <a:t>Blur </a:t>
            </a:r>
            <a:endParaRPr kumimoji="1" lang="en-US" altLang="zh-CN" sz="3200" b="1" dirty="0" smtClean="0"/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marks with occupied area/ share same area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3200" b="1" dirty="0"/>
              <a:t>Flicker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198" y="5797198"/>
            <a:ext cx="10748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Attractive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Flicker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Guiding Attention in Dynamic Narrative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Visualizations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Application????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1690688"/>
            <a:ext cx="5006253" cy="3337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0"/>
            <a:ext cx="725337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600" dirty="0" smtClean="0"/>
              <a:t>Advanced visualization technology</a:t>
            </a:r>
            <a:endParaRPr kumimoji="1" lang="zh-CN" altLang="en-US" sz="3600" dirty="0" smtClean="0"/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overwhelming information harm the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memorability 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to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especially for novice</a:t>
            </a:r>
          </a:p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Little exposure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visual community due to relatively long study period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19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sz="3200" b="1" dirty="0"/>
              <a:t>Zoom-in</a:t>
            </a:r>
          </a:p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Annotation 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278777" y="2743200"/>
            <a:ext cx="5773783" cy="305670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1082" y="5987018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Good for glyph</a:t>
            </a:r>
            <a:endParaRPr kumimoji="1"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8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2847"/>
            <a:ext cx="10515600" cy="3344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Blur 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Flicker</a:t>
            </a: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Zoom-in</a:t>
            </a:r>
          </a:p>
          <a:p>
            <a:r>
              <a:rPr kumimoji="1" lang="en-US" altLang="zh-CN" sz="3200" b="1" dirty="0" smtClean="0"/>
              <a:t>Annotation</a:t>
            </a:r>
            <a:endParaRPr kumimoji="1" lang="en-US" altLang="zh-CN" sz="3200" b="1" dirty="0"/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Motion</a:t>
            </a:r>
            <a:endParaRPr kumimoji="1"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资料带 18"/>
          <p:cNvSpPr/>
          <p:nvPr/>
        </p:nvSpPr>
        <p:spPr>
          <a:xfrm>
            <a:off x="3958004" y="3299064"/>
            <a:ext cx="4023360" cy="1720279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1 h 10001"/>
              <a:gd name="connsiteX1" fmla="*/ 2500 w 10000"/>
              <a:gd name="connsiteY1" fmla="*/ 6560 h 10001"/>
              <a:gd name="connsiteX2" fmla="*/ 5000 w 10000"/>
              <a:gd name="connsiteY2" fmla="*/ 1001 h 10001"/>
              <a:gd name="connsiteX3" fmla="*/ 7500 w 10000"/>
              <a:gd name="connsiteY3" fmla="*/ 1 h 10001"/>
              <a:gd name="connsiteX4" fmla="*/ 10000 w 10000"/>
              <a:gd name="connsiteY4" fmla="*/ 1001 h 10001"/>
              <a:gd name="connsiteX5" fmla="*/ 10000 w 10000"/>
              <a:gd name="connsiteY5" fmla="*/ 9001 h 10001"/>
              <a:gd name="connsiteX6" fmla="*/ 7500 w 10000"/>
              <a:gd name="connsiteY6" fmla="*/ 8001 h 10001"/>
              <a:gd name="connsiteX7" fmla="*/ 5000 w 10000"/>
              <a:gd name="connsiteY7" fmla="*/ 9001 h 10001"/>
              <a:gd name="connsiteX8" fmla="*/ 2500 w 10000"/>
              <a:gd name="connsiteY8" fmla="*/ 10001 h 10001"/>
              <a:gd name="connsiteX9" fmla="*/ 0 w 10000"/>
              <a:gd name="connsiteY9" fmla="*/ 9001 h 10001"/>
              <a:gd name="connsiteX10" fmla="*/ 0 w 10000"/>
              <a:gd name="connsiteY10" fmla="*/ 1001 h 10001"/>
              <a:gd name="connsiteX0" fmla="*/ 0 w 10000"/>
              <a:gd name="connsiteY0" fmla="*/ 1001 h 14712"/>
              <a:gd name="connsiteX1" fmla="*/ 2500 w 10000"/>
              <a:gd name="connsiteY1" fmla="*/ 6560 h 14712"/>
              <a:gd name="connsiteX2" fmla="*/ 5000 w 10000"/>
              <a:gd name="connsiteY2" fmla="*/ 1001 h 14712"/>
              <a:gd name="connsiteX3" fmla="*/ 7500 w 10000"/>
              <a:gd name="connsiteY3" fmla="*/ 1 h 14712"/>
              <a:gd name="connsiteX4" fmla="*/ 10000 w 10000"/>
              <a:gd name="connsiteY4" fmla="*/ 1001 h 14712"/>
              <a:gd name="connsiteX5" fmla="*/ 10000 w 10000"/>
              <a:gd name="connsiteY5" fmla="*/ 9001 h 14712"/>
              <a:gd name="connsiteX6" fmla="*/ 7500 w 10000"/>
              <a:gd name="connsiteY6" fmla="*/ 8001 h 14712"/>
              <a:gd name="connsiteX7" fmla="*/ 5000 w 10000"/>
              <a:gd name="connsiteY7" fmla="*/ 9001 h 14712"/>
              <a:gd name="connsiteX8" fmla="*/ 2500 w 10000"/>
              <a:gd name="connsiteY8" fmla="*/ 14712 h 14712"/>
              <a:gd name="connsiteX9" fmla="*/ 0 w 10000"/>
              <a:gd name="connsiteY9" fmla="*/ 9001 h 14712"/>
              <a:gd name="connsiteX10" fmla="*/ 0 w 10000"/>
              <a:gd name="connsiteY10" fmla="*/ 1001 h 1471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00 w 10000"/>
              <a:gd name="connsiteY6" fmla="*/ 13471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471 h 20182"/>
              <a:gd name="connsiteX1" fmla="*/ 2500 w 10000"/>
              <a:gd name="connsiteY1" fmla="*/ 12030 h 20182"/>
              <a:gd name="connsiteX2" fmla="*/ 5000 w 10000"/>
              <a:gd name="connsiteY2" fmla="*/ 6471 h 20182"/>
              <a:gd name="connsiteX3" fmla="*/ 7468 w 10000"/>
              <a:gd name="connsiteY3" fmla="*/ 0 h 20182"/>
              <a:gd name="connsiteX4" fmla="*/ 10000 w 10000"/>
              <a:gd name="connsiteY4" fmla="*/ 6471 h 20182"/>
              <a:gd name="connsiteX5" fmla="*/ 10000 w 10000"/>
              <a:gd name="connsiteY5" fmla="*/ 14471 h 20182"/>
              <a:gd name="connsiteX6" fmla="*/ 7532 w 10000"/>
              <a:gd name="connsiteY6" fmla="*/ 9064 h 20182"/>
              <a:gd name="connsiteX7" fmla="*/ 5000 w 10000"/>
              <a:gd name="connsiteY7" fmla="*/ 14471 h 20182"/>
              <a:gd name="connsiteX8" fmla="*/ 2500 w 10000"/>
              <a:gd name="connsiteY8" fmla="*/ 20182 h 20182"/>
              <a:gd name="connsiteX9" fmla="*/ 0 w 10000"/>
              <a:gd name="connsiteY9" fmla="*/ 14471 h 20182"/>
              <a:gd name="connsiteX10" fmla="*/ 0 w 10000"/>
              <a:gd name="connsiteY10" fmla="*/ 6471 h 20182"/>
              <a:gd name="connsiteX0" fmla="*/ 0 w 10000"/>
              <a:gd name="connsiteY0" fmla="*/ 6850 h 20561"/>
              <a:gd name="connsiteX1" fmla="*/ 2500 w 10000"/>
              <a:gd name="connsiteY1" fmla="*/ 12409 h 20561"/>
              <a:gd name="connsiteX2" fmla="*/ 5000 w 10000"/>
              <a:gd name="connsiteY2" fmla="*/ 6850 h 20561"/>
              <a:gd name="connsiteX3" fmla="*/ 7468 w 10000"/>
              <a:gd name="connsiteY3" fmla="*/ 379 h 20561"/>
              <a:gd name="connsiteX4" fmla="*/ 9968 w 10000"/>
              <a:gd name="connsiteY4" fmla="*/ 1075 h 20561"/>
              <a:gd name="connsiteX5" fmla="*/ 10000 w 10000"/>
              <a:gd name="connsiteY5" fmla="*/ 14850 h 20561"/>
              <a:gd name="connsiteX6" fmla="*/ 7532 w 10000"/>
              <a:gd name="connsiteY6" fmla="*/ 9443 h 20561"/>
              <a:gd name="connsiteX7" fmla="*/ 5000 w 10000"/>
              <a:gd name="connsiteY7" fmla="*/ 14850 h 20561"/>
              <a:gd name="connsiteX8" fmla="*/ 2500 w 10000"/>
              <a:gd name="connsiteY8" fmla="*/ 20561 h 20561"/>
              <a:gd name="connsiteX9" fmla="*/ 0 w 10000"/>
              <a:gd name="connsiteY9" fmla="*/ 14850 h 20561"/>
              <a:gd name="connsiteX10" fmla="*/ 0 w 10000"/>
              <a:gd name="connsiteY10" fmla="*/ 6850 h 20561"/>
              <a:gd name="connsiteX0" fmla="*/ 0 w 10032"/>
              <a:gd name="connsiteY0" fmla="*/ 6850 h 20561"/>
              <a:gd name="connsiteX1" fmla="*/ 2500 w 10032"/>
              <a:gd name="connsiteY1" fmla="*/ 12409 h 20561"/>
              <a:gd name="connsiteX2" fmla="*/ 5000 w 10032"/>
              <a:gd name="connsiteY2" fmla="*/ 6850 h 20561"/>
              <a:gd name="connsiteX3" fmla="*/ 7468 w 10032"/>
              <a:gd name="connsiteY3" fmla="*/ 379 h 20561"/>
              <a:gd name="connsiteX4" fmla="*/ 9968 w 10032"/>
              <a:gd name="connsiteY4" fmla="*/ 1075 h 20561"/>
              <a:gd name="connsiteX5" fmla="*/ 10032 w 10032"/>
              <a:gd name="connsiteY5" fmla="*/ 9075 h 20561"/>
              <a:gd name="connsiteX6" fmla="*/ 7532 w 10032"/>
              <a:gd name="connsiteY6" fmla="*/ 9443 h 20561"/>
              <a:gd name="connsiteX7" fmla="*/ 5000 w 10032"/>
              <a:gd name="connsiteY7" fmla="*/ 14850 h 20561"/>
              <a:gd name="connsiteX8" fmla="*/ 2500 w 10032"/>
              <a:gd name="connsiteY8" fmla="*/ 20561 h 20561"/>
              <a:gd name="connsiteX9" fmla="*/ 0 w 10032"/>
              <a:gd name="connsiteY9" fmla="*/ 14850 h 20561"/>
              <a:gd name="connsiteX10" fmla="*/ 0 w 10032"/>
              <a:gd name="connsiteY10" fmla="*/ 6850 h 20561"/>
              <a:gd name="connsiteX0" fmla="*/ 0 w 10032"/>
              <a:gd name="connsiteY0" fmla="*/ 6316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0 w 10032"/>
              <a:gd name="connsiteY10" fmla="*/ 6316 h 20027"/>
              <a:gd name="connsiteX0" fmla="*/ 65 w 10032"/>
              <a:gd name="connsiteY0" fmla="*/ 11483 h 20027"/>
              <a:gd name="connsiteX1" fmla="*/ 2500 w 10032"/>
              <a:gd name="connsiteY1" fmla="*/ 11875 h 20027"/>
              <a:gd name="connsiteX2" fmla="*/ 5000 w 10032"/>
              <a:gd name="connsiteY2" fmla="*/ 6316 h 20027"/>
              <a:gd name="connsiteX3" fmla="*/ 7468 w 10032"/>
              <a:gd name="connsiteY3" fmla="*/ 605 h 20027"/>
              <a:gd name="connsiteX4" fmla="*/ 9968 w 10032"/>
              <a:gd name="connsiteY4" fmla="*/ 541 h 20027"/>
              <a:gd name="connsiteX5" fmla="*/ 10032 w 10032"/>
              <a:gd name="connsiteY5" fmla="*/ 8541 h 20027"/>
              <a:gd name="connsiteX6" fmla="*/ 7532 w 10032"/>
              <a:gd name="connsiteY6" fmla="*/ 8909 h 20027"/>
              <a:gd name="connsiteX7" fmla="*/ 5000 w 10032"/>
              <a:gd name="connsiteY7" fmla="*/ 14316 h 20027"/>
              <a:gd name="connsiteX8" fmla="*/ 2500 w 10032"/>
              <a:gd name="connsiteY8" fmla="*/ 20027 h 20027"/>
              <a:gd name="connsiteX9" fmla="*/ 0 w 10032"/>
              <a:gd name="connsiteY9" fmla="*/ 14316 h 20027"/>
              <a:gd name="connsiteX10" fmla="*/ 65 w 10032"/>
              <a:gd name="connsiteY10" fmla="*/ 11483 h 20027"/>
              <a:gd name="connsiteX0" fmla="*/ 33 w 10000"/>
              <a:gd name="connsiteY0" fmla="*/ 11483 h 20114"/>
              <a:gd name="connsiteX1" fmla="*/ 2468 w 10000"/>
              <a:gd name="connsiteY1" fmla="*/ 11875 h 20114"/>
              <a:gd name="connsiteX2" fmla="*/ 4968 w 10000"/>
              <a:gd name="connsiteY2" fmla="*/ 6316 h 20114"/>
              <a:gd name="connsiteX3" fmla="*/ 7436 w 10000"/>
              <a:gd name="connsiteY3" fmla="*/ 605 h 20114"/>
              <a:gd name="connsiteX4" fmla="*/ 9936 w 10000"/>
              <a:gd name="connsiteY4" fmla="*/ 541 h 20114"/>
              <a:gd name="connsiteX5" fmla="*/ 10000 w 10000"/>
              <a:gd name="connsiteY5" fmla="*/ 8541 h 20114"/>
              <a:gd name="connsiteX6" fmla="*/ 7500 w 10000"/>
              <a:gd name="connsiteY6" fmla="*/ 8909 h 20114"/>
              <a:gd name="connsiteX7" fmla="*/ 4968 w 10000"/>
              <a:gd name="connsiteY7" fmla="*/ 14316 h 20114"/>
              <a:gd name="connsiteX8" fmla="*/ 2468 w 10000"/>
              <a:gd name="connsiteY8" fmla="*/ 20027 h 20114"/>
              <a:gd name="connsiteX9" fmla="*/ 0 w 10000"/>
              <a:gd name="connsiteY9" fmla="*/ 19787 h 20114"/>
              <a:gd name="connsiteX10" fmla="*/ 33 w 10000"/>
              <a:gd name="connsiteY10" fmla="*/ 11483 h 201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68 w 10000"/>
              <a:gd name="connsiteY7" fmla="*/ 1421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  <a:gd name="connsiteX0" fmla="*/ 33 w 10000"/>
              <a:gd name="connsiteY0" fmla="*/ 11383 h 20014"/>
              <a:gd name="connsiteX1" fmla="*/ 2468 w 10000"/>
              <a:gd name="connsiteY1" fmla="*/ 11775 h 20014"/>
              <a:gd name="connsiteX2" fmla="*/ 4449 w 10000"/>
              <a:gd name="connsiteY2" fmla="*/ 4696 h 20014"/>
              <a:gd name="connsiteX3" fmla="*/ 7436 w 10000"/>
              <a:gd name="connsiteY3" fmla="*/ 505 h 20014"/>
              <a:gd name="connsiteX4" fmla="*/ 9936 w 10000"/>
              <a:gd name="connsiteY4" fmla="*/ 441 h 20014"/>
              <a:gd name="connsiteX5" fmla="*/ 10000 w 10000"/>
              <a:gd name="connsiteY5" fmla="*/ 8441 h 20014"/>
              <a:gd name="connsiteX6" fmla="*/ 7500 w 10000"/>
              <a:gd name="connsiteY6" fmla="*/ 8809 h 20014"/>
              <a:gd name="connsiteX7" fmla="*/ 4903 w 10000"/>
              <a:gd name="connsiteY7" fmla="*/ 12696 h 20014"/>
              <a:gd name="connsiteX8" fmla="*/ 2468 w 10000"/>
              <a:gd name="connsiteY8" fmla="*/ 19927 h 20014"/>
              <a:gd name="connsiteX9" fmla="*/ 0 w 10000"/>
              <a:gd name="connsiteY9" fmla="*/ 19687 h 20014"/>
              <a:gd name="connsiteX10" fmla="*/ 33 w 10000"/>
              <a:gd name="connsiteY10" fmla="*/ 11383 h 2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20014">
                <a:moveTo>
                  <a:pt x="33" y="11383"/>
                </a:moveTo>
                <a:cubicBezTo>
                  <a:pt x="33" y="11935"/>
                  <a:pt x="1732" y="12889"/>
                  <a:pt x="2468" y="11775"/>
                </a:cubicBezTo>
                <a:cubicBezTo>
                  <a:pt x="3204" y="10661"/>
                  <a:pt x="3621" y="6574"/>
                  <a:pt x="4449" y="4696"/>
                </a:cubicBezTo>
                <a:cubicBezTo>
                  <a:pt x="5277" y="2818"/>
                  <a:pt x="6522" y="1214"/>
                  <a:pt x="7436" y="505"/>
                </a:cubicBezTo>
                <a:cubicBezTo>
                  <a:pt x="8350" y="-204"/>
                  <a:pt x="9936" y="-111"/>
                  <a:pt x="9936" y="441"/>
                </a:cubicBezTo>
                <a:cubicBezTo>
                  <a:pt x="9947" y="5033"/>
                  <a:pt x="9989" y="3849"/>
                  <a:pt x="10000" y="8441"/>
                </a:cubicBezTo>
                <a:cubicBezTo>
                  <a:pt x="10000" y="7889"/>
                  <a:pt x="8349" y="8100"/>
                  <a:pt x="7500" y="8809"/>
                </a:cubicBezTo>
                <a:cubicBezTo>
                  <a:pt x="6651" y="9518"/>
                  <a:pt x="5742" y="10843"/>
                  <a:pt x="4903" y="12696"/>
                </a:cubicBezTo>
                <a:cubicBezTo>
                  <a:pt x="4064" y="14549"/>
                  <a:pt x="3849" y="19927"/>
                  <a:pt x="2468" y="19927"/>
                </a:cubicBezTo>
                <a:cubicBezTo>
                  <a:pt x="1087" y="19927"/>
                  <a:pt x="0" y="20239"/>
                  <a:pt x="0" y="19687"/>
                </a:cubicBezTo>
                <a:cubicBezTo>
                  <a:pt x="22" y="18743"/>
                  <a:pt x="11" y="12327"/>
                  <a:pt x="33" y="1138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for attention guidance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61957"/>
            <a:ext cx="671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Overview </a:t>
            </a:r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 an individual mark</a:t>
            </a:r>
          </a:p>
          <a:p>
            <a:r>
              <a:rPr kumimoji="1"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  <a:sym typeface="Wingdings"/>
              </a:rPr>
              <a:t>One mark  another mark</a:t>
            </a:r>
            <a:endParaRPr kumimoji="1" lang="zh-CN" altLang="en-US" sz="3200" b="1" dirty="0">
              <a:solidFill>
                <a:schemeClr val="bg2">
                  <a:lumMod val="50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04619" y="2684030"/>
            <a:ext cx="0" cy="310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813586" y="5767892"/>
            <a:ext cx="533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72808" y="3817479"/>
            <a:ext cx="179294" cy="179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100918" y="5341477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429028" y="4104348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774604" y="3476822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0385" y="3817479"/>
            <a:ext cx="179294" cy="1792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869216" y="3817479"/>
            <a:ext cx="466166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561244" y="4552584"/>
            <a:ext cx="612000" cy="61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947187" y="3118234"/>
            <a:ext cx="468000" cy="4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75297" y="3817479"/>
            <a:ext cx="179294" cy="17929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6798834" y="4462937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155630" y="3530610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58003" y="2976930"/>
            <a:ext cx="647387" cy="715892"/>
          </a:xfrm>
          <a:prstGeom prst="rect">
            <a:avLst/>
          </a:prstGeom>
          <a:noFill/>
          <a:ln w="38100">
            <a:solidFill>
              <a:srgbClr val="FA2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8199" y="5940630"/>
            <a:ext cx="847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Good for an individual example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57162"/>
            <a:ext cx="484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Bradley Hand" charset="0"/>
                <a:ea typeface="Bradley Hand" charset="0"/>
                <a:cs typeface="Bradley Hand" charset="0"/>
              </a:rPr>
              <a:t>summarize from paper</a:t>
            </a:r>
            <a:endParaRPr kumimoji="1" lang="zh-CN" altLang="en-US" sz="28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57162"/>
            <a:ext cx="484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Bradley Hand" charset="0"/>
                <a:ea typeface="Bradley Hand" charset="0"/>
                <a:cs typeface="Bradley Hand" charset="0"/>
              </a:rPr>
              <a:t>summarize from video</a:t>
            </a:r>
            <a:endParaRPr kumimoji="1" lang="zh-CN" altLang="en-US" sz="28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2725"/>
            <a:ext cx="10515600" cy="3594238"/>
          </a:xfrm>
        </p:spPr>
        <p:txBody>
          <a:bodyPr/>
          <a:lstStyle/>
          <a:p>
            <a:r>
              <a:rPr kumimoji="1" lang="en-US" altLang="zh-CN" dirty="0" smtClean="0"/>
              <a:t>Coordinate</a:t>
            </a:r>
          </a:p>
          <a:p>
            <a:r>
              <a:rPr kumimoji="1" lang="en-US" altLang="zh-CN" dirty="0" smtClean="0"/>
              <a:t>Marks: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Node</a:t>
            </a:r>
            <a:r>
              <a:rPr kumimoji="1" lang="en-US" altLang="zh-CN" dirty="0" smtClean="0">
                <a:sym typeface="Wingdings"/>
              </a:rPr>
              <a:t> lines area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ym typeface="Wingdings"/>
              </a:rPr>
              <a:t>What about glyph and text?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ym typeface="Wingdings"/>
              </a:rPr>
              <a:t>If polar coordinate: middle to </a:t>
            </a:r>
            <a:r>
              <a:rPr kumimoji="1" lang="en-US" altLang="zh-CN" dirty="0" err="1" smtClean="0">
                <a:sym typeface="Wingdings"/>
              </a:rPr>
              <a:t>outsier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Channels: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Color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Position Size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518772"/>
            <a:ext cx="484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Bradley Hand" charset="0"/>
                <a:ea typeface="Bradley Hand" charset="0"/>
                <a:cs typeface="Bradley Hand" charset="0"/>
              </a:rPr>
              <a:t>L</a:t>
            </a:r>
            <a:r>
              <a:rPr kumimoji="1" lang="en-US" altLang="zh-CN" sz="3200" dirty="0" smtClean="0">
                <a:latin typeface="Bradley Hand" charset="0"/>
                <a:ea typeface="Bradley Hand" charset="0"/>
                <a:cs typeface="Bradley Hand" charset="0"/>
              </a:rPr>
              <a:t>ogical</a:t>
            </a:r>
            <a:endParaRPr kumimoji="1" lang="zh-CN" altLang="en-US" sz="3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569"/>
            <a:ext cx="9642266" cy="4860781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2147458"/>
            <a:ext cx="6449291" cy="21335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7439891" y="2147457"/>
            <a:ext cx="2909454" cy="4208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1" y="4405745"/>
            <a:ext cx="6470570" cy="195060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2999" y="2725051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Interactive slides: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Able to drag, delete, and add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7578" y="5177306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Editor: 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Edit selected slide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Add animation, edit annotation,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67599" y="2988377"/>
            <a:ext cx="259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A2400"/>
                </a:solidFill>
              </a:rPr>
              <a:t>Resource: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Extracted related elements from the text and the figure</a:t>
            </a:r>
          </a:p>
          <a:p>
            <a:r>
              <a:rPr kumimoji="1" lang="en-US" altLang="zh-CN" b="1" dirty="0" smtClean="0">
                <a:solidFill>
                  <a:srgbClr val="FA2400"/>
                </a:solidFill>
              </a:rPr>
              <a:t>Can be drag and drop on the interactive slides</a:t>
            </a:r>
            <a:endParaRPr kumimoji="1" lang="zh-CN" altLang="en-US" b="1" dirty="0">
              <a:solidFill>
                <a:srgbClr val="FA2400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6299870" y="1495056"/>
            <a:ext cx="2295973" cy="926409"/>
          </a:xfrm>
          <a:custGeom>
            <a:avLst/>
            <a:gdLst>
              <a:gd name="connsiteX0" fmla="*/ 2285330 w 2295973"/>
              <a:gd name="connsiteY0" fmla="*/ 841742 h 926409"/>
              <a:gd name="connsiteX1" fmla="*/ 2268397 w 2295973"/>
              <a:gd name="connsiteY1" fmla="*/ 469209 h 926409"/>
              <a:gd name="connsiteX2" fmla="*/ 2048264 w 2295973"/>
              <a:gd name="connsiteY2" fmla="*/ 79742 h 926409"/>
              <a:gd name="connsiteX3" fmla="*/ 219464 w 2295973"/>
              <a:gd name="connsiteY3" fmla="*/ 79742 h 926409"/>
              <a:gd name="connsiteX4" fmla="*/ 33197 w 2295973"/>
              <a:gd name="connsiteY4" fmla="*/ 926409 h 92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973" h="926409">
                <a:moveTo>
                  <a:pt x="2285330" y="841742"/>
                </a:moveTo>
                <a:cubicBezTo>
                  <a:pt x="2296619" y="718975"/>
                  <a:pt x="2307908" y="596209"/>
                  <a:pt x="2268397" y="469209"/>
                </a:cubicBezTo>
                <a:cubicBezTo>
                  <a:pt x="2228886" y="342209"/>
                  <a:pt x="2389753" y="144653"/>
                  <a:pt x="2048264" y="79742"/>
                </a:cubicBezTo>
                <a:cubicBezTo>
                  <a:pt x="1706775" y="14831"/>
                  <a:pt x="555308" y="-61369"/>
                  <a:pt x="219464" y="79742"/>
                </a:cubicBezTo>
                <a:cubicBezTo>
                  <a:pt x="-116380" y="220853"/>
                  <a:pt x="33197" y="926409"/>
                  <a:pt x="33197" y="926409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0134" y="1100667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Drag to add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387121" y="3581087"/>
            <a:ext cx="967546" cy="1618668"/>
          </a:xfrm>
          <a:custGeom>
            <a:avLst/>
            <a:gdLst>
              <a:gd name="connsiteX0" fmla="*/ 967546 w 967546"/>
              <a:gd name="connsiteY0" fmla="*/ 1515846 h 1618668"/>
              <a:gd name="connsiteX1" fmla="*/ 137812 w 967546"/>
              <a:gd name="connsiteY1" fmla="*/ 1532780 h 1618668"/>
              <a:gd name="connsiteX2" fmla="*/ 19279 w 967546"/>
              <a:gd name="connsiteY2" fmla="*/ 584513 h 1618668"/>
              <a:gd name="connsiteX3" fmla="*/ 19279 w 967546"/>
              <a:gd name="connsiteY3" fmla="*/ 127313 h 1618668"/>
              <a:gd name="connsiteX4" fmla="*/ 205546 w 967546"/>
              <a:gd name="connsiteY4" fmla="*/ 8780 h 1618668"/>
              <a:gd name="connsiteX5" fmla="*/ 764346 w 967546"/>
              <a:gd name="connsiteY5" fmla="*/ 8780 h 161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546" h="1618668">
                <a:moveTo>
                  <a:pt x="967546" y="1515846"/>
                </a:moveTo>
                <a:cubicBezTo>
                  <a:pt x="631701" y="1601924"/>
                  <a:pt x="295856" y="1688002"/>
                  <a:pt x="137812" y="1532780"/>
                </a:cubicBezTo>
                <a:cubicBezTo>
                  <a:pt x="-20232" y="1377558"/>
                  <a:pt x="39034" y="818757"/>
                  <a:pt x="19279" y="584513"/>
                </a:cubicBezTo>
                <a:cubicBezTo>
                  <a:pt x="-477" y="350268"/>
                  <a:pt x="-11765" y="223268"/>
                  <a:pt x="19279" y="127313"/>
                </a:cubicBezTo>
                <a:cubicBezTo>
                  <a:pt x="50323" y="31358"/>
                  <a:pt x="81368" y="28536"/>
                  <a:pt x="205546" y="8780"/>
                </a:cubicBezTo>
                <a:cubicBezTo>
                  <a:pt x="329724" y="-10976"/>
                  <a:pt x="764346" y="8780"/>
                  <a:pt x="764346" y="8780"/>
                </a:cubicBezTo>
              </a:path>
            </a:pathLst>
          </a:custGeom>
          <a:noFill/>
          <a:ln w="57150">
            <a:solidFill>
              <a:srgbClr val="FA24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needed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Participants: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Insider </a:t>
            </a:r>
            <a:r>
              <a:rPr kumimoji="1" lang="en-US" altLang="zh-CN" sz="3200" dirty="0" smtClean="0"/>
              <a:t>VS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outsider of visual community</a:t>
            </a:r>
          </a:p>
          <a:p>
            <a:r>
              <a:rPr kumimoji="1" lang="en-US" altLang="zh-CN" sz="3200" dirty="0" smtClean="0"/>
              <a:t>Source: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 slideshow of our system </a:t>
            </a:r>
            <a:r>
              <a:rPr kumimoji="1" lang="en-US" altLang="zh-CN" sz="3200" dirty="0" smtClean="0"/>
              <a:t>VS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figures and text explanation </a:t>
            </a:r>
          </a:p>
          <a:p>
            <a:r>
              <a:rPr kumimoji="1" lang="en-US" altLang="zh-CN" sz="3200" dirty="0" smtClean="0"/>
              <a:t>Metrics:</a:t>
            </a:r>
          </a:p>
          <a:p>
            <a:pPr marL="457200" lvl="1" indent="0">
              <a:buNone/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Understandability, memorability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6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4592"/>
              </p:ext>
            </p:extLst>
          </p:nvPr>
        </p:nvGraphicFramePr>
        <p:xfrm>
          <a:off x="644236" y="1302326"/>
          <a:ext cx="10009910" cy="51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85"/>
                <a:gridCol w="3355233"/>
                <a:gridCol w="2140824"/>
                <a:gridCol w="1862434"/>
                <a:gridCol w="1862434"/>
              </a:tblGrid>
              <a:tr h="30852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12340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 and</a:t>
                      </a:r>
                      <a:r>
                        <a:rPr lang="en-US" altLang="zh-CN" sz="1400" baseline="0" dirty="0" smtClean="0"/>
                        <a:t> read paper, videos about text visualization (start from theme river)</a:t>
                      </a:r>
                      <a:r>
                        <a:rPr lang="en-US" altLang="zh-CN" sz="1400" dirty="0" smtClean="0"/>
                        <a:t>;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Survey related work;(</a:t>
                      </a:r>
                      <a:r>
                        <a:rPr lang="en-US" altLang="zh-CN" sz="1400" dirty="0" err="1" smtClean="0"/>
                        <a:t>wqw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</a:t>
                      </a:r>
                      <a:r>
                        <a:rPr lang="en-US" altLang="zh-CN" sz="1400" baseline="0" dirty="0" smtClean="0"/>
                        <a:t> d</a:t>
                      </a:r>
                      <a:r>
                        <a:rPr lang="en-US" altLang="zh-CN" sz="1400" dirty="0" smtClean="0"/>
                        <a:t>ecomposition</a:t>
                      </a:r>
                      <a:r>
                        <a:rPr lang="en-US" altLang="zh-CN" sz="1400" baseline="0" dirty="0" smtClean="0"/>
                        <a:t> of</a:t>
                      </a:r>
                      <a:r>
                        <a:rPr lang="en-US" altLang="zh-CN" sz="1400" dirty="0" smtClean="0"/>
                        <a:t> a </a:t>
                      </a:r>
                      <a:r>
                        <a:rPr lang="en-US" altLang="zh-CN" sz="1400" dirty="0" err="1" smtClean="0"/>
                        <a:t>png</a:t>
                      </a:r>
                      <a:r>
                        <a:rPr lang="en-US" altLang="zh-CN" sz="1400" dirty="0" smtClean="0"/>
                        <a:t> figure (LZ);</a:t>
                      </a:r>
                      <a:endParaRPr lang="zh-CN" altLang="en-US" sz="1400" dirty="0" smtClean="0"/>
                    </a:p>
                    <a:p>
                      <a:r>
                        <a:rPr lang="en-US" altLang="zh-CN" sz="1400" dirty="0" smtClean="0"/>
                        <a:t>Drag, add, delete of slides (WQW);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Code: ✓</a:t>
                      </a:r>
                    </a:p>
                    <a:p>
                      <a:r>
                        <a:rPr lang="en-US" altLang="zh-CN" sz="1100" baseline="0" dirty="0" smtClean="0"/>
                        <a:t>Vis survey: Mainly focus on paper, need watch some video</a:t>
                      </a:r>
                    </a:p>
                    <a:p>
                      <a:r>
                        <a:rPr lang="en-US" altLang="zh-CN" sz="1100" baseline="0" dirty="0" smtClean="0"/>
                        <a:t>Related works: clarify categories, need to collect more next</a:t>
                      </a:r>
                      <a:endParaRPr lang="zh-CN" altLang="en-US" sz="1100" dirty="0"/>
                    </a:p>
                  </a:txBody>
                  <a:tcPr/>
                </a:tc>
              </a:tr>
              <a:tr h="1002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Summarize</a:t>
                      </a:r>
                      <a:r>
                        <a:rPr lang="en-US" altLang="zh-CN" sz="1400" baseline="0" dirty="0" smtClean="0"/>
                        <a:t> narrative templates;</a:t>
                      </a:r>
                    </a:p>
                    <a:p>
                      <a:r>
                        <a:rPr lang="en-US" altLang="zh-CN" sz="1400" baseline="0" dirty="0" smtClean="0"/>
                        <a:t>Show examples for feedback;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Related work collection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Collect</a:t>
                      </a:r>
                      <a:r>
                        <a:rPr lang="en-US" altLang="zh-CN" sz="1400" baseline="0" dirty="0" smtClean="0"/>
                        <a:t> all target visualization designs published in IEEE VIS, filter;(</a:t>
                      </a:r>
                      <a:r>
                        <a:rPr lang="en-US" altLang="zh-CN" sz="1400" baseline="0" dirty="0" err="1" smtClean="0"/>
                        <a:t>lz</a:t>
                      </a:r>
                      <a:r>
                        <a:rPr lang="en-US" altLang="zh-CN" sz="1400" baseline="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Introduction and related work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 the templates based on feedback;</a:t>
                      </a:r>
                    </a:p>
                    <a:p>
                      <a:r>
                        <a:rPr lang="en-US" altLang="zh-CN" sz="1400" dirty="0" smtClean="0"/>
                        <a:t>Continue survey and summarize;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Finish text and annotation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extraction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77130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Narrative</a:t>
                      </a:r>
                      <a:r>
                        <a:rPr lang="en-US" altLang="zh-CN" sz="1400" baseline="0" dirty="0" smtClean="0"/>
                        <a:t> templates design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 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3991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study design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Detection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algorithm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Online system:</a:t>
                      </a:r>
                      <a:r>
                        <a:rPr lang="en-US" altLang="zh-CN" sz="1400" baseline="0" dirty="0" smtClean="0"/>
                        <a:t> interaction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97670"/>
              </p:ext>
            </p:extLst>
          </p:nvPr>
        </p:nvGraphicFramePr>
        <p:xfrm>
          <a:off x="838200" y="1811770"/>
          <a:ext cx="1023158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92"/>
                <a:gridCol w="1697817"/>
                <a:gridCol w="1995680"/>
                <a:gridCol w="2899197"/>
                <a:gridCol w="2899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 Case studies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Refine</a:t>
                      </a:r>
                      <a:r>
                        <a:rPr lang="en-US" altLang="zh-CN" sz="1400" baseline="0" dirty="0" smtClean="0"/>
                        <a:t> online system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Experiment: user study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Analyze user study 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 studies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Conclusion and discussion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Proof</a:t>
                      </a:r>
                      <a:r>
                        <a:rPr lang="en-US" altLang="zh-CN" sz="1400" baseline="0" dirty="0" smtClean="0"/>
                        <a:t> reading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 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3200" dirty="0" smtClean="0"/>
              <a:t>Narrative explanation can be a solution! 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reading order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Bring information density down</a:t>
            </a:r>
          </a:p>
          <a:p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Pre-defined narrative templates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80019" y="2803661"/>
            <a:ext cx="831273" cy="457194"/>
          </a:xfrm>
          <a:prstGeom prst="rightArrow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1894605" y="3850478"/>
            <a:ext cx="8087595" cy="2078182"/>
            <a:chOff x="1177636" y="3990109"/>
            <a:chExt cx="8087595" cy="2078182"/>
          </a:xfrm>
        </p:grpSpPr>
        <p:sp>
          <p:nvSpPr>
            <p:cNvPr id="5" name="矩形 4"/>
            <p:cNvSpPr/>
            <p:nvPr/>
          </p:nvSpPr>
          <p:spPr>
            <a:xfrm>
              <a:off x="1177636" y="3990109"/>
              <a:ext cx="1801091" cy="207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371600" y="4128655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>
              <a:off x="2133602" y="404552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心形 8"/>
            <p:cNvSpPr/>
            <p:nvPr/>
          </p:nvSpPr>
          <p:spPr>
            <a:xfrm>
              <a:off x="1371600" y="4835235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33602" y="5015345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十字形 10"/>
            <p:cNvSpPr/>
            <p:nvPr/>
          </p:nvSpPr>
          <p:spPr>
            <a:xfrm>
              <a:off x="1385455" y="5468935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十字形 11"/>
            <p:cNvSpPr/>
            <p:nvPr/>
          </p:nvSpPr>
          <p:spPr>
            <a:xfrm>
              <a:off x="1911930" y="5468934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十字形 12"/>
            <p:cNvSpPr/>
            <p:nvPr/>
          </p:nvSpPr>
          <p:spPr>
            <a:xfrm>
              <a:off x="2438403" y="546893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30440" y="4821378"/>
              <a:ext cx="457200" cy="443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/>
            <p:cNvSpPr/>
            <p:nvPr/>
          </p:nvSpPr>
          <p:spPr>
            <a:xfrm>
              <a:off x="5211045" y="4675905"/>
              <a:ext cx="415637" cy="7342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心形 15"/>
            <p:cNvSpPr/>
            <p:nvPr/>
          </p:nvSpPr>
          <p:spPr>
            <a:xfrm>
              <a:off x="5850087" y="4862943"/>
              <a:ext cx="457200" cy="49876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30692" y="4973777"/>
              <a:ext cx="734289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十字形 17"/>
            <p:cNvSpPr/>
            <p:nvPr/>
          </p:nvSpPr>
          <p:spPr>
            <a:xfrm>
              <a:off x="7488386" y="4873183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十字形 18"/>
            <p:cNvSpPr/>
            <p:nvPr/>
          </p:nvSpPr>
          <p:spPr>
            <a:xfrm>
              <a:off x="8155136" y="4873182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十字形 19"/>
            <p:cNvSpPr/>
            <p:nvPr/>
          </p:nvSpPr>
          <p:spPr>
            <a:xfrm>
              <a:off x="8821886" y="4873181"/>
              <a:ext cx="443345" cy="446956"/>
            </a:xfrm>
            <a:prstGeom prst="plus">
              <a:avLst>
                <a:gd name="adj" fmla="val 311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箭头连接符 22"/>
            <p:cNvCxnSpPr/>
            <p:nvPr/>
          </p:nvCxnSpPr>
          <p:spPr>
            <a:xfrm>
              <a:off x="4530440" y="5569524"/>
              <a:ext cx="47347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857110" y="555566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kumimoji="1" lang="zh-CN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491345" y="5015343"/>
              <a:ext cx="831273" cy="457194"/>
            </a:xfrm>
            <a:prstGeom prst="rightArrow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974034" y="1857327"/>
            <a:ext cx="4679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study burden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understandability and memorability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 for presentation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6696" y="603949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Spatial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4609" y="6039495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Templar order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303"/>
            <a:ext cx="10515600" cy="4351338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3200" dirty="0" smtClean="0"/>
              <a:t>An authoring tool to generate narrative slideshow for visualization explanation</a:t>
            </a:r>
          </a:p>
          <a:p>
            <a:r>
              <a:rPr kumimoji="1" lang="en-US" altLang="zh-CN" dirty="0" smtClean="0"/>
              <a:t>General audience: 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tool to understand advanced visualization technology</a:t>
            </a:r>
          </a:p>
          <a:p>
            <a:r>
              <a:rPr kumimoji="1" lang="en-US" altLang="zh-CN" dirty="0" smtClean="0"/>
              <a:t>People inside visualization community: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authoring tool to generate narrative visualization. 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guideline: how to present a visualization</a:t>
            </a:r>
          </a:p>
          <a:p>
            <a:pPr marL="914400" lvl="1" indent="-457200"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notebook: record how themselves digest this paper, facilitating later share and communication</a:t>
            </a:r>
          </a:p>
          <a:p>
            <a:r>
              <a:rPr kumimoji="1" lang="en-US" altLang="zh-CN" dirty="0"/>
              <a:t>Future application: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in online visual analysis system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8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9220200" cy="4350326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Narrative techniques: sequence &amp; attention guidance</a:t>
            </a:r>
          </a:p>
          <a:p>
            <a:r>
              <a:rPr kumimoji="1" lang="en-US" altLang="zh-CN" sz="3200" dirty="0" smtClean="0"/>
              <a:t>Authoring tools for narrative visualization</a:t>
            </a:r>
          </a:p>
          <a:p>
            <a:r>
              <a:rPr kumimoji="1" lang="en-US" altLang="zh-CN" sz="3200" dirty="0" smtClean="0"/>
              <a:t>Tools for understanding visualization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2607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179076"/>
              </p:ext>
            </p:extLst>
          </p:nvPr>
        </p:nvGraphicFramePr>
        <p:xfrm>
          <a:off x="838200" y="20888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0" y="1614639"/>
            <a:ext cx="393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Narrative techniques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58156"/>
              </p:ext>
            </p:extLst>
          </p:nvPr>
        </p:nvGraphicFramePr>
        <p:xfrm>
          <a:off x="838200" y="20888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0" y="1588212"/>
            <a:ext cx="9112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Authoring tools for narrative visualization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Works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17357"/>
              </p:ext>
            </p:extLst>
          </p:nvPr>
        </p:nvGraphicFramePr>
        <p:xfrm>
          <a:off x="838200" y="2088858"/>
          <a:ext cx="10515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Useful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</a:t>
                      </a:r>
                      <a:r>
                        <a:rPr lang="is-IS" altLang="zh-CN" dirty="0" smtClean="0"/>
                        <a:t>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Learning Visualizations by Analogy: Promoting Visual Literacy through Visualization Morphing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Morphing from familiar </a:t>
                      </a:r>
                      <a:r>
                        <a:rPr lang="en-US" altLang="zh-CN" dirty="0" err="1" smtClean="0"/>
                        <a:t>vis</a:t>
                      </a:r>
                      <a:r>
                        <a:rPr lang="en-US" altLang="zh-CN" dirty="0" smtClean="0"/>
                        <a:t> to unfamiliar </a:t>
                      </a:r>
                      <a:r>
                        <a:rPr lang="en-US" altLang="zh-CN" dirty="0" err="1" smtClean="0"/>
                        <a:t>vis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 theory</a:t>
                      </a:r>
                      <a:r>
                        <a:rPr lang="en-US" altLang="zh-CN" baseline="0" smtClean="0"/>
                        <a:t>, not a tool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8201" y="1618972"/>
            <a:ext cx="816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For a better </a:t>
            </a:r>
            <a:r>
              <a:rPr kumimoji="1"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understanding </a:t>
            </a:r>
            <a:r>
              <a:rPr kumimoji="1" lang="en-US" altLang="zh-CN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towards </a:t>
            </a:r>
            <a:r>
              <a:rPr kumimoji="1"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infovis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222664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6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9977</TotalTime>
  <Words>1038</Words>
  <Application>Microsoft Macintosh PowerPoint</Application>
  <PresentationFormat>宽屏</PresentationFormat>
  <Paragraphs>339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Bradley Hand</vt:lpstr>
      <vt:lpstr>Calibri</vt:lpstr>
      <vt:lpstr>Calibri Light</vt:lpstr>
      <vt:lpstr>Century Gothic</vt:lpstr>
      <vt:lpstr>Wingdings</vt:lpstr>
      <vt:lpstr>宋体</vt:lpstr>
      <vt:lpstr>Arial</vt:lpstr>
      <vt:lpstr>Office 主题</vt:lpstr>
      <vt:lpstr>自定义设计方案</vt:lpstr>
      <vt:lpstr>Narrative explanation of visualization encoding scheme</vt:lpstr>
      <vt:lpstr>Motivation</vt:lpstr>
      <vt:lpstr>Motivation </vt:lpstr>
      <vt:lpstr>Motivation </vt:lpstr>
      <vt:lpstr>Contributions</vt:lpstr>
      <vt:lpstr>Related works</vt:lpstr>
      <vt:lpstr>Related Works</vt:lpstr>
      <vt:lpstr>Related Works</vt:lpstr>
      <vt:lpstr>Related Works</vt:lpstr>
      <vt:lpstr>New problem or old problem?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Analysis target: Text Vis</vt:lpstr>
      <vt:lpstr>Narrative Structure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Animated transition</vt:lpstr>
      <vt:lpstr>Highlight for attention guidance</vt:lpstr>
      <vt:lpstr>Highlight for attention guidance</vt:lpstr>
      <vt:lpstr>Highlight for attention guidance</vt:lpstr>
      <vt:lpstr>Highlight for attention guidance</vt:lpstr>
      <vt:lpstr>Highlight for attention guidance</vt:lpstr>
      <vt:lpstr>Highlight for attention guidance</vt:lpstr>
      <vt:lpstr>Narrative sequence</vt:lpstr>
      <vt:lpstr>Narrative sequence</vt:lpstr>
      <vt:lpstr>Narrative sequence</vt:lpstr>
      <vt:lpstr>UI Design</vt:lpstr>
      <vt:lpstr>User study needed</vt:lpstr>
      <vt:lpstr>Plan and milestone</vt:lpstr>
      <vt:lpstr>Plan and milestone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explanation of visualization encoding scheme</dc:title>
  <dc:creator>Qianwen WANG</dc:creator>
  <cp:lastModifiedBy>Qianwen WANG</cp:lastModifiedBy>
  <cp:revision>199</cp:revision>
  <dcterms:created xsi:type="dcterms:W3CDTF">2017-01-06T05:33:37Z</dcterms:created>
  <dcterms:modified xsi:type="dcterms:W3CDTF">2017-01-21T02:15:27Z</dcterms:modified>
</cp:coreProperties>
</file>