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Market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272" y="4166018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Manajemen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Kewiraushaan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2AA9-CFD0-427C-8118-FCCA73A8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Metode</a:t>
            </a:r>
            <a:r>
              <a:rPr lang="en-ID" b="1" dirty="0"/>
              <a:t> dan Teknik </a:t>
            </a:r>
            <a:r>
              <a:rPr lang="en-ID" b="1" dirty="0" err="1"/>
              <a:t>Pengumpulan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F36C-35F0-41E2-A582-F702ADB6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200" dirty="0"/>
              <a:t>1. </a:t>
            </a:r>
            <a:r>
              <a:rPr lang="en-ID" sz="2200" dirty="0" err="1"/>
              <a:t>Penelitian</a:t>
            </a:r>
            <a:r>
              <a:rPr lang="en-ID" sz="2200" dirty="0"/>
              <a:t> </a:t>
            </a:r>
            <a:r>
              <a:rPr lang="en-ID" sz="2200" dirty="0" err="1"/>
              <a:t>Kualitatif</a:t>
            </a:r>
            <a:r>
              <a:rPr lang="en-ID" sz="2200" dirty="0"/>
              <a:t> </a:t>
            </a:r>
          </a:p>
          <a:p>
            <a:r>
              <a:rPr lang="en-ID" sz="2200" dirty="0" err="1"/>
              <a:t>Misalnya</a:t>
            </a:r>
            <a:r>
              <a:rPr lang="en-ID" sz="2200" dirty="0"/>
              <a:t> : </a:t>
            </a:r>
            <a:r>
              <a:rPr lang="en-ID" sz="2200" dirty="0" err="1"/>
              <a:t>observasi</a:t>
            </a:r>
            <a:r>
              <a:rPr lang="en-ID" sz="2200" dirty="0"/>
              <a:t>, </a:t>
            </a:r>
            <a:r>
              <a:rPr lang="en-ID" sz="2200" dirty="0" err="1"/>
              <a:t>wawancara</a:t>
            </a:r>
            <a:endParaRPr lang="en-ID" sz="2200" dirty="0"/>
          </a:p>
          <a:p>
            <a:r>
              <a:rPr lang="en-ID" sz="2200" dirty="0"/>
              <a:t>2. </a:t>
            </a:r>
            <a:r>
              <a:rPr lang="en-ID" sz="2200" dirty="0" err="1"/>
              <a:t>Penelitian</a:t>
            </a:r>
            <a:r>
              <a:rPr lang="en-ID" sz="2200" dirty="0"/>
              <a:t> </a:t>
            </a:r>
            <a:r>
              <a:rPr lang="en-ID" sz="2200" dirty="0" err="1"/>
              <a:t>Kuantitatif</a:t>
            </a:r>
            <a:r>
              <a:rPr lang="en-ID" sz="2200" dirty="0"/>
              <a:t> </a:t>
            </a:r>
          </a:p>
          <a:p>
            <a:r>
              <a:rPr lang="en-ID" sz="2200" dirty="0" err="1"/>
              <a:t>Mengacu</a:t>
            </a:r>
            <a:r>
              <a:rPr lang="en-ID" sz="2200" dirty="0"/>
              <a:t> pada </a:t>
            </a:r>
            <a:r>
              <a:rPr lang="en-ID" sz="2200" dirty="0" err="1"/>
              <a:t>pengukuran</a:t>
            </a:r>
            <a:r>
              <a:rPr lang="en-ID" sz="2200" dirty="0"/>
              <a:t> </a:t>
            </a:r>
            <a:r>
              <a:rPr lang="en-ID" sz="2200" dirty="0" err="1"/>
              <a:t>fenomena</a:t>
            </a:r>
            <a:r>
              <a:rPr lang="en-ID" sz="2200" dirty="0"/>
              <a:t> pasar </a:t>
            </a:r>
            <a:r>
              <a:rPr lang="en-ID" sz="2200" dirty="0" err="1"/>
              <a:t>dala</a:t>
            </a:r>
            <a:r>
              <a:rPr lang="en-ID" sz="2200" dirty="0"/>
              <a:t> </a:t>
            </a:r>
            <a:r>
              <a:rPr lang="en-ID" sz="2200" dirty="0" err="1"/>
              <a:t>arti</a:t>
            </a:r>
            <a:r>
              <a:rPr lang="en-ID" sz="2200" dirty="0"/>
              <a:t> </a:t>
            </a:r>
            <a:r>
              <a:rPr lang="en-ID" sz="2200" dirty="0" err="1"/>
              <a:t>numerik</a:t>
            </a:r>
            <a:r>
              <a:rPr lang="en-ID" sz="2200" dirty="0"/>
              <a:t> </a:t>
            </a:r>
          </a:p>
          <a:p>
            <a:r>
              <a:rPr lang="en-ID" sz="2200" dirty="0" err="1"/>
              <a:t>Misalnya</a:t>
            </a:r>
            <a:r>
              <a:rPr lang="en-ID" sz="2200" dirty="0"/>
              <a:t> : </a:t>
            </a:r>
            <a:r>
              <a:rPr lang="en-ID" sz="2200" dirty="0" err="1"/>
              <a:t>Ketika</a:t>
            </a:r>
            <a:r>
              <a:rPr lang="en-ID" sz="2200" dirty="0"/>
              <a:t> bank </a:t>
            </a:r>
            <a:r>
              <a:rPr lang="en-ID" sz="2200" dirty="0" err="1"/>
              <a:t>meminta</a:t>
            </a:r>
            <a:r>
              <a:rPr lang="en-ID" sz="2200" dirty="0"/>
              <a:t> </a:t>
            </a:r>
            <a:r>
              <a:rPr lang="en-ID" sz="2200" dirty="0" err="1"/>
              <a:t>konsumen</a:t>
            </a:r>
            <a:r>
              <a:rPr lang="en-ID" sz="2200" dirty="0"/>
              <a:t> </a:t>
            </a:r>
            <a:r>
              <a:rPr lang="en-ID" sz="2200" dirty="0" err="1"/>
              <a:t>menilai</a:t>
            </a:r>
            <a:r>
              <a:rPr lang="en-ID" sz="2200" dirty="0"/>
              <a:t> </a:t>
            </a:r>
            <a:r>
              <a:rPr lang="en-ID" sz="2200" dirty="0" err="1"/>
              <a:t>mereka</a:t>
            </a:r>
            <a:r>
              <a:rPr lang="en-ID" sz="2200" dirty="0"/>
              <a:t> pada </a:t>
            </a:r>
            <a:r>
              <a:rPr lang="en-ID" sz="2200" dirty="0" err="1"/>
              <a:t>layanan</a:t>
            </a:r>
            <a:r>
              <a:rPr lang="en-ID" sz="2200" dirty="0"/>
              <a:t> </a:t>
            </a:r>
            <a:r>
              <a:rPr lang="en-ID" sz="2200" dirty="0" err="1"/>
              <a:t>skala</a:t>
            </a:r>
            <a:r>
              <a:rPr lang="en-ID" sz="2200" dirty="0"/>
              <a:t> 1-10</a:t>
            </a:r>
          </a:p>
        </p:txBody>
      </p:sp>
    </p:spTree>
    <p:extLst>
      <p:ext uri="{BB962C8B-B14F-4D97-AF65-F5344CB8AC3E}">
        <p14:creationId xmlns:p14="http://schemas.microsoft.com/office/powerpoint/2010/main" val="140498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4498-3052-470B-9CDB-6794EE4C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3. </a:t>
            </a:r>
            <a:r>
              <a:rPr lang="en-ID" b="1" dirty="0" err="1"/>
              <a:t>Analisis</a:t>
            </a:r>
            <a:r>
              <a:rPr lang="en-ID" b="1" dirty="0"/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4DD3-336F-4B7E-A70F-B92509C0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200" dirty="0"/>
              <a:t>Pada </a:t>
            </a:r>
            <a:r>
              <a:rPr lang="en-ID" sz="2200" dirty="0" err="1"/>
              <a:t>tahap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analisis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data yang </a:t>
            </a:r>
            <a:r>
              <a:rPr lang="en-ID" sz="2200" dirty="0" err="1"/>
              <a:t>telah</a:t>
            </a:r>
            <a:r>
              <a:rPr lang="en-ID" sz="2200" dirty="0"/>
              <a:t> </a:t>
            </a:r>
            <a:r>
              <a:rPr lang="en-ID" sz="2200" dirty="0" err="1"/>
              <a:t>dikumpulkan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data yang </a:t>
            </a:r>
            <a:r>
              <a:rPr lang="en-ID" sz="2200" dirty="0" err="1"/>
              <a:t>telah</a:t>
            </a:r>
            <a:r>
              <a:rPr lang="en-ID" sz="2200" dirty="0"/>
              <a:t> </a:t>
            </a:r>
            <a:r>
              <a:rPr lang="en-ID" sz="2200" dirty="0" err="1"/>
              <a:t>didapatkan</a:t>
            </a:r>
            <a:r>
              <a:rPr lang="en-ID" sz="2200" dirty="0"/>
              <a:t> </a:t>
            </a:r>
            <a:r>
              <a:rPr lang="en-ID" sz="2200" dirty="0" err="1"/>
              <a:t>selama</a:t>
            </a:r>
            <a:r>
              <a:rPr lang="en-ID" sz="2200" dirty="0"/>
              <a:t>  market research </a:t>
            </a:r>
            <a:r>
              <a:rPr lang="en-ID" sz="2200" dirty="0" err="1"/>
              <a:t>dilakukan</a:t>
            </a:r>
            <a:endParaRPr lang="en-ID" sz="2200" dirty="0"/>
          </a:p>
          <a:p>
            <a:r>
              <a:rPr lang="en-ID" sz="2200" dirty="0"/>
              <a:t>Setelah </a:t>
            </a:r>
            <a:r>
              <a:rPr lang="en-ID" sz="2200" dirty="0" err="1"/>
              <a:t>mendapatkan</a:t>
            </a:r>
            <a:r>
              <a:rPr lang="en-ID" sz="2200" dirty="0"/>
              <a:t> data pada </a:t>
            </a:r>
            <a:r>
              <a:rPr lang="en-ID" sz="2200" dirty="0" err="1"/>
              <a:t>penelitian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anda</a:t>
            </a:r>
            <a:r>
              <a:rPr lang="en-ID" sz="2200" dirty="0"/>
              <a:t> </a:t>
            </a:r>
            <a:r>
              <a:rPr lang="en-ID" sz="2200" dirty="0" err="1"/>
              <a:t>harus</a:t>
            </a:r>
            <a:r>
              <a:rPr lang="en-ID" sz="2200" dirty="0"/>
              <a:t> </a:t>
            </a:r>
            <a:r>
              <a:rPr lang="en-ID" sz="2200" dirty="0" err="1"/>
              <a:t>mengolah</a:t>
            </a:r>
            <a:r>
              <a:rPr lang="en-ID" sz="2200" dirty="0"/>
              <a:t> data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mendapatkan</a:t>
            </a:r>
            <a:r>
              <a:rPr lang="en-ID" sz="2200" dirty="0"/>
              <a:t> </a:t>
            </a:r>
            <a:r>
              <a:rPr lang="en-ID" sz="2200" dirty="0" err="1"/>
              <a:t>startegi</a:t>
            </a:r>
            <a:r>
              <a:rPr lang="en-ID" sz="2200" dirty="0"/>
              <a:t> dan decision </a:t>
            </a:r>
            <a:r>
              <a:rPr lang="en-ID" sz="2200" dirty="0" err="1"/>
              <a:t>sebagai</a:t>
            </a:r>
            <a:r>
              <a:rPr lang="en-ID" sz="2200" dirty="0"/>
              <a:t> </a:t>
            </a:r>
            <a:r>
              <a:rPr lang="en-ID" sz="2200" dirty="0" err="1"/>
              <a:t>acuan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mengelola</a:t>
            </a:r>
            <a:r>
              <a:rPr lang="en-ID" sz="2200" dirty="0"/>
              <a:t> </a:t>
            </a:r>
            <a:r>
              <a:rPr lang="en-ID" sz="2200" dirty="0" err="1"/>
              <a:t>bisnis</a:t>
            </a:r>
            <a:r>
              <a:rPr lang="en-ID" sz="2200" dirty="0"/>
              <a:t> </a:t>
            </a:r>
            <a:r>
              <a:rPr lang="en-ID" sz="2200" dirty="0" err="1"/>
              <a:t>anda</a:t>
            </a:r>
            <a:r>
              <a:rPr lang="en-ID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2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B578-7FA2-4EA2-8CDE-98D37D7D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4. Kesimpulan </a:t>
            </a:r>
            <a:r>
              <a:rPr lang="en-ID" dirty="0" err="1"/>
              <a:t>dari</a:t>
            </a:r>
            <a:r>
              <a:rPr lang="en-ID" dirty="0"/>
              <a:t> Market Research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42015-73E2-4F34-BF77-1C83512331AE}"/>
              </a:ext>
            </a:extLst>
          </p:cNvPr>
          <p:cNvSpPr/>
          <p:nvPr/>
        </p:nvSpPr>
        <p:spPr>
          <a:xfrm>
            <a:off x="1440873" y="2563091"/>
            <a:ext cx="3006437" cy="17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/>
              <a:t>Hasil dan Kesimpulan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F8086-990D-427F-94EA-60F412A451CF}"/>
              </a:ext>
            </a:extLst>
          </p:cNvPr>
          <p:cNvSpPr/>
          <p:nvPr/>
        </p:nvSpPr>
        <p:spPr>
          <a:xfrm>
            <a:off x="7232075" y="2563091"/>
            <a:ext cx="2992582" cy="178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Implementasi</a:t>
            </a:r>
            <a:r>
              <a:rPr lang="en-ID" dirty="0"/>
              <a:t> dan </a:t>
            </a:r>
            <a:r>
              <a:rPr lang="en-ID" dirty="0" err="1"/>
              <a:t>Evaluasi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7AFFCD-D62A-4730-AABB-1D8B576591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47310" y="3442855"/>
            <a:ext cx="2784765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7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D4F6-C752-41CE-850F-3CAF1683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642594"/>
            <a:ext cx="10474036" cy="1371600"/>
          </a:xfrm>
        </p:spPr>
        <p:txBody>
          <a:bodyPr/>
          <a:lstStyle/>
          <a:p>
            <a:r>
              <a:rPr lang="en-ID" b="1" dirty="0"/>
              <a:t>HAL PENTING DALAM 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EB63-F738-4808-A40F-8511CD54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berharga</a:t>
            </a:r>
            <a:r>
              <a:rPr lang="en-ID" sz="2000" dirty="0"/>
              <a:t> </a:t>
            </a:r>
            <a:r>
              <a:rPr lang="en-ID" sz="2000" dirty="0" err="1"/>
              <a:t>tentang</a:t>
            </a:r>
            <a:r>
              <a:rPr lang="en-ID" sz="2000" dirty="0"/>
              <a:t> </a:t>
            </a:r>
            <a:r>
              <a:rPr lang="en-ID" sz="2000" dirty="0" err="1"/>
              <a:t>pesaing</a:t>
            </a:r>
            <a:r>
              <a:rPr lang="en-ID" sz="2000" dirty="0"/>
              <a:t> </a:t>
            </a:r>
            <a:r>
              <a:rPr lang="en-ID" sz="2000" dirty="0" err="1"/>
              <a:t>anda</a:t>
            </a:r>
            <a:r>
              <a:rPr lang="en-ID" sz="2000" dirty="0"/>
              <a:t>, </a:t>
            </a:r>
            <a:r>
              <a:rPr lang="en-ID" sz="2000" dirty="0" err="1"/>
              <a:t>perubahan</a:t>
            </a:r>
            <a:r>
              <a:rPr lang="en-ID" sz="2000" dirty="0"/>
              <a:t> </a:t>
            </a:r>
            <a:r>
              <a:rPr lang="en-ID" sz="2000" dirty="0" err="1"/>
              <a:t>ekonomi</a:t>
            </a:r>
            <a:r>
              <a:rPr lang="en-ID" sz="2000" dirty="0"/>
              <a:t> , </a:t>
            </a:r>
            <a:r>
              <a:rPr lang="en-ID" sz="2000" dirty="0" err="1"/>
              <a:t>demografi</a:t>
            </a:r>
            <a:r>
              <a:rPr lang="en-ID" sz="2000" dirty="0"/>
              <a:t>, trend pasar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dan </a:t>
            </a:r>
            <a:r>
              <a:rPr lang="en-ID" sz="2000" dirty="0" err="1"/>
              <a:t>sifat-sifat</a:t>
            </a:r>
            <a:r>
              <a:rPr lang="en-ID" sz="2000" dirty="0"/>
              <a:t> </a:t>
            </a:r>
            <a:r>
              <a:rPr lang="en-ID" sz="2000" dirty="0" err="1"/>
              <a:t>pembelanjaan</a:t>
            </a:r>
            <a:r>
              <a:rPr lang="en-ID" sz="2000" dirty="0"/>
              <a:t> </a:t>
            </a:r>
            <a:r>
              <a:rPr lang="en-ID" sz="2000" dirty="0" err="1"/>
              <a:t>pelanggan</a:t>
            </a:r>
            <a:r>
              <a:rPr lang="en-ID" sz="2000" dirty="0"/>
              <a:t> </a:t>
            </a:r>
            <a:r>
              <a:rPr lang="en-ID" sz="2000" dirty="0" err="1"/>
              <a:t>anda</a:t>
            </a:r>
            <a:r>
              <a:rPr lang="en-ID" sz="2000" dirty="0"/>
              <a:t>. Hal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mendorong</a:t>
            </a:r>
            <a:r>
              <a:rPr lang="en-ID" sz="2000" dirty="0"/>
              <a:t> </a:t>
            </a:r>
            <a:r>
              <a:rPr lang="en-ID" sz="2000" dirty="0" err="1"/>
              <a:t>bagaimana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anda</a:t>
            </a:r>
            <a:r>
              <a:rPr lang="en-ID" sz="2000" dirty="0"/>
              <a:t> </a:t>
            </a:r>
            <a:r>
              <a:rPr lang="en-ID" sz="2000" dirty="0" err="1"/>
              <a:t>berkomunikasi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pelanggan</a:t>
            </a:r>
            <a:r>
              <a:rPr lang="en-ID" sz="2000" dirty="0"/>
              <a:t>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meningkatkan</a:t>
            </a:r>
            <a:r>
              <a:rPr lang="en-ID" sz="2000" dirty="0"/>
              <a:t> </a:t>
            </a:r>
            <a:r>
              <a:rPr lang="en-ID" sz="2000" dirty="0" err="1"/>
              <a:t>penjualan</a:t>
            </a:r>
            <a:r>
              <a:rPr lang="en-ID" sz="2000" dirty="0"/>
              <a:t>.</a:t>
            </a:r>
          </a:p>
          <a:p>
            <a:r>
              <a:rPr lang="en-ID" sz="2000" dirty="0"/>
              <a:t>Market Research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menunjukan</a:t>
            </a:r>
            <a:r>
              <a:rPr lang="en-ID" sz="2000" dirty="0"/>
              <a:t> </a:t>
            </a:r>
            <a:r>
              <a:rPr lang="en-ID" sz="2000" dirty="0" err="1"/>
              <a:t>peluang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sela</a:t>
            </a:r>
            <a:r>
              <a:rPr lang="en-ID" sz="2000" dirty="0"/>
              <a:t> yang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memajukan</a:t>
            </a:r>
            <a:r>
              <a:rPr lang="en-ID" sz="2000" dirty="0"/>
              <a:t> </a:t>
            </a:r>
            <a:r>
              <a:rPr lang="en-ID" sz="2000" dirty="0" err="1"/>
              <a:t>bisnis</a:t>
            </a:r>
            <a:r>
              <a:rPr lang="en-ID" sz="2000" dirty="0"/>
              <a:t> </a:t>
            </a:r>
            <a:r>
              <a:rPr lang="en-ID" sz="2000" dirty="0" err="1"/>
              <a:t>anda</a:t>
            </a:r>
            <a:endParaRPr lang="en-ID" sz="2000" dirty="0"/>
          </a:p>
          <a:p>
            <a:r>
              <a:rPr lang="en-ID" sz="2000" dirty="0"/>
              <a:t>Data yang </a:t>
            </a:r>
            <a:r>
              <a:rPr lang="en-ID" sz="2000" dirty="0" err="1"/>
              <a:t>ada</a:t>
            </a:r>
            <a:r>
              <a:rPr lang="en-ID" sz="2000" dirty="0"/>
              <a:t> pada market research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anda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menurunkan</a:t>
            </a:r>
            <a:r>
              <a:rPr lang="en-ID" sz="2000" dirty="0"/>
              <a:t> </a:t>
            </a:r>
            <a:r>
              <a:rPr lang="en-ID" sz="2000" dirty="0" err="1"/>
              <a:t>resiko</a:t>
            </a:r>
            <a:r>
              <a:rPr lang="en-ID" sz="2000" dirty="0"/>
              <a:t>.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72462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CAC-90CE-4BEE-AFF5-BBC0323E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CONTOH STUDI KASUS DALAM MARKET RESEARCH PADA BISNIS GARMEN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2183-C7CE-4467-9A1C-AA5D0FEC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200" dirty="0"/>
              <a:t>Pada </a:t>
            </a:r>
            <a:r>
              <a:rPr lang="en-ID" sz="2200" dirty="0" err="1"/>
              <a:t>studi</a:t>
            </a:r>
            <a:r>
              <a:rPr lang="en-ID" sz="2200" dirty="0"/>
              <a:t> </a:t>
            </a:r>
            <a:r>
              <a:rPr lang="en-ID" sz="2200" dirty="0" err="1"/>
              <a:t>kasus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contoh</a:t>
            </a:r>
            <a:r>
              <a:rPr lang="en-ID" sz="2200" dirty="0"/>
              <a:t> </a:t>
            </a:r>
            <a:r>
              <a:rPr lang="en-ID" sz="2200" dirty="0" err="1"/>
              <a:t>kecil</a:t>
            </a:r>
            <a:r>
              <a:rPr lang="en-ID" sz="2200" dirty="0"/>
              <a:t> yang </a:t>
            </a:r>
            <a:r>
              <a:rPr lang="en-ID" sz="2200" dirty="0" err="1"/>
              <a:t>dilakukan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market research pada </a:t>
            </a:r>
            <a:r>
              <a:rPr lang="en-ID" sz="2200" dirty="0" err="1"/>
              <a:t>bisnis</a:t>
            </a:r>
            <a:r>
              <a:rPr lang="en-ID" sz="2200" dirty="0"/>
              <a:t> </a:t>
            </a:r>
            <a:r>
              <a:rPr lang="en-ID" sz="2200" dirty="0" err="1"/>
              <a:t>Garmen</a:t>
            </a:r>
            <a:r>
              <a:rPr lang="en-ID" sz="2200" dirty="0"/>
              <a:t> X. </a:t>
            </a:r>
          </a:p>
          <a:p>
            <a:r>
              <a:rPr lang="en-ID" sz="2200" dirty="0"/>
              <a:t>Market Research </a:t>
            </a:r>
            <a:r>
              <a:rPr lang="en-ID" sz="2200" dirty="0" err="1"/>
              <a:t>dilakukan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media social Instagram. </a:t>
            </a:r>
            <a:r>
              <a:rPr lang="en-ID" sz="2200" dirty="0" err="1"/>
              <a:t>Pemanfaatan</a:t>
            </a:r>
            <a:r>
              <a:rPr lang="en-ID" sz="2200" dirty="0"/>
              <a:t> </a:t>
            </a:r>
            <a:r>
              <a:rPr lang="en-ID" sz="2200" dirty="0" err="1"/>
              <a:t>fitur</a:t>
            </a:r>
            <a:r>
              <a:rPr lang="en-ID" sz="2200" dirty="0"/>
              <a:t> pada media social Instagram </a:t>
            </a:r>
            <a:r>
              <a:rPr lang="en-ID" sz="2200" dirty="0" err="1"/>
              <a:t>akan</a:t>
            </a:r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mencari</a:t>
            </a:r>
            <a:r>
              <a:rPr lang="en-ID" sz="2200" dirty="0"/>
              <a:t> model/</a:t>
            </a:r>
            <a:r>
              <a:rPr lang="en-ID" sz="2200" dirty="0" err="1"/>
              <a:t>desain</a:t>
            </a:r>
            <a:r>
              <a:rPr lang="en-ID" sz="2200" dirty="0"/>
              <a:t> baju yang </a:t>
            </a:r>
            <a:r>
              <a:rPr lang="en-ID" sz="2200" dirty="0" err="1"/>
              <a:t>disukai</a:t>
            </a:r>
            <a:r>
              <a:rPr lang="en-ID" sz="2200" dirty="0"/>
              <a:t> oleh </a:t>
            </a:r>
            <a:r>
              <a:rPr lang="en-ID" sz="2200" dirty="0" err="1"/>
              <a:t>konsumen</a:t>
            </a:r>
            <a:r>
              <a:rPr lang="en-ID" sz="2200" dirty="0"/>
              <a:t>. </a:t>
            </a:r>
          </a:p>
          <a:p>
            <a:r>
              <a:rPr lang="en-ID" sz="2200" dirty="0"/>
              <a:t>Hal yang </a:t>
            </a:r>
            <a:r>
              <a:rPr lang="en-ID" sz="2200" dirty="0" err="1"/>
              <a:t>pertama</a:t>
            </a:r>
            <a:r>
              <a:rPr lang="en-ID" sz="2200" dirty="0"/>
              <a:t> </a:t>
            </a:r>
            <a:r>
              <a:rPr lang="en-ID" sz="2200" dirty="0" err="1"/>
              <a:t>dilakukan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mendefinisikan</a:t>
            </a:r>
            <a:r>
              <a:rPr lang="en-ID" sz="2200" dirty="0"/>
              <a:t> </a:t>
            </a:r>
            <a:r>
              <a:rPr lang="en-ID" sz="2200" dirty="0" err="1"/>
              <a:t>masalah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mendiagnosa</a:t>
            </a:r>
            <a:r>
              <a:rPr lang="en-ID" sz="2200" dirty="0"/>
              <a:t>  </a:t>
            </a:r>
            <a:r>
              <a:rPr lang="en-ID" sz="2200" dirty="0" err="1"/>
              <a:t>permasalahan</a:t>
            </a:r>
            <a:r>
              <a:rPr lang="en-ID" sz="2200" dirty="0"/>
              <a:t> yang </a:t>
            </a:r>
            <a:r>
              <a:rPr lang="en-ID" sz="2200" dirty="0" err="1"/>
              <a:t>ada</a:t>
            </a:r>
            <a:r>
              <a:rPr lang="en-ID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679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064D-ECA4-4D50-A4CA-1B3BC4B5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3886"/>
            <a:ext cx="10058400" cy="1371600"/>
          </a:xfrm>
        </p:spPr>
        <p:txBody>
          <a:bodyPr/>
          <a:lstStyle/>
          <a:p>
            <a:r>
              <a:rPr lang="en-ID" b="1" dirty="0"/>
              <a:t>PERMASALAHAN/DIAGNOSA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16B8-B0C2-43DD-9EBF-3F2F4282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5" y="1664614"/>
            <a:ext cx="10058400" cy="4383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studi</a:t>
            </a:r>
            <a:r>
              <a:rPr lang="en-ID" sz="1800" dirty="0"/>
              <a:t> </a:t>
            </a:r>
            <a:r>
              <a:rPr lang="en-ID" sz="1800" dirty="0" err="1"/>
              <a:t>kasus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permasalahan</a:t>
            </a:r>
            <a:r>
              <a:rPr lang="en-ID" sz="1800" dirty="0"/>
              <a:t> yang </a:t>
            </a:r>
            <a:r>
              <a:rPr lang="en-ID" sz="1800" dirty="0" err="1"/>
              <a:t>ada</a:t>
            </a:r>
            <a:r>
              <a:rPr lang="en-ID" sz="1800" dirty="0"/>
              <a:t> pada </a:t>
            </a:r>
            <a:r>
              <a:rPr lang="en-ID" sz="1800" dirty="0" err="1"/>
              <a:t>bisnis</a:t>
            </a:r>
            <a:r>
              <a:rPr lang="en-ID" sz="1800" dirty="0"/>
              <a:t> </a:t>
            </a:r>
            <a:r>
              <a:rPr lang="en-ID" sz="1800" dirty="0" err="1"/>
              <a:t>garmen</a:t>
            </a:r>
            <a:r>
              <a:rPr lang="en-ID" sz="1800" dirty="0"/>
              <a:t> X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US" sz="1800" dirty="0" err="1"/>
              <a:t>sulitnya</a:t>
            </a:r>
            <a:r>
              <a:rPr lang="en-US" sz="1800" dirty="0"/>
              <a:t> </a:t>
            </a:r>
            <a:r>
              <a:rPr lang="en-US" sz="1800" dirty="0" err="1"/>
              <a:t>menebak</a:t>
            </a:r>
            <a:r>
              <a:rPr lang="en-US" sz="1800" dirty="0"/>
              <a:t> trend yang </a:t>
            </a:r>
            <a:r>
              <a:rPr lang="en-US" sz="1800" dirty="0" err="1"/>
              <a:t>sedang</a:t>
            </a:r>
            <a:r>
              <a:rPr lang="en-US" sz="1800" dirty="0"/>
              <a:t> </a:t>
            </a:r>
            <a:r>
              <a:rPr lang="en-US" sz="1800" dirty="0" err="1"/>
              <a:t>disukai</a:t>
            </a:r>
            <a:r>
              <a:rPr lang="en-US" sz="1800" dirty="0"/>
              <a:t> oleh pasar. Hal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stock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diinginkan</a:t>
            </a:r>
            <a:r>
              <a:rPr lang="en-US" sz="1800" dirty="0"/>
              <a:t> oleh </a:t>
            </a:r>
            <a:r>
              <a:rPr lang="en-US" sz="1800" dirty="0" err="1"/>
              <a:t>konsumen</a:t>
            </a:r>
            <a:r>
              <a:rPr lang="en-US" sz="1800" dirty="0"/>
              <a:t>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sedangkan</a:t>
            </a:r>
            <a:r>
              <a:rPr lang="en-US" sz="1800" dirty="0"/>
              <a:t> stock yang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diminati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stock. </a:t>
            </a:r>
            <a:r>
              <a:rPr lang="en-US" sz="1800" dirty="0" err="1"/>
              <a:t>Permasalahan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kurang</a:t>
            </a:r>
            <a:r>
              <a:rPr lang="en-US" sz="1800" dirty="0"/>
              <a:t> di </a:t>
            </a:r>
            <a:r>
              <a:rPr lang="en-US" sz="1800" dirty="0" err="1"/>
              <a:t>minati</a:t>
            </a:r>
            <a:r>
              <a:rPr lang="en-US" sz="1800" dirty="0"/>
              <a:t> dan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stock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di </a:t>
            </a:r>
            <a:r>
              <a:rPr lang="en-US" sz="1800" dirty="0" err="1"/>
              <a:t>diskon</a:t>
            </a:r>
            <a:r>
              <a:rPr lang="en-US" sz="1800" dirty="0"/>
              <a:t>. </a:t>
            </a:r>
            <a:endParaRPr lang="en-ID" sz="1800" dirty="0"/>
          </a:p>
          <a:p>
            <a:pPr marL="0" indent="0">
              <a:lnSpc>
                <a:spcPct val="150000"/>
              </a:lnSpc>
              <a:buNone/>
            </a:pPr>
            <a:endParaRPr lang="en-ID" sz="1800" dirty="0"/>
          </a:p>
          <a:p>
            <a:pPr>
              <a:lnSpc>
                <a:spcPct val="150000"/>
              </a:lnSpc>
            </a:pPr>
            <a:endParaRPr lang="en-ID" sz="1800" dirty="0"/>
          </a:p>
          <a:p>
            <a:pPr>
              <a:lnSpc>
                <a:spcPct val="150000"/>
              </a:lnSpc>
            </a:pPr>
            <a:endParaRPr lang="en-ID" sz="1800" dirty="0"/>
          </a:p>
          <a:p>
            <a:pPr>
              <a:lnSpc>
                <a:spcPct val="150000"/>
              </a:lnSpc>
            </a:pPr>
            <a:endParaRPr lang="en-ID" sz="1800" dirty="0"/>
          </a:p>
          <a:p>
            <a:pPr>
              <a:lnSpc>
                <a:spcPct val="150000"/>
              </a:lnSpc>
            </a:pP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24251-E287-46A8-80A1-93B4D526B6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23" y="3429000"/>
            <a:ext cx="3642091" cy="2975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51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D202-4EA1-4CFC-B5A8-E2E531DE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PENGUMPULAN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2D32-7BBC-4801-ABDD-9BB8A110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Pada </a:t>
            </a:r>
            <a:r>
              <a:rPr lang="en-ID" sz="2000" dirty="0" err="1"/>
              <a:t>studi</a:t>
            </a:r>
            <a:r>
              <a:rPr lang="en-ID" sz="2000" dirty="0"/>
              <a:t> </a:t>
            </a:r>
            <a:r>
              <a:rPr lang="en-ID" sz="2000" dirty="0" err="1"/>
              <a:t>kasus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Market </a:t>
            </a:r>
            <a:r>
              <a:rPr lang="en-ID" sz="2000" dirty="0" err="1"/>
              <a:t>Resracrh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denggan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online research </a:t>
            </a:r>
            <a:r>
              <a:rPr lang="en-ID" sz="2000" dirty="0" err="1"/>
              <a:t>menggunakan</a:t>
            </a:r>
            <a:r>
              <a:rPr lang="en-ID" sz="2000" dirty="0"/>
              <a:t> media social Instagram.  </a:t>
            </a:r>
            <a:r>
              <a:rPr lang="en-ID" sz="2000" dirty="0" err="1"/>
              <a:t>Penggunaan</a:t>
            </a:r>
            <a:r>
              <a:rPr lang="en-ID" sz="2000" dirty="0"/>
              <a:t> media </a:t>
            </a:r>
            <a:r>
              <a:rPr lang="en-ID" sz="2000" dirty="0" err="1"/>
              <a:t>sosia</a:t>
            </a:r>
            <a:r>
              <a:rPr lang="en-ID" sz="2000" dirty="0"/>
              <a:t> Instagram </a:t>
            </a:r>
            <a:r>
              <a:rPr lang="en-ID" sz="2000" dirty="0" err="1"/>
              <a:t>dikarenakan</a:t>
            </a:r>
            <a:r>
              <a:rPr lang="en-ID" sz="2000" dirty="0"/>
              <a:t> pada </a:t>
            </a:r>
            <a:r>
              <a:rPr lang="en-ID" sz="2000" dirty="0" err="1"/>
              <a:t>bisnis</a:t>
            </a:r>
            <a:r>
              <a:rPr lang="en-ID" sz="2000" dirty="0"/>
              <a:t> </a:t>
            </a:r>
            <a:r>
              <a:rPr lang="en-ID" sz="2000" dirty="0" err="1"/>
              <a:t>garmen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menjual</a:t>
            </a:r>
            <a:r>
              <a:rPr lang="en-ID" sz="2000" dirty="0"/>
              <a:t> product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pemanfaatan</a:t>
            </a:r>
            <a:r>
              <a:rPr lang="en-ID" sz="2000" dirty="0"/>
              <a:t> media social. </a:t>
            </a:r>
          </a:p>
          <a:p>
            <a:r>
              <a:rPr lang="en-ID" sz="2000" dirty="0"/>
              <a:t>Pada media social Instagram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market research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vote dan drop question.</a:t>
            </a:r>
          </a:p>
          <a:p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market research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dibuat</a:t>
            </a:r>
            <a:r>
              <a:rPr lang="en-ID" sz="2000" dirty="0"/>
              <a:t> </a:t>
            </a:r>
            <a:r>
              <a:rPr lang="en-ID" sz="2000" dirty="0" err="1"/>
              <a:t>rencana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story board </a:t>
            </a:r>
            <a:r>
              <a:rPr lang="en-ID" sz="2000" dirty="0" err="1"/>
              <a:t>terlebih</a:t>
            </a:r>
            <a:r>
              <a:rPr lang="en-ID" sz="2000" dirty="0"/>
              <a:t> </a:t>
            </a:r>
            <a:r>
              <a:rPr lang="en-ID" sz="2000" dirty="0" err="1"/>
              <a:t>dahulu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497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52BC0E-03E3-475C-90D1-8A3A9265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Story Board Pada Market Research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B90E4-23C3-4196-8DEC-FAEA37F832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08" y="2253563"/>
            <a:ext cx="7495784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FB0C-FB6A-45AD-BD7E-56E377F8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IMPLEMENTASI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5599-3D50-4E50-866C-B1555F2A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322"/>
            <a:ext cx="10058400" cy="4260422"/>
          </a:xfrm>
        </p:spPr>
        <p:txBody>
          <a:bodyPr>
            <a:normAutofit/>
          </a:bodyPr>
          <a:lstStyle/>
          <a:p>
            <a:r>
              <a:rPr lang="en-ID" sz="2000" dirty="0" err="1"/>
              <a:t>Tahap</a:t>
            </a:r>
            <a:r>
              <a:rPr lang="en-ID" sz="2000" dirty="0"/>
              <a:t> </a:t>
            </a:r>
            <a:r>
              <a:rPr lang="en-ID" sz="2000" dirty="0" err="1"/>
              <a:t>berikutnya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implementasi</a:t>
            </a:r>
            <a:r>
              <a:rPr lang="en-ID" sz="2000" dirty="0"/>
              <a:t> </a:t>
            </a:r>
            <a:r>
              <a:rPr lang="en-ID" sz="2000" dirty="0" err="1"/>
              <a:t>misalnya</a:t>
            </a:r>
            <a:r>
              <a:rPr lang="en-ID" sz="2000" dirty="0"/>
              <a:t>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mencari</a:t>
            </a:r>
            <a:r>
              <a:rPr lang="en-ID" sz="2000" dirty="0"/>
              <a:t> tau model </a:t>
            </a:r>
            <a:r>
              <a:rPr lang="en-ID" sz="2000" dirty="0" err="1"/>
              <a:t>lengan</a:t>
            </a:r>
            <a:r>
              <a:rPr lang="en-ID" sz="2000" dirty="0"/>
              <a:t> yang </a:t>
            </a:r>
            <a:r>
              <a:rPr lang="en-ID" sz="2000" dirty="0" err="1"/>
              <a:t>ingin</a:t>
            </a:r>
            <a:r>
              <a:rPr lang="en-ID" sz="2000" dirty="0"/>
              <a:t> di </a:t>
            </a:r>
            <a:r>
              <a:rPr lang="en-ID" sz="2000" dirty="0" err="1"/>
              <a:t>produksi</a:t>
            </a:r>
            <a:r>
              <a:rPr lang="en-ID" sz="2000" dirty="0"/>
              <a:t>.</a:t>
            </a:r>
          </a:p>
          <a:p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385CA-6836-4A63-BA75-68136C882F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98" y="2625116"/>
            <a:ext cx="5314098" cy="35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2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4151-0231-4FA1-B99A-C665493E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PENGOLAHAN DATA DAN 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37E1-CA7C-40F9-A81A-B7E6293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3266"/>
            <a:ext cx="10058400" cy="4219478"/>
          </a:xfrm>
        </p:spPr>
        <p:txBody>
          <a:bodyPr>
            <a:normAutofit/>
          </a:bodyPr>
          <a:lstStyle/>
          <a:p>
            <a:r>
              <a:rPr lang="en-ID" sz="2000" dirty="0"/>
              <a:t>Setelah </a:t>
            </a:r>
            <a:r>
              <a:rPr lang="en-ID" sz="2000" dirty="0" err="1"/>
              <a:t>mendapatkan</a:t>
            </a:r>
            <a:r>
              <a:rPr lang="en-ID" sz="2000" dirty="0"/>
              <a:t> data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dianalisa</a:t>
            </a:r>
            <a:r>
              <a:rPr lang="en-ID" sz="2000" dirty="0"/>
              <a:t> dan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pertimbangan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decision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produksi</a:t>
            </a:r>
            <a:r>
              <a:rPr lang="en-ID" sz="2000" dirty="0"/>
              <a:t> baju</a:t>
            </a:r>
          </a:p>
          <a:p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351DE-0A04-4812-A49F-917584C04A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2618026"/>
            <a:ext cx="52101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AA8C-D28D-4344-8027-2E6B14A79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Market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5ED0-9459-457A-BB19-DB269CDF4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KARINA NINE AMALIA S.</a:t>
            </a:r>
            <a:r>
              <a:rPr lang="en-ID" dirty="0" err="1"/>
              <a:t>Kom</a:t>
            </a:r>
            <a:r>
              <a:rPr lang="en-ID" dirty="0"/>
              <a:t>.,</a:t>
            </a:r>
            <a:r>
              <a:rPr lang="en-ID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80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82D9-7846-4710-954C-FBDD09CA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 Product Dari Market Research yang </a:t>
            </a:r>
            <a:r>
              <a:rPr lang="en-ID" dirty="0" err="1"/>
              <a:t>dilakukan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E070E-DAD1-4930-A3A6-10CF6304B0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05" y="2981100"/>
            <a:ext cx="7362825" cy="247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6FEC29-62ED-4B66-976E-589AC36B89F5}"/>
              </a:ext>
            </a:extLst>
          </p:cNvPr>
          <p:cNvSpPr/>
          <p:nvPr/>
        </p:nvSpPr>
        <p:spPr>
          <a:xfrm>
            <a:off x="1066799" y="2174481"/>
            <a:ext cx="9687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Dari market research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dievaluasi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product.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market research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trend yang </a:t>
            </a:r>
            <a:r>
              <a:rPr lang="en-ID" dirty="0" err="1"/>
              <a:t>disukai</a:t>
            </a:r>
            <a:r>
              <a:rPr lang="en-ID" dirty="0"/>
              <a:t> oleh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dll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126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00E8-A5EB-4AB1-9B95-32ED7D71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500" dirty="0"/>
              <a:t>Dari </a:t>
            </a:r>
            <a:r>
              <a:rPr lang="en-ID" sz="2500" dirty="0" err="1"/>
              <a:t>contoh</a:t>
            </a:r>
            <a:r>
              <a:rPr lang="en-ID" sz="2500" dirty="0"/>
              <a:t> </a:t>
            </a:r>
            <a:r>
              <a:rPr lang="en-ID" sz="2500" dirty="0" err="1"/>
              <a:t>studi</a:t>
            </a:r>
            <a:r>
              <a:rPr lang="en-ID" sz="2500" dirty="0"/>
              <a:t> </a:t>
            </a:r>
            <a:r>
              <a:rPr lang="en-ID" sz="2500" dirty="0" err="1"/>
              <a:t>kasus</a:t>
            </a:r>
            <a:r>
              <a:rPr lang="en-ID" sz="2500" dirty="0"/>
              <a:t> </a:t>
            </a:r>
            <a:r>
              <a:rPr lang="en-ID" sz="2500" dirty="0" err="1"/>
              <a:t>merupakan</a:t>
            </a:r>
            <a:r>
              <a:rPr lang="en-ID" sz="2500" dirty="0"/>
              <a:t> salah </a:t>
            </a:r>
            <a:r>
              <a:rPr lang="en-ID" sz="2500" dirty="0" err="1"/>
              <a:t>satu</a:t>
            </a:r>
            <a:r>
              <a:rPr lang="en-ID" sz="2500" dirty="0"/>
              <a:t> </a:t>
            </a:r>
            <a:r>
              <a:rPr lang="en-ID" sz="2500" dirty="0" err="1"/>
              <a:t>cara</a:t>
            </a:r>
            <a:r>
              <a:rPr lang="en-ID" sz="2500" dirty="0"/>
              <a:t> </a:t>
            </a:r>
            <a:r>
              <a:rPr lang="en-ID" sz="2500" dirty="0" err="1"/>
              <a:t>melakukan</a:t>
            </a:r>
            <a:r>
              <a:rPr lang="en-ID" sz="2500" dirty="0"/>
              <a:t> market research yang </a:t>
            </a:r>
            <a:r>
              <a:rPr lang="en-ID" sz="2500" dirty="0" err="1"/>
              <a:t>dilakukan</a:t>
            </a:r>
            <a:r>
              <a:rPr lang="en-ID" sz="2500" dirty="0"/>
              <a:t> </a:t>
            </a:r>
            <a:r>
              <a:rPr lang="en-ID" sz="2500" dirty="0" err="1"/>
              <a:t>menggunakan</a:t>
            </a:r>
            <a:r>
              <a:rPr lang="en-ID" sz="2500" dirty="0"/>
              <a:t> media social pada </a:t>
            </a:r>
            <a:r>
              <a:rPr lang="en-ID" sz="2500" dirty="0" err="1"/>
              <a:t>bisnis</a:t>
            </a:r>
            <a:r>
              <a:rPr lang="en-ID" sz="2500" dirty="0"/>
              <a:t> yang </a:t>
            </a:r>
            <a:r>
              <a:rPr lang="en-ID" sz="2500" dirty="0" err="1"/>
              <a:t>sudah</a:t>
            </a:r>
            <a:r>
              <a:rPr lang="en-ID" sz="2500" dirty="0"/>
              <a:t> </a:t>
            </a:r>
            <a:r>
              <a:rPr lang="en-ID" sz="2500" dirty="0" err="1"/>
              <a:t>berjalan</a:t>
            </a:r>
            <a:r>
              <a:rPr lang="en-ID" sz="2500" dirty="0"/>
              <a:t>. Anda </a:t>
            </a:r>
            <a:r>
              <a:rPr lang="en-ID" sz="2500" dirty="0" err="1"/>
              <a:t>dapat</a:t>
            </a:r>
            <a:r>
              <a:rPr lang="en-ID" sz="2500" dirty="0"/>
              <a:t> </a:t>
            </a:r>
            <a:r>
              <a:rPr lang="en-ID" sz="2500" dirty="0" err="1"/>
              <a:t>melakukan</a:t>
            </a:r>
            <a:r>
              <a:rPr lang="en-ID" sz="2500" dirty="0"/>
              <a:t> market research </a:t>
            </a:r>
            <a:r>
              <a:rPr lang="en-ID" sz="2500" dirty="0" err="1"/>
              <a:t>dengan</a:t>
            </a:r>
            <a:r>
              <a:rPr lang="en-ID" sz="2500" dirty="0"/>
              <a:t> </a:t>
            </a:r>
            <a:r>
              <a:rPr lang="en-ID" sz="2500" dirty="0" err="1"/>
              <a:t>berbagai</a:t>
            </a:r>
            <a:r>
              <a:rPr lang="en-ID" sz="2500" dirty="0"/>
              <a:t> </a:t>
            </a:r>
            <a:r>
              <a:rPr lang="en-ID" sz="2500" dirty="0" err="1"/>
              <a:t>metode</a:t>
            </a:r>
            <a:r>
              <a:rPr lang="en-ID" sz="2500" dirty="0"/>
              <a:t> yang </a:t>
            </a:r>
            <a:r>
              <a:rPr lang="en-ID" sz="2500" dirty="0" err="1"/>
              <a:t>ada</a:t>
            </a:r>
            <a:r>
              <a:rPr lang="en-ID" sz="2500" dirty="0"/>
              <a:t> </a:t>
            </a:r>
            <a:r>
              <a:rPr lang="en-ID" sz="2500" dirty="0" err="1"/>
              <a:t>seperti</a:t>
            </a:r>
            <a:r>
              <a:rPr lang="en-ID" sz="2500" dirty="0"/>
              <a:t> pada </a:t>
            </a:r>
            <a:r>
              <a:rPr lang="en-ID" sz="2500" dirty="0" err="1"/>
              <a:t>materi</a:t>
            </a:r>
            <a:r>
              <a:rPr lang="en-ID" sz="2500" dirty="0"/>
              <a:t> </a:t>
            </a:r>
            <a:r>
              <a:rPr lang="en-ID" sz="2500" dirty="0" err="1"/>
              <a:t>diatas</a:t>
            </a:r>
            <a:r>
              <a:rPr lang="en-ID" sz="25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5014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EB88-6856-2888-DE1D-82596DBC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Validasi</a:t>
            </a:r>
            <a:r>
              <a:rPr lang="en-US" dirty="0"/>
              <a:t> Ide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CA35-B60C-2C70-B151-5D93C954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Gunakan</a:t>
            </a:r>
            <a:r>
              <a:rPr lang="en-US" sz="2000" dirty="0"/>
              <a:t> Smoke Test 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Penilaian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err="1"/>
              <a:t>Riset</a:t>
            </a:r>
            <a:r>
              <a:rPr lang="en-US" sz="2000" dirty="0"/>
              <a:t> Online</a:t>
            </a:r>
          </a:p>
          <a:p>
            <a:r>
              <a:rPr lang="en-US" sz="2000" dirty="0"/>
              <a:t>4. </a:t>
            </a:r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nikmati</a:t>
            </a:r>
            <a:endParaRPr lang="en-US" sz="2000" dirty="0"/>
          </a:p>
          <a:p>
            <a:r>
              <a:rPr lang="en-US" sz="2000" dirty="0"/>
              <a:t>5. </a:t>
            </a:r>
            <a:r>
              <a:rPr lang="en-US" sz="2000" dirty="0" err="1"/>
              <a:t>Bangun</a:t>
            </a:r>
            <a:r>
              <a:rPr lang="en-US" sz="2000" dirty="0"/>
              <a:t> brand </a:t>
            </a:r>
            <a:r>
              <a:rPr lang="en-US" sz="2000" dirty="0" err="1"/>
              <a:t>anda</a:t>
            </a:r>
            <a:endParaRPr lang="en-US" sz="2000" dirty="0"/>
          </a:p>
          <a:p>
            <a:r>
              <a:rPr lang="en-US" sz="2000" dirty="0"/>
              <a:t>6.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akuisisi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endParaRPr lang="en-US" sz="2000" dirty="0"/>
          </a:p>
          <a:p>
            <a:r>
              <a:rPr lang="en-US" sz="2000" dirty="0"/>
              <a:t>7.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342995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4B4-5E82-172F-1071-068D8877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Pengembangan</a:t>
            </a:r>
            <a:r>
              <a:rPr lang="en-US" dirty="0"/>
              <a:t> Product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Market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801-F5CB-FF1B-CD2A-602CC71B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Asumsi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partisipan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riset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Menganalisis</a:t>
            </a:r>
            <a:r>
              <a:rPr lang="en-US" sz="2000" dirty="0"/>
              <a:t> dan </a:t>
            </a:r>
            <a:r>
              <a:rPr lang="en-US" sz="2000" dirty="0" err="1"/>
              <a:t>Meninjau</a:t>
            </a:r>
            <a:r>
              <a:rPr lang="en-US" sz="2000" dirty="0"/>
              <a:t> </a:t>
            </a:r>
            <a:r>
              <a:rPr lang="en-US" sz="2000" dirty="0" err="1"/>
              <a:t>Eksperimen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48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964" y="2332849"/>
            <a:ext cx="6718433" cy="174650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TERIMAKASIH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4745-87D1-4A20-A335-448888B1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41554"/>
            <a:ext cx="10058400" cy="1371600"/>
          </a:xfrm>
        </p:spPr>
        <p:txBody>
          <a:bodyPr>
            <a:normAutofit/>
          </a:bodyPr>
          <a:lstStyle/>
          <a:p>
            <a:r>
              <a:rPr lang="en-ID" sz="5000" b="1" dirty="0"/>
              <a:t>MARKET RESEARCH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3BB17B-534D-4284-AFEE-0FF3ECC4DBF1}"/>
              </a:ext>
            </a:extLst>
          </p:cNvPr>
          <p:cNvSpPr/>
          <p:nvPr/>
        </p:nvSpPr>
        <p:spPr>
          <a:xfrm>
            <a:off x="1111264" y="1513154"/>
            <a:ext cx="2022762" cy="1614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Konsumen</a:t>
            </a:r>
            <a:r>
              <a:rPr lang="en-ID" dirty="0"/>
              <a:t>/</a:t>
            </a:r>
            <a:r>
              <a:rPr lang="en-ID" dirty="0" err="1"/>
              <a:t>Pelanggan</a:t>
            </a:r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3562F8-0389-4B5E-898C-C38A3B21B32E}"/>
              </a:ext>
            </a:extLst>
          </p:cNvPr>
          <p:cNvSpPr/>
          <p:nvPr/>
        </p:nvSpPr>
        <p:spPr>
          <a:xfrm>
            <a:off x="5862728" y="1510976"/>
            <a:ext cx="1841043" cy="1616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Pemasar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34817-8CFF-4CF9-B1B1-FED13EAF79DA}"/>
              </a:ext>
            </a:extLst>
          </p:cNvPr>
          <p:cNvSpPr/>
          <p:nvPr/>
        </p:nvSpPr>
        <p:spPr>
          <a:xfrm>
            <a:off x="3103421" y="3530731"/>
            <a:ext cx="3089563" cy="9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Informasi</a:t>
            </a:r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F0502B-D044-405E-AA20-B6F3E6E00ADC}"/>
              </a:ext>
            </a:extLst>
          </p:cNvPr>
          <p:cNvCxnSpPr>
            <a:stCxn id="10" idx="4"/>
          </p:cNvCxnSpPr>
          <p:nvPr/>
        </p:nvCxnSpPr>
        <p:spPr>
          <a:xfrm>
            <a:off x="2122645" y="3127303"/>
            <a:ext cx="0" cy="82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7A4FA6-40CB-422D-8DA0-995AF1A0D508}"/>
              </a:ext>
            </a:extLst>
          </p:cNvPr>
          <p:cNvCxnSpPr>
            <a:stCxn id="11" idx="4"/>
          </p:cNvCxnSpPr>
          <p:nvPr/>
        </p:nvCxnSpPr>
        <p:spPr>
          <a:xfrm flipH="1">
            <a:off x="6783249" y="3127303"/>
            <a:ext cx="1" cy="88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BE79DE-8101-430F-B579-D8454D819C34}"/>
              </a:ext>
            </a:extLst>
          </p:cNvPr>
          <p:cNvCxnSpPr/>
          <p:nvPr/>
        </p:nvCxnSpPr>
        <p:spPr>
          <a:xfrm>
            <a:off x="2122645" y="3948545"/>
            <a:ext cx="980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33570E-8FA8-4B40-B4B0-6E4F496A735E}"/>
              </a:ext>
            </a:extLst>
          </p:cNvPr>
          <p:cNvCxnSpPr/>
          <p:nvPr/>
        </p:nvCxnSpPr>
        <p:spPr>
          <a:xfrm flipH="1">
            <a:off x="6192984" y="3948545"/>
            <a:ext cx="590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9BBAC-4AC5-4865-BC35-5E71C4320628}"/>
              </a:ext>
            </a:extLst>
          </p:cNvPr>
          <p:cNvSpPr/>
          <p:nvPr/>
        </p:nvSpPr>
        <p:spPr>
          <a:xfrm>
            <a:off x="5862728" y="5157982"/>
            <a:ext cx="5694203" cy="1177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Mengidentifikasi</a:t>
            </a:r>
            <a:r>
              <a:rPr lang="en-ID" dirty="0"/>
              <a:t> dan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marketing  agar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berdampak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para </a:t>
            </a:r>
            <a:r>
              <a:rPr lang="en-ID" dirty="0" err="1"/>
              <a:t>pelanggan</a:t>
            </a:r>
            <a:r>
              <a:rPr lang="en-ID" dirty="0"/>
              <a:t> dan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endParaRPr lang="en-ID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7DC4F7-F591-4F2F-8DB9-9F3BEBD882F9}"/>
              </a:ext>
            </a:extLst>
          </p:cNvPr>
          <p:cNvCxnSpPr/>
          <p:nvPr/>
        </p:nvCxnSpPr>
        <p:spPr>
          <a:xfrm>
            <a:off x="4447309" y="4496725"/>
            <a:ext cx="0" cy="105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B8E54D-A876-4857-B95C-26F33FEC3C82}"/>
              </a:ext>
            </a:extLst>
          </p:cNvPr>
          <p:cNvCxnSpPr/>
          <p:nvPr/>
        </p:nvCxnSpPr>
        <p:spPr>
          <a:xfrm>
            <a:off x="4488873" y="5541818"/>
            <a:ext cx="1373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3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8D8E-3F2C-4325-8788-D831CC68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496166"/>
            <a:ext cx="10058400" cy="1371600"/>
          </a:xfrm>
        </p:spPr>
        <p:txBody>
          <a:bodyPr/>
          <a:lstStyle/>
          <a:p>
            <a:r>
              <a:rPr lang="en-ID" b="1" dirty="0"/>
              <a:t>MARKET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FE272-D3ED-4B84-8CCE-E72CE4DE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763" y="2311112"/>
            <a:ext cx="9670473" cy="273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D" sz="2000" dirty="0">
                <a:latin typeface="Britannic Bold" panose="020B0903060703020204" pitchFamily="34" charset="0"/>
              </a:rPr>
              <a:t>Market Research </a:t>
            </a:r>
            <a:r>
              <a:rPr lang="en-ID" sz="2000" dirty="0" err="1">
                <a:latin typeface="Britannic Bold" panose="020B0903060703020204" pitchFamily="34" charset="0"/>
              </a:rPr>
              <a:t>adalah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fungsi</a:t>
            </a:r>
            <a:r>
              <a:rPr lang="en-ID" sz="2000" dirty="0">
                <a:latin typeface="Britannic Bold" panose="020B0903060703020204" pitchFamily="34" charset="0"/>
              </a:rPr>
              <a:t> yang </a:t>
            </a:r>
            <a:r>
              <a:rPr lang="en-ID" sz="2000" dirty="0" err="1">
                <a:latin typeface="Britannic Bold" panose="020B0903060703020204" pitchFamily="34" charset="0"/>
              </a:rPr>
              <a:t>menghubungkan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konsumen</a:t>
            </a:r>
            <a:r>
              <a:rPr lang="en-ID" sz="2000" dirty="0">
                <a:latin typeface="Britannic Bold" panose="020B0903060703020204" pitchFamily="34" charset="0"/>
              </a:rPr>
              <a:t>, </a:t>
            </a:r>
            <a:r>
              <a:rPr lang="en-ID" sz="2000" dirty="0" err="1">
                <a:latin typeface="Britannic Bold" panose="020B0903060703020204" pitchFamily="34" charset="0"/>
              </a:rPr>
              <a:t>pelanggan</a:t>
            </a:r>
            <a:r>
              <a:rPr lang="en-ID" sz="2000" dirty="0">
                <a:latin typeface="Britannic Bold" panose="020B0903060703020204" pitchFamily="34" charset="0"/>
              </a:rPr>
              <a:t> dan public </a:t>
            </a:r>
            <a:r>
              <a:rPr lang="en-ID" sz="2000" dirty="0" err="1">
                <a:latin typeface="Britannic Bold" panose="020B0903060703020204" pitchFamily="34" charset="0"/>
              </a:rPr>
              <a:t>dengan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pemasar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melalui</a:t>
            </a:r>
            <a:r>
              <a:rPr lang="en-ID" sz="2000" dirty="0">
                <a:latin typeface="Britannic Bold" panose="020B0903060703020204" pitchFamily="34" charset="0"/>
              </a:rPr>
              <a:t> INFORMASI yang </a:t>
            </a:r>
            <a:r>
              <a:rPr lang="en-ID" sz="2000" dirty="0" err="1">
                <a:latin typeface="Britannic Bold" panose="020B0903060703020204" pitchFamily="34" charset="0"/>
              </a:rPr>
              <a:t>digunakan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untuk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mengidentifikasi</a:t>
            </a:r>
            <a:r>
              <a:rPr lang="en-ID" sz="2000" dirty="0">
                <a:latin typeface="Britannic Bold" panose="020B0903060703020204" pitchFamily="34" charset="0"/>
              </a:rPr>
              <a:t> dan </a:t>
            </a:r>
            <a:r>
              <a:rPr lang="en-ID" sz="2000" dirty="0" err="1">
                <a:latin typeface="Britannic Bold" panose="020B0903060703020204" pitchFamily="34" charset="0"/>
              </a:rPr>
              <a:t>mendefinisikan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peluang</a:t>
            </a:r>
            <a:r>
              <a:rPr lang="en-ID" sz="2000" dirty="0">
                <a:latin typeface="Britannic Bold" panose="020B0903060703020204" pitchFamily="34" charset="0"/>
              </a:rPr>
              <a:t> dan </a:t>
            </a:r>
            <a:r>
              <a:rPr lang="en-ID" sz="2000" dirty="0" err="1">
                <a:latin typeface="Britannic Bold" panose="020B0903060703020204" pitchFamily="34" charset="0"/>
              </a:rPr>
              <a:t>masalah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pemasaran</a:t>
            </a:r>
            <a:r>
              <a:rPr lang="en-ID" sz="2000" dirty="0">
                <a:latin typeface="Britannic Bold" panose="020B0903060703020204" pitchFamily="34" charset="0"/>
              </a:rPr>
              <a:t>; </a:t>
            </a:r>
            <a:r>
              <a:rPr lang="en-ID" sz="2000" dirty="0" err="1">
                <a:latin typeface="Britannic Bold" panose="020B0903060703020204" pitchFamily="34" charset="0"/>
              </a:rPr>
              <a:t>menghasilkan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serta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mengevaluasi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upaya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pemasaran</a:t>
            </a:r>
            <a:r>
              <a:rPr lang="en-ID" sz="2000" dirty="0">
                <a:latin typeface="Britannic Bold" panose="020B0903060703020204" pitchFamily="34" charset="0"/>
              </a:rPr>
              <a:t>; </a:t>
            </a:r>
            <a:r>
              <a:rPr lang="en-ID" sz="2000" dirty="0" err="1">
                <a:latin typeface="Britannic Bold" panose="020B0903060703020204" pitchFamily="34" charset="0"/>
              </a:rPr>
              <a:t>memantau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kinerja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pemasaran</a:t>
            </a:r>
            <a:r>
              <a:rPr lang="en-ID" sz="2000" dirty="0">
                <a:latin typeface="Britannic Bold" panose="020B0903060703020204" pitchFamily="34" charset="0"/>
              </a:rPr>
              <a:t>; dan </a:t>
            </a:r>
            <a:r>
              <a:rPr lang="en-ID" sz="2000" dirty="0" err="1">
                <a:latin typeface="Britannic Bold" panose="020B0903060703020204" pitchFamily="34" charset="0"/>
              </a:rPr>
              <a:t>memperbaiki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pengertian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pemasaran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sebagai</a:t>
            </a:r>
            <a:r>
              <a:rPr lang="en-ID" sz="2000" dirty="0">
                <a:latin typeface="Britannic Bold" panose="020B0903060703020204" pitchFamily="34" charset="0"/>
              </a:rPr>
              <a:t> </a:t>
            </a:r>
            <a:r>
              <a:rPr lang="en-ID" sz="2000" dirty="0" err="1">
                <a:latin typeface="Britannic Bold" panose="020B0903060703020204" pitchFamily="34" charset="0"/>
              </a:rPr>
              <a:t>suatu</a:t>
            </a:r>
            <a:r>
              <a:rPr lang="en-ID" sz="2000" dirty="0">
                <a:latin typeface="Britannic Bold" panose="020B0903060703020204" pitchFamily="34" charset="0"/>
              </a:rPr>
              <a:t> proses.</a:t>
            </a:r>
          </a:p>
        </p:txBody>
      </p:sp>
    </p:spTree>
    <p:extLst>
      <p:ext uri="{BB962C8B-B14F-4D97-AF65-F5344CB8AC3E}">
        <p14:creationId xmlns:p14="http://schemas.microsoft.com/office/powerpoint/2010/main" val="36457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C9D2-EE53-4D2C-ACBD-51C843B2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Market Research with Online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4BC8-B3E1-47C8-B371-93AC7278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700" dirty="0" err="1"/>
              <a:t>Penggunaan</a:t>
            </a:r>
            <a:r>
              <a:rPr lang="en-ID" sz="2700" dirty="0"/>
              <a:t> </a:t>
            </a:r>
            <a:r>
              <a:rPr lang="en-ID" sz="2700" dirty="0" err="1"/>
              <a:t>Komputer</a:t>
            </a:r>
            <a:r>
              <a:rPr lang="en-ID" sz="2700" dirty="0"/>
              <a:t>, </a:t>
            </a:r>
            <a:r>
              <a:rPr lang="en-ID" sz="2700" dirty="0" err="1"/>
              <a:t>jaringan</a:t>
            </a:r>
            <a:r>
              <a:rPr lang="en-ID" sz="2700" dirty="0"/>
              <a:t> </a:t>
            </a:r>
            <a:r>
              <a:rPr lang="en-ID" sz="2700" dirty="0" err="1"/>
              <a:t>termasuk</a:t>
            </a:r>
            <a:r>
              <a:rPr lang="en-ID" sz="2700" dirty="0"/>
              <a:t> internet </a:t>
            </a:r>
            <a:r>
              <a:rPr lang="en-ID" sz="2700" dirty="0" err="1"/>
              <a:t>untuk</a:t>
            </a:r>
            <a:r>
              <a:rPr lang="en-ID" sz="2700" dirty="0"/>
              <a:t> </a:t>
            </a:r>
            <a:r>
              <a:rPr lang="en-ID" sz="2700" dirty="0" err="1"/>
              <a:t>membantu</a:t>
            </a:r>
            <a:r>
              <a:rPr lang="en-ID" sz="2700" dirty="0"/>
              <a:t> </a:t>
            </a:r>
            <a:r>
              <a:rPr lang="en-ID" sz="2700" dirty="0" err="1"/>
              <a:t>fase</a:t>
            </a:r>
            <a:r>
              <a:rPr lang="en-ID" sz="2700" dirty="0"/>
              <a:t> </a:t>
            </a:r>
            <a:r>
              <a:rPr lang="en-ID" sz="2700" dirty="0" err="1"/>
              <a:t>apapun</a:t>
            </a:r>
            <a:r>
              <a:rPr lang="en-ID" sz="2700" dirty="0"/>
              <a:t> </a:t>
            </a:r>
            <a:r>
              <a:rPr lang="en-ID" sz="2700" dirty="0" err="1"/>
              <a:t>dari</a:t>
            </a:r>
            <a:r>
              <a:rPr lang="en-ID" sz="2700" dirty="0"/>
              <a:t> proses market research </a:t>
            </a:r>
            <a:r>
              <a:rPr lang="en-ID" sz="2700" dirty="0" err="1"/>
              <a:t>termasuk</a:t>
            </a:r>
            <a:r>
              <a:rPr lang="en-ID" sz="2700" dirty="0"/>
              <a:t> </a:t>
            </a:r>
            <a:r>
              <a:rPr lang="en-ID" sz="2700" dirty="0" err="1"/>
              <a:t>pengembangan</a:t>
            </a:r>
            <a:r>
              <a:rPr lang="en-ID" sz="2700" dirty="0"/>
              <a:t> </a:t>
            </a:r>
            <a:r>
              <a:rPr lang="en-ID" sz="2700" dirty="0" err="1"/>
              <a:t>masalah</a:t>
            </a:r>
            <a:r>
              <a:rPr lang="en-ID" sz="2700" dirty="0"/>
              <a:t>, </a:t>
            </a:r>
            <a:r>
              <a:rPr lang="en-ID" sz="2700" dirty="0" err="1"/>
              <a:t>desain</a:t>
            </a:r>
            <a:r>
              <a:rPr lang="en-ID" sz="2700" dirty="0"/>
              <a:t> </a:t>
            </a:r>
            <a:r>
              <a:rPr lang="en-ID" sz="2700" dirty="0" err="1"/>
              <a:t>penelitian</a:t>
            </a:r>
            <a:r>
              <a:rPr lang="en-ID" sz="2700" dirty="0"/>
              <a:t>, </a:t>
            </a:r>
            <a:r>
              <a:rPr lang="en-ID" sz="2700" dirty="0" err="1"/>
              <a:t>pengumpulan</a:t>
            </a:r>
            <a:r>
              <a:rPr lang="en-ID" sz="2700" dirty="0"/>
              <a:t> data, </a:t>
            </a:r>
            <a:r>
              <a:rPr lang="en-ID" sz="2700" dirty="0" err="1"/>
              <a:t>analisis</a:t>
            </a:r>
            <a:r>
              <a:rPr lang="en-ID" sz="2700" dirty="0"/>
              <a:t> dan </a:t>
            </a:r>
            <a:r>
              <a:rPr lang="en-ID" sz="2700" dirty="0" err="1"/>
              <a:t>penulisan</a:t>
            </a:r>
            <a:r>
              <a:rPr lang="en-ID" sz="2700" dirty="0"/>
              <a:t> </a:t>
            </a:r>
            <a:r>
              <a:rPr lang="en-ID" sz="2700" dirty="0" err="1"/>
              <a:t>laporan</a:t>
            </a:r>
            <a:r>
              <a:rPr lang="en-ID" sz="2700" dirty="0"/>
              <a:t> </a:t>
            </a:r>
            <a:r>
              <a:rPr lang="en-ID" sz="2700" dirty="0" err="1"/>
              <a:t>serta</a:t>
            </a:r>
            <a:r>
              <a:rPr lang="en-ID" sz="2700" dirty="0"/>
              <a:t> </a:t>
            </a:r>
            <a:r>
              <a:rPr lang="en-ID" sz="2700" dirty="0" err="1"/>
              <a:t>distribusi</a:t>
            </a:r>
            <a:r>
              <a:rPr lang="en-ID" sz="2700" dirty="0"/>
              <a:t>.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21E12-8E20-46D3-A4A9-71135833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83594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jaringan, termasuk Internet, untuk membantu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0B3958-D75E-4F0F-BF21-1D0D06353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887696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fase apa pun dari proses riset pemasaran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048085-F3AA-40E6-BB5B-F83B15AD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93865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termasuk pengembangan masalah,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DAE8A8-068D-4F0D-B6F9-2036AF9D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99040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desain penelitian, pengumpulan data, analisis, dan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D45EA6-676C-438C-B6B9-05F2DB4B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2041366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penulisan laporan dan distribusi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7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7AE485-72E8-4845-9CE4-2BF5F5F123E3}"/>
              </a:ext>
            </a:extLst>
          </p:cNvPr>
          <p:cNvSpPr/>
          <p:nvPr/>
        </p:nvSpPr>
        <p:spPr>
          <a:xfrm>
            <a:off x="789709" y="2330493"/>
            <a:ext cx="8866909" cy="3305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3817C-93C3-4DE9-B88B-86B5CAEA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5 </a:t>
            </a:r>
            <a:r>
              <a:rPr lang="en-ID" b="1" dirty="0" err="1"/>
              <a:t>Langkah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Market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1189-E558-4B02-AE60-A7606A05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04902"/>
            <a:ext cx="10058400" cy="3849624"/>
          </a:xfrm>
        </p:spPr>
        <p:txBody>
          <a:bodyPr>
            <a:normAutofit/>
          </a:bodyPr>
          <a:lstStyle/>
          <a:p>
            <a:r>
              <a:rPr lang="en-ID" sz="3000" dirty="0"/>
              <a:t>1. </a:t>
            </a:r>
            <a:r>
              <a:rPr lang="en-ID" sz="3000" dirty="0" err="1"/>
              <a:t>Definisi</a:t>
            </a:r>
            <a:r>
              <a:rPr lang="en-ID" sz="3000" dirty="0"/>
              <a:t> </a:t>
            </a:r>
            <a:r>
              <a:rPr lang="en-ID" sz="3000" dirty="0" err="1"/>
              <a:t>Masalah</a:t>
            </a:r>
            <a:r>
              <a:rPr lang="en-ID" sz="3000" dirty="0"/>
              <a:t> </a:t>
            </a:r>
          </a:p>
          <a:p>
            <a:r>
              <a:rPr lang="en-ID" sz="3000" dirty="0"/>
              <a:t>2. </a:t>
            </a:r>
            <a:r>
              <a:rPr lang="en-ID" sz="3000" dirty="0" err="1"/>
              <a:t>Pengumpulan</a:t>
            </a:r>
            <a:r>
              <a:rPr lang="en-ID" sz="3000" dirty="0"/>
              <a:t> Data</a:t>
            </a:r>
          </a:p>
          <a:p>
            <a:r>
              <a:rPr lang="en-ID" sz="3000" dirty="0"/>
              <a:t>3. </a:t>
            </a:r>
            <a:r>
              <a:rPr lang="en-ID" sz="3000" dirty="0" err="1"/>
              <a:t>Menganalisis</a:t>
            </a:r>
            <a:r>
              <a:rPr lang="en-ID" sz="3000" dirty="0"/>
              <a:t> dan </a:t>
            </a:r>
            <a:r>
              <a:rPr lang="en-ID" sz="3000" dirty="0" err="1"/>
              <a:t>Penafsiran</a:t>
            </a:r>
            <a:r>
              <a:rPr lang="en-ID" sz="3000" dirty="0"/>
              <a:t> Data</a:t>
            </a:r>
          </a:p>
          <a:p>
            <a:r>
              <a:rPr lang="en-ID" sz="3000" dirty="0"/>
              <a:t>4. </a:t>
            </a:r>
            <a:r>
              <a:rPr lang="en-ID" sz="3000" dirty="0" err="1"/>
              <a:t>Pencapaian</a:t>
            </a:r>
            <a:r>
              <a:rPr lang="en-ID" sz="3000" dirty="0"/>
              <a:t> Kesimpulan</a:t>
            </a:r>
          </a:p>
          <a:p>
            <a:r>
              <a:rPr lang="en-ID" sz="3000" dirty="0"/>
              <a:t>5. </a:t>
            </a:r>
            <a:r>
              <a:rPr lang="en-ID" sz="3000" dirty="0" err="1"/>
              <a:t>Implementasi</a:t>
            </a:r>
            <a:r>
              <a:rPr lang="en-ID" sz="3000" dirty="0"/>
              <a:t> </a:t>
            </a:r>
            <a:r>
              <a:rPr lang="en-ID" sz="3000" dirty="0" err="1"/>
              <a:t>Penelitian</a:t>
            </a:r>
            <a:r>
              <a:rPr lang="en-ID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858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D2EB-B632-4E5E-ABDA-0F188BFB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C765-0F85-47C6-AD56-282A1CFDA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Pada </a:t>
            </a:r>
            <a:r>
              <a:rPr lang="en-ID" sz="2400" dirty="0" err="1"/>
              <a:t>tahap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anda</a:t>
            </a:r>
            <a:r>
              <a:rPr lang="en-ID" sz="2400" dirty="0"/>
              <a:t>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mengidentifikasi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yang </a:t>
            </a:r>
            <a:r>
              <a:rPr lang="en-ID" sz="2400" dirty="0" err="1"/>
              <a:t>tejadi</a:t>
            </a:r>
            <a:endParaRPr lang="en-ID" sz="2400" dirty="0"/>
          </a:p>
          <a:p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yang </a:t>
            </a:r>
            <a:r>
              <a:rPr lang="en-ID" sz="2400" dirty="0" err="1"/>
              <a:t>dibutuhkan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menyelesaikan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</a:p>
          <a:p>
            <a:r>
              <a:rPr lang="en-ID" sz="2400" dirty="0" err="1"/>
              <a:t>Misalnya</a:t>
            </a:r>
            <a:r>
              <a:rPr lang="en-ID" sz="2400" dirty="0"/>
              <a:t> </a:t>
            </a:r>
            <a:r>
              <a:rPr lang="en-ID" sz="2400" dirty="0" err="1"/>
              <a:t>penjualan</a:t>
            </a:r>
            <a:r>
              <a:rPr lang="en-ID" sz="2400" dirty="0"/>
              <a:t> yang </a:t>
            </a:r>
            <a:r>
              <a:rPr lang="en-ID" sz="2400" dirty="0" err="1"/>
              <a:t>buruk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bisnis</a:t>
            </a:r>
            <a:r>
              <a:rPr lang="en-ID" sz="2400" dirty="0"/>
              <a:t> </a:t>
            </a:r>
            <a:r>
              <a:rPr lang="en-ID" sz="2400" dirty="0" err="1"/>
              <a:t>bukan</a:t>
            </a:r>
            <a:r>
              <a:rPr lang="en-ID" sz="2400" dirty="0"/>
              <a:t> </a:t>
            </a:r>
            <a:r>
              <a:rPr lang="en-ID" sz="2400" dirty="0" err="1"/>
              <a:t>meruapakan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hal</a:t>
            </a:r>
            <a:r>
              <a:rPr lang="en-ID" sz="2400" dirty="0"/>
              <a:t> </a:t>
            </a:r>
            <a:r>
              <a:rPr lang="en-ID" sz="2400" dirty="0" err="1"/>
              <a:t>tersbut</a:t>
            </a:r>
            <a:r>
              <a:rPr lang="en-ID" sz="2400" dirty="0"/>
              <a:t> </a:t>
            </a:r>
            <a:r>
              <a:rPr lang="en-ID" sz="2400" dirty="0" err="1"/>
              <a:t>termasuk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gejala</a:t>
            </a:r>
            <a:r>
              <a:rPr lang="en-ID" sz="2400" dirty="0"/>
              <a:t> </a:t>
            </a:r>
            <a:r>
              <a:rPr lang="en-ID" sz="2400" dirty="0" err="1"/>
              <a:t>masalahnya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strategi</a:t>
            </a:r>
            <a:r>
              <a:rPr lang="en-ID" sz="2400" dirty="0"/>
              <a:t> </a:t>
            </a:r>
            <a:r>
              <a:rPr lang="en-ID" sz="2400" dirty="0" err="1"/>
              <a:t>pemasaran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5013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6065-CA90-43A4-ADA3-D990FB4C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0389-ABD0-421C-8E68-C66B5626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bisnis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lanjut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meliputi</a:t>
            </a:r>
            <a:r>
              <a:rPr lang="en-ID" sz="2400" dirty="0"/>
              <a:t> :</a:t>
            </a:r>
          </a:p>
          <a:p>
            <a:r>
              <a:rPr lang="en-ID" sz="2400" dirty="0" err="1"/>
              <a:t>Siapa</a:t>
            </a:r>
            <a:r>
              <a:rPr lang="en-ID" sz="2400" dirty="0"/>
              <a:t> target </a:t>
            </a:r>
            <a:r>
              <a:rPr lang="en-ID" sz="2400" dirty="0" err="1"/>
              <a:t>pelanggan</a:t>
            </a:r>
            <a:r>
              <a:rPr lang="en-ID" sz="2400" dirty="0"/>
              <a:t> </a:t>
            </a:r>
            <a:r>
              <a:rPr lang="en-ID" sz="2400" dirty="0" err="1"/>
              <a:t>anda</a:t>
            </a:r>
            <a:r>
              <a:rPr lang="en-ID" sz="2400" dirty="0"/>
              <a:t> ?</a:t>
            </a:r>
          </a:p>
          <a:p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diterapkan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mencapai</a:t>
            </a:r>
            <a:r>
              <a:rPr lang="en-ID" sz="2400" dirty="0"/>
              <a:t> target </a:t>
            </a:r>
            <a:r>
              <a:rPr lang="en-ID" sz="2400" dirty="0" err="1"/>
              <a:t>bisnis</a:t>
            </a:r>
            <a:r>
              <a:rPr lang="en-ID" sz="2400" dirty="0"/>
              <a:t> ?</a:t>
            </a:r>
          </a:p>
          <a:p>
            <a:r>
              <a:rPr lang="en-ID" sz="2400" dirty="0" err="1"/>
              <a:t>Siapa</a:t>
            </a:r>
            <a:r>
              <a:rPr lang="en-ID" sz="2400" dirty="0"/>
              <a:t> </a:t>
            </a:r>
            <a:r>
              <a:rPr lang="en-ID" sz="2400" dirty="0" err="1"/>
              <a:t>pelanggan</a:t>
            </a:r>
            <a:r>
              <a:rPr lang="en-ID" sz="2400" dirty="0"/>
              <a:t> </a:t>
            </a:r>
            <a:r>
              <a:rPr lang="en-ID" sz="2400" dirty="0" err="1"/>
              <a:t>anda</a:t>
            </a:r>
            <a:r>
              <a:rPr lang="en-ID" sz="2400" dirty="0"/>
              <a:t> dan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untung</a:t>
            </a:r>
            <a:r>
              <a:rPr lang="en-ID" sz="2400" dirty="0"/>
              <a:t> dan </a:t>
            </a:r>
            <a:r>
              <a:rPr lang="en-ID" sz="2400" dirty="0" err="1"/>
              <a:t>kerugian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bisnis</a:t>
            </a:r>
            <a:r>
              <a:rPr lang="en-ID" sz="2400" dirty="0"/>
              <a:t> yang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anda</a:t>
            </a:r>
            <a:r>
              <a:rPr lang="en-ID" sz="2400" dirty="0"/>
              <a:t> </a:t>
            </a:r>
            <a:r>
              <a:rPr lang="en-ID" sz="2400" dirty="0" err="1"/>
              <a:t>lakukan</a:t>
            </a:r>
            <a:r>
              <a:rPr lang="en-ID" sz="2400" dirty="0"/>
              <a:t> ?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04601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78F4-CD1E-4630-8307-D62C7E73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2. </a:t>
            </a:r>
            <a:r>
              <a:rPr lang="en-ID" b="1" dirty="0" err="1"/>
              <a:t>Pengumpulan</a:t>
            </a:r>
            <a:r>
              <a:rPr lang="en-ID" b="1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92D3-C8A4-43A9-B81F-787FF432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 dirty="0" err="1"/>
              <a:t>Terdapat</a:t>
            </a:r>
            <a:r>
              <a:rPr lang="en-ID" sz="2000" dirty="0"/>
              <a:t> 2 </a:t>
            </a: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riset</a:t>
            </a:r>
            <a:r>
              <a:rPr lang="en-ID" sz="2000" dirty="0"/>
              <a:t> pasar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</a:p>
          <a:p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27CF63-E15A-460D-BC18-0BCEE5543F78}"/>
              </a:ext>
            </a:extLst>
          </p:cNvPr>
          <p:cNvSpPr/>
          <p:nvPr/>
        </p:nvSpPr>
        <p:spPr>
          <a:xfrm>
            <a:off x="1593273" y="2757055"/>
            <a:ext cx="2687782" cy="8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Penelitian</a:t>
            </a:r>
            <a:r>
              <a:rPr lang="en-ID" dirty="0"/>
              <a:t> Primer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579D77-844A-4F90-83A5-8CB8C11DD10E}"/>
              </a:ext>
            </a:extLst>
          </p:cNvPr>
          <p:cNvSpPr/>
          <p:nvPr/>
        </p:nvSpPr>
        <p:spPr>
          <a:xfrm>
            <a:off x="6705600" y="2757055"/>
            <a:ext cx="2687782" cy="8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Sekunder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4578C-89EC-4650-A661-71971296D3F5}"/>
              </a:ext>
            </a:extLst>
          </p:cNvPr>
          <p:cNvSpPr/>
          <p:nvPr/>
        </p:nvSpPr>
        <p:spPr>
          <a:xfrm>
            <a:off x="1115291" y="4390763"/>
            <a:ext cx="3643746" cy="18246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dan survey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berbicara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C687C-0320-4A9E-8DE2-DD3D240DB0A4}"/>
              </a:ext>
            </a:extLst>
          </p:cNvPr>
          <p:cNvSpPr/>
          <p:nvPr/>
        </p:nvSpPr>
        <p:spPr>
          <a:xfrm>
            <a:off x="6120245" y="4390763"/>
            <a:ext cx="3643746" cy="18246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market research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statistic industry,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pasar, </a:t>
            </a:r>
            <a:r>
              <a:rPr lang="en-ID" dirty="0" err="1"/>
              <a:t>artikel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AE51BF-C4C6-4224-B5E2-0C03F9BD2170}"/>
              </a:ext>
            </a:extLst>
          </p:cNvPr>
          <p:cNvCxnSpPr>
            <a:endCxn id="6" idx="0"/>
          </p:cNvCxnSpPr>
          <p:nvPr/>
        </p:nvCxnSpPr>
        <p:spPr>
          <a:xfrm>
            <a:off x="2937164" y="3629891"/>
            <a:ext cx="0" cy="76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AA9417-E3E0-4028-89FC-E493BA338377}"/>
              </a:ext>
            </a:extLst>
          </p:cNvPr>
          <p:cNvCxnSpPr/>
          <p:nvPr/>
        </p:nvCxnSpPr>
        <p:spPr>
          <a:xfrm>
            <a:off x="8049491" y="3629891"/>
            <a:ext cx="0" cy="76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23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{7BFDD43A-C272-451F-A7C2-3D60DBF51EF1}tf56410444</Template>
  <TotalTime>0</TotalTime>
  <Words>863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Avenir Next LT Pro</vt:lpstr>
      <vt:lpstr>Avenir Next LT Pro Light</vt:lpstr>
      <vt:lpstr>Britannic Bold</vt:lpstr>
      <vt:lpstr>Garamond</vt:lpstr>
      <vt:lpstr>Times</vt:lpstr>
      <vt:lpstr>SavonVTI</vt:lpstr>
      <vt:lpstr>Market research</vt:lpstr>
      <vt:lpstr>Market research</vt:lpstr>
      <vt:lpstr>MARKET RESEARCH</vt:lpstr>
      <vt:lpstr>MARKET RESEARCH</vt:lpstr>
      <vt:lpstr>Market Research with Online Research</vt:lpstr>
      <vt:lpstr>5 Langkah Dalam Market Research </vt:lpstr>
      <vt:lpstr>1. Definisi Masalah</vt:lpstr>
      <vt:lpstr>Masalah Bisnis</vt:lpstr>
      <vt:lpstr>2. Pengumpulan Data</vt:lpstr>
      <vt:lpstr>Metode dan Teknik Pengumpulan</vt:lpstr>
      <vt:lpstr>3. Analisis Data </vt:lpstr>
      <vt:lpstr>4. Kesimpulan dari Market Research</vt:lpstr>
      <vt:lpstr>HAL PENTING DALAM MARKET RESEARCH</vt:lpstr>
      <vt:lpstr>CONTOH STUDI KASUS DALAM MARKET RESEARCH PADA BISNIS GARMEN X</vt:lpstr>
      <vt:lpstr>PERMASALAHAN/DIAGNOSA MASALAH</vt:lpstr>
      <vt:lpstr>PENGUMPULAN DATA</vt:lpstr>
      <vt:lpstr>Contoh Story Board Pada Market Research</vt:lpstr>
      <vt:lpstr>IMPLEMENTASI</vt:lpstr>
      <vt:lpstr>PENGOLAHAN DATA DAN KESIMPULAN</vt:lpstr>
      <vt:lpstr>Hasil Product Dari Market Research yang dilakukan</vt:lpstr>
      <vt:lpstr>PowerPoint Presentation</vt:lpstr>
      <vt:lpstr>Validasi Ide dalam Rencana Bisnis</vt:lpstr>
      <vt:lpstr>Langkah Pengembangan Product dalam Validasi Market Research 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2020-04-04T02:48:41Z</dcterms:created>
  <dcterms:modified xsi:type="dcterms:W3CDTF">2022-09-28T23:18:16Z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